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356" r:id="rId2"/>
    <p:sldId id="355" r:id="rId3"/>
    <p:sldId id="357" r:id="rId4"/>
    <p:sldId id="358" r:id="rId5"/>
    <p:sldId id="359" r:id="rId6"/>
    <p:sldId id="360" r:id="rId7"/>
    <p:sldId id="339" r:id="rId8"/>
    <p:sldId id="340" r:id="rId9"/>
    <p:sldId id="341" r:id="rId10"/>
    <p:sldId id="362" r:id="rId11"/>
    <p:sldId id="343" r:id="rId12"/>
    <p:sldId id="344" r:id="rId13"/>
    <p:sldId id="345" r:id="rId14"/>
    <p:sldId id="346" r:id="rId15"/>
    <p:sldId id="347" r:id="rId16"/>
    <p:sldId id="348" r:id="rId17"/>
    <p:sldId id="361" r:id="rId18"/>
    <p:sldId id="363" r:id="rId19"/>
    <p:sldId id="350" r:id="rId20"/>
    <p:sldId id="364" r:id="rId21"/>
    <p:sldId id="338" r:id="rId22"/>
    <p:sldId id="327" r:id="rId23"/>
    <p:sldId id="320" r:id="rId24"/>
    <p:sldId id="329" r:id="rId25"/>
    <p:sldId id="321" r:id="rId26"/>
    <p:sldId id="328" r:id="rId27"/>
    <p:sldId id="324" r:id="rId28"/>
    <p:sldId id="318" r:id="rId29"/>
    <p:sldId id="323" r:id="rId30"/>
    <p:sldId id="326" r:id="rId31"/>
    <p:sldId id="332" r:id="rId32"/>
    <p:sldId id="335" r:id="rId33"/>
    <p:sldId id="337" r:id="rId34"/>
    <p:sldId id="334" r:id="rId35"/>
    <p:sldId id="336" r:id="rId36"/>
    <p:sldId id="333" r:id="rId37"/>
    <p:sldId id="305" r:id="rId38"/>
    <p:sldId id="298" r:id="rId39"/>
    <p:sldId id="299" r:id="rId40"/>
    <p:sldId id="300" r:id="rId41"/>
    <p:sldId id="301" r:id="rId42"/>
    <p:sldId id="302" r:id="rId43"/>
    <p:sldId id="306" r:id="rId44"/>
    <p:sldId id="314" r:id="rId45"/>
    <p:sldId id="307" r:id="rId46"/>
    <p:sldId id="308" r:id="rId47"/>
    <p:sldId id="315" r:id="rId48"/>
    <p:sldId id="309" r:id="rId49"/>
    <p:sldId id="313" r:id="rId50"/>
    <p:sldId id="312" r:id="rId51"/>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B03B3C"/>
    <a:srgbClr val="3B95C1"/>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940675A-B579-460E-94D1-54222C63F5DA}" styleName="スタイルなし/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216" d="100"/>
          <a:sy n="216" d="100"/>
        </p:scale>
        <p:origin x="-232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printerSettings" Target="printerSettings/printerSettings1.bin"/><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14E696B5-BE91-EA45-B5EA-A78CF80E4173}" type="datetimeFigureOut">
              <a:rPr kumimoji="1" lang="ja-JP" altLang="en-US" smtClean="0"/>
              <a:t>16/04/13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95600D8-3603-3643-98E4-88C3B6F79714}" type="slidenum">
              <a:rPr kumimoji="1" lang="ja-JP" altLang="en-US" smtClean="0"/>
              <a:t>‹#›</a:t>
            </a:fld>
            <a:endParaRPr kumimoji="1" lang="ja-JP" altLang="en-US"/>
          </a:p>
        </p:txBody>
      </p:sp>
    </p:spTree>
    <p:extLst>
      <p:ext uri="{BB962C8B-B14F-4D97-AF65-F5344CB8AC3E}">
        <p14:creationId xmlns:p14="http://schemas.microsoft.com/office/powerpoint/2010/main" val="3239594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4E696B5-BE91-EA45-B5EA-A78CF80E4173}" type="datetimeFigureOut">
              <a:rPr kumimoji="1" lang="ja-JP" altLang="en-US" smtClean="0"/>
              <a:t>16/04/13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95600D8-3603-3643-98E4-88C3B6F79714}" type="slidenum">
              <a:rPr kumimoji="1" lang="ja-JP" altLang="en-US" smtClean="0"/>
              <a:t>‹#›</a:t>
            </a:fld>
            <a:endParaRPr kumimoji="1" lang="ja-JP" altLang="en-US"/>
          </a:p>
        </p:txBody>
      </p:sp>
    </p:spTree>
    <p:extLst>
      <p:ext uri="{BB962C8B-B14F-4D97-AF65-F5344CB8AC3E}">
        <p14:creationId xmlns:p14="http://schemas.microsoft.com/office/powerpoint/2010/main" val="1508767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4E696B5-BE91-EA45-B5EA-A78CF80E4173}" type="datetimeFigureOut">
              <a:rPr kumimoji="1" lang="ja-JP" altLang="en-US" smtClean="0"/>
              <a:t>16/04/13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95600D8-3603-3643-98E4-88C3B6F79714}" type="slidenum">
              <a:rPr kumimoji="1" lang="ja-JP" altLang="en-US" smtClean="0"/>
              <a:t>‹#›</a:t>
            </a:fld>
            <a:endParaRPr kumimoji="1" lang="ja-JP" altLang="en-US"/>
          </a:p>
        </p:txBody>
      </p:sp>
    </p:spTree>
    <p:extLst>
      <p:ext uri="{BB962C8B-B14F-4D97-AF65-F5344CB8AC3E}">
        <p14:creationId xmlns:p14="http://schemas.microsoft.com/office/powerpoint/2010/main" val="309336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4E696B5-BE91-EA45-B5EA-A78CF80E4173}" type="datetimeFigureOut">
              <a:rPr kumimoji="1" lang="ja-JP" altLang="en-US" smtClean="0"/>
              <a:t>16/04/13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95600D8-3603-3643-98E4-88C3B6F79714}" type="slidenum">
              <a:rPr kumimoji="1" lang="ja-JP" altLang="en-US" smtClean="0"/>
              <a:t>‹#›</a:t>
            </a:fld>
            <a:endParaRPr kumimoji="1" lang="ja-JP" altLang="en-US"/>
          </a:p>
        </p:txBody>
      </p:sp>
    </p:spTree>
    <p:extLst>
      <p:ext uri="{BB962C8B-B14F-4D97-AF65-F5344CB8AC3E}">
        <p14:creationId xmlns:p14="http://schemas.microsoft.com/office/powerpoint/2010/main" val="78067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14E696B5-BE91-EA45-B5EA-A78CF80E4173}" type="datetimeFigureOut">
              <a:rPr kumimoji="1" lang="ja-JP" altLang="en-US" smtClean="0"/>
              <a:t>16/04/13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95600D8-3603-3643-98E4-88C3B6F79714}" type="slidenum">
              <a:rPr kumimoji="1" lang="ja-JP" altLang="en-US" smtClean="0"/>
              <a:t>‹#›</a:t>
            </a:fld>
            <a:endParaRPr kumimoji="1" lang="ja-JP" altLang="en-US"/>
          </a:p>
        </p:txBody>
      </p:sp>
    </p:spTree>
    <p:extLst>
      <p:ext uri="{BB962C8B-B14F-4D97-AF65-F5344CB8AC3E}">
        <p14:creationId xmlns:p14="http://schemas.microsoft.com/office/powerpoint/2010/main" val="2608503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14E696B5-BE91-EA45-B5EA-A78CF80E4173}" type="datetimeFigureOut">
              <a:rPr kumimoji="1" lang="ja-JP" altLang="en-US" smtClean="0"/>
              <a:t>16/04/13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95600D8-3603-3643-98E4-88C3B6F79714}" type="slidenum">
              <a:rPr kumimoji="1" lang="ja-JP" altLang="en-US" smtClean="0"/>
              <a:t>‹#›</a:t>
            </a:fld>
            <a:endParaRPr kumimoji="1" lang="ja-JP" altLang="en-US"/>
          </a:p>
        </p:txBody>
      </p:sp>
    </p:spTree>
    <p:extLst>
      <p:ext uri="{BB962C8B-B14F-4D97-AF65-F5344CB8AC3E}">
        <p14:creationId xmlns:p14="http://schemas.microsoft.com/office/powerpoint/2010/main" val="1385251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14E696B5-BE91-EA45-B5EA-A78CF80E4173}" type="datetimeFigureOut">
              <a:rPr kumimoji="1" lang="ja-JP" altLang="en-US" smtClean="0"/>
              <a:t>16/04/13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695600D8-3603-3643-98E4-88C3B6F79714}" type="slidenum">
              <a:rPr kumimoji="1" lang="ja-JP" altLang="en-US" smtClean="0"/>
              <a:t>‹#›</a:t>
            </a:fld>
            <a:endParaRPr kumimoji="1" lang="ja-JP" altLang="en-US"/>
          </a:p>
        </p:txBody>
      </p:sp>
    </p:spTree>
    <p:extLst>
      <p:ext uri="{BB962C8B-B14F-4D97-AF65-F5344CB8AC3E}">
        <p14:creationId xmlns:p14="http://schemas.microsoft.com/office/powerpoint/2010/main" val="890290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14E696B5-BE91-EA45-B5EA-A78CF80E4173}" type="datetimeFigureOut">
              <a:rPr kumimoji="1" lang="ja-JP" altLang="en-US" smtClean="0"/>
              <a:t>16/04/13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695600D8-3603-3643-98E4-88C3B6F79714}" type="slidenum">
              <a:rPr kumimoji="1" lang="ja-JP" altLang="en-US" smtClean="0"/>
              <a:t>‹#›</a:t>
            </a:fld>
            <a:endParaRPr kumimoji="1" lang="ja-JP" altLang="en-US"/>
          </a:p>
        </p:txBody>
      </p:sp>
    </p:spTree>
    <p:extLst>
      <p:ext uri="{BB962C8B-B14F-4D97-AF65-F5344CB8AC3E}">
        <p14:creationId xmlns:p14="http://schemas.microsoft.com/office/powerpoint/2010/main" val="46686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4E696B5-BE91-EA45-B5EA-A78CF80E4173}" type="datetimeFigureOut">
              <a:rPr kumimoji="1" lang="ja-JP" altLang="en-US" smtClean="0"/>
              <a:t>16/04/13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95600D8-3603-3643-98E4-88C3B6F79714}" type="slidenum">
              <a:rPr kumimoji="1" lang="ja-JP" altLang="en-US" smtClean="0"/>
              <a:t>‹#›</a:t>
            </a:fld>
            <a:endParaRPr kumimoji="1" lang="ja-JP" altLang="en-US"/>
          </a:p>
        </p:txBody>
      </p:sp>
    </p:spTree>
    <p:extLst>
      <p:ext uri="{BB962C8B-B14F-4D97-AF65-F5344CB8AC3E}">
        <p14:creationId xmlns:p14="http://schemas.microsoft.com/office/powerpoint/2010/main" val="1775145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4E696B5-BE91-EA45-B5EA-A78CF80E4173}" type="datetimeFigureOut">
              <a:rPr kumimoji="1" lang="ja-JP" altLang="en-US" smtClean="0"/>
              <a:t>16/04/13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95600D8-3603-3643-98E4-88C3B6F79714}" type="slidenum">
              <a:rPr kumimoji="1" lang="ja-JP" altLang="en-US" smtClean="0"/>
              <a:t>‹#›</a:t>
            </a:fld>
            <a:endParaRPr kumimoji="1" lang="ja-JP" altLang="en-US"/>
          </a:p>
        </p:txBody>
      </p:sp>
    </p:spTree>
    <p:extLst>
      <p:ext uri="{BB962C8B-B14F-4D97-AF65-F5344CB8AC3E}">
        <p14:creationId xmlns:p14="http://schemas.microsoft.com/office/powerpoint/2010/main" val="106787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4E696B5-BE91-EA45-B5EA-A78CF80E4173}" type="datetimeFigureOut">
              <a:rPr kumimoji="1" lang="ja-JP" altLang="en-US" smtClean="0"/>
              <a:t>16/04/13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95600D8-3603-3643-98E4-88C3B6F79714}" type="slidenum">
              <a:rPr kumimoji="1" lang="ja-JP" altLang="en-US" smtClean="0"/>
              <a:t>‹#›</a:t>
            </a:fld>
            <a:endParaRPr kumimoji="1" lang="ja-JP" altLang="en-US"/>
          </a:p>
        </p:txBody>
      </p:sp>
    </p:spTree>
    <p:extLst>
      <p:ext uri="{BB962C8B-B14F-4D97-AF65-F5344CB8AC3E}">
        <p14:creationId xmlns:p14="http://schemas.microsoft.com/office/powerpoint/2010/main" val="8209934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E696B5-BE91-EA45-B5EA-A78CF80E4173}" type="datetimeFigureOut">
              <a:rPr kumimoji="1" lang="ja-JP" altLang="en-US" smtClean="0"/>
              <a:t>16/04/13</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5600D8-3603-3643-98E4-88C3B6F79714}" type="slidenum">
              <a:rPr kumimoji="1" lang="ja-JP" altLang="en-US" smtClean="0"/>
              <a:t>‹#›</a:t>
            </a:fld>
            <a:endParaRPr kumimoji="1" lang="ja-JP" altLang="en-US"/>
          </a:p>
        </p:txBody>
      </p:sp>
    </p:spTree>
    <p:extLst>
      <p:ext uri="{BB962C8B-B14F-4D97-AF65-F5344CB8AC3E}">
        <p14:creationId xmlns:p14="http://schemas.microsoft.com/office/powerpoint/2010/main" val="4044571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 Id="rId3"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2.png"/><Relationship Id="rId3"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1" Type="http://schemas.openxmlformats.org/officeDocument/2006/relationships/slideLayout" Target="../slideLayouts/slideLayout7.xml"/><Relationship Id="rId2" Type="http://schemas.openxmlformats.org/officeDocument/2006/relationships/image" Target="../media/image3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 Id="rId3" Type="http://schemas.openxmlformats.org/officeDocument/2006/relationships/image" Target="../media/image3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image" Target="../media/image43.png"/><Relationship Id="rId6" Type="http://schemas.openxmlformats.org/officeDocument/2006/relationships/image" Target="../media/image44.png"/><Relationship Id="rId7" Type="http://schemas.openxmlformats.org/officeDocument/2006/relationships/image" Target="../media/image45.png"/><Relationship Id="rId8" Type="http://schemas.openxmlformats.org/officeDocument/2006/relationships/image" Target="../media/image46.png"/><Relationship Id="rId9" Type="http://schemas.openxmlformats.org/officeDocument/2006/relationships/image" Target="../media/image47.png"/><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4" Type="http://schemas.openxmlformats.org/officeDocument/2006/relationships/image" Target="../media/image50.png"/><Relationship Id="rId5" Type="http://schemas.openxmlformats.org/officeDocument/2006/relationships/image" Target="../media/image51.png"/><Relationship Id="rId6" Type="http://schemas.openxmlformats.org/officeDocument/2006/relationships/image" Target="../media/image52.png"/><Relationship Id="rId7" Type="http://schemas.openxmlformats.org/officeDocument/2006/relationships/image" Target="../media/image53.png"/><Relationship Id="rId8" Type="http://schemas.openxmlformats.org/officeDocument/2006/relationships/image" Target="../media/image54.png"/><Relationship Id="rId9" Type="http://schemas.openxmlformats.org/officeDocument/2006/relationships/image" Target="../media/image55.png"/><Relationship Id="rId1" Type="http://schemas.openxmlformats.org/officeDocument/2006/relationships/slideLayout" Target="../slideLayouts/slideLayout7.xml"/><Relationship Id="rId2" Type="http://schemas.openxmlformats.org/officeDocument/2006/relationships/image" Target="../media/image4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6.png"/><Relationship Id="rId3" Type="http://schemas.openxmlformats.org/officeDocument/2006/relationships/image" Target="../media/image5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4.png"/><Relationship Id="rId3" Type="http://schemas.openxmlformats.org/officeDocument/2006/relationships/image" Target="../media/image6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393456"/>
            <a:ext cx="9144000" cy="45719"/>
          </a:xfrm>
          <a:prstGeom prst="rect">
            <a:avLst/>
          </a:prstGeom>
          <a:solidFill>
            <a:srgbClr val="318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584570" y="624941"/>
            <a:ext cx="332601" cy="342710"/>
          </a:xfrm>
          <a:prstGeom prst="rect">
            <a:avLst/>
          </a:prstGeom>
          <a:solidFill>
            <a:srgbClr val="318BBA">
              <a:alpha val="8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フッター プレースホルダー 2"/>
          <p:cNvSpPr txBox="1">
            <a:spLocks/>
          </p:cNvSpPr>
          <p:nvPr/>
        </p:nvSpPr>
        <p:spPr>
          <a:xfrm>
            <a:off x="133486" y="122336"/>
            <a:ext cx="4057514" cy="365125"/>
          </a:xfrm>
          <a:prstGeom prst="rect">
            <a:avLst/>
          </a:prstGeom>
        </p:spPr>
        <p:txBody>
          <a:bodyPr/>
          <a:lstStyle>
            <a:defPPr>
              <a:defRPr lang="ja-JP"/>
            </a:defPPr>
            <a:lvl1pPr marL="0" algn="l" defTabSz="457200" rtl="0" eaLnBrk="1" latinLnBrk="0" hangingPunct="1">
              <a:defRPr kumimoji="1" sz="1100" kern="1200">
                <a:solidFill>
                  <a:srgbClr val="DE8528"/>
                </a:solidFill>
                <a:latin typeface="メイリオ"/>
                <a:ea typeface="メイリオ"/>
                <a:cs typeface="メイリオ"/>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dirty="0" smtClean="0">
                <a:solidFill>
                  <a:srgbClr val="318BBA"/>
                </a:solidFill>
              </a:rPr>
              <a:t>RA</a:t>
            </a:r>
            <a:r>
              <a:rPr lang="ja-JP" altLang="en-US" dirty="0" smtClean="0">
                <a:solidFill>
                  <a:srgbClr val="318BBA"/>
                </a:solidFill>
              </a:rPr>
              <a:t>報告資料</a:t>
            </a:r>
            <a:r>
              <a:rPr lang="en-US" altLang="ja-JP" dirty="0" smtClean="0">
                <a:solidFill>
                  <a:srgbClr val="318BBA"/>
                </a:solidFill>
              </a:rPr>
              <a:t> 4/7</a:t>
            </a:r>
          </a:p>
        </p:txBody>
      </p:sp>
      <p:sp>
        <p:nvSpPr>
          <p:cNvPr id="7" name="テキスト ボックス 6"/>
          <p:cNvSpPr txBox="1"/>
          <p:nvPr/>
        </p:nvSpPr>
        <p:spPr>
          <a:xfrm>
            <a:off x="916530" y="571456"/>
            <a:ext cx="2047556" cy="461665"/>
          </a:xfrm>
          <a:prstGeom prst="rect">
            <a:avLst/>
          </a:prstGeom>
          <a:noFill/>
        </p:spPr>
        <p:txBody>
          <a:bodyPr wrap="none" rtlCol="0">
            <a:spAutoFit/>
          </a:bodyPr>
          <a:lstStyle/>
          <a:p>
            <a:r>
              <a:rPr lang="en-US" altLang="ja-JP" sz="2400" dirty="0" smtClean="0">
                <a:solidFill>
                  <a:srgbClr val="318BBA"/>
                </a:solidFill>
                <a:latin typeface="メイリオ"/>
                <a:ea typeface="メイリオ"/>
                <a:cs typeface="メイリオ"/>
              </a:rPr>
              <a:t>GPU</a:t>
            </a:r>
            <a:r>
              <a:rPr lang="ja-JP" altLang="en-US" sz="2400" dirty="0" smtClean="0">
                <a:solidFill>
                  <a:srgbClr val="318BBA"/>
                </a:solidFill>
                <a:latin typeface="メイリオ"/>
                <a:ea typeface="メイリオ"/>
                <a:cs typeface="メイリオ"/>
              </a:rPr>
              <a:t>での学習</a:t>
            </a:r>
            <a:endParaRPr kumimoji="1" lang="ja-JP" altLang="en-US" sz="2400" dirty="0">
              <a:solidFill>
                <a:srgbClr val="318BBA"/>
              </a:solidFill>
              <a:latin typeface="メイリオ"/>
              <a:ea typeface="メイリオ"/>
              <a:cs typeface="メイリオ"/>
            </a:endParaRPr>
          </a:p>
        </p:txBody>
      </p:sp>
      <p:sp>
        <p:nvSpPr>
          <p:cNvPr id="2" name="テキスト ボックス 1"/>
          <p:cNvSpPr txBox="1"/>
          <p:nvPr/>
        </p:nvSpPr>
        <p:spPr>
          <a:xfrm>
            <a:off x="584570" y="1400531"/>
            <a:ext cx="8012033" cy="707886"/>
          </a:xfrm>
          <a:prstGeom prst="rect">
            <a:avLst/>
          </a:prstGeom>
          <a:noFill/>
        </p:spPr>
        <p:txBody>
          <a:bodyPr wrap="square" rtlCol="0">
            <a:spAutoFit/>
          </a:bodyPr>
          <a:lstStyle/>
          <a:p>
            <a:r>
              <a:rPr lang="ja-JP" altLang="en-US" sz="2000" dirty="0" smtClean="0">
                <a:solidFill>
                  <a:schemeClr val="tx1">
                    <a:lumMod val="75000"/>
                    <a:lumOff val="25000"/>
                  </a:schemeClr>
                </a:solidFill>
                <a:latin typeface="メイリオ"/>
                <a:ea typeface="メイリオ"/>
                <a:cs typeface="メイリオ"/>
              </a:rPr>
              <a:t>これまでローカル</a:t>
            </a:r>
            <a:r>
              <a:rPr lang="en-US" altLang="ja-JP" sz="2000" dirty="0" smtClean="0">
                <a:solidFill>
                  <a:schemeClr val="tx1">
                    <a:lumMod val="75000"/>
                    <a:lumOff val="25000"/>
                  </a:schemeClr>
                </a:solidFill>
                <a:latin typeface="メイリオ"/>
                <a:ea typeface="メイリオ"/>
                <a:cs typeface="メイリオ"/>
              </a:rPr>
              <a:t>PC</a:t>
            </a:r>
            <a:r>
              <a:rPr lang="ja-JP" altLang="en-US" sz="2000" dirty="0" smtClean="0">
                <a:solidFill>
                  <a:schemeClr val="tx1">
                    <a:lumMod val="75000"/>
                    <a:lumOff val="25000"/>
                  </a:schemeClr>
                </a:solidFill>
                <a:latin typeface="メイリオ"/>
                <a:ea typeface="メイリオ"/>
                <a:cs typeface="メイリオ"/>
              </a:rPr>
              <a:t>上でパラメータサーチを行っていたが</a:t>
            </a:r>
            <a:r>
              <a:rPr lang="en-US" altLang="ja-JP" sz="2000" dirty="0" smtClean="0">
                <a:solidFill>
                  <a:schemeClr val="tx1">
                    <a:lumMod val="75000"/>
                    <a:lumOff val="25000"/>
                  </a:schemeClr>
                </a:solidFill>
                <a:latin typeface="メイリオ"/>
                <a:ea typeface="メイリオ"/>
                <a:cs typeface="メイリオ"/>
              </a:rPr>
              <a:t>, </a:t>
            </a:r>
            <a:r>
              <a:rPr lang="ja-JP" altLang="en-US" sz="2000" dirty="0" smtClean="0">
                <a:solidFill>
                  <a:schemeClr val="tx1">
                    <a:lumMod val="75000"/>
                    <a:lumOff val="25000"/>
                  </a:schemeClr>
                </a:solidFill>
                <a:latin typeface="メイリオ"/>
                <a:ea typeface="メイリオ"/>
                <a:cs typeface="メイリオ"/>
              </a:rPr>
              <a:t>これを</a:t>
            </a:r>
            <a:r>
              <a:rPr lang="en-US" altLang="ja-JP" sz="2000" dirty="0" smtClean="0">
                <a:solidFill>
                  <a:schemeClr val="tx1">
                    <a:lumMod val="75000"/>
                    <a:lumOff val="25000"/>
                  </a:schemeClr>
                </a:solidFill>
                <a:latin typeface="メイリオ"/>
                <a:ea typeface="メイリオ"/>
                <a:cs typeface="メイリオ"/>
              </a:rPr>
              <a:t>CPU, GPU</a:t>
            </a:r>
            <a:r>
              <a:rPr lang="ja-JP" altLang="en-US" sz="2000" dirty="0" smtClean="0">
                <a:solidFill>
                  <a:schemeClr val="tx1">
                    <a:lumMod val="75000"/>
                    <a:lumOff val="25000"/>
                  </a:schemeClr>
                </a:solidFill>
                <a:latin typeface="メイリオ"/>
                <a:ea typeface="メイリオ"/>
                <a:cs typeface="メイリオ"/>
              </a:rPr>
              <a:t>を用いた並列計算に変更</a:t>
            </a:r>
            <a:r>
              <a:rPr lang="en-US" altLang="ja-JP" sz="2000" dirty="0" smtClean="0">
                <a:solidFill>
                  <a:schemeClr val="tx1">
                    <a:lumMod val="75000"/>
                    <a:lumOff val="25000"/>
                  </a:schemeClr>
                </a:solidFill>
                <a:latin typeface="メイリオ"/>
                <a:ea typeface="メイリオ"/>
                <a:cs typeface="メイリオ"/>
              </a:rPr>
              <a:t>.</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3" name="テキスト ボックス 2"/>
          <p:cNvSpPr txBox="1"/>
          <p:nvPr/>
        </p:nvSpPr>
        <p:spPr>
          <a:xfrm>
            <a:off x="917172" y="2501808"/>
            <a:ext cx="7468662" cy="1631216"/>
          </a:xfrm>
          <a:prstGeom prst="rect">
            <a:avLst/>
          </a:prstGeom>
          <a:noFill/>
        </p:spPr>
        <p:txBody>
          <a:bodyPr wrap="square" rtlCol="0">
            <a:spAutoFit/>
          </a:bodyPr>
          <a:lstStyle/>
          <a:p>
            <a:r>
              <a:rPr kumimoji="1" lang="en-US" altLang="ja-JP" sz="2000" dirty="0" smtClean="0">
                <a:solidFill>
                  <a:schemeClr val="tx1">
                    <a:lumMod val="75000"/>
                    <a:lumOff val="25000"/>
                  </a:schemeClr>
                </a:solidFill>
                <a:latin typeface="メイリオ"/>
                <a:ea typeface="メイリオ"/>
                <a:cs typeface="メイリオ"/>
              </a:rPr>
              <a:t>GBDT</a:t>
            </a:r>
            <a:r>
              <a:rPr kumimoji="1" lang="ja-JP" altLang="en-US" sz="2000" dirty="0" smtClean="0">
                <a:solidFill>
                  <a:schemeClr val="tx1">
                    <a:lumMod val="75000"/>
                    <a:lumOff val="25000"/>
                  </a:schemeClr>
                </a:solidFill>
                <a:latin typeface="メイリオ"/>
                <a:ea typeface="メイリオ"/>
                <a:cs typeface="メイリオ"/>
              </a:rPr>
              <a:t>・・・</a:t>
            </a:r>
            <a:r>
              <a:rPr kumimoji="1" lang="en-US" altLang="ja-JP" sz="2000" dirty="0" smtClean="0">
                <a:solidFill>
                  <a:schemeClr val="tx1">
                    <a:lumMod val="75000"/>
                    <a:lumOff val="25000"/>
                  </a:schemeClr>
                </a:solidFill>
                <a:latin typeface="メイリオ"/>
                <a:ea typeface="メイリオ"/>
                <a:cs typeface="メイリオ"/>
              </a:rPr>
              <a:t>iteration</a:t>
            </a:r>
            <a:r>
              <a:rPr kumimoji="1" lang="ja-JP" altLang="en-US" sz="2000" dirty="0" smtClean="0">
                <a:solidFill>
                  <a:schemeClr val="tx1">
                    <a:lumMod val="75000"/>
                    <a:lumOff val="25000"/>
                  </a:schemeClr>
                </a:solidFill>
                <a:latin typeface="メイリオ"/>
                <a:ea typeface="メイリオ"/>
                <a:cs typeface="メイリオ"/>
              </a:rPr>
              <a:t>の増加</a:t>
            </a:r>
            <a:r>
              <a:rPr kumimoji="1" lang="en-US" altLang="ja-JP" sz="2000" dirty="0" smtClean="0">
                <a:solidFill>
                  <a:schemeClr val="tx1">
                    <a:lumMod val="75000"/>
                    <a:lumOff val="25000"/>
                  </a:schemeClr>
                </a:solidFill>
                <a:latin typeface="メイリオ"/>
                <a:ea typeface="メイリオ"/>
                <a:cs typeface="メイリオ"/>
              </a:rPr>
              <a:t>, </a:t>
            </a:r>
            <a:r>
              <a:rPr kumimoji="1" lang="ja-JP" altLang="en-US" sz="2000" dirty="0" smtClean="0">
                <a:solidFill>
                  <a:schemeClr val="tx1">
                    <a:lumMod val="75000"/>
                    <a:lumOff val="25000"/>
                  </a:schemeClr>
                </a:solidFill>
                <a:latin typeface="メイリオ"/>
                <a:ea typeface="メイリオ"/>
                <a:cs typeface="メイリオ"/>
              </a:rPr>
              <a:t>最大決定木数を</a:t>
            </a:r>
            <a:r>
              <a:rPr kumimoji="1" lang="en-US" altLang="ja-JP" sz="2000" dirty="0" smtClean="0">
                <a:solidFill>
                  <a:schemeClr val="tx1">
                    <a:lumMod val="75000"/>
                    <a:lumOff val="25000"/>
                  </a:schemeClr>
                </a:solidFill>
                <a:latin typeface="メイリオ"/>
                <a:ea typeface="メイリオ"/>
                <a:cs typeface="メイリオ"/>
              </a:rPr>
              <a:t>800→6000</a:t>
            </a:r>
            <a:r>
              <a:rPr kumimoji="1" lang="ja-JP" altLang="en-US" sz="2000" dirty="0" smtClean="0">
                <a:solidFill>
                  <a:schemeClr val="tx1">
                    <a:lumMod val="75000"/>
                    <a:lumOff val="25000"/>
                  </a:schemeClr>
                </a:solidFill>
                <a:latin typeface="メイリオ"/>
                <a:ea typeface="メイリオ"/>
                <a:cs typeface="メイリオ"/>
              </a:rPr>
              <a:t>へ</a:t>
            </a:r>
            <a:r>
              <a:rPr kumimoji="1" lang="en-US" altLang="ja-JP" sz="2000" dirty="0" smtClean="0">
                <a:solidFill>
                  <a:schemeClr val="tx1">
                    <a:lumMod val="75000"/>
                    <a:lumOff val="25000"/>
                  </a:schemeClr>
                </a:solidFill>
                <a:latin typeface="メイリオ"/>
                <a:ea typeface="メイリオ"/>
                <a:cs typeface="メイリオ"/>
              </a:rPr>
              <a:t>,</a:t>
            </a:r>
          </a:p>
          <a:p>
            <a:r>
              <a:rPr lang="ja-JP" altLang="ja-JP" sz="2000" dirty="0">
                <a:solidFill>
                  <a:schemeClr val="tx1">
                    <a:lumMod val="75000"/>
                    <a:lumOff val="25000"/>
                  </a:schemeClr>
                </a:solidFill>
                <a:latin typeface="メイリオ"/>
                <a:ea typeface="メイリオ"/>
                <a:cs typeface="メイリオ"/>
              </a:rPr>
              <a:t>　</a:t>
            </a:r>
            <a:r>
              <a:rPr lang="ja-JP" altLang="en-US" sz="2000" dirty="0" smtClean="0">
                <a:solidFill>
                  <a:schemeClr val="tx1">
                    <a:lumMod val="75000"/>
                    <a:lumOff val="25000"/>
                  </a:schemeClr>
                </a:solidFill>
                <a:latin typeface="メイリオ"/>
                <a:ea typeface="メイリオ"/>
                <a:cs typeface="メイリオ"/>
              </a:rPr>
              <a:t>　　　　　決定木の深さを</a:t>
            </a:r>
            <a:r>
              <a:rPr lang="en-US" altLang="ja-JP" sz="2000" dirty="0" smtClean="0">
                <a:solidFill>
                  <a:schemeClr val="tx1">
                    <a:lumMod val="75000"/>
                    <a:lumOff val="25000"/>
                  </a:schemeClr>
                </a:solidFill>
                <a:latin typeface="メイリオ"/>
                <a:ea typeface="メイリオ"/>
                <a:cs typeface="メイリオ"/>
              </a:rPr>
              <a:t>4</a:t>
            </a:r>
            <a:r>
              <a:rPr lang="ja-JP" altLang="en-US" sz="2000" dirty="0" smtClean="0">
                <a:solidFill>
                  <a:schemeClr val="tx1">
                    <a:lumMod val="75000"/>
                    <a:lumOff val="25000"/>
                  </a:schemeClr>
                </a:solidFill>
                <a:latin typeface="メイリオ"/>
                <a:ea typeface="メイリオ"/>
                <a:cs typeface="メイリオ"/>
              </a:rPr>
              <a:t>まで探索</a:t>
            </a:r>
            <a:endParaRPr lang="en-US" altLang="ja-JP" sz="2000" dirty="0" smtClean="0">
              <a:solidFill>
                <a:schemeClr val="tx1">
                  <a:lumMod val="75000"/>
                  <a:lumOff val="25000"/>
                </a:schemeClr>
              </a:solidFill>
              <a:latin typeface="メイリオ"/>
              <a:ea typeface="メイリオ"/>
              <a:cs typeface="メイリオ"/>
            </a:endParaRPr>
          </a:p>
          <a:p>
            <a:r>
              <a:rPr kumimoji="1" lang="en-US" altLang="ja-JP" sz="2000" dirty="0" smtClean="0">
                <a:solidFill>
                  <a:schemeClr val="tx1">
                    <a:lumMod val="75000"/>
                    <a:lumOff val="25000"/>
                  </a:schemeClr>
                </a:solidFill>
                <a:latin typeface="メイリオ"/>
                <a:ea typeface="メイリオ"/>
                <a:cs typeface="メイリオ"/>
              </a:rPr>
              <a:t>CNN</a:t>
            </a:r>
            <a:r>
              <a:rPr kumimoji="1" lang="ja-JP" altLang="en-US" sz="2000" dirty="0" smtClean="0">
                <a:solidFill>
                  <a:schemeClr val="tx1">
                    <a:lumMod val="75000"/>
                    <a:lumOff val="25000"/>
                  </a:schemeClr>
                </a:solidFill>
                <a:latin typeface="メイリオ"/>
                <a:ea typeface="メイリオ"/>
                <a:cs typeface="メイリオ"/>
              </a:rPr>
              <a:t>・・・</a:t>
            </a:r>
            <a:r>
              <a:rPr kumimoji="1" lang="en-US" altLang="ja-JP" sz="2000" dirty="0" smtClean="0">
                <a:solidFill>
                  <a:schemeClr val="tx1">
                    <a:lumMod val="75000"/>
                    <a:lumOff val="25000"/>
                  </a:schemeClr>
                </a:solidFill>
                <a:latin typeface="メイリオ"/>
                <a:ea typeface="メイリオ"/>
                <a:cs typeface="メイリオ"/>
              </a:rPr>
              <a:t> 1000iteration→40000iteration</a:t>
            </a:r>
            <a:r>
              <a:rPr kumimoji="1" lang="ja-JP" altLang="en-US" sz="2000" dirty="0" smtClean="0">
                <a:solidFill>
                  <a:schemeClr val="tx1">
                    <a:lumMod val="75000"/>
                    <a:lumOff val="25000"/>
                  </a:schemeClr>
                </a:solidFill>
                <a:latin typeface="メイリオ"/>
                <a:ea typeface="メイリオ"/>
                <a:cs typeface="メイリオ"/>
              </a:rPr>
              <a:t>まで増加</a:t>
            </a:r>
            <a:r>
              <a:rPr kumimoji="1" lang="en-US" altLang="ja-JP" sz="2000" dirty="0" smtClean="0">
                <a:solidFill>
                  <a:schemeClr val="tx1">
                    <a:lumMod val="75000"/>
                    <a:lumOff val="25000"/>
                  </a:schemeClr>
                </a:solidFill>
                <a:latin typeface="メイリオ"/>
                <a:ea typeface="メイリオ"/>
                <a:cs typeface="メイリオ"/>
              </a:rPr>
              <a:t>, </a:t>
            </a:r>
            <a:r>
              <a:rPr kumimoji="1" lang="ja-JP" altLang="en-US" sz="2000" dirty="0" smtClean="0">
                <a:solidFill>
                  <a:schemeClr val="tx1">
                    <a:lumMod val="75000"/>
                    <a:lumOff val="25000"/>
                  </a:schemeClr>
                </a:solidFill>
                <a:latin typeface="メイリオ"/>
                <a:ea typeface="メイリオ"/>
                <a:cs typeface="メイリオ"/>
              </a:rPr>
              <a:t>入力の</a:t>
            </a:r>
            <a:endParaRPr kumimoji="1" lang="en-US" altLang="ja-JP" sz="2000" dirty="0" smtClean="0">
              <a:solidFill>
                <a:schemeClr val="tx1">
                  <a:lumMod val="75000"/>
                  <a:lumOff val="25000"/>
                </a:schemeClr>
              </a:solidFill>
              <a:latin typeface="メイリオ"/>
              <a:ea typeface="メイリオ"/>
              <a:cs typeface="メイリオ"/>
            </a:endParaRPr>
          </a:p>
          <a:p>
            <a:r>
              <a:rPr lang="ja-JP" altLang="ja-JP" sz="2000" dirty="0">
                <a:solidFill>
                  <a:schemeClr val="tx1">
                    <a:lumMod val="75000"/>
                    <a:lumOff val="25000"/>
                  </a:schemeClr>
                </a:solidFill>
                <a:latin typeface="メイリオ"/>
                <a:ea typeface="メイリオ"/>
                <a:cs typeface="メイリオ"/>
              </a:rPr>
              <a:t>　</a:t>
            </a:r>
            <a:r>
              <a:rPr lang="ja-JP" altLang="en-US" sz="2000" dirty="0" smtClean="0">
                <a:solidFill>
                  <a:schemeClr val="tx1">
                    <a:lumMod val="75000"/>
                    <a:lumOff val="25000"/>
                  </a:schemeClr>
                </a:solidFill>
                <a:latin typeface="メイリオ"/>
                <a:ea typeface="メイリオ"/>
                <a:cs typeface="メイリオ"/>
              </a:rPr>
              <a:t>　　　　　</a:t>
            </a:r>
            <a:r>
              <a:rPr kumimoji="1" lang="ja-JP" altLang="en-US" sz="2000" dirty="0" smtClean="0">
                <a:solidFill>
                  <a:schemeClr val="tx1">
                    <a:lumMod val="75000"/>
                    <a:lumOff val="25000"/>
                  </a:schemeClr>
                </a:solidFill>
                <a:latin typeface="メイリオ"/>
                <a:ea typeface="メイリオ"/>
                <a:cs typeface="メイリオ"/>
              </a:rPr>
              <a:t>正規化撤廃</a:t>
            </a:r>
            <a:r>
              <a:rPr kumimoji="1" lang="en-US" altLang="ja-JP" sz="2000" dirty="0" smtClean="0">
                <a:solidFill>
                  <a:schemeClr val="tx1">
                    <a:lumMod val="75000"/>
                    <a:lumOff val="25000"/>
                  </a:schemeClr>
                </a:solidFill>
                <a:latin typeface="メイリオ"/>
                <a:ea typeface="メイリオ"/>
                <a:cs typeface="メイリオ"/>
              </a:rPr>
              <a:t>, </a:t>
            </a:r>
          </a:p>
          <a:p>
            <a:r>
              <a:rPr lang="ja-JP" altLang="en-US" sz="2000" dirty="0" smtClean="0">
                <a:solidFill>
                  <a:schemeClr val="tx1">
                    <a:lumMod val="75000"/>
                    <a:lumOff val="25000"/>
                  </a:schemeClr>
                </a:solidFill>
                <a:latin typeface="メイリオ"/>
                <a:ea typeface="メイリオ"/>
                <a:cs typeface="メイリオ"/>
              </a:rPr>
              <a:t>ロジスティック回帰</a:t>
            </a:r>
            <a:r>
              <a:rPr lang="en-US" altLang="ja-JP" sz="2000" dirty="0" smtClean="0">
                <a:solidFill>
                  <a:schemeClr val="tx1">
                    <a:lumMod val="75000"/>
                    <a:lumOff val="25000"/>
                  </a:schemeClr>
                </a:solidFill>
                <a:latin typeface="メイリオ"/>
                <a:ea typeface="メイリオ"/>
                <a:cs typeface="メイリオ"/>
              </a:rPr>
              <a:t>, SVM</a:t>
            </a:r>
            <a:r>
              <a:rPr lang="ja-JP" altLang="en-US" sz="2000" dirty="0" smtClean="0">
                <a:solidFill>
                  <a:schemeClr val="tx1">
                    <a:lumMod val="75000"/>
                    <a:lumOff val="25000"/>
                  </a:schemeClr>
                </a:solidFill>
                <a:latin typeface="メイリオ"/>
                <a:ea typeface="メイリオ"/>
                <a:cs typeface="メイリオ"/>
              </a:rPr>
              <a:t>・・・</a:t>
            </a:r>
            <a:r>
              <a:rPr lang="en-US" altLang="ja-JP" sz="2000" dirty="0" smtClean="0">
                <a:solidFill>
                  <a:schemeClr val="tx1">
                    <a:lumMod val="75000"/>
                    <a:lumOff val="25000"/>
                  </a:schemeClr>
                </a:solidFill>
                <a:latin typeface="メイリオ"/>
                <a:ea typeface="メイリオ"/>
                <a:cs typeface="メイリオ"/>
              </a:rPr>
              <a:t>iteration</a:t>
            </a:r>
            <a:r>
              <a:rPr lang="ja-JP" altLang="en-US" sz="2000" dirty="0" smtClean="0">
                <a:solidFill>
                  <a:schemeClr val="tx1">
                    <a:lumMod val="75000"/>
                    <a:lumOff val="25000"/>
                  </a:schemeClr>
                </a:solidFill>
                <a:latin typeface="メイリオ"/>
                <a:ea typeface="メイリオ"/>
                <a:cs typeface="メイリオ"/>
              </a:rPr>
              <a:t>の増加</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8" name="テキスト ボックス 7"/>
          <p:cNvSpPr txBox="1"/>
          <p:nvPr/>
        </p:nvSpPr>
        <p:spPr>
          <a:xfrm>
            <a:off x="670629" y="4907784"/>
            <a:ext cx="7908169" cy="1323439"/>
          </a:xfrm>
          <a:prstGeom prst="rect">
            <a:avLst/>
          </a:prstGeom>
          <a:noFill/>
        </p:spPr>
        <p:txBody>
          <a:bodyPr wrap="square" rtlCol="0">
            <a:spAutoFit/>
          </a:bodyPr>
          <a:lstStyle/>
          <a:p>
            <a:pPr marL="342900" indent="-342900">
              <a:buFont typeface="Arial"/>
              <a:buChar char="•"/>
            </a:pPr>
            <a:r>
              <a:rPr lang="en-US" altLang="ja-JP" sz="2000" dirty="0" err="1" smtClean="0">
                <a:solidFill>
                  <a:schemeClr val="tx1">
                    <a:lumMod val="75000"/>
                    <a:lumOff val="25000"/>
                  </a:schemeClr>
                </a:solidFill>
                <a:latin typeface="メイリオ"/>
                <a:ea typeface="メイリオ"/>
                <a:cs typeface="メイリオ"/>
              </a:rPr>
              <a:t>ajax</a:t>
            </a:r>
            <a:r>
              <a:rPr lang="ja-JP" altLang="en-US" sz="2000" dirty="0" smtClean="0">
                <a:solidFill>
                  <a:schemeClr val="tx1">
                    <a:lumMod val="75000"/>
                    <a:lumOff val="25000"/>
                  </a:schemeClr>
                </a:solidFill>
                <a:latin typeface="メイリオ"/>
                <a:ea typeface="メイリオ"/>
                <a:cs typeface="メイリオ"/>
              </a:rPr>
              <a:t>カテゴリ</a:t>
            </a:r>
            <a:endParaRPr lang="en-US" altLang="ja-JP" sz="2000" dirty="0" smtClean="0">
              <a:solidFill>
                <a:schemeClr val="tx1">
                  <a:lumMod val="75000"/>
                  <a:lumOff val="25000"/>
                </a:schemeClr>
              </a:solidFill>
              <a:latin typeface="メイリオ"/>
              <a:ea typeface="メイリオ"/>
              <a:cs typeface="メイリオ"/>
            </a:endParaRPr>
          </a:p>
          <a:p>
            <a:pPr marL="342900" indent="-342900">
              <a:buFont typeface="Arial"/>
              <a:buChar char="•"/>
            </a:pPr>
            <a:r>
              <a:rPr lang="ja-JP" altLang="en-US" sz="2000" dirty="0" smtClean="0">
                <a:solidFill>
                  <a:schemeClr val="tx1">
                    <a:lumMod val="75000"/>
                    <a:lumOff val="25000"/>
                  </a:schemeClr>
                </a:solidFill>
                <a:latin typeface="メイリオ"/>
                <a:ea typeface="メイリオ"/>
                <a:cs typeface="メイリオ"/>
              </a:rPr>
              <a:t>総</a:t>
            </a:r>
            <a:r>
              <a:rPr lang="en-US" altLang="ja-JP" sz="2000" dirty="0" smtClean="0">
                <a:solidFill>
                  <a:schemeClr val="tx1">
                    <a:lumMod val="75000"/>
                    <a:lumOff val="25000"/>
                  </a:schemeClr>
                </a:solidFill>
                <a:latin typeface="メイリオ"/>
                <a:ea typeface="メイリオ"/>
                <a:cs typeface="メイリオ"/>
              </a:rPr>
              <a:t>bookmark</a:t>
            </a:r>
            <a:r>
              <a:rPr lang="ja-JP" altLang="en-US" sz="2000" dirty="0" smtClean="0">
                <a:solidFill>
                  <a:schemeClr val="tx1">
                    <a:lumMod val="75000"/>
                    <a:lumOff val="25000"/>
                  </a:schemeClr>
                </a:solidFill>
                <a:latin typeface="メイリオ"/>
                <a:ea typeface="メイリオ"/>
                <a:cs typeface="メイリオ"/>
              </a:rPr>
              <a:t>数</a:t>
            </a:r>
            <a:r>
              <a:rPr lang="en-US" altLang="ja-JP" sz="2000" dirty="0" smtClean="0">
                <a:solidFill>
                  <a:schemeClr val="tx1">
                    <a:lumMod val="75000"/>
                    <a:lumOff val="25000"/>
                  </a:schemeClr>
                </a:solidFill>
                <a:latin typeface="メイリオ"/>
                <a:ea typeface="メイリオ"/>
                <a:cs typeface="メイリオ"/>
              </a:rPr>
              <a:t>100</a:t>
            </a:r>
            <a:r>
              <a:rPr lang="ja-JP" altLang="en-US" sz="2000" dirty="0" smtClean="0">
                <a:solidFill>
                  <a:schemeClr val="tx1">
                    <a:lumMod val="75000"/>
                    <a:lumOff val="25000"/>
                  </a:schemeClr>
                </a:solidFill>
                <a:latin typeface="メイリオ"/>
                <a:ea typeface="メイリオ"/>
                <a:cs typeface="メイリオ"/>
              </a:rPr>
              <a:t>以上の</a:t>
            </a:r>
            <a:r>
              <a:rPr lang="en-US" altLang="ja-JP" sz="2000" dirty="0" smtClean="0">
                <a:solidFill>
                  <a:schemeClr val="tx1">
                    <a:lumMod val="75000"/>
                    <a:lumOff val="25000"/>
                  </a:schemeClr>
                </a:solidFill>
                <a:latin typeface="メイリオ"/>
                <a:ea typeface="メイリオ"/>
                <a:cs typeface="メイリオ"/>
              </a:rPr>
              <a:t>Web</a:t>
            </a:r>
            <a:r>
              <a:rPr lang="ja-JP" altLang="en-US" sz="2000" dirty="0" smtClean="0">
                <a:solidFill>
                  <a:schemeClr val="tx1">
                    <a:lumMod val="75000"/>
                    <a:lumOff val="25000"/>
                  </a:schemeClr>
                </a:solidFill>
                <a:latin typeface="メイリオ"/>
                <a:ea typeface="メイリオ"/>
                <a:cs typeface="メイリオ"/>
              </a:rPr>
              <a:t>ページのみ</a:t>
            </a:r>
            <a:endParaRPr lang="en-US" altLang="ja-JP" sz="2000" dirty="0" smtClean="0">
              <a:solidFill>
                <a:schemeClr val="tx1">
                  <a:lumMod val="75000"/>
                  <a:lumOff val="25000"/>
                </a:schemeClr>
              </a:solidFill>
              <a:latin typeface="メイリオ"/>
              <a:ea typeface="メイリオ"/>
              <a:cs typeface="メイリオ"/>
            </a:endParaRPr>
          </a:p>
          <a:p>
            <a:pPr marL="342900" indent="-342900">
              <a:buFont typeface="Arial"/>
              <a:buChar char="•"/>
            </a:pPr>
            <a:r>
              <a:rPr kumimoji="1" lang="ja-JP" altLang="en-US" sz="2000" dirty="0" smtClean="0">
                <a:solidFill>
                  <a:schemeClr val="tx1">
                    <a:lumMod val="75000"/>
                    <a:lumOff val="25000"/>
                  </a:schemeClr>
                </a:solidFill>
                <a:latin typeface="メイリオ"/>
                <a:ea typeface="メイリオ"/>
                <a:cs typeface="メイリオ"/>
              </a:rPr>
              <a:t>入力は</a:t>
            </a:r>
            <a:r>
              <a:rPr kumimoji="1" lang="en-US" altLang="ja-JP" sz="2000" dirty="0" smtClean="0">
                <a:solidFill>
                  <a:schemeClr val="tx1">
                    <a:lumMod val="75000"/>
                    <a:lumOff val="25000"/>
                  </a:schemeClr>
                </a:solidFill>
                <a:latin typeface="メイリオ"/>
                <a:ea typeface="メイリオ"/>
                <a:cs typeface="メイリオ"/>
              </a:rPr>
              <a:t>5</a:t>
            </a:r>
            <a:r>
              <a:rPr kumimoji="1" lang="ja-JP" altLang="en-US" sz="2000" dirty="0" smtClean="0">
                <a:solidFill>
                  <a:schemeClr val="tx1">
                    <a:lumMod val="75000"/>
                    <a:lumOff val="25000"/>
                  </a:schemeClr>
                </a:solidFill>
                <a:latin typeface="メイリオ"/>
                <a:ea typeface="メイリオ"/>
                <a:cs typeface="メイリオ"/>
              </a:rPr>
              <a:t>日刻みで取得し</a:t>
            </a:r>
            <a:r>
              <a:rPr kumimoji="1" lang="en-US" altLang="ja-JP" sz="2000" dirty="0" smtClean="0">
                <a:solidFill>
                  <a:schemeClr val="tx1">
                    <a:lumMod val="75000"/>
                    <a:lumOff val="25000"/>
                  </a:schemeClr>
                </a:solidFill>
                <a:latin typeface="メイリオ"/>
                <a:ea typeface="メイリオ"/>
                <a:cs typeface="メイリオ"/>
              </a:rPr>
              <a:t>, 30</a:t>
            </a:r>
            <a:r>
              <a:rPr kumimoji="1" lang="ja-JP" altLang="en-US" sz="2000" dirty="0" smtClean="0">
                <a:solidFill>
                  <a:schemeClr val="tx1">
                    <a:lumMod val="75000"/>
                    <a:lumOff val="25000"/>
                  </a:schemeClr>
                </a:solidFill>
                <a:latin typeface="メイリオ"/>
                <a:ea typeface="メイリオ"/>
                <a:cs typeface="メイリオ"/>
              </a:rPr>
              <a:t>日間の平均</a:t>
            </a:r>
            <a:r>
              <a:rPr kumimoji="1" lang="en-US" altLang="ja-JP" sz="2000" dirty="0" smtClean="0">
                <a:solidFill>
                  <a:schemeClr val="tx1">
                    <a:lumMod val="75000"/>
                    <a:lumOff val="25000"/>
                  </a:schemeClr>
                </a:solidFill>
                <a:latin typeface="メイリオ"/>
                <a:ea typeface="メイリオ"/>
                <a:cs typeface="メイリオ"/>
              </a:rPr>
              <a:t>bookmark</a:t>
            </a:r>
            <a:r>
              <a:rPr kumimoji="1" lang="ja-JP" altLang="en-US" sz="2000" dirty="0" smtClean="0">
                <a:solidFill>
                  <a:schemeClr val="tx1">
                    <a:lumMod val="75000"/>
                    <a:lumOff val="25000"/>
                  </a:schemeClr>
                </a:solidFill>
                <a:latin typeface="メイリオ"/>
                <a:ea typeface="メイリオ"/>
                <a:cs typeface="メイリオ"/>
              </a:rPr>
              <a:t>数が</a:t>
            </a:r>
            <a:r>
              <a:rPr kumimoji="1" lang="en-US" altLang="ja-JP" sz="2000" dirty="0" smtClean="0">
                <a:solidFill>
                  <a:schemeClr val="tx1">
                    <a:lumMod val="75000"/>
                    <a:lumOff val="25000"/>
                  </a:schemeClr>
                </a:solidFill>
                <a:latin typeface="メイリオ"/>
                <a:ea typeface="メイリオ"/>
                <a:cs typeface="メイリオ"/>
              </a:rPr>
              <a:t>2</a:t>
            </a:r>
            <a:r>
              <a:rPr kumimoji="1" lang="ja-JP" altLang="en-US" sz="2000" dirty="0" smtClean="0">
                <a:solidFill>
                  <a:schemeClr val="tx1">
                    <a:lumMod val="75000"/>
                    <a:lumOff val="25000"/>
                  </a:schemeClr>
                </a:solidFill>
                <a:latin typeface="メイリオ"/>
                <a:ea typeface="メイリオ"/>
                <a:cs typeface="メイリオ"/>
              </a:rPr>
              <a:t>以下のものは除く</a:t>
            </a:r>
            <a:endParaRPr kumimoji="1" lang="en-US" altLang="ja-JP" sz="2000" dirty="0" smtClean="0">
              <a:solidFill>
                <a:schemeClr val="tx1">
                  <a:lumMod val="75000"/>
                  <a:lumOff val="25000"/>
                </a:schemeClr>
              </a:solidFill>
              <a:latin typeface="メイリオ"/>
              <a:ea typeface="メイリオ"/>
              <a:cs typeface="メイリオ"/>
            </a:endParaRPr>
          </a:p>
        </p:txBody>
      </p:sp>
      <p:sp>
        <p:nvSpPr>
          <p:cNvPr id="9" name="テキスト ボックス 8"/>
          <p:cNvSpPr txBox="1"/>
          <p:nvPr/>
        </p:nvSpPr>
        <p:spPr>
          <a:xfrm>
            <a:off x="801193" y="4525477"/>
            <a:ext cx="954107" cy="400110"/>
          </a:xfrm>
          <a:prstGeom prst="rect">
            <a:avLst/>
          </a:prstGeom>
          <a:noFill/>
        </p:spPr>
        <p:txBody>
          <a:bodyPr wrap="none" rtlCol="0">
            <a:spAutoFit/>
          </a:bodyPr>
          <a:lstStyle/>
          <a:p>
            <a:r>
              <a:rPr kumimoji="1" lang="ja-JP" altLang="en-US" sz="2000" dirty="0" smtClean="0">
                <a:solidFill>
                  <a:schemeClr val="tx1">
                    <a:lumMod val="75000"/>
                    <a:lumOff val="25000"/>
                  </a:schemeClr>
                </a:solidFill>
                <a:latin typeface="メイリオ"/>
                <a:ea typeface="メイリオ"/>
                <a:cs typeface="メイリオ"/>
              </a:rPr>
              <a:t>データ</a:t>
            </a:r>
          </a:p>
        </p:txBody>
      </p:sp>
    </p:spTree>
    <p:extLst>
      <p:ext uri="{BB962C8B-B14F-4D97-AF65-F5344CB8AC3E}">
        <p14:creationId xmlns:p14="http://schemas.microsoft.com/office/powerpoint/2010/main" val="4223426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943429" y="1548190"/>
            <a:ext cx="7886095" cy="1938992"/>
          </a:xfrm>
          <a:prstGeom prst="rect">
            <a:avLst/>
          </a:prstGeom>
          <a:noFill/>
        </p:spPr>
        <p:txBody>
          <a:bodyPr wrap="square" rtlCol="0">
            <a:spAutoFit/>
          </a:bodyPr>
          <a:lstStyle/>
          <a:p>
            <a:r>
              <a:rPr kumimoji="1" lang="en-US" altLang="ja-JP" sz="2000" dirty="0" smtClean="0">
                <a:solidFill>
                  <a:schemeClr val="tx1">
                    <a:lumMod val="75000"/>
                    <a:lumOff val="25000"/>
                  </a:schemeClr>
                </a:solidFill>
                <a:latin typeface="メイリオ"/>
                <a:ea typeface="メイリオ"/>
                <a:cs typeface="メイリオ"/>
              </a:rPr>
              <a:t>2</a:t>
            </a:r>
            <a:r>
              <a:rPr kumimoji="1" lang="ja-JP" altLang="en-US" sz="2000" dirty="0" smtClean="0">
                <a:solidFill>
                  <a:schemeClr val="tx1">
                    <a:lumMod val="75000"/>
                    <a:lumOff val="25000"/>
                  </a:schemeClr>
                </a:solidFill>
                <a:latin typeface="メイリオ"/>
                <a:ea typeface="メイリオ"/>
                <a:cs typeface="メイリオ"/>
              </a:rPr>
              <a:t>つの時系列</a:t>
            </a:r>
            <a:r>
              <a:rPr kumimoji="1" lang="en-US" altLang="ja-JP" sz="2000" dirty="0" smtClean="0">
                <a:solidFill>
                  <a:schemeClr val="tx1">
                    <a:lumMod val="75000"/>
                    <a:lumOff val="25000"/>
                  </a:schemeClr>
                </a:solidFill>
                <a:latin typeface="メイリオ"/>
                <a:ea typeface="メイリオ"/>
                <a:cs typeface="メイリオ"/>
              </a:rPr>
              <a:t>X, Y</a:t>
            </a:r>
            <a:r>
              <a:rPr kumimoji="1" lang="ja-JP" altLang="en-US" sz="2000" dirty="0" smtClean="0">
                <a:solidFill>
                  <a:schemeClr val="tx1">
                    <a:lumMod val="75000"/>
                    <a:lumOff val="25000"/>
                  </a:schemeClr>
                </a:solidFill>
                <a:latin typeface="メイリオ"/>
                <a:ea typeface="メイリオ"/>
                <a:cs typeface="メイリオ"/>
              </a:rPr>
              <a:t>について</a:t>
            </a:r>
            <a:r>
              <a:rPr kumimoji="1" lang="en-US" altLang="ja-JP" sz="2000" dirty="0" smtClean="0">
                <a:solidFill>
                  <a:schemeClr val="tx1">
                    <a:lumMod val="75000"/>
                    <a:lumOff val="25000"/>
                  </a:schemeClr>
                </a:solidFill>
                <a:latin typeface="メイリオ"/>
                <a:ea typeface="メイリオ"/>
                <a:cs typeface="メイリオ"/>
              </a:rPr>
              <a:t>, </a:t>
            </a:r>
            <a:r>
              <a:rPr kumimoji="1" lang="ja-JP" altLang="en-US" sz="2000" dirty="0" smtClean="0">
                <a:solidFill>
                  <a:schemeClr val="tx1">
                    <a:lumMod val="75000"/>
                    <a:lumOff val="25000"/>
                  </a:schemeClr>
                </a:solidFill>
                <a:latin typeface="メイリオ"/>
                <a:ea typeface="メイリオ"/>
                <a:cs typeface="メイリオ"/>
              </a:rPr>
              <a:t>それぞれのデータ長が</a:t>
            </a:r>
            <a:r>
              <a:rPr kumimoji="1" lang="en-US" altLang="ja-JP" sz="2000" dirty="0" smtClean="0">
                <a:solidFill>
                  <a:schemeClr val="tx1">
                    <a:lumMod val="75000"/>
                    <a:lumOff val="25000"/>
                  </a:schemeClr>
                </a:solidFill>
                <a:latin typeface="メイリオ"/>
                <a:ea typeface="メイリオ"/>
                <a:cs typeface="メイリオ"/>
              </a:rPr>
              <a:t>N, M</a:t>
            </a:r>
            <a:r>
              <a:rPr kumimoji="1" lang="ja-JP" altLang="en-US" sz="2000" dirty="0" smtClean="0">
                <a:solidFill>
                  <a:schemeClr val="tx1">
                    <a:lumMod val="75000"/>
                    <a:lumOff val="25000"/>
                  </a:schemeClr>
                </a:solidFill>
                <a:latin typeface="メイリオ"/>
                <a:ea typeface="メイリオ"/>
                <a:cs typeface="メイリオ"/>
              </a:rPr>
              <a:t>である時</a:t>
            </a:r>
            <a:r>
              <a:rPr kumimoji="1" lang="en-US" altLang="ja-JP" sz="2000" dirty="0" smtClean="0">
                <a:solidFill>
                  <a:schemeClr val="tx1">
                    <a:lumMod val="75000"/>
                    <a:lumOff val="25000"/>
                  </a:schemeClr>
                </a:solidFill>
                <a:latin typeface="メイリオ"/>
                <a:ea typeface="メイリオ"/>
                <a:cs typeface="メイリオ"/>
              </a:rPr>
              <a:t>,</a:t>
            </a:r>
          </a:p>
          <a:p>
            <a:endParaRPr kumimoji="1" lang="en-US" altLang="ja-JP" sz="2000" dirty="0" smtClean="0">
              <a:solidFill>
                <a:schemeClr val="tx1">
                  <a:lumMod val="75000"/>
                  <a:lumOff val="25000"/>
                </a:schemeClr>
              </a:solidFill>
              <a:latin typeface="メイリオ"/>
              <a:ea typeface="メイリオ"/>
              <a:cs typeface="メイリオ"/>
            </a:endParaRPr>
          </a:p>
          <a:p>
            <a:pPr marL="457200" indent="-457200">
              <a:buAutoNum type="arabicPeriod"/>
            </a:pPr>
            <a:r>
              <a:rPr kumimoji="1" lang="en-US" altLang="ja-JP" sz="2000" dirty="0" smtClean="0">
                <a:solidFill>
                  <a:schemeClr val="tx1">
                    <a:lumMod val="75000"/>
                    <a:lumOff val="25000"/>
                  </a:schemeClr>
                </a:solidFill>
                <a:latin typeface="メイリオ"/>
                <a:ea typeface="メイリオ"/>
                <a:cs typeface="メイリオ"/>
              </a:rPr>
              <a:t>N×M</a:t>
            </a:r>
            <a:r>
              <a:rPr kumimoji="1" lang="ja-JP" altLang="en-US" sz="2000" dirty="0" smtClean="0">
                <a:solidFill>
                  <a:schemeClr val="tx1">
                    <a:lumMod val="75000"/>
                    <a:lumOff val="25000"/>
                  </a:schemeClr>
                </a:solidFill>
                <a:latin typeface="メイリオ"/>
                <a:ea typeface="メイリオ"/>
                <a:cs typeface="メイリオ"/>
              </a:rPr>
              <a:t>の</a:t>
            </a:r>
            <a:r>
              <a:rPr kumimoji="1" lang="en-US" altLang="ja-JP" sz="2000" dirty="0" smtClean="0">
                <a:solidFill>
                  <a:schemeClr val="tx1">
                    <a:lumMod val="75000"/>
                    <a:lumOff val="25000"/>
                  </a:schemeClr>
                </a:solidFill>
                <a:latin typeface="メイリオ"/>
                <a:ea typeface="メイリオ"/>
                <a:cs typeface="メイリオ"/>
              </a:rPr>
              <a:t>DTW</a:t>
            </a:r>
            <a:r>
              <a:rPr kumimoji="1" lang="ja-JP" altLang="en-US" sz="2000" dirty="0" smtClean="0">
                <a:solidFill>
                  <a:schemeClr val="tx1">
                    <a:lumMod val="75000"/>
                    <a:lumOff val="25000"/>
                  </a:schemeClr>
                </a:solidFill>
                <a:latin typeface="メイリオ"/>
                <a:ea typeface="メイリオ"/>
                <a:cs typeface="メイリオ"/>
              </a:rPr>
              <a:t>距離を格納した類似度行列</a:t>
            </a:r>
            <a:r>
              <a:rPr kumimoji="1" lang="en-US" altLang="ja-JP" sz="2000" dirty="0" smtClean="0">
                <a:solidFill>
                  <a:schemeClr val="tx1">
                    <a:lumMod val="75000"/>
                    <a:lumOff val="25000"/>
                  </a:schemeClr>
                </a:solidFill>
                <a:latin typeface="メイリオ"/>
                <a:ea typeface="メイリオ"/>
                <a:cs typeface="メイリオ"/>
              </a:rPr>
              <a:t>DTW[N][M]</a:t>
            </a:r>
            <a:r>
              <a:rPr kumimoji="1" lang="ja-JP" altLang="en-US" sz="2000" dirty="0" smtClean="0">
                <a:solidFill>
                  <a:schemeClr val="tx1">
                    <a:lumMod val="75000"/>
                    <a:lumOff val="25000"/>
                  </a:schemeClr>
                </a:solidFill>
                <a:latin typeface="メイリオ"/>
                <a:ea typeface="メイリオ"/>
                <a:cs typeface="メイリオ"/>
              </a:rPr>
              <a:t>を作る</a:t>
            </a:r>
            <a:r>
              <a:rPr kumimoji="1" lang="en-US" altLang="ja-JP" sz="2000" dirty="0" smtClean="0">
                <a:solidFill>
                  <a:schemeClr val="tx1">
                    <a:lumMod val="75000"/>
                    <a:lumOff val="25000"/>
                  </a:schemeClr>
                </a:solidFill>
                <a:latin typeface="メイリオ"/>
                <a:ea typeface="メイリオ"/>
                <a:cs typeface="メイリオ"/>
              </a:rPr>
              <a:t>.</a:t>
            </a:r>
          </a:p>
          <a:p>
            <a:pPr marL="457200" indent="-457200">
              <a:buAutoNum type="arabicPeriod"/>
            </a:pPr>
            <a:r>
              <a:rPr lang="ja-JP" altLang="en-US" sz="2000" dirty="0" smtClean="0">
                <a:solidFill>
                  <a:schemeClr val="tx1">
                    <a:lumMod val="75000"/>
                    <a:lumOff val="25000"/>
                  </a:schemeClr>
                </a:solidFill>
                <a:latin typeface="メイリオ"/>
                <a:ea typeface="メイリオ"/>
                <a:cs typeface="メイリオ"/>
              </a:rPr>
              <a:t>動的計画法によって</a:t>
            </a:r>
            <a:r>
              <a:rPr lang="en-US" altLang="ja-JP" sz="2000" dirty="0" smtClean="0">
                <a:solidFill>
                  <a:schemeClr val="tx1">
                    <a:lumMod val="75000"/>
                    <a:lumOff val="25000"/>
                  </a:schemeClr>
                </a:solidFill>
                <a:latin typeface="メイリオ"/>
                <a:ea typeface="メイリオ"/>
                <a:cs typeface="メイリオ"/>
              </a:rPr>
              <a:t>DTW[0][0]〜DTW[N-1][M-1]</a:t>
            </a:r>
            <a:r>
              <a:rPr lang="ja-JP" altLang="en-US" sz="2000" dirty="0" smtClean="0">
                <a:solidFill>
                  <a:schemeClr val="tx1">
                    <a:lumMod val="75000"/>
                    <a:lumOff val="25000"/>
                  </a:schemeClr>
                </a:solidFill>
                <a:latin typeface="メイリオ"/>
                <a:ea typeface="メイリオ"/>
                <a:cs typeface="メイリオ"/>
              </a:rPr>
              <a:t>を全て求め</a:t>
            </a:r>
            <a:r>
              <a:rPr lang="en-US" altLang="ja-JP" sz="2000" dirty="0" smtClean="0">
                <a:solidFill>
                  <a:schemeClr val="tx1">
                    <a:lumMod val="75000"/>
                    <a:lumOff val="25000"/>
                  </a:schemeClr>
                </a:solidFill>
                <a:latin typeface="メイリオ"/>
                <a:ea typeface="メイリオ"/>
                <a:cs typeface="メイリオ"/>
              </a:rPr>
              <a:t>,DTW[N-1][M-1]</a:t>
            </a:r>
            <a:r>
              <a:rPr lang="ja-JP" altLang="en-US" sz="2000" dirty="0" smtClean="0">
                <a:solidFill>
                  <a:schemeClr val="tx1">
                    <a:lumMod val="75000"/>
                    <a:lumOff val="25000"/>
                  </a:schemeClr>
                </a:solidFill>
                <a:latin typeface="メイリオ"/>
                <a:ea typeface="メイリオ"/>
                <a:cs typeface="メイリオ"/>
              </a:rPr>
              <a:t>まで至る</a:t>
            </a:r>
            <a:r>
              <a:rPr lang="ja-JP" altLang="en-US" sz="2000" u="sng" dirty="0" smtClean="0">
                <a:solidFill>
                  <a:schemeClr val="tx1">
                    <a:lumMod val="75000"/>
                    <a:lumOff val="25000"/>
                  </a:schemeClr>
                </a:solidFill>
                <a:latin typeface="メイリオ"/>
                <a:ea typeface="メイリオ"/>
                <a:cs typeface="メイリオ"/>
              </a:rPr>
              <a:t>距離が最小となるパス</a:t>
            </a:r>
            <a:r>
              <a:rPr lang="ja-JP" altLang="en-US" sz="2000" dirty="0" smtClean="0">
                <a:solidFill>
                  <a:schemeClr val="tx1">
                    <a:lumMod val="75000"/>
                    <a:lumOff val="25000"/>
                  </a:schemeClr>
                </a:solidFill>
                <a:latin typeface="メイリオ"/>
                <a:ea typeface="メイリオ"/>
                <a:cs typeface="メイリオ"/>
              </a:rPr>
              <a:t>を求める</a:t>
            </a:r>
            <a:r>
              <a:rPr lang="en-US" altLang="ja-JP" sz="2000" dirty="0" smtClean="0">
                <a:solidFill>
                  <a:schemeClr val="tx1">
                    <a:lumMod val="75000"/>
                    <a:lumOff val="25000"/>
                  </a:schemeClr>
                </a:solidFill>
                <a:latin typeface="メイリオ"/>
                <a:ea typeface="メイリオ"/>
                <a:cs typeface="メイリオ"/>
              </a:rPr>
              <a:t>.</a:t>
            </a:r>
          </a:p>
          <a:p>
            <a:pPr marL="457200" indent="-457200">
              <a:buAutoNum type="arabicPeriod"/>
            </a:pPr>
            <a:r>
              <a:rPr lang="en-US" altLang="ja-JP" sz="2000" dirty="0" smtClean="0">
                <a:solidFill>
                  <a:schemeClr val="tx1">
                    <a:lumMod val="75000"/>
                    <a:lumOff val="25000"/>
                  </a:schemeClr>
                </a:solidFill>
                <a:latin typeface="メイリオ"/>
                <a:ea typeface="メイリオ"/>
                <a:cs typeface="メイリオ"/>
              </a:rPr>
              <a:t>DTW[N-1][M-1]</a:t>
            </a:r>
            <a:r>
              <a:rPr lang="ja-JP" altLang="en-US" sz="2000" dirty="0" smtClean="0">
                <a:solidFill>
                  <a:schemeClr val="tx1">
                    <a:lumMod val="75000"/>
                    <a:lumOff val="25000"/>
                  </a:schemeClr>
                </a:solidFill>
                <a:latin typeface="メイリオ"/>
                <a:ea typeface="メイリオ"/>
                <a:cs typeface="メイリオ"/>
              </a:rPr>
              <a:t>を時系列</a:t>
            </a:r>
            <a:r>
              <a:rPr lang="en-US" altLang="ja-JP" sz="2000" dirty="0" smtClean="0">
                <a:solidFill>
                  <a:schemeClr val="tx1">
                    <a:lumMod val="75000"/>
                    <a:lumOff val="25000"/>
                  </a:schemeClr>
                </a:solidFill>
                <a:latin typeface="メイリオ"/>
                <a:ea typeface="メイリオ"/>
                <a:cs typeface="メイリオ"/>
              </a:rPr>
              <a:t>X</a:t>
            </a:r>
            <a:r>
              <a:rPr lang="ja-JP" altLang="en-US" sz="2000" dirty="0" smtClean="0">
                <a:solidFill>
                  <a:schemeClr val="tx1">
                    <a:lumMod val="75000"/>
                    <a:lumOff val="25000"/>
                  </a:schemeClr>
                </a:solidFill>
                <a:latin typeface="メイリオ"/>
                <a:ea typeface="メイリオ"/>
                <a:cs typeface="メイリオ"/>
              </a:rPr>
              <a:t>と</a:t>
            </a:r>
            <a:r>
              <a:rPr lang="en-US" altLang="ja-JP" sz="2000" dirty="0" smtClean="0">
                <a:solidFill>
                  <a:schemeClr val="tx1">
                    <a:lumMod val="75000"/>
                    <a:lumOff val="25000"/>
                  </a:schemeClr>
                </a:solidFill>
                <a:latin typeface="メイリオ"/>
                <a:ea typeface="メイリオ"/>
                <a:cs typeface="メイリオ"/>
              </a:rPr>
              <a:t>Y</a:t>
            </a:r>
            <a:r>
              <a:rPr lang="ja-JP" altLang="en-US" sz="2000" dirty="0" smtClean="0">
                <a:solidFill>
                  <a:schemeClr val="tx1">
                    <a:lumMod val="75000"/>
                    <a:lumOff val="25000"/>
                  </a:schemeClr>
                </a:solidFill>
                <a:latin typeface="メイリオ"/>
                <a:ea typeface="メイリオ"/>
                <a:cs typeface="メイリオ"/>
              </a:rPr>
              <a:t>の距離と定義する</a:t>
            </a:r>
            <a:r>
              <a:rPr lang="en-US" altLang="ja-JP" sz="2000" dirty="0" smtClean="0">
                <a:solidFill>
                  <a:schemeClr val="tx1">
                    <a:lumMod val="75000"/>
                    <a:lumOff val="25000"/>
                  </a:schemeClr>
                </a:solidFill>
                <a:latin typeface="メイリオ"/>
                <a:ea typeface="メイリオ"/>
                <a:cs typeface="メイリオ"/>
              </a:rPr>
              <a:t>.</a:t>
            </a:r>
          </a:p>
        </p:txBody>
      </p:sp>
      <p:pic>
        <p:nvPicPr>
          <p:cNvPr id="5" name="図 4" descr="DTWの対応点.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3017" y="4738542"/>
            <a:ext cx="4366381" cy="1232407"/>
          </a:xfrm>
          <a:prstGeom prst="rect">
            <a:avLst/>
          </a:prstGeom>
        </p:spPr>
      </p:pic>
      <p:sp>
        <p:nvSpPr>
          <p:cNvPr id="6" name="角丸四角形 5"/>
          <p:cNvSpPr/>
          <p:nvPr/>
        </p:nvSpPr>
        <p:spPr>
          <a:xfrm>
            <a:off x="614424" y="1428751"/>
            <a:ext cx="8059344" cy="2260298"/>
          </a:xfrm>
          <a:prstGeom prst="roundRect">
            <a:avLst>
              <a:gd name="adj" fmla="val 9040"/>
            </a:avLst>
          </a:prstGeom>
          <a:noFill/>
          <a:ln w="38100">
            <a:solidFill>
              <a:srgbClr val="3B96C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1439336" y="1161145"/>
            <a:ext cx="2454518" cy="461665"/>
          </a:xfrm>
          <a:prstGeom prst="rect">
            <a:avLst/>
          </a:prstGeom>
          <a:solidFill>
            <a:schemeClr val="bg1"/>
          </a:solidFill>
        </p:spPr>
        <p:txBody>
          <a:bodyPr wrap="none" rtlCol="0">
            <a:spAutoFit/>
          </a:bodyPr>
          <a:lstStyle/>
          <a:p>
            <a:r>
              <a:rPr kumimoji="1" lang="en-US" altLang="ja-JP" sz="2400" dirty="0" smtClean="0">
                <a:solidFill>
                  <a:srgbClr val="3B96C1"/>
                </a:solidFill>
                <a:latin typeface="メイリオ"/>
                <a:ea typeface="メイリオ"/>
                <a:cs typeface="メイリオ"/>
              </a:rPr>
              <a:t>DTW</a:t>
            </a:r>
            <a:r>
              <a:rPr kumimoji="1" lang="ja-JP" altLang="en-US" sz="2400" dirty="0" smtClean="0">
                <a:solidFill>
                  <a:srgbClr val="3B96C1"/>
                </a:solidFill>
                <a:latin typeface="メイリオ"/>
                <a:ea typeface="メイリオ"/>
                <a:cs typeface="メイリオ"/>
              </a:rPr>
              <a:t>の計算方法</a:t>
            </a:r>
          </a:p>
        </p:txBody>
      </p:sp>
      <p:sp>
        <p:nvSpPr>
          <p:cNvPr id="8" name="テキスト ボックス 7"/>
          <p:cNvSpPr txBox="1"/>
          <p:nvPr/>
        </p:nvSpPr>
        <p:spPr>
          <a:xfrm>
            <a:off x="4319777" y="5970950"/>
            <a:ext cx="2116667" cy="461665"/>
          </a:xfrm>
          <a:prstGeom prst="rect">
            <a:avLst/>
          </a:prstGeom>
          <a:noFill/>
        </p:spPr>
        <p:txBody>
          <a:bodyPr wrap="square" rtlCol="0">
            <a:spAutoFit/>
          </a:bodyPr>
          <a:lstStyle/>
          <a:p>
            <a:r>
              <a:rPr kumimoji="1" lang="ja-JP" altLang="en-US" sz="1200" dirty="0" smtClean="0">
                <a:solidFill>
                  <a:srgbClr val="3B96C1"/>
                </a:solidFill>
                <a:latin typeface="メイリオ"/>
                <a:ea typeface="メイリオ"/>
                <a:cs typeface="メイリオ"/>
              </a:rPr>
              <a:t>ユークリッド距離</a:t>
            </a:r>
            <a:r>
              <a:rPr kumimoji="1" lang="ja-JP" altLang="en-US" sz="1200" dirty="0" smtClean="0">
                <a:solidFill>
                  <a:schemeClr val="tx1">
                    <a:lumMod val="75000"/>
                    <a:lumOff val="25000"/>
                  </a:schemeClr>
                </a:solidFill>
                <a:latin typeface="メイリオ"/>
                <a:ea typeface="メイリオ"/>
                <a:cs typeface="メイリオ"/>
              </a:rPr>
              <a:t>での点の対応関係</a:t>
            </a:r>
          </a:p>
        </p:txBody>
      </p:sp>
      <p:sp>
        <p:nvSpPr>
          <p:cNvPr id="9" name="テキスト ボックス 8"/>
          <p:cNvSpPr txBox="1"/>
          <p:nvPr/>
        </p:nvSpPr>
        <p:spPr>
          <a:xfrm>
            <a:off x="6479989" y="5966115"/>
            <a:ext cx="2116667" cy="276999"/>
          </a:xfrm>
          <a:prstGeom prst="rect">
            <a:avLst/>
          </a:prstGeom>
          <a:noFill/>
        </p:spPr>
        <p:txBody>
          <a:bodyPr wrap="square" rtlCol="0">
            <a:spAutoFit/>
          </a:bodyPr>
          <a:lstStyle/>
          <a:p>
            <a:r>
              <a:rPr lang="en-US" altLang="ja-JP" sz="1200" dirty="0" smtClean="0">
                <a:solidFill>
                  <a:srgbClr val="3B96C1"/>
                </a:solidFill>
                <a:latin typeface="メイリオ"/>
                <a:ea typeface="メイリオ"/>
                <a:cs typeface="メイリオ"/>
              </a:rPr>
              <a:t>DTW</a:t>
            </a:r>
            <a:r>
              <a:rPr lang="ja-JP" altLang="en-US" sz="1200" dirty="0" smtClean="0">
                <a:solidFill>
                  <a:schemeClr val="tx1">
                    <a:lumMod val="75000"/>
                    <a:lumOff val="25000"/>
                  </a:schemeClr>
                </a:solidFill>
                <a:latin typeface="メイリオ"/>
                <a:ea typeface="メイリオ"/>
                <a:cs typeface="メイリオ"/>
              </a:rPr>
              <a:t>で</a:t>
            </a:r>
            <a:r>
              <a:rPr kumimoji="1" lang="ja-JP" altLang="en-US" sz="1200" dirty="0" smtClean="0">
                <a:solidFill>
                  <a:schemeClr val="tx1">
                    <a:lumMod val="75000"/>
                    <a:lumOff val="25000"/>
                  </a:schemeClr>
                </a:solidFill>
                <a:latin typeface="メイリオ"/>
                <a:ea typeface="メイリオ"/>
                <a:cs typeface="メイリオ"/>
              </a:rPr>
              <a:t>の点の対応関係</a:t>
            </a:r>
          </a:p>
        </p:txBody>
      </p:sp>
      <p:sp>
        <p:nvSpPr>
          <p:cNvPr id="10" name="テキスト ボックス 9"/>
          <p:cNvSpPr txBox="1"/>
          <p:nvPr/>
        </p:nvSpPr>
        <p:spPr>
          <a:xfrm>
            <a:off x="614424" y="4648846"/>
            <a:ext cx="3546338" cy="1938992"/>
          </a:xfrm>
          <a:prstGeom prst="rect">
            <a:avLst/>
          </a:prstGeom>
          <a:noFill/>
        </p:spPr>
        <p:txBody>
          <a:bodyPr wrap="square" rtlCol="0">
            <a:spAutoFit/>
          </a:bodyPr>
          <a:lstStyle/>
          <a:p>
            <a:r>
              <a:rPr kumimoji="1" lang="ja-JP" altLang="en-US" sz="2000" dirty="0" smtClean="0">
                <a:solidFill>
                  <a:schemeClr val="tx1">
                    <a:lumMod val="75000"/>
                    <a:lumOff val="25000"/>
                  </a:schemeClr>
                </a:solidFill>
                <a:latin typeface="メイリオ"/>
                <a:ea typeface="メイリオ"/>
                <a:cs typeface="メイリオ"/>
              </a:rPr>
              <a:t>時系列間の点の対応関係を</a:t>
            </a:r>
            <a:r>
              <a:rPr kumimoji="1" lang="en-US" altLang="ja-JP" sz="2000" dirty="0" smtClean="0">
                <a:solidFill>
                  <a:schemeClr val="tx1">
                    <a:lumMod val="75000"/>
                    <a:lumOff val="25000"/>
                  </a:schemeClr>
                </a:solidFill>
                <a:latin typeface="メイリオ"/>
                <a:ea typeface="メイリオ"/>
                <a:cs typeface="メイリオ"/>
              </a:rPr>
              <a:t>, </a:t>
            </a:r>
            <a:r>
              <a:rPr kumimoji="1" lang="ja-JP" altLang="en-US" sz="2000" dirty="0" smtClean="0">
                <a:solidFill>
                  <a:schemeClr val="tx1">
                    <a:lumMod val="75000"/>
                    <a:lumOff val="25000"/>
                  </a:schemeClr>
                </a:solidFill>
                <a:latin typeface="メイリオ"/>
                <a:ea typeface="メイリオ"/>
                <a:cs typeface="メイリオ"/>
              </a:rPr>
              <a:t>多少の時間のズレや波形のブレにロバストになるように決定できる</a:t>
            </a:r>
            <a:r>
              <a:rPr kumimoji="1" lang="en-US" altLang="ja-JP" sz="2000" dirty="0" smtClean="0">
                <a:solidFill>
                  <a:schemeClr val="tx1">
                    <a:lumMod val="75000"/>
                    <a:lumOff val="25000"/>
                  </a:schemeClr>
                </a:solidFill>
                <a:latin typeface="メイリオ"/>
                <a:ea typeface="メイリオ"/>
                <a:cs typeface="メイリオ"/>
              </a:rPr>
              <a:t>. </a:t>
            </a:r>
            <a:r>
              <a:rPr kumimoji="1" lang="ja-JP" altLang="en-US" sz="2000" dirty="0" smtClean="0">
                <a:solidFill>
                  <a:schemeClr val="tx1">
                    <a:lumMod val="75000"/>
                    <a:lumOff val="25000"/>
                  </a:schemeClr>
                </a:solidFill>
                <a:latin typeface="メイリオ"/>
                <a:ea typeface="メイリオ"/>
                <a:cs typeface="メイリオ"/>
              </a:rPr>
              <a:t>これによって</a:t>
            </a:r>
            <a:r>
              <a:rPr kumimoji="1" lang="en-US" altLang="ja-JP" sz="2000" dirty="0" smtClean="0">
                <a:solidFill>
                  <a:schemeClr val="tx1">
                    <a:lumMod val="75000"/>
                    <a:lumOff val="25000"/>
                  </a:schemeClr>
                </a:solidFill>
                <a:latin typeface="メイリオ"/>
                <a:ea typeface="メイリオ"/>
                <a:cs typeface="メイリオ"/>
              </a:rPr>
              <a:t>, </a:t>
            </a:r>
            <a:r>
              <a:rPr kumimoji="1" lang="ja-JP" altLang="en-US" sz="2000" b="1" dirty="0" smtClean="0">
                <a:solidFill>
                  <a:schemeClr val="tx1">
                    <a:lumMod val="75000"/>
                    <a:lumOff val="25000"/>
                  </a:schemeClr>
                </a:solidFill>
                <a:latin typeface="メイリオ"/>
                <a:ea typeface="メイリオ"/>
                <a:cs typeface="メイリオ"/>
              </a:rPr>
              <a:t>系列長の異なる時系列を比較</a:t>
            </a:r>
            <a:r>
              <a:rPr kumimoji="1" lang="ja-JP" altLang="en-US" sz="2000" dirty="0" smtClean="0">
                <a:solidFill>
                  <a:schemeClr val="tx1">
                    <a:lumMod val="75000"/>
                    <a:lumOff val="25000"/>
                  </a:schemeClr>
                </a:solidFill>
                <a:latin typeface="メイリオ"/>
                <a:ea typeface="メイリオ"/>
                <a:cs typeface="メイリオ"/>
              </a:rPr>
              <a:t>することができる</a:t>
            </a:r>
            <a:r>
              <a:rPr kumimoji="1" lang="en-US" altLang="ja-JP" sz="2000" dirty="0" smtClean="0">
                <a:solidFill>
                  <a:schemeClr val="tx1">
                    <a:lumMod val="75000"/>
                    <a:lumOff val="25000"/>
                  </a:schemeClr>
                </a:solidFill>
                <a:latin typeface="メイリオ"/>
                <a:ea typeface="メイリオ"/>
                <a:cs typeface="メイリオ"/>
              </a:rPr>
              <a:t>.</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11" name="テキスト ボックス 10"/>
          <p:cNvSpPr txBox="1"/>
          <p:nvPr/>
        </p:nvSpPr>
        <p:spPr>
          <a:xfrm>
            <a:off x="1044104" y="3745243"/>
            <a:ext cx="7024402" cy="707886"/>
          </a:xfrm>
          <a:prstGeom prst="rect">
            <a:avLst/>
          </a:prstGeom>
          <a:noFill/>
        </p:spPr>
        <p:txBody>
          <a:bodyPr wrap="square" rtlCol="0">
            <a:spAutoFit/>
          </a:bodyPr>
          <a:lstStyle/>
          <a:p>
            <a:r>
              <a:rPr kumimoji="1" lang="en-US" altLang="ja-JP" sz="2000" dirty="0" smtClean="0">
                <a:solidFill>
                  <a:schemeClr val="tx1">
                    <a:lumMod val="75000"/>
                    <a:lumOff val="25000"/>
                  </a:schemeClr>
                </a:solidFill>
                <a:latin typeface="メイリオ"/>
                <a:ea typeface="メイリオ"/>
                <a:cs typeface="メイリオ"/>
              </a:rPr>
              <a:t>※</a:t>
            </a:r>
            <a:r>
              <a:rPr kumimoji="1" lang="ja-JP" altLang="en-US" sz="2000" dirty="0" smtClean="0">
                <a:solidFill>
                  <a:schemeClr val="tx1">
                    <a:lumMod val="75000"/>
                    <a:lumOff val="25000"/>
                  </a:schemeClr>
                </a:solidFill>
                <a:latin typeface="メイリオ"/>
                <a:ea typeface="メイリオ"/>
                <a:cs typeface="メイリオ"/>
              </a:rPr>
              <a:t>時系列データの各点に対してその前後に</a:t>
            </a:r>
            <a:r>
              <a:rPr kumimoji="1" lang="en-US" altLang="ja-JP" sz="2000" dirty="0" smtClean="0">
                <a:solidFill>
                  <a:schemeClr val="tx1">
                    <a:lumMod val="75000"/>
                    <a:lumOff val="25000"/>
                  </a:schemeClr>
                </a:solidFill>
                <a:latin typeface="メイリオ"/>
                <a:ea typeface="メイリオ"/>
                <a:cs typeface="メイリオ"/>
              </a:rPr>
              <a:t>window</a:t>
            </a:r>
            <a:r>
              <a:rPr kumimoji="1" lang="ja-JP" altLang="en-US" sz="2000" dirty="0" smtClean="0">
                <a:solidFill>
                  <a:schemeClr val="tx1">
                    <a:lumMod val="75000"/>
                    <a:lumOff val="25000"/>
                  </a:schemeClr>
                </a:solidFill>
                <a:latin typeface="メイリオ"/>
                <a:ea typeface="メイリオ"/>
                <a:cs typeface="メイリオ"/>
              </a:rPr>
              <a:t>を定義し</a:t>
            </a:r>
            <a:r>
              <a:rPr kumimoji="1" lang="en-US" altLang="ja-JP" sz="2000" dirty="0" smtClean="0">
                <a:solidFill>
                  <a:schemeClr val="tx1">
                    <a:lumMod val="75000"/>
                    <a:lumOff val="25000"/>
                  </a:schemeClr>
                </a:solidFill>
                <a:latin typeface="メイリオ"/>
                <a:ea typeface="メイリオ"/>
                <a:cs typeface="メイリオ"/>
              </a:rPr>
              <a:t>, </a:t>
            </a:r>
            <a:r>
              <a:rPr kumimoji="1" lang="ja-JP" altLang="en-US" sz="2000" dirty="0" smtClean="0">
                <a:solidFill>
                  <a:schemeClr val="tx1">
                    <a:lumMod val="75000"/>
                    <a:lumOff val="25000"/>
                  </a:schemeClr>
                </a:solidFill>
                <a:latin typeface="メイリオ"/>
                <a:ea typeface="メイリオ"/>
                <a:cs typeface="メイリオ"/>
              </a:rPr>
              <a:t>その範囲内で類似度を計算している</a:t>
            </a:r>
          </a:p>
        </p:txBody>
      </p:sp>
      <p:sp>
        <p:nvSpPr>
          <p:cNvPr id="12" name="正方形/長方形 11"/>
          <p:cNvSpPr/>
          <p:nvPr/>
        </p:nvSpPr>
        <p:spPr>
          <a:xfrm>
            <a:off x="0" y="393456"/>
            <a:ext cx="9144000" cy="45719"/>
          </a:xfrm>
          <a:prstGeom prst="rect">
            <a:avLst/>
          </a:prstGeom>
          <a:solidFill>
            <a:srgbClr val="318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584570" y="624941"/>
            <a:ext cx="332601" cy="342710"/>
          </a:xfrm>
          <a:prstGeom prst="rect">
            <a:avLst/>
          </a:prstGeom>
          <a:solidFill>
            <a:srgbClr val="318BBA">
              <a:alpha val="8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916530" y="571456"/>
            <a:ext cx="4682442" cy="461665"/>
          </a:xfrm>
          <a:prstGeom prst="rect">
            <a:avLst/>
          </a:prstGeom>
          <a:noFill/>
        </p:spPr>
        <p:txBody>
          <a:bodyPr wrap="none" rtlCol="0">
            <a:spAutoFit/>
          </a:bodyPr>
          <a:lstStyle/>
          <a:p>
            <a:r>
              <a:rPr lang="en-US" altLang="ja-JP" sz="2400" dirty="0" smtClean="0">
                <a:solidFill>
                  <a:srgbClr val="318BBA"/>
                </a:solidFill>
                <a:latin typeface="メイリオ"/>
                <a:ea typeface="メイリオ"/>
                <a:cs typeface="メイリオ"/>
              </a:rPr>
              <a:t>DTW(Dynamic Time Warping)</a:t>
            </a:r>
            <a:endParaRPr kumimoji="1" lang="ja-JP" altLang="en-US" sz="2400" dirty="0">
              <a:solidFill>
                <a:srgbClr val="318BBA"/>
              </a:solidFill>
              <a:latin typeface="メイリオ"/>
              <a:ea typeface="メイリオ"/>
              <a:cs typeface="メイリオ"/>
            </a:endParaRPr>
          </a:p>
        </p:txBody>
      </p:sp>
      <p:sp>
        <p:nvSpPr>
          <p:cNvPr id="15" name="フッター プレースホルダー 2"/>
          <p:cNvSpPr txBox="1">
            <a:spLocks/>
          </p:cNvSpPr>
          <p:nvPr/>
        </p:nvSpPr>
        <p:spPr>
          <a:xfrm>
            <a:off x="133485" y="122336"/>
            <a:ext cx="5233069" cy="365125"/>
          </a:xfrm>
          <a:prstGeom prst="rect">
            <a:avLst/>
          </a:prstGeom>
        </p:spPr>
        <p:txBody>
          <a:bodyPr/>
          <a:lstStyle>
            <a:defPPr>
              <a:defRPr lang="ja-JP"/>
            </a:defPPr>
            <a:lvl1pPr marL="0" algn="l" defTabSz="457200" rtl="0" eaLnBrk="1" latinLnBrk="0" hangingPunct="1">
              <a:defRPr kumimoji="1" sz="1100" kern="1200">
                <a:solidFill>
                  <a:srgbClr val="DE8528"/>
                </a:solidFill>
                <a:latin typeface="メイリオ"/>
                <a:ea typeface="メイリオ"/>
                <a:cs typeface="メイリオ"/>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dirty="0" smtClean="0">
                <a:solidFill>
                  <a:srgbClr val="318BBA"/>
                </a:solidFill>
              </a:rPr>
              <a:t>RA</a:t>
            </a:r>
            <a:r>
              <a:rPr lang="ja-JP" altLang="en-US" dirty="0" smtClean="0">
                <a:solidFill>
                  <a:srgbClr val="318BBA"/>
                </a:solidFill>
              </a:rPr>
              <a:t>報告資料</a:t>
            </a:r>
            <a:r>
              <a:rPr lang="en-US" altLang="ja-JP" dirty="0" smtClean="0">
                <a:solidFill>
                  <a:srgbClr val="318BBA"/>
                </a:solidFill>
              </a:rPr>
              <a:t> </a:t>
            </a:r>
            <a:r>
              <a:rPr lang="en-US" altLang="ja-JP" dirty="0" smtClean="0">
                <a:solidFill>
                  <a:srgbClr val="318BBA"/>
                </a:solidFill>
              </a:rPr>
              <a:t>4/7</a:t>
            </a:r>
            <a:endParaRPr lang="ja-JP" altLang="en-US" dirty="0">
              <a:solidFill>
                <a:srgbClr val="318BBA"/>
              </a:solidFill>
            </a:endParaRPr>
          </a:p>
        </p:txBody>
      </p:sp>
    </p:spTree>
    <p:extLst>
      <p:ext uri="{BB962C8B-B14F-4D97-AF65-F5344CB8AC3E}">
        <p14:creationId xmlns:p14="http://schemas.microsoft.com/office/powerpoint/2010/main" val="1278365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393456"/>
            <a:ext cx="9144000" cy="45719"/>
          </a:xfrm>
          <a:prstGeom prst="rect">
            <a:avLst/>
          </a:prstGeom>
          <a:solidFill>
            <a:srgbClr val="318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584570" y="624941"/>
            <a:ext cx="332601" cy="342710"/>
          </a:xfrm>
          <a:prstGeom prst="rect">
            <a:avLst/>
          </a:prstGeom>
          <a:solidFill>
            <a:srgbClr val="318BBA">
              <a:alpha val="8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フッター プレースホルダー 2"/>
          <p:cNvSpPr txBox="1">
            <a:spLocks/>
          </p:cNvSpPr>
          <p:nvPr/>
        </p:nvSpPr>
        <p:spPr>
          <a:xfrm>
            <a:off x="133486" y="122336"/>
            <a:ext cx="4057514" cy="365125"/>
          </a:xfrm>
          <a:prstGeom prst="rect">
            <a:avLst/>
          </a:prstGeom>
        </p:spPr>
        <p:txBody>
          <a:bodyPr/>
          <a:lstStyle>
            <a:defPPr>
              <a:defRPr lang="ja-JP"/>
            </a:defPPr>
            <a:lvl1pPr marL="0" algn="l" defTabSz="457200" rtl="0" eaLnBrk="1" latinLnBrk="0" hangingPunct="1">
              <a:defRPr kumimoji="1" sz="1100" kern="1200">
                <a:solidFill>
                  <a:srgbClr val="DE8528"/>
                </a:solidFill>
                <a:latin typeface="メイリオ"/>
                <a:ea typeface="メイリオ"/>
                <a:cs typeface="メイリオ"/>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dirty="0" smtClean="0">
                <a:solidFill>
                  <a:srgbClr val="318BBA"/>
                </a:solidFill>
              </a:rPr>
              <a:t>RA</a:t>
            </a:r>
            <a:r>
              <a:rPr lang="ja-JP" altLang="en-US" dirty="0" smtClean="0">
                <a:solidFill>
                  <a:srgbClr val="318BBA"/>
                </a:solidFill>
              </a:rPr>
              <a:t>報告資料</a:t>
            </a:r>
            <a:r>
              <a:rPr lang="en-US" altLang="ja-JP" dirty="0" smtClean="0">
                <a:solidFill>
                  <a:srgbClr val="318BBA"/>
                </a:solidFill>
              </a:rPr>
              <a:t> 4/7</a:t>
            </a:r>
          </a:p>
        </p:txBody>
      </p:sp>
      <p:sp>
        <p:nvSpPr>
          <p:cNvPr id="7" name="テキスト ボックス 6"/>
          <p:cNvSpPr txBox="1"/>
          <p:nvPr/>
        </p:nvSpPr>
        <p:spPr>
          <a:xfrm>
            <a:off x="916530" y="571456"/>
            <a:ext cx="1107996" cy="461665"/>
          </a:xfrm>
          <a:prstGeom prst="rect">
            <a:avLst/>
          </a:prstGeom>
          <a:noFill/>
        </p:spPr>
        <p:txBody>
          <a:bodyPr wrap="none" rtlCol="0">
            <a:spAutoFit/>
          </a:bodyPr>
          <a:lstStyle/>
          <a:p>
            <a:r>
              <a:rPr lang="ja-JP" altLang="en-US" sz="2400" dirty="0" smtClean="0">
                <a:solidFill>
                  <a:srgbClr val="318BBA"/>
                </a:solidFill>
                <a:latin typeface="メイリオ"/>
                <a:ea typeface="メイリオ"/>
                <a:cs typeface="メイリオ"/>
              </a:rPr>
              <a:t>定式化</a:t>
            </a:r>
            <a:endParaRPr kumimoji="1" lang="ja-JP" altLang="en-US" sz="2400" dirty="0">
              <a:solidFill>
                <a:srgbClr val="318BBA"/>
              </a:solidFill>
              <a:latin typeface="メイリオ"/>
              <a:ea typeface="メイリオ"/>
              <a:cs typeface="メイリオ"/>
            </a:endParaRPr>
          </a:p>
        </p:txBody>
      </p:sp>
      <p:pic>
        <p:nvPicPr>
          <p:cNvPr id="8" name="図 7" descr="尤度.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3636" y="3276508"/>
            <a:ext cx="3291460" cy="875136"/>
          </a:xfrm>
          <a:prstGeom prst="rect">
            <a:avLst/>
          </a:prstGeom>
        </p:spPr>
      </p:pic>
      <p:sp>
        <p:nvSpPr>
          <p:cNvPr id="9" name="テキスト ボックス 8"/>
          <p:cNvSpPr txBox="1"/>
          <p:nvPr/>
        </p:nvSpPr>
        <p:spPr>
          <a:xfrm>
            <a:off x="792960" y="3557324"/>
            <a:ext cx="7984339" cy="2246769"/>
          </a:xfrm>
          <a:prstGeom prst="rect">
            <a:avLst/>
          </a:prstGeom>
          <a:noFill/>
        </p:spPr>
        <p:txBody>
          <a:bodyPr wrap="square" rtlCol="0">
            <a:spAutoFit/>
          </a:bodyPr>
          <a:lstStyle/>
          <a:p>
            <a:r>
              <a:rPr lang="ja-JP" altLang="en-US" sz="2000" dirty="0" smtClean="0">
                <a:solidFill>
                  <a:schemeClr val="tx1">
                    <a:lumMod val="75000"/>
                    <a:lumOff val="25000"/>
                  </a:schemeClr>
                </a:solidFill>
                <a:latin typeface="メイリオ"/>
                <a:ea typeface="メイリオ"/>
                <a:cs typeface="メイリオ"/>
              </a:rPr>
              <a:t>学習器の重みは</a:t>
            </a:r>
            <a:r>
              <a:rPr lang="en-US" altLang="ja-JP" sz="2000" dirty="0" smtClean="0">
                <a:solidFill>
                  <a:schemeClr val="tx1">
                    <a:lumMod val="75000"/>
                    <a:lumOff val="25000"/>
                  </a:schemeClr>
                </a:solidFill>
                <a:latin typeface="メイリオ"/>
                <a:ea typeface="メイリオ"/>
                <a:cs typeface="メイリオ"/>
              </a:rPr>
              <a:t>                                        </a:t>
            </a:r>
            <a:r>
              <a:rPr lang="ja-JP" altLang="en-US" sz="2000" dirty="0" smtClean="0">
                <a:solidFill>
                  <a:schemeClr val="tx1">
                    <a:lumMod val="75000"/>
                    <a:lumOff val="25000"/>
                  </a:schemeClr>
                </a:solidFill>
                <a:latin typeface="メイリオ"/>
                <a:ea typeface="メイリオ"/>
                <a:cs typeface="メイリオ"/>
              </a:rPr>
              <a:t>によって求められる</a:t>
            </a:r>
            <a:r>
              <a:rPr lang="en-US" altLang="ja-JP" sz="2000" dirty="0" smtClean="0">
                <a:solidFill>
                  <a:schemeClr val="tx1">
                    <a:lumMod val="75000"/>
                    <a:lumOff val="25000"/>
                  </a:schemeClr>
                </a:solidFill>
                <a:latin typeface="メイリオ"/>
                <a:ea typeface="メイリオ"/>
                <a:cs typeface="メイリオ"/>
              </a:rPr>
              <a:t>.</a:t>
            </a:r>
          </a:p>
          <a:p>
            <a:endParaRPr kumimoji="1" lang="en-US" altLang="ja-JP" sz="2000" dirty="0" smtClean="0">
              <a:solidFill>
                <a:schemeClr val="tx1">
                  <a:lumMod val="75000"/>
                  <a:lumOff val="25000"/>
                </a:schemeClr>
              </a:solidFill>
              <a:latin typeface="メイリオ"/>
              <a:ea typeface="メイリオ"/>
              <a:cs typeface="メイリオ"/>
            </a:endParaRPr>
          </a:p>
          <a:p>
            <a:endParaRPr kumimoji="1" lang="en-US" altLang="ja-JP" sz="2000" dirty="0">
              <a:solidFill>
                <a:schemeClr val="tx1">
                  <a:lumMod val="75000"/>
                  <a:lumOff val="25000"/>
                </a:schemeClr>
              </a:solidFill>
              <a:latin typeface="メイリオ"/>
              <a:ea typeface="メイリオ"/>
              <a:cs typeface="メイリオ"/>
            </a:endParaRPr>
          </a:p>
          <a:p>
            <a:r>
              <a:rPr lang="ja-JP" altLang="en-US" sz="2000" dirty="0" smtClean="0">
                <a:solidFill>
                  <a:schemeClr val="tx1">
                    <a:lumMod val="75000"/>
                    <a:lumOff val="25000"/>
                  </a:schemeClr>
                </a:solidFill>
                <a:latin typeface="メイリオ"/>
                <a:ea typeface="メイリオ"/>
                <a:cs typeface="メイリオ"/>
              </a:rPr>
              <a:t>対数を取ると</a:t>
            </a:r>
            <a:r>
              <a:rPr lang="en-US" altLang="ja-JP" sz="2000" dirty="0" smtClean="0">
                <a:solidFill>
                  <a:schemeClr val="tx1">
                    <a:lumMod val="75000"/>
                    <a:lumOff val="25000"/>
                  </a:schemeClr>
                </a:solidFill>
                <a:latin typeface="メイリオ"/>
                <a:ea typeface="メイリオ"/>
                <a:cs typeface="メイリオ"/>
              </a:rPr>
              <a:t>,                                              </a:t>
            </a:r>
            <a:r>
              <a:rPr lang="ja-JP" altLang="en-US" sz="2000" dirty="0" smtClean="0">
                <a:solidFill>
                  <a:schemeClr val="tx1">
                    <a:lumMod val="75000"/>
                    <a:lumOff val="25000"/>
                  </a:schemeClr>
                </a:solidFill>
                <a:latin typeface="メイリオ"/>
                <a:ea typeface="メイリオ"/>
                <a:cs typeface="メイリオ"/>
              </a:rPr>
              <a:t>の形になっている</a:t>
            </a:r>
            <a:endParaRPr lang="en-US" altLang="ja-JP" sz="2000" dirty="0" smtClean="0">
              <a:solidFill>
                <a:schemeClr val="tx1">
                  <a:lumMod val="75000"/>
                  <a:lumOff val="25000"/>
                </a:schemeClr>
              </a:solidFill>
              <a:latin typeface="メイリオ"/>
              <a:ea typeface="メイリオ"/>
              <a:cs typeface="メイリオ"/>
            </a:endParaRPr>
          </a:p>
          <a:p>
            <a:endParaRPr lang="en-US" altLang="ja-JP" sz="2000" dirty="0">
              <a:solidFill>
                <a:schemeClr val="tx1">
                  <a:lumMod val="75000"/>
                  <a:lumOff val="25000"/>
                </a:schemeClr>
              </a:solidFill>
              <a:latin typeface="メイリオ"/>
              <a:ea typeface="メイリオ"/>
              <a:cs typeface="メイリオ"/>
            </a:endParaRPr>
          </a:p>
          <a:p>
            <a:r>
              <a:rPr lang="ja-JP" altLang="en-US" sz="2000" dirty="0" smtClean="0">
                <a:solidFill>
                  <a:schemeClr val="tx1">
                    <a:lumMod val="75000"/>
                    <a:lumOff val="25000"/>
                  </a:schemeClr>
                </a:solidFill>
                <a:latin typeface="メイリオ"/>
                <a:ea typeface="メイリオ"/>
                <a:cs typeface="メイリオ"/>
              </a:rPr>
              <a:t>ので</a:t>
            </a:r>
            <a:r>
              <a:rPr lang="en-US" altLang="ja-JP" sz="2000" dirty="0" smtClean="0">
                <a:solidFill>
                  <a:schemeClr val="tx1">
                    <a:lumMod val="75000"/>
                    <a:lumOff val="25000"/>
                  </a:schemeClr>
                </a:solidFill>
                <a:latin typeface="メイリオ"/>
                <a:ea typeface="メイリオ"/>
                <a:cs typeface="メイリオ"/>
              </a:rPr>
              <a:t>, </a:t>
            </a:r>
            <a:r>
              <a:rPr lang="ja-JP" altLang="en-US" sz="2000" dirty="0" smtClean="0">
                <a:solidFill>
                  <a:schemeClr val="tx1">
                    <a:lumMod val="75000"/>
                    <a:lumOff val="25000"/>
                  </a:schemeClr>
                </a:solidFill>
                <a:latin typeface="メイリオ"/>
                <a:ea typeface="メイリオ"/>
                <a:cs typeface="メイリオ"/>
              </a:rPr>
              <a:t>線形な形になっており解析的に解ける</a:t>
            </a:r>
            <a:r>
              <a:rPr lang="en-US" altLang="ja-JP" sz="2000" dirty="0" smtClean="0">
                <a:solidFill>
                  <a:schemeClr val="tx1">
                    <a:lumMod val="75000"/>
                    <a:lumOff val="25000"/>
                  </a:schemeClr>
                </a:solidFill>
                <a:latin typeface="メイリオ"/>
                <a:ea typeface="メイリオ"/>
                <a:cs typeface="メイリオ"/>
              </a:rPr>
              <a:t>. </a:t>
            </a:r>
            <a:r>
              <a:rPr lang="ja-JP" altLang="en-US" sz="2000" dirty="0" smtClean="0">
                <a:solidFill>
                  <a:schemeClr val="tx1">
                    <a:lumMod val="75000"/>
                    <a:lumOff val="25000"/>
                  </a:schemeClr>
                </a:solidFill>
                <a:latin typeface="メイリオ"/>
                <a:ea typeface="メイリオ"/>
                <a:cs typeface="メイリオ"/>
              </a:rPr>
              <a:t>この際</a:t>
            </a:r>
            <a:r>
              <a:rPr lang="en-US" altLang="ja-JP" sz="2000" dirty="0" smtClean="0">
                <a:solidFill>
                  <a:schemeClr val="tx1">
                    <a:lumMod val="75000"/>
                    <a:lumOff val="25000"/>
                  </a:schemeClr>
                </a:solidFill>
                <a:latin typeface="メイリオ"/>
                <a:ea typeface="メイリオ"/>
                <a:cs typeface="メイリオ"/>
              </a:rPr>
              <a:t>, </a:t>
            </a:r>
            <a:r>
              <a:rPr lang="ja-JP" altLang="en-US" sz="2000" dirty="0" smtClean="0">
                <a:solidFill>
                  <a:schemeClr val="tx1">
                    <a:lumMod val="75000"/>
                    <a:lumOff val="25000"/>
                  </a:schemeClr>
                </a:solidFill>
                <a:latin typeface="メイリオ"/>
                <a:ea typeface="メイリオ"/>
                <a:cs typeface="メイリオ"/>
              </a:rPr>
              <a:t>重みは</a:t>
            </a:r>
            <a:r>
              <a:rPr lang="en-US" altLang="ja-JP" sz="2000" dirty="0" smtClean="0">
                <a:solidFill>
                  <a:schemeClr val="tx1">
                    <a:lumMod val="75000"/>
                    <a:lumOff val="25000"/>
                  </a:schemeClr>
                </a:solidFill>
                <a:latin typeface="メイリオ"/>
                <a:ea typeface="メイリオ"/>
                <a:cs typeface="メイリオ"/>
              </a:rPr>
              <a:t>0</a:t>
            </a:r>
            <a:r>
              <a:rPr lang="ja-JP" altLang="en-US" sz="2000" dirty="0" smtClean="0">
                <a:solidFill>
                  <a:schemeClr val="tx1">
                    <a:lumMod val="75000"/>
                    <a:lumOff val="25000"/>
                  </a:schemeClr>
                </a:solidFill>
                <a:latin typeface="メイリオ"/>
                <a:ea typeface="メイリオ"/>
                <a:cs typeface="メイリオ"/>
              </a:rPr>
              <a:t>または</a:t>
            </a:r>
            <a:r>
              <a:rPr lang="en-US" altLang="ja-JP" sz="2000" dirty="0" smtClean="0">
                <a:solidFill>
                  <a:schemeClr val="tx1">
                    <a:lumMod val="75000"/>
                    <a:lumOff val="25000"/>
                  </a:schemeClr>
                </a:solidFill>
                <a:latin typeface="メイリオ"/>
                <a:ea typeface="メイリオ"/>
                <a:cs typeface="メイリオ"/>
              </a:rPr>
              <a:t>1</a:t>
            </a:r>
            <a:r>
              <a:rPr lang="ja-JP" altLang="en-US" sz="2000" dirty="0" smtClean="0">
                <a:solidFill>
                  <a:schemeClr val="tx1">
                    <a:lumMod val="75000"/>
                    <a:lumOff val="25000"/>
                  </a:schemeClr>
                </a:solidFill>
                <a:latin typeface="メイリオ"/>
                <a:ea typeface="メイリオ"/>
                <a:cs typeface="メイリオ"/>
              </a:rPr>
              <a:t>となる</a:t>
            </a:r>
            <a:r>
              <a:rPr lang="en-US" altLang="ja-JP" sz="2000" dirty="0" smtClean="0">
                <a:solidFill>
                  <a:schemeClr val="tx1">
                    <a:lumMod val="75000"/>
                    <a:lumOff val="25000"/>
                  </a:schemeClr>
                </a:solidFill>
                <a:latin typeface="メイリオ"/>
                <a:ea typeface="メイリオ"/>
                <a:cs typeface="メイリオ"/>
              </a:rPr>
              <a:t>.</a:t>
            </a:r>
          </a:p>
        </p:txBody>
      </p:sp>
      <p:pic>
        <p:nvPicPr>
          <p:cNvPr id="10" name="図 9" descr="対数尤度.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7725" y="4235064"/>
            <a:ext cx="3803676" cy="877568"/>
          </a:xfrm>
          <a:prstGeom prst="rect">
            <a:avLst/>
          </a:prstGeom>
        </p:spPr>
      </p:pic>
      <p:pic>
        <p:nvPicPr>
          <p:cNvPr id="11" name="図 10" descr="予測.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5343" y="2021245"/>
            <a:ext cx="2145153" cy="921836"/>
          </a:xfrm>
          <a:prstGeom prst="rect">
            <a:avLst/>
          </a:prstGeom>
        </p:spPr>
      </p:pic>
      <p:sp>
        <p:nvSpPr>
          <p:cNvPr id="12" name="テキスト ボックス 11"/>
          <p:cNvSpPr txBox="1"/>
          <p:nvPr/>
        </p:nvSpPr>
        <p:spPr>
          <a:xfrm>
            <a:off x="792959" y="1313359"/>
            <a:ext cx="7922131" cy="1938992"/>
          </a:xfrm>
          <a:prstGeom prst="rect">
            <a:avLst/>
          </a:prstGeom>
          <a:noFill/>
        </p:spPr>
        <p:txBody>
          <a:bodyPr wrap="square" rtlCol="0">
            <a:spAutoFit/>
          </a:bodyPr>
          <a:lstStyle/>
          <a:p>
            <a:r>
              <a:rPr lang="en-US" altLang="ja-JP" sz="2000" dirty="0">
                <a:solidFill>
                  <a:schemeClr val="tx1">
                    <a:lumMod val="75000"/>
                    <a:lumOff val="25000"/>
                  </a:schemeClr>
                </a:solidFill>
                <a:latin typeface="メイリオ"/>
                <a:ea typeface="メイリオ"/>
                <a:cs typeface="メイリオ"/>
              </a:rPr>
              <a:t>t</a:t>
            </a:r>
            <a:r>
              <a:rPr kumimoji="1" lang="en-US" altLang="ja-JP" sz="2000" dirty="0" smtClean="0">
                <a:solidFill>
                  <a:schemeClr val="tx1">
                    <a:lumMod val="75000"/>
                    <a:lumOff val="25000"/>
                  </a:schemeClr>
                </a:solidFill>
                <a:latin typeface="メイリオ"/>
                <a:ea typeface="メイリオ"/>
                <a:cs typeface="メイリオ"/>
              </a:rPr>
              <a:t>angent space</a:t>
            </a:r>
            <a:r>
              <a:rPr kumimoji="1" lang="ja-JP" altLang="en-US" sz="2000" dirty="0" smtClean="0">
                <a:solidFill>
                  <a:schemeClr val="tx1">
                    <a:lumMod val="75000"/>
                    <a:lumOff val="25000"/>
                  </a:schemeClr>
                </a:solidFill>
                <a:latin typeface="メイリオ"/>
                <a:ea typeface="メイリオ"/>
                <a:cs typeface="メイリオ"/>
              </a:rPr>
              <a:t>内の</a:t>
            </a:r>
            <a:r>
              <a:rPr kumimoji="1" lang="en-US" altLang="ja-JP" sz="2000" dirty="0" smtClean="0">
                <a:solidFill>
                  <a:schemeClr val="tx1">
                    <a:lumMod val="75000"/>
                    <a:lumOff val="25000"/>
                  </a:schemeClr>
                </a:solidFill>
                <a:latin typeface="メイリオ"/>
                <a:ea typeface="メイリオ"/>
                <a:cs typeface="メイリオ"/>
              </a:rPr>
              <a:t>training</a:t>
            </a:r>
            <a:r>
              <a:rPr kumimoji="1" lang="ja-JP" altLang="en-US" sz="2000" dirty="0" smtClean="0">
                <a:solidFill>
                  <a:schemeClr val="tx1">
                    <a:lumMod val="75000"/>
                    <a:lumOff val="25000"/>
                  </a:schemeClr>
                </a:solidFill>
                <a:latin typeface="メイリオ"/>
                <a:ea typeface="メイリオ"/>
                <a:cs typeface="メイリオ"/>
              </a:rPr>
              <a:t>点</a:t>
            </a:r>
            <a:r>
              <a:rPr lang="ja-JP" altLang="en-US" sz="2000" dirty="0" smtClean="0">
                <a:solidFill>
                  <a:schemeClr val="tx1">
                    <a:lumMod val="75000"/>
                    <a:lumOff val="25000"/>
                  </a:schemeClr>
                </a:solidFill>
                <a:latin typeface="メイリオ"/>
                <a:ea typeface="メイリオ"/>
                <a:cs typeface="メイリオ"/>
              </a:rPr>
              <a:t>を</a:t>
            </a:r>
            <a:r>
              <a:rPr lang="en-US" altLang="ja-JP" sz="2000" dirty="0" smtClean="0">
                <a:solidFill>
                  <a:schemeClr val="tx1">
                    <a:lumMod val="75000"/>
                    <a:lumOff val="25000"/>
                  </a:schemeClr>
                </a:solidFill>
                <a:latin typeface="メイリオ"/>
                <a:ea typeface="メイリオ"/>
                <a:cs typeface="メイリオ"/>
              </a:rPr>
              <a:t>N</a:t>
            </a:r>
            <a:r>
              <a:rPr lang="ja-JP" altLang="en-US" sz="2000" dirty="0" smtClean="0">
                <a:solidFill>
                  <a:schemeClr val="tx1">
                    <a:lumMod val="75000"/>
                    <a:lumOff val="25000"/>
                  </a:schemeClr>
                </a:solidFill>
                <a:latin typeface="メイリオ"/>
                <a:ea typeface="メイリオ"/>
                <a:cs typeface="メイリオ"/>
              </a:rPr>
              <a:t>点とし</a:t>
            </a:r>
            <a:r>
              <a:rPr lang="en-US" altLang="ja-JP" sz="2000" dirty="0" smtClean="0">
                <a:solidFill>
                  <a:schemeClr val="tx1">
                    <a:lumMod val="75000"/>
                    <a:lumOff val="25000"/>
                  </a:schemeClr>
                </a:solidFill>
                <a:latin typeface="メイリオ"/>
                <a:ea typeface="メイリオ"/>
                <a:cs typeface="メイリオ"/>
              </a:rPr>
              <a:t>, </a:t>
            </a:r>
            <a:r>
              <a:rPr lang="ja-JP" altLang="en-US" sz="2000" dirty="0" smtClean="0">
                <a:solidFill>
                  <a:schemeClr val="tx1">
                    <a:lumMod val="75000"/>
                    <a:lumOff val="25000"/>
                  </a:schemeClr>
                </a:solidFill>
                <a:latin typeface="メイリオ"/>
                <a:ea typeface="メイリオ"/>
                <a:cs typeface="メイリオ"/>
              </a:rPr>
              <a:t>そのインデックスを</a:t>
            </a:r>
            <a:r>
              <a:rPr lang="en-US" altLang="ja-JP" sz="2000" dirty="0" smtClean="0">
                <a:solidFill>
                  <a:schemeClr val="tx1">
                    <a:lumMod val="75000"/>
                    <a:lumOff val="25000"/>
                  </a:schemeClr>
                </a:solidFill>
                <a:latin typeface="メイリオ"/>
                <a:ea typeface="メイリオ"/>
                <a:cs typeface="メイリオ"/>
              </a:rPr>
              <a:t>n, </a:t>
            </a:r>
            <a:r>
              <a:rPr lang="ja-JP" altLang="en-US" sz="2000" dirty="0" smtClean="0">
                <a:solidFill>
                  <a:schemeClr val="tx1">
                    <a:lumMod val="75000"/>
                    <a:lumOff val="25000"/>
                  </a:schemeClr>
                </a:solidFill>
                <a:latin typeface="メイリオ"/>
                <a:ea typeface="メイリオ"/>
                <a:cs typeface="メイリオ"/>
              </a:rPr>
              <a:t>学習器の個数を</a:t>
            </a:r>
            <a:r>
              <a:rPr lang="en-US" altLang="ja-JP" sz="2000" dirty="0" smtClean="0">
                <a:solidFill>
                  <a:schemeClr val="tx1">
                    <a:lumMod val="75000"/>
                    <a:lumOff val="25000"/>
                  </a:schemeClr>
                </a:solidFill>
                <a:latin typeface="メイリオ"/>
                <a:ea typeface="メイリオ"/>
                <a:cs typeface="メイリオ"/>
              </a:rPr>
              <a:t>M</a:t>
            </a:r>
            <a:r>
              <a:rPr lang="ja-JP" altLang="en-US" sz="2000" dirty="0" smtClean="0">
                <a:solidFill>
                  <a:schemeClr val="tx1">
                    <a:lumMod val="75000"/>
                    <a:lumOff val="25000"/>
                  </a:schemeClr>
                </a:solidFill>
                <a:latin typeface="メイリオ"/>
                <a:ea typeface="メイリオ"/>
                <a:cs typeface="メイリオ"/>
              </a:rPr>
              <a:t>とし</a:t>
            </a:r>
            <a:r>
              <a:rPr lang="en-US" altLang="ja-JP" sz="2000" dirty="0" smtClean="0">
                <a:solidFill>
                  <a:schemeClr val="tx1">
                    <a:lumMod val="75000"/>
                    <a:lumOff val="25000"/>
                  </a:schemeClr>
                </a:solidFill>
                <a:latin typeface="メイリオ"/>
                <a:ea typeface="メイリオ"/>
                <a:cs typeface="メイリオ"/>
              </a:rPr>
              <a:t>, </a:t>
            </a:r>
            <a:r>
              <a:rPr lang="ja-JP" altLang="en-US" sz="2000" dirty="0" smtClean="0">
                <a:solidFill>
                  <a:schemeClr val="tx1">
                    <a:lumMod val="75000"/>
                    <a:lumOff val="25000"/>
                  </a:schemeClr>
                </a:solidFill>
                <a:latin typeface="メイリオ"/>
                <a:ea typeface="メイリオ"/>
                <a:cs typeface="メイリオ"/>
              </a:rPr>
              <a:t>そのインデックスを</a:t>
            </a:r>
            <a:r>
              <a:rPr lang="en-US" altLang="ja-JP" sz="2000" dirty="0" smtClean="0">
                <a:solidFill>
                  <a:schemeClr val="tx1">
                    <a:lumMod val="75000"/>
                    <a:lumOff val="25000"/>
                  </a:schemeClr>
                </a:solidFill>
                <a:latin typeface="メイリオ"/>
                <a:ea typeface="メイリオ"/>
                <a:cs typeface="メイリオ"/>
              </a:rPr>
              <a:t>m</a:t>
            </a:r>
            <a:r>
              <a:rPr lang="ja-JP" altLang="en-US" sz="2000" dirty="0" smtClean="0">
                <a:solidFill>
                  <a:schemeClr val="tx1">
                    <a:lumMod val="75000"/>
                    <a:lumOff val="25000"/>
                  </a:schemeClr>
                </a:solidFill>
                <a:latin typeface="メイリオ"/>
                <a:ea typeface="メイリオ"/>
                <a:cs typeface="メイリオ"/>
              </a:rPr>
              <a:t>とすると</a:t>
            </a:r>
            <a:r>
              <a:rPr lang="en-US" altLang="ja-JP" sz="2000" dirty="0" smtClean="0">
                <a:solidFill>
                  <a:schemeClr val="tx1">
                    <a:lumMod val="75000"/>
                    <a:lumOff val="25000"/>
                  </a:schemeClr>
                </a:solidFill>
                <a:latin typeface="メイリオ"/>
                <a:ea typeface="メイリオ"/>
                <a:cs typeface="メイリオ"/>
              </a:rPr>
              <a:t>, </a:t>
            </a:r>
          </a:p>
          <a:p>
            <a:endParaRPr kumimoji="1" lang="en-US" altLang="ja-JP" sz="2000" dirty="0">
              <a:solidFill>
                <a:schemeClr val="tx1">
                  <a:lumMod val="75000"/>
                  <a:lumOff val="25000"/>
                </a:schemeClr>
              </a:solidFill>
              <a:latin typeface="メイリオ"/>
              <a:ea typeface="メイリオ"/>
              <a:cs typeface="メイリオ"/>
            </a:endParaRPr>
          </a:p>
          <a:p>
            <a:endParaRPr lang="en-US" altLang="ja-JP" sz="2000" dirty="0" smtClean="0">
              <a:solidFill>
                <a:schemeClr val="tx1">
                  <a:lumMod val="75000"/>
                  <a:lumOff val="25000"/>
                </a:schemeClr>
              </a:solidFill>
              <a:latin typeface="メイリオ"/>
              <a:ea typeface="メイリオ"/>
              <a:cs typeface="メイリオ"/>
            </a:endParaRPr>
          </a:p>
          <a:p>
            <a:endParaRPr kumimoji="1" lang="en-US" altLang="ja-JP" sz="2000" dirty="0">
              <a:solidFill>
                <a:schemeClr val="tx1">
                  <a:lumMod val="75000"/>
                  <a:lumOff val="25000"/>
                </a:schemeClr>
              </a:solidFill>
              <a:latin typeface="メイリオ"/>
              <a:ea typeface="メイリオ"/>
              <a:cs typeface="メイリオ"/>
            </a:endParaRPr>
          </a:p>
          <a:p>
            <a:r>
              <a:rPr lang="ja-JP" altLang="en-US" sz="2000" dirty="0" smtClean="0">
                <a:solidFill>
                  <a:schemeClr val="tx1">
                    <a:lumMod val="75000"/>
                    <a:lumOff val="25000"/>
                  </a:schemeClr>
                </a:solidFill>
                <a:latin typeface="メイリオ"/>
                <a:ea typeface="メイリオ"/>
                <a:cs typeface="メイリオ"/>
              </a:rPr>
              <a:t>によって予測を行う</a:t>
            </a:r>
            <a:r>
              <a:rPr lang="en-US" altLang="ja-JP" sz="2000" dirty="0" smtClean="0">
                <a:solidFill>
                  <a:schemeClr val="tx1">
                    <a:lumMod val="75000"/>
                    <a:lumOff val="25000"/>
                  </a:schemeClr>
                </a:solidFill>
                <a:latin typeface="メイリオ"/>
                <a:ea typeface="メイリオ"/>
                <a:cs typeface="メイリオ"/>
              </a:rPr>
              <a:t>. </a:t>
            </a:r>
            <a:r>
              <a:rPr lang="ja-JP" altLang="en-US" sz="2000" dirty="0" smtClean="0">
                <a:solidFill>
                  <a:schemeClr val="tx1">
                    <a:lumMod val="75000"/>
                    <a:lumOff val="25000"/>
                  </a:schemeClr>
                </a:solidFill>
                <a:latin typeface="メイリオ"/>
                <a:ea typeface="メイリオ"/>
                <a:cs typeface="メイリオ"/>
              </a:rPr>
              <a:t>この時</a:t>
            </a:r>
            <a:r>
              <a:rPr lang="en-US" altLang="ja-JP" sz="2000" dirty="0" smtClean="0">
                <a:solidFill>
                  <a:schemeClr val="tx1">
                    <a:lumMod val="75000"/>
                    <a:lumOff val="25000"/>
                  </a:schemeClr>
                </a:solidFill>
                <a:latin typeface="メイリオ"/>
                <a:ea typeface="メイリオ"/>
                <a:cs typeface="メイリオ"/>
              </a:rPr>
              <a:t>, </a:t>
            </a:r>
            <a:endParaRPr kumimoji="1" lang="ja-JP" altLang="en-US" sz="2000" dirty="0" smtClean="0">
              <a:solidFill>
                <a:schemeClr val="tx1">
                  <a:lumMod val="75000"/>
                  <a:lumOff val="25000"/>
                </a:schemeClr>
              </a:solidFill>
              <a:latin typeface="メイリオ"/>
              <a:ea typeface="メイリオ"/>
              <a:cs typeface="メイリオ"/>
            </a:endParaRPr>
          </a:p>
        </p:txBody>
      </p:sp>
    </p:spTree>
    <p:extLst>
      <p:ext uri="{BB962C8B-B14F-4D97-AF65-F5344CB8AC3E}">
        <p14:creationId xmlns:p14="http://schemas.microsoft.com/office/powerpoint/2010/main" val="3516194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393456"/>
            <a:ext cx="9144000" cy="45719"/>
          </a:xfrm>
          <a:prstGeom prst="rect">
            <a:avLst/>
          </a:prstGeom>
          <a:solidFill>
            <a:srgbClr val="318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584570" y="624941"/>
            <a:ext cx="332601" cy="342710"/>
          </a:xfrm>
          <a:prstGeom prst="rect">
            <a:avLst/>
          </a:prstGeom>
          <a:solidFill>
            <a:srgbClr val="318BBA">
              <a:alpha val="8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フッター プレースホルダー 2"/>
          <p:cNvSpPr txBox="1">
            <a:spLocks/>
          </p:cNvSpPr>
          <p:nvPr/>
        </p:nvSpPr>
        <p:spPr>
          <a:xfrm>
            <a:off x="133486" y="122336"/>
            <a:ext cx="4057514" cy="365125"/>
          </a:xfrm>
          <a:prstGeom prst="rect">
            <a:avLst/>
          </a:prstGeom>
        </p:spPr>
        <p:txBody>
          <a:bodyPr/>
          <a:lstStyle>
            <a:defPPr>
              <a:defRPr lang="ja-JP"/>
            </a:defPPr>
            <a:lvl1pPr marL="0" algn="l" defTabSz="457200" rtl="0" eaLnBrk="1" latinLnBrk="0" hangingPunct="1">
              <a:defRPr kumimoji="1" sz="1100" kern="1200">
                <a:solidFill>
                  <a:srgbClr val="DE8528"/>
                </a:solidFill>
                <a:latin typeface="メイリオ"/>
                <a:ea typeface="メイリオ"/>
                <a:cs typeface="メイリオ"/>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dirty="0" smtClean="0">
                <a:solidFill>
                  <a:srgbClr val="318BBA"/>
                </a:solidFill>
              </a:rPr>
              <a:t>RA</a:t>
            </a:r>
            <a:r>
              <a:rPr lang="ja-JP" altLang="en-US" dirty="0" smtClean="0">
                <a:solidFill>
                  <a:srgbClr val="318BBA"/>
                </a:solidFill>
              </a:rPr>
              <a:t>報告資料</a:t>
            </a:r>
            <a:r>
              <a:rPr lang="en-US" altLang="ja-JP" dirty="0" smtClean="0">
                <a:solidFill>
                  <a:srgbClr val="318BBA"/>
                </a:solidFill>
              </a:rPr>
              <a:t> 4/7</a:t>
            </a:r>
          </a:p>
        </p:txBody>
      </p:sp>
      <p:sp>
        <p:nvSpPr>
          <p:cNvPr id="7" name="テキスト ボックス 6"/>
          <p:cNvSpPr txBox="1"/>
          <p:nvPr/>
        </p:nvSpPr>
        <p:spPr>
          <a:xfrm>
            <a:off x="916530" y="571456"/>
            <a:ext cx="800219" cy="461665"/>
          </a:xfrm>
          <a:prstGeom prst="rect">
            <a:avLst/>
          </a:prstGeom>
          <a:noFill/>
        </p:spPr>
        <p:txBody>
          <a:bodyPr wrap="none" rtlCol="0">
            <a:spAutoFit/>
          </a:bodyPr>
          <a:lstStyle/>
          <a:p>
            <a:r>
              <a:rPr lang="ja-JP" altLang="en-US" sz="2400" dirty="0" smtClean="0">
                <a:solidFill>
                  <a:srgbClr val="318BBA"/>
                </a:solidFill>
                <a:latin typeface="メイリオ"/>
                <a:ea typeface="メイリオ"/>
                <a:cs typeface="メイリオ"/>
              </a:rPr>
              <a:t>結果</a:t>
            </a:r>
            <a:endParaRPr kumimoji="1" lang="ja-JP" altLang="en-US" sz="2400" dirty="0">
              <a:solidFill>
                <a:srgbClr val="318BBA"/>
              </a:solidFill>
              <a:latin typeface="メイリオ"/>
              <a:ea typeface="メイリオ"/>
              <a:cs typeface="メイリオ"/>
            </a:endParaRPr>
          </a:p>
        </p:txBody>
      </p:sp>
      <p:sp>
        <p:nvSpPr>
          <p:cNvPr id="2" name="テキスト ボックス 1"/>
          <p:cNvSpPr txBox="1"/>
          <p:nvPr/>
        </p:nvSpPr>
        <p:spPr>
          <a:xfrm>
            <a:off x="798942" y="1457121"/>
            <a:ext cx="7620418" cy="2246769"/>
          </a:xfrm>
          <a:prstGeom prst="rect">
            <a:avLst/>
          </a:prstGeom>
          <a:noFill/>
        </p:spPr>
        <p:txBody>
          <a:bodyPr wrap="square" rtlCol="0">
            <a:spAutoFit/>
          </a:bodyPr>
          <a:lstStyle/>
          <a:p>
            <a:r>
              <a:rPr lang="en-US" altLang="ja-JP" sz="2000" dirty="0">
                <a:solidFill>
                  <a:schemeClr val="tx1">
                    <a:lumMod val="75000"/>
                    <a:lumOff val="25000"/>
                  </a:schemeClr>
                </a:solidFill>
                <a:latin typeface="メイリオ"/>
                <a:ea typeface="メイリオ"/>
                <a:cs typeface="メイリオ"/>
              </a:rPr>
              <a:t>t</a:t>
            </a:r>
            <a:r>
              <a:rPr kumimoji="1" lang="en-US" altLang="ja-JP" sz="2000" dirty="0" smtClean="0">
                <a:solidFill>
                  <a:schemeClr val="tx1">
                    <a:lumMod val="75000"/>
                    <a:lumOff val="25000"/>
                  </a:schemeClr>
                </a:solidFill>
                <a:latin typeface="メイリオ"/>
                <a:ea typeface="メイリオ"/>
                <a:cs typeface="メイリオ"/>
              </a:rPr>
              <a:t>raining</a:t>
            </a:r>
            <a:r>
              <a:rPr lang="en-US" altLang="ja-JP" sz="2000" dirty="0" smtClean="0">
                <a:solidFill>
                  <a:schemeClr val="tx1">
                    <a:lumMod val="75000"/>
                    <a:lumOff val="25000"/>
                  </a:schemeClr>
                </a:solidFill>
                <a:latin typeface="メイリオ"/>
                <a:ea typeface="メイリオ"/>
                <a:cs typeface="メイリオ"/>
              </a:rPr>
              <a:t> accuracy</a:t>
            </a:r>
            <a:r>
              <a:rPr lang="ja-JP" altLang="en-US" sz="2000" dirty="0" smtClean="0">
                <a:solidFill>
                  <a:schemeClr val="tx1">
                    <a:lumMod val="75000"/>
                    <a:lumOff val="25000"/>
                  </a:schemeClr>
                </a:solidFill>
                <a:latin typeface="メイリオ"/>
                <a:ea typeface="メイリオ"/>
                <a:cs typeface="メイリオ"/>
              </a:rPr>
              <a:t>が</a:t>
            </a:r>
            <a:r>
              <a:rPr lang="en-US" altLang="ja-JP" sz="2000" dirty="0" smtClean="0">
                <a:solidFill>
                  <a:schemeClr val="tx1">
                    <a:lumMod val="75000"/>
                    <a:lumOff val="25000"/>
                  </a:schemeClr>
                </a:solidFill>
                <a:latin typeface="メイリオ"/>
                <a:ea typeface="メイリオ"/>
                <a:cs typeface="メイリオ"/>
              </a:rPr>
              <a:t>100%</a:t>
            </a:r>
            <a:r>
              <a:rPr lang="ja-JP" altLang="en-US" sz="2000" dirty="0" smtClean="0">
                <a:solidFill>
                  <a:schemeClr val="tx1">
                    <a:lumMod val="75000"/>
                    <a:lumOff val="25000"/>
                  </a:schemeClr>
                </a:solidFill>
                <a:latin typeface="メイリオ"/>
                <a:ea typeface="メイリオ"/>
                <a:cs typeface="メイリオ"/>
              </a:rPr>
              <a:t>なので</a:t>
            </a:r>
            <a:r>
              <a:rPr lang="en-US" altLang="ja-JP" sz="2000" dirty="0" smtClean="0">
                <a:solidFill>
                  <a:schemeClr val="tx1">
                    <a:lumMod val="75000"/>
                    <a:lumOff val="25000"/>
                  </a:schemeClr>
                </a:solidFill>
                <a:latin typeface="メイリオ"/>
                <a:ea typeface="メイリオ"/>
                <a:cs typeface="メイリオ"/>
              </a:rPr>
              <a:t>, </a:t>
            </a:r>
            <a:r>
              <a:rPr lang="ja-JP" altLang="en-US" sz="2000" dirty="0" smtClean="0">
                <a:solidFill>
                  <a:schemeClr val="tx1">
                    <a:lumMod val="75000"/>
                    <a:lumOff val="25000"/>
                  </a:schemeClr>
                </a:solidFill>
                <a:latin typeface="メイリオ"/>
                <a:ea typeface="メイリオ"/>
                <a:cs typeface="メイリオ"/>
              </a:rPr>
              <a:t>そもそも学習器毎に苦手とする領域が存在せず</a:t>
            </a:r>
            <a:r>
              <a:rPr lang="en-US" altLang="ja-JP" sz="2000" dirty="0" smtClean="0">
                <a:solidFill>
                  <a:schemeClr val="tx1">
                    <a:lumMod val="75000"/>
                    <a:lumOff val="25000"/>
                  </a:schemeClr>
                </a:solidFill>
                <a:latin typeface="メイリオ"/>
                <a:ea typeface="メイリオ"/>
                <a:cs typeface="メイリオ"/>
              </a:rPr>
              <a:t>, </a:t>
            </a:r>
            <a:r>
              <a:rPr lang="ja-JP" altLang="en-US" sz="2000" dirty="0" smtClean="0">
                <a:solidFill>
                  <a:schemeClr val="tx1">
                    <a:lumMod val="75000"/>
                    <a:lumOff val="25000"/>
                  </a:schemeClr>
                </a:solidFill>
                <a:latin typeface="メイリオ"/>
                <a:ea typeface="メイリオ"/>
                <a:cs typeface="メイリオ"/>
              </a:rPr>
              <a:t>より確信度の高い</a:t>
            </a:r>
            <a:r>
              <a:rPr lang="en-US" altLang="ja-JP" sz="2000" dirty="0" smtClean="0">
                <a:solidFill>
                  <a:schemeClr val="tx1">
                    <a:lumMod val="75000"/>
                    <a:lumOff val="25000"/>
                  </a:schemeClr>
                </a:solidFill>
                <a:latin typeface="メイリオ"/>
                <a:ea typeface="メイリオ"/>
                <a:cs typeface="メイリオ"/>
              </a:rPr>
              <a:t>prediction</a:t>
            </a:r>
            <a:r>
              <a:rPr lang="ja-JP" altLang="en-US" sz="2000" dirty="0" smtClean="0">
                <a:solidFill>
                  <a:schemeClr val="tx1">
                    <a:lumMod val="75000"/>
                    <a:lumOff val="25000"/>
                  </a:schemeClr>
                </a:solidFill>
                <a:latin typeface="メイリオ"/>
                <a:ea typeface="メイリオ"/>
                <a:cs typeface="メイリオ"/>
              </a:rPr>
              <a:t>が出やすい</a:t>
            </a:r>
            <a:r>
              <a:rPr lang="en-US" altLang="ja-JP" sz="2000" dirty="0" smtClean="0">
                <a:solidFill>
                  <a:schemeClr val="tx1">
                    <a:lumMod val="75000"/>
                    <a:lumOff val="25000"/>
                  </a:schemeClr>
                </a:solidFill>
                <a:latin typeface="メイリオ"/>
                <a:ea typeface="メイリオ"/>
                <a:cs typeface="メイリオ"/>
              </a:rPr>
              <a:t>CNN</a:t>
            </a:r>
            <a:r>
              <a:rPr lang="ja-JP" altLang="en-US" sz="2000" dirty="0" smtClean="0">
                <a:solidFill>
                  <a:schemeClr val="tx1">
                    <a:lumMod val="75000"/>
                    <a:lumOff val="25000"/>
                  </a:schemeClr>
                </a:solidFill>
                <a:latin typeface="メイリオ"/>
                <a:ea typeface="メイリオ"/>
                <a:cs typeface="メイリオ"/>
              </a:rPr>
              <a:t>が常に選択される</a:t>
            </a:r>
            <a:r>
              <a:rPr lang="en-US" altLang="ja-JP" sz="2000" dirty="0" smtClean="0">
                <a:solidFill>
                  <a:schemeClr val="tx1">
                    <a:lumMod val="75000"/>
                    <a:lumOff val="25000"/>
                  </a:schemeClr>
                </a:solidFill>
                <a:latin typeface="メイリオ"/>
                <a:ea typeface="メイリオ"/>
                <a:cs typeface="メイリオ"/>
              </a:rPr>
              <a:t>.</a:t>
            </a:r>
          </a:p>
          <a:p>
            <a:r>
              <a:rPr kumimoji="1" lang="en-US" altLang="ja-JP" sz="2000" dirty="0" smtClean="0">
                <a:solidFill>
                  <a:schemeClr val="tx1">
                    <a:lumMod val="75000"/>
                    <a:lumOff val="25000"/>
                  </a:schemeClr>
                </a:solidFill>
                <a:latin typeface="メイリオ"/>
                <a:ea typeface="メイリオ"/>
                <a:cs typeface="メイリオ"/>
              </a:rPr>
              <a:t>→CNN</a:t>
            </a:r>
            <a:r>
              <a:rPr kumimoji="1" lang="ja-JP" altLang="en-US" sz="2000" dirty="0" smtClean="0">
                <a:solidFill>
                  <a:schemeClr val="tx1">
                    <a:lumMod val="75000"/>
                    <a:lumOff val="25000"/>
                  </a:schemeClr>
                </a:solidFill>
                <a:latin typeface="メイリオ"/>
                <a:ea typeface="メイリオ"/>
                <a:cs typeface="メイリオ"/>
              </a:rPr>
              <a:t>は現状</a:t>
            </a:r>
            <a:r>
              <a:rPr kumimoji="1" lang="en-US" altLang="ja-JP" sz="2000" dirty="0" err="1" smtClean="0">
                <a:solidFill>
                  <a:schemeClr val="tx1">
                    <a:lumMod val="75000"/>
                    <a:lumOff val="25000"/>
                  </a:schemeClr>
                </a:solidFill>
                <a:latin typeface="メイリオ"/>
                <a:ea typeface="メイリオ"/>
                <a:cs typeface="メイリオ"/>
              </a:rPr>
              <a:t>overfitting</a:t>
            </a:r>
            <a:r>
              <a:rPr lang="ja-JP" altLang="en-US" sz="2000" dirty="0" smtClean="0">
                <a:solidFill>
                  <a:schemeClr val="tx1">
                    <a:lumMod val="75000"/>
                    <a:lumOff val="25000"/>
                  </a:schemeClr>
                </a:solidFill>
                <a:latin typeface="メイリオ"/>
                <a:ea typeface="メイリオ"/>
                <a:cs typeface="メイリオ"/>
              </a:rPr>
              <a:t>気味なので</a:t>
            </a:r>
            <a:r>
              <a:rPr lang="en-US" altLang="ja-JP" sz="2000" dirty="0" smtClean="0">
                <a:solidFill>
                  <a:schemeClr val="tx1">
                    <a:lumMod val="75000"/>
                    <a:lumOff val="25000"/>
                  </a:schemeClr>
                </a:solidFill>
                <a:latin typeface="メイリオ"/>
                <a:ea typeface="メイリオ"/>
                <a:cs typeface="メイリオ"/>
              </a:rPr>
              <a:t>, training</a:t>
            </a:r>
            <a:r>
              <a:rPr lang="ja-JP" altLang="en-US" sz="2000" dirty="0" smtClean="0">
                <a:solidFill>
                  <a:schemeClr val="tx1">
                    <a:lumMod val="75000"/>
                    <a:lumOff val="25000"/>
                  </a:schemeClr>
                </a:solidFill>
                <a:latin typeface="メイリオ"/>
                <a:ea typeface="メイリオ"/>
                <a:cs typeface="メイリオ"/>
              </a:rPr>
              <a:t>点に対する予測では</a:t>
            </a:r>
            <a:r>
              <a:rPr lang="en-US" altLang="ja-JP" sz="2000" dirty="0" smtClean="0">
                <a:solidFill>
                  <a:schemeClr val="tx1">
                    <a:lumMod val="75000"/>
                    <a:lumOff val="25000"/>
                  </a:schemeClr>
                </a:solidFill>
                <a:latin typeface="メイリオ"/>
                <a:ea typeface="メイリオ"/>
                <a:cs typeface="メイリオ"/>
              </a:rPr>
              <a:t>0.999</a:t>
            </a:r>
            <a:r>
              <a:rPr lang="ja-JP" altLang="en-US" sz="2000" dirty="0" smtClean="0">
                <a:solidFill>
                  <a:schemeClr val="tx1">
                    <a:lumMod val="75000"/>
                    <a:lumOff val="25000"/>
                  </a:schemeClr>
                </a:solidFill>
                <a:latin typeface="メイリオ"/>
                <a:ea typeface="メイリオ"/>
                <a:cs typeface="メイリオ"/>
              </a:rPr>
              <a:t>や</a:t>
            </a:r>
            <a:r>
              <a:rPr lang="en-US" altLang="ja-JP" sz="2000" dirty="0" smtClean="0">
                <a:solidFill>
                  <a:schemeClr val="tx1">
                    <a:lumMod val="75000"/>
                    <a:lumOff val="25000"/>
                  </a:schemeClr>
                </a:solidFill>
                <a:latin typeface="メイリオ"/>
                <a:ea typeface="メイリオ"/>
                <a:cs typeface="メイリオ"/>
              </a:rPr>
              <a:t>0.0001</a:t>
            </a:r>
            <a:r>
              <a:rPr lang="ja-JP" altLang="en-US" sz="2000" dirty="0" smtClean="0">
                <a:solidFill>
                  <a:schemeClr val="tx1">
                    <a:lumMod val="75000"/>
                    <a:lumOff val="25000"/>
                  </a:schemeClr>
                </a:solidFill>
                <a:latin typeface="メイリオ"/>
                <a:ea typeface="メイリオ"/>
                <a:cs typeface="メイリオ"/>
              </a:rPr>
              <a:t>といった極端な予測を行うが</a:t>
            </a:r>
            <a:r>
              <a:rPr lang="en-US" altLang="ja-JP" sz="2000" dirty="0" smtClean="0">
                <a:solidFill>
                  <a:schemeClr val="tx1">
                    <a:lumMod val="75000"/>
                    <a:lumOff val="25000"/>
                  </a:schemeClr>
                </a:solidFill>
                <a:latin typeface="メイリオ"/>
                <a:ea typeface="メイリオ"/>
                <a:cs typeface="メイリオ"/>
              </a:rPr>
              <a:t>, GBDT</a:t>
            </a:r>
            <a:r>
              <a:rPr lang="ja-JP" altLang="en-US" sz="2000" dirty="0" smtClean="0">
                <a:solidFill>
                  <a:schemeClr val="tx1">
                    <a:lumMod val="75000"/>
                    <a:lumOff val="25000"/>
                  </a:schemeClr>
                </a:solidFill>
                <a:latin typeface="メイリオ"/>
                <a:ea typeface="メイリオ"/>
                <a:cs typeface="メイリオ"/>
              </a:rPr>
              <a:t>では</a:t>
            </a:r>
            <a:r>
              <a:rPr lang="en-US" altLang="ja-JP" sz="2000" dirty="0" smtClean="0">
                <a:solidFill>
                  <a:schemeClr val="tx1">
                    <a:lumMod val="75000"/>
                    <a:lumOff val="25000"/>
                  </a:schemeClr>
                </a:solidFill>
                <a:latin typeface="メイリオ"/>
                <a:ea typeface="メイリオ"/>
                <a:cs typeface="メイリオ"/>
              </a:rPr>
              <a:t>, </a:t>
            </a:r>
            <a:r>
              <a:rPr lang="ja-JP" altLang="en-US" sz="2000" dirty="0" smtClean="0">
                <a:solidFill>
                  <a:schemeClr val="tx1">
                    <a:lumMod val="75000"/>
                    <a:lumOff val="25000"/>
                  </a:schemeClr>
                </a:solidFill>
                <a:latin typeface="メイリオ"/>
                <a:ea typeface="メイリオ"/>
                <a:cs typeface="メイリオ"/>
              </a:rPr>
              <a:t>決定木の多数決なので極端な予測が行われにくい</a:t>
            </a:r>
            <a:endParaRPr lang="en-US" altLang="ja-JP" sz="2000" dirty="0" smtClean="0">
              <a:solidFill>
                <a:schemeClr val="tx1">
                  <a:lumMod val="75000"/>
                  <a:lumOff val="25000"/>
                </a:schemeClr>
              </a:solidFill>
              <a:latin typeface="メイリオ"/>
              <a:ea typeface="メイリオ"/>
              <a:cs typeface="メイリオ"/>
            </a:endParaRPr>
          </a:p>
          <a:p>
            <a:r>
              <a:rPr lang="en-US" altLang="ja-JP" sz="2000" dirty="0" smtClean="0">
                <a:solidFill>
                  <a:schemeClr val="tx1">
                    <a:lumMod val="75000"/>
                    <a:lumOff val="25000"/>
                  </a:schemeClr>
                </a:solidFill>
                <a:latin typeface="メイリオ"/>
                <a:ea typeface="メイリオ"/>
                <a:cs typeface="メイリオ"/>
              </a:rPr>
              <a:t>→</a:t>
            </a:r>
            <a:r>
              <a:rPr lang="ja-JP" altLang="en-US" sz="2000" dirty="0" smtClean="0">
                <a:solidFill>
                  <a:schemeClr val="tx1">
                    <a:lumMod val="75000"/>
                    <a:lumOff val="25000"/>
                  </a:schemeClr>
                </a:solidFill>
                <a:latin typeface="メイリオ"/>
                <a:ea typeface="メイリオ"/>
                <a:cs typeface="メイリオ"/>
              </a:rPr>
              <a:t>問題を変更するかしないと</a:t>
            </a:r>
            <a:r>
              <a:rPr lang="en-US" altLang="ja-JP" sz="2000" dirty="0" smtClean="0">
                <a:solidFill>
                  <a:schemeClr val="tx1">
                    <a:lumMod val="75000"/>
                    <a:lumOff val="25000"/>
                  </a:schemeClr>
                </a:solidFill>
                <a:latin typeface="メイリオ"/>
                <a:ea typeface="メイリオ"/>
                <a:cs typeface="メイリオ"/>
              </a:rPr>
              <a:t>, </a:t>
            </a:r>
            <a:r>
              <a:rPr lang="ja-JP" altLang="en-US" sz="2000" dirty="0" smtClean="0">
                <a:solidFill>
                  <a:schemeClr val="tx1">
                    <a:lumMod val="75000"/>
                    <a:lumOff val="25000"/>
                  </a:schemeClr>
                </a:solidFill>
                <a:latin typeface="メイリオ"/>
                <a:ea typeface="メイリオ"/>
                <a:cs typeface="メイリオ"/>
              </a:rPr>
              <a:t>今のままでは適用できなさそう</a:t>
            </a:r>
            <a:endParaRPr lang="en-US" altLang="ja-JP" sz="2000" dirty="0" smtClean="0">
              <a:solidFill>
                <a:schemeClr val="tx1">
                  <a:lumMod val="75000"/>
                  <a:lumOff val="25000"/>
                </a:schemeClr>
              </a:solidFill>
              <a:latin typeface="メイリオ"/>
              <a:ea typeface="メイリオ"/>
              <a:cs typeface="メイリオ"/>
            </a:endParaRPr>
          </a:p>
        </p:txBody>
      </p:sp>
    </p:spTree>
    <p:extLst>
      <p:ext uri="{BB962C8B-B14F-4D97-AF65-F5344CB8AC3E}">
        <p14:creationId xmlns:p14="http://schemas.microsoft.com/office/powerpoint/2010/main" val="3516194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393456"/>
            <a:ext cx="9144000" cy="45719"/>
          </a:xfrm>
          <a:prstGeom prst="rect">
            <a:avLst/>
          </a:prstGeom>
          <a:solidFill>
            <a:srgbClr val="318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584570" y="624941"/>
            <a:ext cx="332601" cy="342710"/>
          </a:xfrm>
          <a:prstGeom prst="rect">
            <a:avLst/>
          </a:prstGeom>
          <a:solidFill>
            <a:srgbClr val="318BBA">
              <a:alpha val="8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フッター プレースホルダー 2"/>
          <p:cNvSpPr txBox="1">
            <a:spLocks/>
          </p:cNvSpPr>
          <p:nvPr/>
        </p:nvSpPr>
        <p:spPr>
          <a:xfrm>
            <a:off x="133486" y="122336"/>
            <a:ext cx="4057514" cy="365125"/>
          </a:xfrm>
          <a:prstGeom prst="rect">
            <a:avLst/>
          </a:prstGeom>
        </p:spPr>
        <p:txBody>
          <a:bodyPr/>
          <a:lstStyle>
            <a:defPPr>
              <a:defRPr lang="ja-JP"/>
            </a:defPPr>
            <a:lvl1pPr marL="0" algn="l" defTabSz="457200" rtl="0" eaLnBrk="1" latinLnBrk="0" hangingPunct="1">
              <a:defRPr kumimoji="1" sz="1100" kern="1200">
                <a:solidFill>
                  <a:srgbClr val="DE8528"/>
                </a:solidFill>
                <a:latin typeface="メイリオ"/>
                <a:ea typeface="メイリオ"/>
                <a:cs typeface="メイリオ"/>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dirty="0" smtClean="0">
                <a:solidFill>
                  <a:srgbClr val="318BBA"/>
                </a:solidFill>
              </a:rPr>
              <a:t>RA</a:t>
            </a:r>
            <a:r>
              <a:rPr lang="ja-JP" altLang="en-US" dirty="0" smtClean="0">
                <a:solidFill>
                  <a:srgbClr val="318BBA"/>
                </a:solidFill>
              </a:rPr>
              <a:t>報告資料</a:t>
            </a:r>
            <a:r>
              <a:rPr lang="en-US" altLang="ja-JP" dirty="0" smtClean="0">
                <a:solidFill>
                  <a:srgbClr val="318BBA"/>
                </a:solidFill>
              </a:rPr>
              <a:t> 4/7</a:t>
            </a:r>
          </a:p>
        </p:txBody>
      </p:sp>
      <p:sp>
        <p:nvSpPr>
          <p:cNvPr id="7" name="テキスト ボックス 6"/>
          <p:cNvSpPr txBox="1"/>
          <p:nvPr/>
        </p:nvSpPr>
        <p:spPr>
          <a:xfrm>
            <a:off x="916530" y="571456"/>
            <a:ext cx="3262432" cy="461665"/>
          </a:xfrm>
          <a:prstGeom prst="rect">
            <a:avLst/>
          </a:prstGeom>
          <a:noFill/>
        </p:spPr>
        <p:txBody>
          <a:bodyPr wrap="none" rtlCol="0">
            <a:spAutoFit/>
          </a:bodyPr>
          <a:lstStyle/>
          <a:p>
            <a:r>
              <a:rPr lang="ja-JP" altLang="en-US" sz="2400" dirty="0" smtClean="0">
                <a:solidFill>
                  <a:srgbClr val="318BBA"/>
                </a:solidFill>
                <a:latin typeface="メイリオ"/>
                <a:ea typeface="メイリオ"/>
                <a:cs typeface="メイリオ"/>
              </a:rPr>
              <a:t>他のカテゴリでの精度</a:t>
            </a:r>
            <a:endParaRPr kumimoji="1" lang="ja-JP" altLang="en-US" sz="2400" dirty="0">
              <a:solidFill>
                <a:srgbClr val="318BBA"/>
              </a:solidFill>
              <a:latin typeface="メイリオ"/>
              <a:ea typeface="メイリオ"/>
              <a:cs typeface="メイリオ"/>
            </a:endParaRPr>
          </a:p>
        </p:txBody>
      </p:sp>
      <p:sp>
        <p:nvSpPr>
          <p:cNvPr id="2" name="テキスト ボックス 1"/>
          <p:cNvSpPr txBox="1"/>
          <p:nvPr/>
        </p:nvSpPr>
        <p:spPr>
          <a:xfrm>
            <a:off x="917171" y="1152289"/>
            <a:ext cx="7065305" cy="400110"/>
          </a:xfrm>
          <a:prstGeom prst="rect">
            <a:avLst/>
          </a:prstGeom>
          <a:noFill/>
        </p:spPr>
        <p:txBody>
          <a:bodyPr wrap="none" rtlCol="0">
            <a:spAutoFit/>
          </a:bodyPr>
          <a:lstStyle/>
          <a:p>
            <a:r>
              <a:rPr kumimoji="1" lang="en-US" altLang="ja-JP" sz="2000" dirty="0" smtClean="0">
                <a:solidFill>
                  <a:schemeClr val="tx1">
                    <a:lumMod val="75000"/>
                    <a:lumOff val="25000"/>
                  </a:schemeClr>
                </a:solidFill>
                <a:latin typeface="メイリオ"/>
                <a:ea typeface="メイリオ"/>
                <a:cs typeface="メイリオ"/>
              </a:rPr>
              <a:t>Ajax</a:t>
            </a:r>
            <a:r>
              <a:rPr kumimoji="1" lang="ja-JP" altLang="en-US" sz="2000" dirty="0" smtClean="0">
                <a:solidFill>
                  <a:schemeClr val="tx1">
                    <a:lumMod val="75000"/>
                    <a:lumOff val="25000"/>
                  </a:schemeClr>
                </a:solidFill>
                <a:latin typeface="メイリオ"/>
                <a:ea typeface="メイリオ"/>
                <a:cs typeface="メイリオ"/>
              </a:rPr>
              <a:t>のみを用いるのではなく</a:t>
            </a:r>
            <a:r>
              <a:rPr kumimoji="1" lang="en-US" altLang="ja-JP" sz="2000" dirty="0" smtClean="0">
                <a:solidFill>
                  <a:schemeClr val="tx1">
                    <a:lumMod val="75000"/>
                    <a:lumOff val="25000"/>
                  </a:schemeClr>
                </a:solidFill>
                <a:latin typeface="メイリオ"/>
                <a:ea typeface="メイリオ"/>
                <a:cs typeface="メイリオ"/>
              </a:rPr>
              <a:t>, </a:t>
            </a:r>
            <a:r>
              <a:rPr kumimoji="1" lang="ja-JP" altLang="en-US" sz="2000" dirty="0" smtClean="0">
                <a:solidFill>
                  <a:schemeClr val="tx1">
                    <a:lumMod val="75000"/>
                    <a:lumOff val="25000"/>
                  </a:schemeClr>
                </a:solidFill>
                <a:latin typeface="メイリオ"/>
                <a:ea typeface="メイリオ"/>
                <a:cs typeface="メイリオ"/>
              </a:rPr>
              <a:t>全カテゴリーのデータで学習</a:t>
            </a:r>
            <a:endParaRPr kumimoji="1" lang="ja-JP" altLang="en-US" sz="2000" dirty="0" smtClean="0">
              <a:solidFill>
                <a:schemeClr val="tx1">
                  <a:lumMod val="75000"/>
                  <a:lumOff val="25000"/>
                </a:schemeClr>
              </a:solidFill>
              <a:latin typeface="メイリオ"/>
              <a:ea typeface="メイリオ"/>
              <a:cs typeface="メイリオ"/>
            </a:endParaRPr>
          </a:p>
        </p:txBody>
      </p:sp>
      <p:pic>
        <p:nvPicPr>
          <p:cNvPr id="3" name="図 2" descr="gbdt_roc_al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288" y="3638097"/>
            <a:ext cx="3431170" cy="2494775"/>
          </a:xfrm>
          <a:prstGeom prst="rect">
            <a:avLst/>
          </a:prstGeom>
        </p:spPr>
      </p:pic>
      <p:sp>
        <p:nvSpPr>
          <p:cNvPr id="8" name="テキスト ボックス 7"/>
          <p:cNvSpPr txBox="1"/>
          <p:nvPr/>
        </p:nvSpPr>
        <p:spPr>
          <a:xfrm>
            <a:off x="2031385" y="3273266"/>
            <a:ext cx="892868" cy="400110"/>
          </a:xfrm>
          <a:prstGeom prst="rect">
            <a:avLst/>
          </a:prstGeom>
          <a:noFill/>
        </p:spPr>
        <p:txBody>
          <a:bodyPr wrap="none" rtlCol="0">
            <a:spAutoFit/>
          </a:bodyPr>
          <a:lstStyle/>
          <a:p>
            <a:r>
              <a:rPr kumimoji="1" lang="en-US" altLang="ja-JP" sz="2000" dirty="0" smtClean="0">
                <a:solidFill>
                  <a:schemeClr val="tx1">
                    <a:lumMod val="75000"/>
                    <a:lumOff val="25000"/>
                  </a:schemeClr>
                </a:solidFill>
                <a:latin typeface="メイリオ"/>
                <a:ea typeface="メイリオ"/>
                <a:cs typeface="メイリオ"/>
              </a:rPr>
              <a:t>GBDT</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9" name="テキスト ボックス 8"/>
          <p:cNvSpPr txBox="1"/>
          <p:nvPr/>
        </p:nvSpPr>
        <p:spPr>
          <a:xfrm>
            <a:off x="1625703" y="6219311"/>
            <a:ext cx="1968382" cy="400110"/>
          </a:xfrm>
          <a:prstGeom prst="rect">
            <a:avLst/>
          </a:prstGeom>
          <a:noFill/>
        </p:spPr>
        <p:txBody>
          <a:bodyPr wrap="none" rtlCol="0">
            <a:spAutoFit/>
          </a:bodyPr>
          <a:lstStyle/>
          <a:p>
            <a:r>
              <a:rPr kumimoji="1" lang="en-US" altLang="ja-JP" sz="2000" dirty="0" smtClean="0">
                <a:solidFill>
                  <a:schemeClr val="tx1">
                    <a:lumMod val="75000"/>
                    <a:lumOff val="25000"/>
                  </a:schemeClr>
                </a:solidFill>
                <a:latin typeface="メイリオ"/>
                <a:ea typeface="メイリオ"/>
                <a:cs typeface="メイリオ"/>
              </a:rPr>
              <a:t>AUC=0.94836</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10" name="テキスト ボックス 9"/>
          <p:cNvSpPr txBox="1"/>
          <p:nvPr/>
        </p:nvSpPr>
        <p:spPr>
          <a:xfrm>
            <a:off x="774288" y="1670955"/>
            <a:ext cx="7789337" cy="1323439"/>
          </a:xfrm>
          <a:prstGeom prst="rect">
            <a:avLst/>
          </a:prstGeom>
          <a:noFill/>
        </p:spPr>
        <p:txBody>
          <a:bodyPr wrap="square" rtlCol="0">
            <a:spAutoFit/>
          </a:bodyPr>
          <a:lstStyle/>
          <a:p>
            <a:pPr marL="342900" indent="-342900">
              <a:buFont typeface="Arial"/>
              <a:buChar char="•"/>
            </a:pPr>
            <a:r>
              <a:rPr kumimoji="1" lang="en-US" altLang="ja-JP" sz="2000" dirty="0" smtClean="0">
                <a:solidFill>
                  <a:schemeClr val="tx1">
                    <a:lumMod val="75000"/>
                    <a:lumOff val="25000"/>
                  </a:schemeClr>
                </a:solidFill>
                <a:latin typeface="メイリオ"/>
                <a:ea typeface="メイリオ"/>
                <a:cs typeface="メイリオ"/>
              </a:rPr>
              <a:t>Web</a:t>
            </a:r>
            <a:r>
              <a:rPr kumimoji="1" lang="ja-JP" altLang="en-US" sz="2000" dirty="0" smtClean="0">
                <a:solidFill>
                  <a:schemeClr val="tx1">
                    <a:lumMod val="75000"/>
                    <a:lumOff val="25000"/>
                  </a:schemeClr>
                </a:solidFill>
                <a:latin typeface="メイリオ"/>
                <a:ea typeface="メイリオ"/>
                <a:cs typeface="メイリオ"/>
              </a:rPr>
              <a:t>ページの数は</a:t>
            </a:r>
            <a:r>
              <a:rPr lang="ja-JP" altLang="en-US" sz="2000" dirty="0" smtClean="0">
                <a:solidFill>
                  <a:schemeClr val="tx1">
                    <a:lumMod val="75000"/>
                    <a:lumOff val="25000"/>
                  </a:schemeClr>
                </a:solidFill>
                <a:latin typeface="メイリオ"/>
                <a:ea typeface="メイリオ"/>
                <a:cs typeface="メイリオ"/>
              </a:rPr>
              <a:t>合計</a:t>
            </a:r>
            <a:r>
              <a:rPr kumimoji="1" lang="en-US" altLang="ja-JP" sz="2000" dirty="0" smtClean="0">
                <a:solidFill>
                  <a:schemeClr val="tx1">
                    <a:lumMod val="75000"/>
                    <a:lumOff val="25000"/>
                  </a:schemeClr>
                </a:solidFill>
                <a:latin typeface="メイリオ"/>
                <a:ea typeface="メイリオ"/>
                <a:cs typeface="メイリオ"/>
              </a:rPr>
              <a:t>1,577,000(</a:t>
            </a:r>
            <a:r>
              <a:rPr kumimoji="1" lang="ja-JP" altLang="en-US" sz="2000" dirty="0" smtClean="0">
                <a:solidFill>
                  <a:schemeClr val="tx1">
                    <a:lumMod val="75000"/>
                    <a:lumOff val="25000"/>
                  </a:schemeClr>
                </a:solidFill>
                <a:latin typeface="メイリオ"/>
                <a:ea typeface="メイリオ"/>
                <a:cs typeface="メイリオ"/>
              </a:rPr>
              <a:t>最大が</a:t>
            </a:r>
            <a:r>
              <a:rPr kumimoji="1" lang="en-US" altLang="ja-JP" sz="2000" dirty="0" smtClean="0">
                <a:solidFill>
                  <a:schemeClr val="tx1">
                    <a:lumMod val="75000"/>
                    <a:lumOff val="25000"/>
                  </a:schemeClr>
                </a:solidFill>
                <a:latin typeface="メイリオ"/>
                <a:ea typeface="メイリオ"/>
                <a:cs typeface="メイリオ"/>
              </a:rPr>
              <a:t>photography</a:t>
            </a:r>
            <a:r>
              <a:rPr kumimoji="1" lang="ja-JP" altLang="en-US" sz="2000" dirty="0" smtClean="0">
                <a:solidFill>
                  <a:schemeClr val="tx1">
                    <a:lumMod val="75000"/>
                    <a:lumOff val="25000"/>
                  </a:schemeClr>
                </a:solidFill>
                <a:latin typeface="メイリオ"/>
                <a:ea typeface="メイリオ"/>
                <a:cs typeface="メイリオ"/>
              </a:rPr>
              <a:t>の</a:t>
            </a:r>
            <a:r>
              <a:rPr kumimoji="1" lang="en-US" altLang="ja-JP" sz="2000" dirty="0" smtClean="0">
                <a:solidFill>
                  <a:schemeClr val="tx1">
                    <a:lumMod val="75000"/>
                    <a:lumOff val="25000"/>
                  </a:schemeClr>
                </a:solidFill>
                <a:latin typeface="メイリオ"/>
                <a:ea typeface="メイリオ"/>
                <a:cs typeface="メイリオ"/>
              </a:rPr>
              <a:t>437,000, </a:t>
            </a:r>
            <a:r>
              <a:rPr kumimoji="1" lang="ja-JP" altLang="en-US" sz="2000" dirty="0" smtClean="0">
                <a:solidFill>
                  <a:schemeClr val="tx1">
                    <a:lumMod val="75000"/>
                    <a:lumOff val="25000"/>
                  </a:schemeClr>
                </a:solidFill>
                <a:latin typeface="メイリオ"/>
                <a:ea typeface="メイリオ"/>
                <a:cs typeface="メイリオ"/>
              </a:rPr>
              <a:t>最小が</a:t>
            </a:r>
            <a:r>
              <a:rPr kumimoji="1" lang="en-US" altLang="ja-JP" sz="2000" dirty="0" err="1" smtClean="0">
                <a:solidFill>
                  <a:schemeClr val="tx1">
                    <a:lumMod val="75000"/>
                    <a:lumOff val="25000"/>
                  </a:schemeClr>
                </a:solidFill>
                <a:latin typeface="メイリオ"/>
                <a:ea typeface="メイリオ"/>
                <a:cs typeface="メイリオ"/>
              </a:rPr>
              <a:t>ajax</a:t>
            </a:r>
            <a:r>
              <a:rPr kumimoji="1" lang="ja-JP" altLang="en-US" sz="2000" dirty="0" smtClean="0">
                <a:solidFill>
                  <a:schemeClr val="tx1">
                    <a:lumMod val="75000"/>
                    <a:lumOff val="25000"/>
                  </a:schemeClr>
                </a:solidFill>
                <a:latin typeface="メイリオ"/>
                <a:ea typeface="メイリオ"/>
                <a:cs typeface="メイリオ"/>
              </a:rPr>
              <a:t>の</a:t>
            </a:r>
            <a:r>
              <a:rPr kumimoji="1" lang="en-US" altLang="ja-JP" sz="2000" dirty="0" smtClean="0">
                <a:solidFill>
                  <a:schemeClr val="tx1">
                    <a:lumMod val="75000"/>
                    <a:lumOff val="25000"/>
                  </a:schemeClr>
                </a:solidFill>
                <a:latin typeface="メイリオ"/>
                <a:ea typeface="メイリオ"/>
                <a:cs typeface="メイリオ"/>
              </a:rPr>
              <a:t>56000)</a:t>
            </a:r>
          </a:p>
          <a:p>
            <a:pPr marL="342900" indent="-342900">
              <a:buFont typeface="Arial"/>
              <a:buChar char="•"/>
            </a:pPr>
            <a:r>
              <a:rPr kumimoji="1" lang="ja-JP" altLang="en-US" sz="2000" dirty="0" smtClean="0">
                <a:solidFill>
                  <a:schemeClr val="tx1">
                    <a:lumMod val="75000"/>
                    <a:lumOff val="25000"/>
                  </a:schemeClr>
                </a:solidFill>
                <a:latin typeface="メイリオ"/>
                <a:ea typeface="メイリオ"/>
                <a:cs typeface="メイリオ"/>
              </a:rPr>
              <a:t>これらから</a:t>
            </a:r>
            <a:r>
              <a:rPr kumimoji="1" lang="en-US" altLang="ja-JP" sz="2000" dirty="0" smtClean="0">
                <a:solidFill>
                  <a:schemeClr val="tx1">
                    <a:lumMod val="75000"/>
                    <a:lumOff val="25000"/>
                  </a:schemeClr>
                </a:solidFill>
                <a:latin typeface="メイリオ"/>
                <a:ea typeface="メイリオ"/>
                <a:cs typeface="メイリオ"/>
              </a:rPr>
              <a:t>, </a:t>
            </a:r>
            <a:r>
              <a:rPr lang="en-US" altLang="en-US" sz="2000" dirty="0" err="1" smtClean="0">
                <a:solidFill>
                  <a:schemeClr val="tx1">
                    <a:lumMod val="75000"/>
                    <a:lumOff val="25000"/>
                  </a:schemeClr>
                </a:solidFill>
                <a:latin typeface="メイリオ"/>
                <a:ea typeface="メイリオ"/>
                <a:cs typeface="メイリオ"/>
              </a:rPr>
              <a:t>入力において重なりがないようにstride</a:t>
            </a:r>
            <a:r>
              <a:rPr lang="en-US" altLang="en-US" sz="2000" dirty="0" smtClean="0">
                <a:solidFill>
                  <a:schemeClr val="tx1">
                    <a:lumMod val="75000"/>
                    <a:lumOff val="25000"/>
                  </a:schemeClr>
                </a:solidFill>
                <a:latin typeface="メイリオ"/>
                <a:ea typeface="メイリオ"/>
                <a:cs typeface="メイリオ"/>
              </a:rPr>
              <a:t>=30</a:t>
            </a:r>
            <a:r>
              <a:rPr lang="ja-JP" altLang="en-US" sz="2000" dirty="0" smtClean="0">
                <a:solidFill>
                  <a:schemeClr val="tx1">
                    <a:lumMod val="75000"/>
                    <a:lumOff val="25000"/>
                  </a:schemeClr>
                </a:solidFill>
                <a:latin typeface="メイリオ"/>
                <a:ea typeface="メイリオ"/>
                <a:cs typeface="メイリオ"/>
              </a:rPr>
              <a:t>で約</a:t>
            </a:r>
            <a:r>
              <a:rPr lang="en-US" altLang="ja-JP" sz="2000" dirty="0" smtClean="0">
                <a:solidFill>
                  <a:schemeClr val="tx1">
                    <a:lumMod val="75000"/>
                    <a:lumOff val="25000"/>
                  </a:schemeClr>
                </a:solidFill>
                <a:latin typeface="メイリオ"/>
                <a:ea typeface="メイリオ"/>
                <a:cs typeface="メイリオ"/>
              </a:rPr>
              <a:t>20000</a:t>
            </a:r>
            <a:r>
              <a:rPr lang="ja-JP" altLang="en-US" sz="2000" dirty="0" smtClean="0">
                <a:solidFill>
                  <a:schemeClr val="tx1">
                    <a:lumMod val="75000"/>
                    <a:lumOff val="25000"/>
                  </a:schemeClr>
                </a:solidFill>
                <a:latin typeface="メイリオ"/>
                <a:ea typeface="メイリオ"/>
                <a:cs typeface="メイリオ"/>
              </a:rPr>
              <a:t>点のトレーニングデータを取得</a:t>
            </a:r>
            <a:r>
              <a:rPr lang="en-US" altLang="ja-JP" sz="2000" dirty="0" smtClean="0">
                <a:solidFill>
                  <a:schemeClr val="tx1">
                    <a:lumMod val="75000"/>
                    <a:lumOff val="25000"/>
                  </a:schemeClr>
                </a:solidFill>
                <a:latin typeface="メイリオ"/>
                <a:ea typeface="メイリオ"/>
                <a:cs typeface="メイリオ"/>
              </a:rPr>
              <a:t>(</a:t>
            </a:r>
            <a:r>
              <a:rPr lang="ja-JP" altLang="en-US" sz="2000" dirty="0" smtClean="0">
                <a:solidFill>
                  <a:schemeClr val="tx1">
                    <a:lumMod val="75000"/>
                    <a:lumOff val="25000"/>
                  </a:schemeClr>
                </a:solidFill>
                <a:latin typeface="メイリオ"/>
                <a:ea typeface="メイリオ"/>
                <a:cs typeface="メイリオ"/>
              </a:rPr>
              <a:t>テストデータは</a:t>
            </a:r>
            <a:r>
              <a:rPr lang="en-US" altLang="ja-JP" sz="2000" dirty="0" smtClean="0">
                <a:solidFill>
                  <a:schemeClr val="tx1">
                    <a:lumMod val="75000"/>
                    <a:lumOff val="25000"/>
                  </a:schemeClr>
                </a:solidFill>
                <a:latin typeface="メイリオ"/>
                <a:ea typeface="メイリオ"/>
                <a:cs typeface="メイリオ"/>
              </a:rPr>
              <a:t>5000</a:t>
            </a:r>
            <a:r>
              <a:rPr lang="ja-JP" altLang="en-US" sz="2000" dirty="0" smtClean="0">
                <a:solidFill>
                  <a:schemeClr val="tx1">
                    <a:lumMod val="75000"/>
                    <a:lumOff val="25000"/>
                  </a:schemeClr>
                </a:solidFill>
                <a:latin typeface="メイリオ"/>
                <a:ea typeface="メイリオ"/>
                <a:cs typeface="メイリオ"/>
              </a:rPr>
              <a:t>点</a:t>
            </a:r>
            <a:r>
              <a:rPr lang="en-US" altLang="ja-JP" sz="2000" dirty="0" smtClean="0">
                <a:solidFill>
                  <a:schemeClr val="tx1">
                    <a:lumMod val="75000"/>
                    <a:lumOff val="25000"/>
                  </a:schemeClr>
                </a:solidFill>
                <a:latin typeface="メイリオ"/>
                <a:ea typeface="メイリオ"/>
                <a:cs typeface="メイリオ"/>
              </a:rPr>
              <a:t>)</a:t>
            </a:r>
            <a:endParaRPr lang="en-US" altLang="en-US" sz="2000" dirty="0" smtClean="0">
              <a:solidFill>
                <a:schemeClr val="tx1">
                  <a:lumMod val="75000"/>
                  <a:lumOff val="25000"/>
                </a:schemeClr>
              </a:solidFill>
              <a:latin typeface="メイリオ"/>
              <a:ea typeface="メイリオ"/>
              <a:cs typeface="メイリオ"/>
            </a:endParaRPr>
          </a:p>
        </p:txBody>
      </p:sp>
      <p:pic>
        <p:nvPicPr>
          <p:cNvPr id="12" name="図 11" descr="cnn_roc_al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3170" y="3608324"/>
            <a:ext cx="3472118" cy="2524548"/>
          </a:xfrm>
          <a:prstGeom prst="rect">
            <a:avLst/>
          </a:prstGeom>
        </p:spPr>
      </p:pic>
      <p:sp>
        <p:nvSpPr>
          <p:cNvPr id="13" name="テキスト ボックス 12"/>
          <p:cNvSpPr txBox="1"/>
          <p:nvPr/>
        </p:nvSpPr>
        <p:spPr>
          <a:xfrm>
            <a:off x="6332161" y="3259749"/>
            <a:ext cx="737326" cy="400110"/>
          </a:xfrm>
          <a:prstGeom prst="rect">
            <a:avLst/>
          </a:prstGeom>
          <a:noFill/>
        </p:spPr>
        <p:txBody>
          <a:bodyPr wrap="none" rtlCol="0">
            <a:spAutoFit/>
          </a:bodyPr>
          <a:lstStyle/>
          <a:p>
            <a:r>
              <a:rPr kumimoji="1" lang="en-US" altLang="ja-JP" sz="2000" dirty="0" smtClean="0">
                <a:solidFill>
                  <a:schemeClr val="tx1">
                    <a:lumMod val="75000"/>
                    <a:lumOff val="25000"/>
                  </a:schemeClr>
                </a:solidFill>
                <a:latin typeface="メイリオ"/>
                <a:ea typeface="メイリオ"/>
                <a:cs typeface="メイリオ"/>
              </a:rPr>
              <a:t>CNN</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14" name="テキスト ボックス 13"/>
          <p:cNvSpPr txBox="1"/>
          <p:nvPr/>
        </p:nvSpPr>
        <p:spPr>
          <a:xfrm>
            <a:off x="5926476" y="6236950"/>
            <a:ext cx="1968382" cy="400110"/>
          </a:xfrm>
          <a:prstGeom prst="rect">
            <a:avLst/>
          </a:prstGeom>
          <a:noFill/>
        </p:spPr>
        <p:txBody>
          <a:bodyPr wrap="none" rtlCol="0">
            <a:spAutoFit/>
          </a:bodyPr>
          <a:lstStyle/>
          <a:p>
            <a:r>
              <a:rPr kumimoji="1" lang="en-US" altLang="ja-JP" sz="2000" dirty="0" smtClean="0">
                <a:solidFill>
                  <a:schemeClr val="tx1">
                    <a:lumMod val="75000"/>
                    <a:lumOff val="25000"/>
                  </a:schemeClr>
                </a:solidFill>
                <a:latin typeface="メイリオ"/>
                <a:ea typeface="メイリオ"/>
                <a:cs typeface="メイリオ"/>
              </a:rPr>
              <a:t>AUC=0.94887</a:t>
            </a:r>
            <a:endParaRPr kumimoji="1" lang="ja-JP" altLang="en-US" sz="2000" dirty="0" smtClean="0">
              <a:solidFill>
                <a:schemeClr val="tx1">
                  <a:lumMod val="75000"/>
                  <a:lumOff val="25000"/>
                </a:schemeClr>
              </a:solidFill>
              <a:latin typeface="メイリオ"/>
              <a:ea typeface="メイリオ"/>
              <a:cs typeface="メイリオ"/>
            </a:endParaRPr>
          </a:p>
        </p:txBody>
      </p:sp>
    </p:spTree>
    <p:extLst>
      <p:ext uri="{BB962C8B-B14F-4D97-AF65-F5344CB8AC3E}">
        <p14:creationId xmlns:p14="http://schemas.microsoft.com/office/powerpoint/2010/main" val="3516194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393456"/>
            <a:ext cx="9144000" cy="45719"/>
          </a:xfrm>
          <a:prstGeom prst="rect">
            <a:avLst/>
          </a:prstGeom>
          <a:solidFill>
            <a:srgbClr val="318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584570" y="624941"/>
            <a:ext cx="332601" cy="342710"/>
          </a:xfrm>
          <a:prstGeom prst="rect">
            <a:avLst/>
          </a:prstGeom>
          <a:solidFill>
            <a:srgbClr val="318BBA">
              <a:alpha val="8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フッター プレースホルダー 2"/>
          <p:cNvSpPr txBox="1">
            <a:spLocks/>
          </p:cNvSpPr>
          <p:nvPr/>
        </p:nvSpPr>
        <p:spPr>
          <a:xfrm>
            <a:off x="133486" y="122336"/>
            <a:ext cx="4057514" cy="365125"/>
          </a:xfrm>
          <a:prstGeom prst="rect">
            <a:avLst/>
          </a:prstGeom>
        </p:spPr>
        <p:txBody>
          <a:bodyPr/>
          <a:lstStyle>
            <a:defPPr>
              <a:defRPr lang="ja-JP"/>
            </a:defPPr>
            <a:lvl1pPr marL="0" algn="l" defTabSz="457200" rtl="0" eaLnBrk="1" latinLnBrk="0" hangingPunct="1">
              <a:defRPr kumimoji="1" sz="1100" kern="1200">
                <a:solidFill>
                  <a:srgbClr val="DE8528"/>
                </a:solidFill>
                <a:latin typeface="メイリオ"/>
                <a:ea typeface="メイリオ"/>
                <a:cs typeface="メイリオ"/>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dirty="0" smtClean="0">
                <a:solidFill>
                  <a:srgbClr val="318BBA"/>
                </a:solidFill>
              </a:rPr>
              <a:t>RA</a:t>
            </a:r>
            <a:r>
              <a:rPr lang="ja-JP" altLang="en-US" dirty="0" smtClean="0">
                <a:solidFill>
                  <a:srgbClr val="318BBA"/>
                </a:solidFill>
              </a:rPr>
              <a:t>報告資料</a:t>
            </a:r>
            <a:r>
              <a:rPr lang="en-US" altLang="ja-JP" dirty="0" smtClean="0">
                <a:solidFill>
                  <a:srgbClr val="318BBA"/>
                </a:solidFill>
              </a:rPr>
              <a:t> 4/7</a:t>
            </a:r>
          </a:p>
        </p:txBody>
      </p:sp>
      <p:sp>
        <p:nvSpPr>
          <p:cNvPr id="7" name="テキスト ボックス 6"/>
          <p:cNvSpPr txBox="1"/>
          <p:nvPr/>
        </p:nvSpPr>
        <p:spPr>
          <a:xfrm>
            <a:off x="916530" y="571456"/>
            <a:ext cx="2031325" cy="461665"/>
          </a:xfrm>
          <a:prstGeom prst="rect">
            <a:avLst/>
          </a:prstGeom>
          <a:noFill/>
        </p:spPr>
        <p:txBody>
          <a:bodyPr wrap="none" rtlCol="0">
            <a:spAutoFit/>
          </a:bodyPr>
          <a:lstStyle/>
          <a:p>
            <a:r>
              <a:rPr lang="ja-JP" altLang="en-US" sz="2400" dirty="0" smtClean="0">
                <a:solidFill>
                  <a:srgbClr val="318BBA"/>
                </a:solidFill>
                <a:latin typeface="メイリオ"/>
                <a:ea typeface="メイリオ"/>
                <a:cs typeface="メイリオ"/>
              </a:rPr>
              <a:t>ミスパターン</a:t>
            </a:r>
            <a:endParaRPr kumimoji="1" lang="ja-JP" altLang="en-US" sz="2400" dirty="0">
              <a:solidFill>
                <a:srgbClr val="318BBA"/>
              </a:solidFill>
              <a:latin typeface="メイリオ"/>
              <a:ea typeface="メイリオ"/>
              <a:cs typeface="メイリオ"/>
            </a:endParaRPr>
          </a:p>
        </p:txBody>
      </p:sp>
      <p:pic>
        <p:nvPicPr>
          <p:cNvPr id="2" name="図 1" descr="ajax_miss_pattern_gbd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0721" y="341026"/>
            <a:ext cx="3236133" cy="6303661"/>
          </a:xfrm>
          <a:prstGeom prst="rect">
            <a:avLst/>
          </a:prstGeom>
        </p:spPr>
      </p:pic>
      <p:sp>
        <p:nvSpPr>
          <p:cNvPr id="3" name="テキスト ボックス 2"/>
          <p:cNvSpPr txBox="1"/>
          <p:nvPr/>
        </p:nvSpPr>
        <p:spPr>
          <a:xfrm>
            <a:off x="6777512" y="821306"/>
            <a:ext cx="343964" cy="400110"/>
          </a:xfrm>
          <a:prstGeom prst="rect">
            <a:avLst/>
          </a:prstGeom>
          <a:noFill/>
        </p:spPr>
        <p:txBody>
          <a:bodyPr wrap="none" rtlCol="0">
            <a:spAutoFit/>
          </a:bodyPr>
          <a:lstStyle/>
          <a:p>
            <a:r>
              <a:rPr kumimoji="1" lang="en-US" altLang="ja-JP" sz="2000" dirty="0" smtClean="0">
                <a:solidFill>
                  <a:schemeClr val="tx1">
                    <a:lumMod val="75000"/>
                    <a:lumOff val="25000"/>
                  </a:schemeClr>
                </a:solidFill>
                <a:latin typeface="メイリオ"/>
                <a:ea typeface="メイリオ"/>
                <a:cs typeface="メイリオ"/>
              </a:rPr>
              <a:t>1</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8" name="テキスト ボックス 7"/>
          <p:cNvSpPr txBox="1"/>
          <p:nvPr/>
        </p:nvSpPr>
        <p:spPr>
          <a:xfrm>
            <a:off x="6765758" y="2052035"/>
            <a:ext cx="343964" cy="400110"/>
          </a:xfrm>
          <a:prstGeom prst="rect">
            <a:avLst/>
          </a:prstGeom>
          <a:noFill/>
        </p:spPr>
        <p:txBody>
          <a:bodyPr wrap="none" rtlCol="0">
            <a:spAutoFit/>
          </a:bodyPr>
          <a:lstStyle/>
          <a:p>
            <a:r>
              <a:rPr kumimoji="1" lang="en-US" altLang="ja-JP" sz="2000" dirty="0" smtClean="0">
                <a:solidFill>
                  <a:schemeClr val="tx1">
                    <a:lumMod val="75000"/>
                    <a:lumOff val="25000"/>
                  </a:schemeClr>
                </a:solidFill>
                <a:latin typeface="メイリオ"/>
                <a:ea typeface="メイリオ"/>
                <a:cs typeface="メイリオ"/>
              </a:rPr>
              <a:t>0</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9" name="テキスト ボックス 8"/>
          <p:cNvSpPr txBox="1"/>
          <p:nvPr/>
        </p:nvSpPr>
        <p:spPr>
          <a:xfrm>
            <a:off x="6765758" y="3286783"/>
            <a:ext cx="343964" cy="400110"/>
          </a:xfrm>
          <a:prstGeom prst="rect">
            <a:avLst/>
          </a:prstGeom>
          <a:noFill/>
        </p:spPr>
        <p:txBody>
          <a:bodyPr wrap="none" rtlCol="0">
            <a:spAutoFit/>
          </a:bodyPr>
          <a:lstStyle/>
          <a:p>
            <a:r>
              <a:rPr kumimoji="1" lang="en-US" altLang="ja-JP" sz="2000" dirty="0" smtClean="0">
                <a:solidFill>
                  <a:schemeClr val="tx1">
                    <a:lumMod val="75000"/>
                    <a:lumOff val="25000"/>
                  </a:schemeClr>
                </a:solidFill>
                <a:latin typeface="メイリオ"/>
                <a:ea typeface="メイリオ"/>
                <a:cs typeface="メイリオ"/>
              </a:rPr>
              <a:t>0</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10" name="テキスト ボックス 9"/>
          <p:cNvSpPr txBox="1"/>
          <p:nvPr/>
        </p:nvSpPr>
        <p:spPr>
          <a:xfrm>
            <a:off x="6765758" y="4597969"/>
            <a:ext cx="343964" cy="400110"/>
          </a:xfrm>
          <a:prstGeom prst="rect">
            <a:avLst/>
          </a:prstGeom>
          <a:noFill/>
        </p:spPr>
        <p:txBody>
          <a:bodyPr wrap="none" rtlCol="0">
            <a:spAutoFit/>
          </a:bodyPr>
          <a:lstStyle/>
          <a:p>
            <a:r>
              <a:rPr kumimoji="1" lang="en-US" altLang="ja-JP" sz="2000" dirty="0" smtClean="0">
                <a:solidFill>
                  <a:schemeClr val="tx1">
                    <a:lumMod val="75000"/>
                    <a:lumOff val="25000"/>
                  </a:schemeClr>
                </a:solidFill>
                <a:latin typeface="メイリオ"/>
                <a:ea typeface="メイリオ"/>
                <a:cs typeface="メイリオ"/>
              </a:rPr>
              <a:t>1</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11" name="テキスト ボックス 10"/>
          <p:cNvSpPr txBox="1"/>
          <p:nvPr/>
        </p:nvSpPr>
        <p:spPr>
          <a:xfrm>
            <a:off x="6765758" y="5873875"/>
            <a:ext cx="343964" cy="400110"/>
          </a:xfrm>
          <a:prstGeom prst="rect">
            <a:avLst/>
          </a:prstGeom>
          <a:noFill/>
        </p:spPr>
        <p:txBody>
          <a:bodyPr wrap="none" rtlCol="0">
            <a:spAutoFit/>
          </a:bodyPr>
          <a:lstStyle/>
          <a:p>
            <a:r>
              <a:rPr kumimoji="1" lang="en-US" altLang="ja-JP" sz="2000" dirty="0" smtClean="0">
                <a:solidFill>
                  <a:schemeClr val="tx1">
                    <a:lumMod val="75000"/>
                    <a:lumOff val="25000"/>
                  </a:schemeClr>
                </a:solidFill>
                <a:latin typeface="メイリオ"/>
                <a:ea typeface="メイリオ"/>
                <a:cs typeface="メイリオ"/>
              </a:rPr>
              <a:t>1</a:t>
            </a:r>
            <a:endParaRPr kumimoji="1" lang="ja-JP" altLang="en-US" sz="2000" dirty="0" smtClean="0">
              <a:solidFill>
                <a:schemeClr val="tx1">
                  <a:lumMod val="75000"/>
                  <a:lumOff val="25000"/>
                </a:schemeClr>
              </a:solidFill>
              <a:latin typeface="メイリオ"/>
              <a:ea typeface="メイリオ"/>
              <a:cs typeface="メイリオ"/>
            </a:endParaRPr>
          </a:p>
        </p:txBody>
      </p:sp>
    </p:spTree>
    <p:extLst>
      <p:ext uri="{BB962C8B-B14F-4D97-AF65-F5344CB8AC3E}">
        <p14:creationId xmlns:p14="http://schemas.microsoft.com/office/powerpoint/2010/main" val="3516194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393456"/>
            <a:ext cx="9144000" cy="45719"/>
          </a:xfrm>
          <a:prstGeom prst="rect">
            <a:avLst/>
          </a:prstGeom>
          <a:solidFill>
            <a:srgbClr val="318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584570" y="624941"/>
            <a:ext cx="332601" cy="342710"/>
          </a:xfrm>
          <a:prstGeom prst="rect">
            <a:avLst/>
          </a:prstGeom>
          <a:solidFill>
            <a:srgbClr val="318BBA">
              <a:alpha val="8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フッター プレースホルダー 2"/>
          <p:cNvSpPr txBox="1">
            <a:spLocks/>
          </p:cNvSpPr>
          <p:nvPr/>
        </p:nvSpPr>
        <p:spPr>
          <a:xfrm>
            <a:off x="133486" y="122336"/>
            <a:ext cx="4057514" cy="365125"/>
          </a:xfrm>
          <a:prstGeom prst="rect">
            <a:avLst/>
          </a:prstGeom>
        </p:spPr>
        <p:txBody>
          <a:bodyPr/>
          <a:lstStyle>
            <a:defPPr>
              <a:defRPr lang="ja-JP"/>
            </a:defPPr>
            <a:lvl1pPr marL="0" algn="l" defTabSz="457200" rtl="0" eaLnBrk="1" latinLnBrk="0" hangingPunct="1">
              <a:defRPr kumimoji="1" sz="1100" kern="1200">
                <a:solidFill>
                  <a:srgbClr val="DE8528"/>
                </a:solidFill>
                <a:latin typeface="メイリオ"/>
                <a:ea typeface="メイリオ"/>
                <a:cs typeface="メイリオ"/>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dirty="0" smtClean="0">
                <a:solidFill>
                  <a:srgbClr val="318BBA"/>
                </a:solidFill>
              </a:rPr>
              <a:t>RA</a:t>
            </a:r>
            <a:r>
              <a:rPr lang="ja-JP" altLang="en-US" dirty="0" smtClean="0">
                <a:solidFill>
                  <a:srgbClr val="318BBA"/>
                </a:solidFill>
              </a:rPr>
              <a:t>報告資料</a:t>
            </a:r>
            <a:r>
              <a:rPr lang="en-US" altLang="ja-JP" dirty="0" smtClean="0">
                <a:solidFill>
                  <a:srgbClr val="318BBA"/>
                </a:solidFill>
              </a:rPr>
              <a:t> 4/7</a:t>
            </a:r>
          </a:p>
        </p:txBody>
      </p:sp>
      <p:sp>
        <p:nvSpPr>
          <p:cNvPr id="7" name="テキスト ボックス 6"/>
          <p:cNvSpPr txBox="1"/>
          <p:nvPr/>
        </p:nvSpPr>
        <p:spPr>
          <a:xfrm>
            <a:off x="916530" y="571456"/>
            <a:ext cx="2031325" cy="461665"/>
          </a:xfrm>
          <a:prstGeom prst="rect">
            <a:avLst/>
          </a:prstGeom>
          <a:noFill/>
        </p:spPr>
        <p:txBody>
          <a:bodyPr wrap="none" rtlCol="0">
            <a:spAutoFit/>
          </a:bodyPr>
          <a:lstStyle/>
          <a:p>
            <a:r>
              <a:rPr lang="ja-JP" altLang="en-US" sz="2400" dirty="0" smtClean="0">
                <a:solidFill>
                  <a:srgbClr val="318BBA"/>
                </a:solidFill>
                <a:latin typeface="メイリオ"/>
                <a:ea typeface="メイリオ"/>
                <a:cs typeface="メイリオ"/>
              </a:rPr>
              <a:t>正解パターン</a:t>
            </a:r>
            <a:endParaRPr kumimoji="1" lang="ja-JP" altLang="en-US" sz="2400" dirty="0">
              <a:solidFill>
                <a:srgbClr val="318BBA"/>
              </a:solidFill>
              <a:latin typeface="メイリオ"/>
              <a:ea typeface="メイリオ"/>
              <a:cs typeface="メイリオ"/>
            </a:endParaRPr>
          </a:p>
        </p:txBody>
      </p:sp>
      <p:pic>
        <p:nvPicPr>
          <p:cNvPr id="3" name="図 2" descr="スクリーンショット 2016-04-13 12.34.1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7406" y="1074280"/>
            <a:ext cx="2900898" cy="5605124"/>
          </a:xfrm>
          <a:prstGeom prst="rect">
            <a:avLst/>
          </a:prstGeom>
        </p:spPr>
      </p:pic>
      <p:pic>
        <p:nvPicPr>
          <p:cNvPr id="8" name="図 7" descr="スクリーンショット 2016-04-13 12.34.0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7196" y="1146552"/>
            <a:ext cx="2844355" cy="5482136"/>
          </a:xfrm>
          <a:prstGeom prst="rect">
            <a:avLst/>
          </a:prstGeom>
        </p:spPr>
      </p:pic>
      <p:sp>
        <p:nvSpPr>
          <p:cNvPr id="9" name="テキスト ボックス 8"/>
          <p:cNvSpPr txBox="1"/>
          <p:nvPr/>
        </p:nvSpPr>
        <p:spPr>
          <a:xfrm>
            <a:off x="917171" y="1499338"/>
            <a:ext cx="343964" cy="400110"/>
          </a:xfrm>
          <a:prstGeom prst="rect">
            <a:avLst/>
          </a:prstGeom>
          <a:noFill/>
        </p:spPr>
        <p:txBody>
          <a:bodyPr wrap="none" rtlCol="0">
            <a:spAutoFit/>
          </a:bodyPr>
          <a:lstStyle/>
          <a:p>
            <a:r>
              <a:rPr kumimoji="1" lang="en-US" altLang="ja-JP" sz="2000" dirty="0" smtClean="0">
                <a:solidFill>
                  <a:schemeClr val="tx1">
                    <a:lumMod val="75000"/>
                    <a:lumOff val="25000"/>
                  </a:schemeClr>
                </a:solidFill>
                <a:latin typeface="メイリオ"/>
                <a:ea typeface="メイリオ"/>
                <a:cs typeface="メイリオ"/>
              </a:rPr>
              <a:t>1</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10" name="テキスト ボックス 9"/>
          <p:cNvSpPr txBox="1"/>
          <p:nvPr/>
        </p:nvSpPr>
        <p:spPr>
          <a:xfrm>
            <a:off x="916530" y="2604732"/>
            <a:ext cx="343964" cy="400110"/>
          </a:xfrm>
          <a:prstGeom prst="rect">
            <a:avLst/>
          </a:prstGeom>
          <a:noFill/>
        </p:spPr>
        <p:txBody>
          <a:bodyPr wrap="none" rtlCol="0">
            <a:spAutoFit/>
          </a:bodyPr>
          <a:lstStyle/>
          <a:p>
            <a:r>
              <a:rPr kumimoji="1" lang="en-US" altLang="ja-JP" sz="2000" dirty="0" smtClean="0">
                <a:solidFill>
                  <a:schemeClr val="tx1">
                    <a:lumMod val="75000"/>
                    <a:lumOff val="25000"/>
                  </a:schemeClr>
                </a:solidFill>
                <a:latin typeface="メイリオ"/>
                <a:ea typeface="メイリオ"/>
                <a:cs typeface="メイリオ"/>
              </a:rPr>
              <a:t>1</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11" name="テキスト ボックス 10"/>
          <p:cNvSpPr txBox="1"/>
          <p:nvPr/>
        </p:nvSpPr>
        <p:spPr>
          <a:xfrm>
            <a:off x="939232" y="3704246"/>
            <a:ext cx="343964" cy="400110"/>
          </a:xfrm>
          <a:prstGeom prst="rect">
            <a:avLst/>
          </a:prstGeom>
          <a:noFill/>
        </p:spPr>
        <p:txBody>
          <a:bodyPr wrap="none" rtlCol="0">
            <a:spAutoFit/>
          </a:bodyPr>
          <a:lstStyle/>
          <a:p>
            <a:r>
              <a:rPr kumimoji="1" lang="en-US" altLang="ja-JP" sz="2000" dirty="0" smtClean="0">
                <a:solidFill>
                  <a:schemeClr val="tx1">
                    <a:lumMod val="75000"/>
                    <a:lumOff val="25000"/>
                  </a:schemeClr>
                </a:solidFill>
                <a:latin typeface="メイリオ"/>
                <a:ea typeface="メイリオ"/>
                <a:cs typeface="メイリオ"/>
              </a:rPr>
              <a:t>0</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12" name="テキスト ボックス 11"/>
          <p:cNvSpPr txBox="1"/>
          <p:nvPr/>
        </p:nvSpPr>
        <p:spPr>
          <a:xfrm>
            <a:off x="916530" y="4839038"/>
            <a:ext cx="343964" cy="400110"/>
          </a:xfrm>
          <a:prstGeom prst="rect">
            <a:avLst/>
          </a:prstGeom>
          <a:noFill/>
        </p:spPr>
        <p:txBody>
          <a:bodyPr wrap="none" rtlCol="0">
            <a:spAutoFit/>
          </a:bodyPr>
          <a:lstStyle/>
          <a:p>
            <a:r>
              <a:rPr kumimoji="1" lang="en-US" altLang="ja-JP" sz="2000" dirty="0" smtClean="0">
                <a:solidFill>
                  <a:schemeClr val="tx1">
                    <a:lumMod val="75000"/>
                    <a:lumOff val="25000"/>
                  </a:schemeClr>
                </a:solidFill>
                <a:latin typeface="メイリオ"/>
                <a:ea typeface="メイリオ"/>
                <a:cs typeface="メイリオ"/>
              </a:rPr>
              <a:t>0</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13" name="テキスト ボックス 12"/>
          <p:cNvSpPr txBox="1"/>
          <p:nvPr/>
        </p:nvSpPr>
        <p:spPr>
          <a:xfrm>
            <a:off x="939232" y="5938553"/>
            <a:ext cx="343964" cy="400110"/>
          </a:xfrm>
          <a:prstGeom prst="rect">
            <a:avLst/>
          </a:prstGeom>
          <a:noFill/>
        </p:spPr>
        <p:txBody>
          <a:bodyPr wrap="none" rtlCol="0">
            <a:spAutoFit/>
          </a:bodyPr>
          <a:lstStyle/>
          <a:p>
            <a:r>
              <a:rPr kumimoji="1" lang="en-US" altLang="ja-JP" sz="2000" dirty="0" smtClean="0">
                <a:solidFill>
                  <a:schemeClr val="tx1">
                    <a:lumMod val="75000"/>
                    <a:lumOff val="25000"/>
                  </a:schemeClr>
                </a:solidFill>
                <a:latin typeface="メイリオ"/>
                <a:ea typeface="メイリオ"/>
                <a:cs typeface="メイリオ"/>
              </a:rPr>
              <a:t>0</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15" name="テキスト ボックス 14"/>
          <p:cNvSpPr txBox="1"/>
          <p:nvPr/>
        </p:nvSpPr>
        <p:spPr>
          <a:xfrm>
            <a:off x="8431119" y="1499338"/>
            <a:ext cx="343964" cy="400110"/>
          </a:xfrm>
          <a:prstGeom prst="rect">
            <a:avLst/>
          </a:prstGeom>
          <a:noFill/>
        </p:spPr>
        <p:txBody>
          <a:bodyPr wrap="none" rtlCol="0">
            <a:spAutoFit/>
          </a:bodyPr>
          <a:lstStyle/>
          <a:p>
            <a:r>
              <a:rPr kumimoji="1" lang="en-US" altLang="ja-JP" sz="2000" dirty="0" smtClean="0">
                <a:solidFill>
                  <a:schemeClr val="tx1">
                    <a:lumMod val="75000"/>
                    <a:lumOff val="25000"/>
                  </a:schemeClr>
                </a:solidFill>
                <a:latin typeface="メイリオ"/>
                <a:ea typeface="メイリオ"/>
                <a:cs typeface="メイリオ"/>
              </a:rPr>
              <a:t>1</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16" name="テキスト ボックス 15"/>
          <p:cNvSpPr txBox="1"/>
          <p:nvPr/>
        </p:nvSpPr>
        <p:spPr>
          <a:xfrm>
            <a:off x="8442877" y="2540054"/>
            <a:ext cx="343964" cy="400110"/>
          </a:xfrm>
          <a:prstGeom prst="rect">
            <a:avLst/>
          </a:prstGeom>
          <a:noFill/>
        </p:spPr>
        <p:txBody>
          <a:bodyPr wrap="none" rtlCol="0">
            <a:spAutoFit/>
          </a:bodyPr>
          <a:lstStyle/>
          <a:p>
            <a:r>
              <a:rPr kumimoji="1" lang="en-US" altLang="ja-JP" sz="2000" dirty="0" smtClean="0">
                <a:solidFill>
                  <a:schemeClr val="tx1">
                    <a:lumMod val="75000"/>
                    <a:lumOff val="25000"/>
                  </a:schemeClr>
                </a:solidFill>
                <a:latin typeface="メイリオ"/>
                <a:ea typeface="メイリオ"/>
                <a:cs typeface="メイリオ"/>
              </a:rPr>
              <a:t>1</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17" name="テキスト ボックス 16"/>
          <p:cNvSpPr txBox="1"/>
          <p:nvPr/>
        </p:nvSpPr>
        <p:spPr>
          <a:xfrm>
            <a:off x="8442877" y="3633690"/>
            <a:ext cx="343964" cy="400110"/>
          </a:xfrm>
          <a:prstGeom prst="rect">
            <a:avLst/>
          </a:prstGeom>
          <a:noFill/>
        </p:spPr>
        <p:txBody>
          <a:bodyPr wrap="none" rtlCol="0">
            <a:spAutoFit/>
          </a:bodyPr>
          <a:lstStyle/>
          <a:p>
            <a:r>
              <a:rPr kumimoji="1" lang="en-US" altLang="ja-JP" sz="2000" dirty="0" smtClean="0">
                <a:solidFill>
                  <a:schemeClr val="tx1">
                    <a:lumMod val="75000"/>
                    <a:lumOff val="25000"/>
                  </a:schemeClr>
                </a:solidFill>
                <a:latin typeface="メイリオ"/>
                <a:ea typeface="メイリオ"/>
                <a:cs typeface="メイリオ"/>
              </a:rPr>
              <a:t>1</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18" name="テキスト ボックス 17"/>
          <p:cNvSpPr txBox="1"/>
          <p:nvPr/>
        </p:nvSpPr>
        <p:spPr>
          <a:xfrm>
            <a:off x="8442877" y="4709684"/>
            <a:ext cx="343964" cy="400110"/>
          </a:xfrm>
          <a:prstGeom prst="rect">
            <a:avLst/>
          </a:prstGeom>
          <a:noFill/>
        </p:spPr>
        <p:txBody>
          <a:bodyPr wrap="none" rtlCol="0">
            <a:spAutoFit/>
          </a:bodyPr>
          <a:lstStyle/>
          <a:p>
            <a:r>
              <a:rPr kumimoji="1" lang="en-US" altLang="ja-JP" sz="2000" dirty="0" smtClean="0">
                <a:solidFill>
                  <a:schemeClr val="tx1">
                    <a:lumMod val="75000"/>
                    <a:lumOff val="25000"/>
                  </a:schemeClr>
                </a:solidFill>
                <a:latin typeface="メイリオ"/>
                <a:ea typeface="メイリオ"/>
                <a:cs typeface="メイリオ"/>
              </a:rPr>
              <a:t>1</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19" name="テキスト ボックス 18"/>
          <p:cNvSpPr txBox="1"/>
          <p:nvPr/>
        </p:nvSpPr>
        <p:spPr>
          <a:xfrm>
            <a:off x="8454636" y="5844477"/>
            <a:ext cx="343964" cy="400110"/>
          </a:xfrm>
          <a:prstGeom prst="rect">
            <a:avLst/>
          </a:prstGeom>
          <a:noFill/>
        </p:spPr>
        <p:txBody>
          <a:bodyPr wrap="none" rtlCol="0">
            <a:spAutoFit/>
          </a:bodyPr>
          <a:lstStyle/>
          <a:p>
            <a:r>
              <a:rPr kumimoji="1" lang="en-US" altLang="ja-JP" sz="2000" dirty="0" smtClean="0">
                <a:solidFill>
                  <a:schemeClr val="tx1">
                    <a:lumMod val="75000"/>
                    <a:lumOff val="25000"/>
                  </a:schemeClr>
                </a:solidFill>
                <a:latin typeface="メイリオ"/>
                <a:ea typeface="メイリオ"/>
                <a:cs typeface="メイリオ"/>
              </a:rPr>
              <a:t>0</a:t>
            </a:r>
            <a:endParaRPr kumimoji="1" lang="ja-JP" altLang="en-US" sz="2000" dirty="0" smtClean="0">
              <a:solidFill>
                <a:schemeClr val="tx1">
                  <a:lumMod val="75000"/>
                  <a:lumOff val="25000"/>
                </a:schemeClr>
              </a:solidFill>
              <a:latin typeface="メイリオ"/>
              <a:ea typeface="メイリオ"/>
              <a:cs typeface="メイリオ"/>
            </a:endParaRPr>
          </a:p>
        </p:txBody>
      </p:sp>
    </p:spTree>
    <p:extLst>
      <p:ext uri="{BB962C8B-B14F-4D97-AF65-F5344CB8AC3E}">
        <p14:creationId xmlns:p14="http://schemas.microsoft.com/office/powerpoint/2010/main" val="3516194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393456"/>
            <a:ext cx="9144000" cy="45719"/>
          </a:xfrm>
          <a:prstGeom prst="rect">
            <a:avLst/>
          </a:prstGeom>
          <a:solidFill>
            <a:srgbClr val="318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584570" y="624941"/>
            <a:ext cx="332601" cy="342710"/>
          </a:xfrm>
          <a:prstGeom prst="rect">
            <a:avLst/>
          </a:prstGeom>
          <a:solidFill>
            <a:srgbClr val="318BBA">
              <a:alpha val="8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フッター プレースホルダー 2"/>
          <p:cNvSpPr txBox="1">
            <a:spLocks/>
          </p:cNvSpPr>
          <p:nvPr/>
        </p:nvSpPr>
        <p:spPr>
          <a:xfrm>
            <a:off x="133486" y="122336"/>
            <a:ext cx="4057514" cy="365125"/>
          </a:xfrm>
          <a:prstGeom prst="rect">
            <a:avLst/>
          </a:prstGeom>
        </p:spPr>
        <p:txBody>
          <a:bodyPr/>
          <a:lstStyle>
            <a:defPPr>
              <a:defRPr lang="ja-JP"/>
            </a:defPPr>
            <a:lvl1pPr marL="0" algn="l" defTabSz="457200" rtl="0" eaLnBrk="1" latinLnBrk="0" hangingPunct="1">
              <a:defRPr kumimoji="1" sz="1100" kern="1200">
                <a:solidFill>
                  <a:srgbClr val="DE8528"/>
                </a:solidFill>
                <a:latin typeface="メイリオ"/>
                <a:ea typeface="メイリオ"/>
                <a:cs typeface="メイリオ"/>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dirty="0" smtClean="0">
                <a:solidFill>
                  <a:srgbClr val="318BBA"/>
                </a:solidFill>
              </a:rPr>
              <a:t>RA</a:t>
            </a:r>
            <a:r>
              <a:rPr lang="ja-JP" altLang="en-US" dirty="0" smtClean="0">
                <a:solidFill>
                  <a:srgbClr val="318BBA"/>
                </a:solidFill>
              </a:rPr>
              <a:t>報告資料</a:t>
            </a:r>
            <a:r>
              <a:rPr lang="en-US" altLang="ja-JP" dirty="0" smtClean="0">
                <a:solidFill>
                  <a:srgbClr val="318BBA"/>
                </a:solidFill>
              </a:rPr>
              <a:t> 4/7</a:t>
            </a:r>
          </a:p>
        </p:txBody>
      </p:sp>
      <p:sp>
        <p:nvSpPr>
          <p:cNvPr id="7" name="テキスト ボックス 6"/>
          <p:cNvSpPr txBox="1"/>
          <p:nvPr/>
        </p:nvSpPr>
        <p:spPr>
          <a:xfrm>
            <a:off x="916530" y="571456"/>
            <a:ext cx="7003390" cy="461665"/>
          </a:xfrm>
          <a:prstGeom prst="rect">
            <a:avLst/>
          </a:prstGeom>
          <a:noFill/>
        </p:spPr>
        <p:txBody>
          <a:bodyPr wrap="none" rtlCol="0">
            <a:spAutoFit/>
          </a:bodyPr>
          <a:lstStyle/>
          <a:p>
            <a:r>
              <a:rPr kumimoji="1" lang="ja-JP" altLang="en-US" sz="2400" dirty="0" smtClean="0">
                <a:solidFill>
                  <a:srgbClr val="318BBA"/>
                </a:solidFill>
                <a:latin typeface="メイリオ"/>
                <a:ea typeface="メイリオ"/>
                <a:cs typeface="メイリオ"/>
              </a:rPr>
              <a:t>全カテゴリで</a:t>
            </a:r>
            <a:r>
              <a:rPr kumimoji="1" lang="ja-JP" altLang="en-US" sz="2400" dirty="0" smtClean="0">
                <a:solidFill>
                  <a:srgbClr val="318BBA"/>
                </a:solidFill>
                <a:latin typeface="メイリオ"/>
                <a:ea typeface="メイリオ"/>
                <a:cs typeface="メイリオ"/>
              </a:rPr>
              <a:t>学習</a:t>
            </a:r>
            <a:r>
              <a:rPr kumimoji="1" lang="ja-JP" altLang="en-US" sz="2400" dirty="0" smtClean="0">
                <a:solidFill>
                  <a:srgbClr val="318BBA"/>
                </a:solidFill>
                <a:latin typeface="メイリオ"/>
                <a:ea typeface="メイリオ"/>
                <a:cs typeface="メイリオ"/>
              </a:rPr>
              <a:t>した</a:t>
            </a:r>
            <a:r>
              <a:rPr kumimoji="1" lang="en-US" altLang="ja-JP" sz="2400" dirty="0" smtClean="0">
                <a:solidFill>
                  <a:srgbClr val="318BBA"/>
                </a:solidFill>
                <a:latin typeface="メイリオ"/>
                <a:ea typeface="メイリオ"/>
                <a:cs typeface="メイリオ"/>
              </a:rPr>
              <a:t>CNN</a:t>
            </a:r>
            <a:r>
              <a:rPr kumimoji="1" lang="ja-JP" altLang="en-US" sz="2400" dirty="0" smtClean="0">
                <a:solidFill>
                  <a:srgbClr val="318BBA"/>
                </a:solidFill>
                <a:latin typeface="メイリオ"/>
                <a:ea typeface="メイリオ"/>
                <a:cs typeface="メイリオ"/>
              </a:rPr>
              <a:t>の各カテゴリへの適用</a:t>
            </a:r>
            <a:endParaRPr kumimoji="1" lang="ja-JP" altLang="en-US" sz="2400" dirty="0">
              <a:solidFill>
                <a:srgbClr val="318BBA"/>
              </a:solidFill>
              <a:latin typeface="メイリオ"/>
              <a:ea typeface="メイリオ"/>
              <a:cs typeface="メイリオ"/>
            </a:endParaRPr>
          </a:p>
        </p:txBody>
      </p:sp>
      <p:pic>
        <p:nvPicPr>
          <p:cNvPr id="2" name="図 1" descr="cnn_roc_all_ajax.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9448" y="2534175"/>
            <a:ext cx="3512036" cy="2553572"/>
          </a:xfrm>
          <a:prstGeom prst="rect">
            <a:avLst/>
          </a:prstGeom>
        </p:spPr>
      </p:pic>
      <p:pic>
        <p:nvPicPr>
          <p:cNvPr id="8" name="図 7" descr="cnn_roc_all_ajax_6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09" y="2545933"/>
            <a:ext cx="3495865" cy="2541814"/>
          </a:xfrm>
          <a:prstGeom prst="rect">
            <a:avLst/>
          </a:prstGeom>
        </p:spPr>
      </p:pic>
      <p:sp>
        <p:nvSpPr>
          <p:cNvPr id="11" name="テキスト ボックス 10"/>
          <p:cNvSpPr txBox="1"/>
          <p:nvPr/>
        </p:nvSpPr>
        <p:spPr>
          <a:xfrm>
            <a:off x="1505137" y="2134065"/>
            <a:ext cx="2190298" cy="400110"/>
          </a:xfrm>
          <a:prstGeom prst="rect">
            <a:avLst/>
          </a:prstGeom>
          <a:noFill/>
        </p:spPr>
        <p:txBody>
          <a:bodyPr wrap="none" rtlCol="0">
            <a:spAutoFit/>
          </a:bodyPr>
          <a:lstStyle/>
          <a:p>
            <a:r>
              <a:rPr lang="en-US" altLang="ja-JP" sz="2000" dirty="0">
                <a:solidFill>
                  <a:schemeClr val="tx1">
                    <a:lumMod val="75000"/>
                    <a:lumOff val="25000"/>
                  </a:schemeClr>
                </a:solidFill>
                <a:latin typeface="メイリオ"/>
                <a:ea typeface="メイリオ"/>
                <a:cs typeface="メイリオ"/>
              </a:rPr>
              <a:t>s</a:t>
            </a:r>
            <a:r>
              <a:rPr kumimoji="1" lang="en-US" altLang="ja-JP" sz="2000" dirty="0" smtClean="0">
                <a:solidFill>
                  <a:schemeClr val="tx1">
                    <a:lumMod val="75000"/>
                    <a:lumOff val="25000"/>
                  </a:schemeClr>
                </a:solidFill>
                <a:latin typeface="メイリオ"/>
                <a:ea typeface="メイリオ"/>
                <a:cs typeface="メイリオ"/>
              </a:rPr>
              <a:t>tride=30</a:t>
            </a:r>
            <a:r>
              <a:rPr kumimoji="1" lang="ja-JP" altLang="en-US" sz="2000" dirty="0" smtClean="0">
                <a:solidFill>
                  <a:schemeClr val="tx1">
                    <a:lumMod val="75000"/>
                    <a:lumOff val="25000"/>
                  </a:schemeClr>
                </a:solidFill>
                <a:latin typeface="メイリオ"/>
                <a:ea typeface="メイリオ"/>
                <a:cs typeface="メイリオ"/>
              </a:rPr>
              <a:t>の</a:t>
            </a:r>
            <a:r>
              <a:rPr kumimoji="1" lang="en-US" altLang="ja-JP" sz="2000" dirty="0" err="1" smtClean="0">
                <a:solidFill>
                  <a:schemeClr val="tx1">
                    <a:lumMod val="75000"/>
                    <a:lumOff val="25000"/>
                  </a:schemeClr>
                </a:solidFill>
                <a:latin typeface="メイリオ"/>
                <a:ea typeface="メイリオ"/>
                <a:cs typeface="メイリオ"/>
              </a:rPr>
              <a:t>ajax</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12" name="テキスト ボックス 11"/>
          <p:cNvSpPr txBox="1"/>
          <p:nvPr/>
        </p:nvSpPr>
        <p:spPr>
          <a:xfrm>
            <a:off x="5761852" y="2145823"/>
            <a:ext cx="2031325" cy="400110"/>
          </a:xfrm>
          <a:prstGeom prst="rect">
            <a:avLst/>
          </a:prstGeom>
          <a:noFill/>
        </p:spPr>
        <p:txBody>
          <a:bodyPr wrap="none" rtlCol="0">
            <a:spAutoFit/>
          </a:bodyPr>
          <a:lstStyle/>
          <a:p>
            <a:r>
              <a:rPr lang="en-US" altLang="ja-JP" sz="2000" dirty="0">
                <a:solidFill>
                  <a:schemeClr val="tx1">
                    <a:lumMod val="75000"/>
                    <a:lumOff val="25000"/>
                  </a:schemeClr>
                </a:solidFill>
                <a:latin typeface="メイリオ"/>
                <a:ea typeface="メイリオ"/>
                <a:cs typeface="メイリオ"/>
              </a:rPr>
              <a:t>s</a:t>
            </a:r>
            <a:r>
              <a:rPr kumimoji="1" lang="en-US" altLang="ja-JP" sz="2000" dirty="0" smtClean="0">
                <a:solidFill>
                  <a:schemeClr val="tx1">
                    <a:lumMod val="75000"/>
                    <a:lumOff val="25000"/>
                  </a:schemeClr>
                </a:solidFill>
                <a:latin typeface="メイリオ"/>
                <a:ea typeface="メイリオ"/>
                <a:cs typeface="メイリオ"/>
              </a:rPr>
              <a:t>tride=5</a:t>
            </a:r>
            <a:r>
              <a:rPr kumimoji="1" lang="ja-JP" altLang="en-US" sz="2000" dirty="0" smtClean="0">
                <a:solidFill>
                  <a:schemeClr val="tx1">
                    <a:lumMod val="75000"/>
                    <a:lumOff val="25000"/>
                  </a:schemeClr>
                </a:solidFill>
                <a:latin typeface="メイリオ"/>
                <a:ea typeface="メイリオ"/>
                <a:cs typeface="メイリオ"/>
              </a:rPr>
              <a:t>の</a:t>
            </a:r>
            <a:r>
              <a:rPr kumimoji="1" lang="en-US" altLang="ja-JP" sz="2000" dirty="0" err="1" smtClean="0">
                <a:solidFill>
                  <a:schemeClr val="tx1">
                    <a:lumMod val="75000"/>
                    <a:lumOff val="25000"/>
                  </a:schemeClr>
                </a:solidFill>
                <a:latin typeface="メイリオ"/>
                <a:ea typeface="メイリオ"/>
                <a:cs typeface="メイリオ"/>
              </a:rPr>
              <a:t>ajax</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13" name="テキスト ボックス 12"/>
          <p:cNvSpPr txBox="1"/>
          <p:nvPr/>
        </p:nvSpPr>
        <p:spPr>
          <a:xfrm>
            <a:off x="1117094" y="1258268"/>
            <a:ext cx="6892858" cy="400110"/>
          </a:xfrm>
          <a:prstGeom prst="rect">
            <a:avLst/>
          </a:prstGeom>
          <a:noFill/>
        </p:spPr>
        <p:txBody>
          <a:bodyPr wrap="none" rtlCol="0">
            <a:spAutoFit/>
          </a:bodyPr>
          <a:lstStyle/>
          <a:p>
            <a:r>
              <a:rPr kumimoji="1" lang="ja-JP" altLang="en-US" sz="2000" dirty="0" smtClean="0">
                <a:solidFill>
                  <a:schemeClr val="tx1">
                    <a:lumMod val="75000"/>
                    <a:lumOff val="25000"/>
                  </a:schemeClr>
                </a:solidFill>
                <a:latin typeface="メイリオ"/>
                <a:ea typeface="メイリオ"/>
                <a:cs typeface="メイリオ"/>
              </a:rPr>
              <a:t>全カテゴリを用いて学習した</a:t>
            </a:r>
            <a:r>
              <a:rPr kumimoji="1" lang="en-US" altLang="ja-JP" sz="2000" dirty="0" smtClean="0">
                <a:solidFill>
                  <a:schemeClr val="tx1">
                    <a:lumMod val="75000"/>
                    <a:lumOff val="25000"/>
                  </a:schemeClr>
                </a:solidFill>
                <a:latin typeface="メイリオ"/>
                <a:ea typeface="メイリオ"/>
                <a:cs typeface="メイリオ"/>
              </a:rPr>
              <a:t>CNN</a:t>
            </a:r>
            <a:r>
              <a:rPr kumimoji="1" lang="ja-JP" altLang="en-US" sz="2000" dirty="0" smtClean="0">
                <a:solidFill>
                  <a:schemeClr val="tx1">
                    <a:lumMod val="75000"/>
                    <a:lumOff val="25000"/>
                  </a:schemeClr>
                </a:solidFill>
                <a:latin typeface="メイリオ"/>
                <a:ea typeface="メイリオ"/>
                <a:cs typeface="メイリオ"/>
              </a:rPr>
              <a:t>を各カテゴリへ適用する</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14" name="テキスト ボックス 13"/>
          <p:cNvSpPr txBox="1"/>
          <p:nvPr/>
        </p:nvSpPr>
        <p:spPr>
          <a:xfrm>
            <a:off x="523270" y="5526970"/>
            <a:ext cx="8427482" cy="707886"/>
          </a:xfrm>
          <a:prstGeom prst="rect">
            <a:avLst/>
          </a:prstGeom>
          <a:noFill/>
        </p:spPr>
        <p:txBody>
          <a:bodyPr wrap="none" rtlCol="0">
            <a:spAutoFit/>
          </a:bodyPr>
          <a:lstStyle/>
          <a:p>
            <a:r>
              <a:rPr kumimoji="1" lang="en-US" altLang="ja-JP" sz="2000" dirty="0" smtClean="0">
                <a:solidFill>
                  <a:schemeClr val="tx1">
                    <a:lumMod val="75000"/>
                    <a:lumOff val="25000"/>
                  </a:schemeClr>
                </a:solidFill>
                <a:latin typeface="メイリオ"/>
                <a:ea typeface="メイリオ"/>
                <a:cs typeface="メイリオ"/>
              </a:rPr>
              <a:t>Ajax</a:t>
            </a:r>
            <a:r>
              <a:rPr kumimoji="1" lang="ja-JP" altLang="en-US" sz="2000" dirty="0" smtClean="0">
                <a:solidFill>
                  <a:schemeClr val="tx1">
                    <a:lumMod val="75000"/>
                    <a:lumOff val="25000"/>
                  </a:schemeClr>
                </a:solidFill>
                <a:latin typeface="メイリオ"/>
                <a:ea typeface="メイリオ"/>
                <a:cs typeface="メイリオ"/>
              </a:rPr>
              <a:t>以外のほぼ全てのカテゴリーについてもほぼ同様な結果が得られた</a:t>
            </a:r>
            <a:endParaRPr lang="en-US" altLang="ja-JP" sz="2000" dirty="0">
              <a:solidFill>
                <a:schemeClr val="tx1">
                  <a:lumMod val="75000"/>
                  <a:lumOff val="25000"/>
                </a:schemeClr>
              </a:solidFill>
              <a:latin typeface="メイリオ"/>
              <a:ea typeface="メイリオ"/>
              <a:cs typeface="メイリオ"/>
            </a:endParaRPr>
          </a:p>
          <a:p>
            <a:r>
              <a:rPr kumimoji="1" lang="en-US" altLang="ja-JP" sz="2000" dirty="0" smtClean="0">
                <a:solidFill>
                  <a:schemeClr val="tx1">
                    <a:lumMod val="75000"/>
                    <a:lumOff val="25000"/>
                  </a:schemeClr>
                </a:solidFill>
                <a:latin typeface="メイリオ"/>
                <a:ea typeface="メイリオ"/>
                <a:cs typeface="メイリオ"/>
              </a:rPr>
              <a:t>→news</a:t>
            </a:r>
            <a:r>
              <a:rPr kumimoji="1" lang="ja-JP" altLang="en-US" sz="2000" dirty="0" smtClean="0">
                <a:solidFill>
                  <a:schemeClr val="tx1">
                    <a:lumMod val="75000"/>
                    <a:lumOff val="25000"/>
                  </a:schemeClr>
                </a:solidFill>
                <a:latin typeface="メイリオ"/>
                <a:ea typeface="メイリオ"/>
                <a:cs typeface="メイリオ"/>
              </a:rPr>
              <a:t>でのみ結果がやや異なった</a:t>
            </a:r>
            <a:endParaRPr kumimoji="1" lang="ja-JP" altLang="en-US" sz="2000" dirty="0" smtClean="0">
              <a:solidFill>
                <a:schemeClr val="tx1">
                  <a:lumMod val="75000"/>
                  <a:lumOff val="25000"/>
                </a:schemeClr>
              </a:solidFill>
              <a:latin typeface="メイリオ"/>
              <a:ea typeface="メイリオ"/>
              <a:cs typeface="メイリオ"/>
            </a:endParaRPr>
          </a:p>
        </p:txBody>
      </p:sp>
    </p:spTree>
    <p:extLst>
      <p:ext uri="{BB962C8B-B14F-4D97-AF65-F5344CB8AC3E}">
        <p14:creationId xmlns:p14="http://schemas.microsoft.com/office/powerpoint/2010/main" val="3516194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393456"/>
            <a:ext cx="9144000" cy="45719"/>
          </a:xfrm>
          <a:prstGeom prst="rect">
            <a:avLst/>
          </a:prstGeom>
          <a:solidFill>
            <a:srgbClr val="318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584570" y="624941"/>
            <a:ext cx="332601" cy="342710"/>
          </a:xfrm>
          <a:prstGeom prst="rect">
            <a:avLst/>
          </a:prstGeom>
          <a:solidFill>
            <a:srgbClr val="318BBA">
              <a:alpha val="8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フッター プレースホルダー 2"/>
          <p:cNvSpPr txBox="1">
            <a:spLocks/>
          </p:cNvSpPr>
          <p:nvPr/>
        </p:nvSpPr>
        <p:spPr>
          <a:xfrm>
            <a:off x="133486" y="122336"/>
            <a:ext cx="4057514" cy="365125"/>
          </a:xfrm>
          <a:prstGeom prst="rect">
            <a:avLst/>
          </a:prstGeom>
        </p:spPr>
        <p:txBody>
          <a:bodyPr/>
          <a:lstStyle>
            <a:defPPr>
              <a:defRPr lang="ja-JP"/>
            </a:defPPr>
            <a:lvl1pPr marL="0" algn="l" defTabSz="457200" rtl="0" eaLnBrk="1" latinLnBrk="0" hangingPunct="1">
              <a:defRPr kumimoji="1" sz="1100" kern="1200">
                <a:solidFill>
                  <a:srgbClr val="DE8528"/>
                </a:solidFill>
                <a:latin typeface="メイリオ"/>
                <a:ea typeface="メイリオ"/>
                <a:cs typeface="メイリオ"/>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dirty="0" smtClean="0">
                <a:solidFill>
                  <a:srgbClr val="318BBA"/>
                </a:solidFill>
              </a:rPr>
              <a:t>RA</a:t>
            </a:r>
            <a:r>
              <a:rPr lang="ja-JP" altLang="en-US" dirty="0" smtClean="0">
                <a:solidFill>
                  <a:srgbClr val="318BBA"/>
                </a:solidFill>
              </a:rPr>
              <a:t>報告資料</a:t>
            </a:r>
            <a:r>
              <a:rPr lang="en-US" altLang="ja-JP" dirty="0" smtClean="0">
                <a:solidFill>
                  <a:srgbClr val="318BBA"/>
                </a:solidFill>
              </a:rPr>
              <a:t> 4/7</a:t>
            </a:r>
          </a:p>
        </p:txBody>
      </p:sp>
      <p:sp>
        <p:nvSpPr>
          <p:cNvPr id="7" name="テキスト ボックス 6"/>
          <p:cNvSpPr txBox="1"/>
          <p:nvPr/>
        </p:nvSpPr>
        <p:spPr>
          <a:xfrm>
            <a:off x="916530" y="571456"/>
            <a:ext cx="7003390" cy="461665"/>
          </a:xfrm>
          <a:prstGeom prst="rect">
            <a:avLst/>
          </a:prstGeom>
          <a:noFill/>
        </p:spPr>
        <p:txBody>
          <a:bodyPr wrap="none" rtlCol="0">
            <a:spAutoFit/>
          </a:bodyPr>
          <a:lstStyle/>
          <a:p>
            <a:r>
              <a:rPr kumimoji="1" lang="ja-JP" altLang="en-US" sz="2400" dirty="0" smtClean="0">
                <a:solidFill>
                  <a:srgbClr val="318BBA"/>
                </a:solidFill>
                <a:latin typeface="メイリオ"/>
                <a:ea typeface="メイリオ"/>
                <a:cs typeface="メイリオ"/>
              </a:rPr>
              <a:t>全カテゴリで</a:t>
            </a:r>
            <a:r>
              <a:rPr kumimoji="1" lang="ja-JP" altLang="en-US" sz="2400" dirty="0" smtClean="0">
                <a:solidFill>
                  <a:srgbClr val="318BBA"/>
                </a:solidFill>
                <a:latin typeface="メイリオ"/>
                <a:ea typeface="メイリオ"/>
                <a:cs typeface="メイリオ"/>
              </a:rPr>
              <a:t>学習</a:t>
            </a:r>
            <a:r>
              <a:rPr kumimoji="1" lang="ja-JP" altLang="en-US" sz="2400" dirty="0" smtClean="0">
                <a:solidFill>
                  <a:srgbClr val="318BBA"/>
                </a:solidFill>
                <a:latin typeface="メイリオ"/>
                <a:ea typeface="メイリオ"/>
                <a:cs typeface="メイリオ"/>
              </a:rPr>
              <a:t>した</a:t>
            </a:r>
            <a:r>
              <a:rPr kumimoji="1" lang="en-US" altLang="ja-JP" sz="2400" dirty="0" smtClean="0">
                <a:solidFill>
                  <a:srgbClr val="318BBA"/>
                </a:solidFill>
                <a:latin typeface="メイリオ"/>
                <a:ea typeface="メイリオ"/>
                <a:cs typeface="メイリオ"/>
              </a:rPr>
              <a:t>CNN</a:t>
            </a:r>
            <a:r>
              <a:rPr kumimoji="1" lang="ja-JP" altLang="en-US" sz="2400" dirty="0" smtClean="0">
                <a:solidFill>
                  <a:srgbClr val="318BBA"/>
                </a:solidFill>
                <a:latin typeface="メイリオ"/>
                <a:ea typeface="メイリオ"/>
                <a:cs typeface="メイリオ"/>
              </a:rPr>
              <a:t>の各カテゴリへの適用</a:t>
            </a:r>
            <a:endParaRPr kumimoji="1" lang="ja-JP" altLang="en-US" sz="2400" dirty="0">
              <a:solidFill>
                <a:srgbClr val="318BBA"/>
              </a:solidFill>
              <a:latin typeface="メイリオ"/>
              <a:ea typeface="メイリオ"/>
              <a:cs typeface="メイリオ"/>
            </a:endParaRPr>
          </a:p>
        </p:txBody>
      </p:sp>
      <p:pic>
        <p:nvPicPr>
          <p:cNvPr id="2" name="図 1" descr="cnn_roc_all_ajax.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9448" y="2534175"/>
            <a:ext cx="3512036" cy="2553572"/>
          </a:xfrm>
          <a:prstGeom prst="rect">
            <a:avLst/>
          </a:prstGeom>
        </p:spPr>
      </p:pic>
      <p:pic>
        <p:nvPicPr>
          <p:cNvPr id="8" name="図 7" descr="cnn_roc_all_ajax_6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09" y="2545933"/>
            <a:ext cx="3495865" cy="2541814"/>
          </a:xfrm>
          <a:prstGeom prst="rect">
            <a:avLst/>
          </a:prstGeom>
        </p:spPr>
      </p:pic>
      <p:sp>
        <p:nvSpPr>
          <p:cNvPr id="11" name="テキスト ボックス 10"/>
          <p:cNvSpPr txBox="1"/>
          <p:nvPr/>
        </p:nvSpPr>
        <p:spPr>
          <a:xfrm>
            <a:off x="1505137" y="2134065"/>
            <a:ext cx="2190298" cy="400110"/>
          </a:xfrm>
          <a:prstGeom prst="rect">
            <a:avLst/>
          </a:prstGeom>
          <a:noFill/>
        </p:spPr>
        <p:txBody>
          <a:bodyPr wrap="none" rtlCol="0">
            <a:spAutoFit/>
          </a:bodyPr>
          <a:lstStyle/>
          <a:p>
            <a:r>
              <a:rPr lang="en-US" altLang="ja-JP" sz="2000" dirty="0">
                <a:solidFill>
                  <a:schemeClr val="tx1">
                    <a:lumMod val="75000"/>
                    <a:lumOff val="25000"/>
                  </a:schemeClr>
                </a:solidFill>
                <a:latin typeface="メイリオ"/>
                <a:ea typeface="メイリオ"/>
                <a:cs typeface="メイリオ"/>
              </a:rPr>
              <a:t>s</a:t>
            </a:r>
            <a:r>
              <a:rPr kumimoji="1" lang="en-US" altLang="ja-JP" sz="2000" dirty="0" smtClean="0">
                <a:solidFill>
                  <a:schemeClr val="tx1">
                    <a:lumMod val="75000"/>
                    <a:lumOff val="25000"/>
                  </a:schemeClr>
                </a:solidFill>
                <a:latin typeface="メイリオ"/>
                <a:ea typeface="メイリオ"/>
                <a:cs typeface="メイリオ"/>
              </a:rPr>
              <a:t>tride=30</a:t>
            </a:r>
            <a:r>
              <a:rPr kumimoji="1" lang="ja-JP" altLang="en-US" sz="2000" dirty="0" smtClean="0">
                <a:solidFill>
                  <a:schemeClr val="tx1">
                    <a:lumMod val="75000"/>
                    <a:lumOff val="25000"/>
                  </a:schemeClr>
                </a:solidFill>
                <a:latin typeface="メイリオ"/>
                <a:ea typeface="メイリオ"/>
                <a:cs typeface="メイリオ"/>
              </a:rPr>
              <a:t>の</a:t>
            </a:r>
            <a:r>
              <a:rPr kumimoji="1" lang="en-US" altLang="ja-JP" sz="2000" dirty="0" err="1" smtClean="0">
                <a:solidFill>
                  <a:schemeClr val="tx1">
                    <a:lumMod val="75000"/>
                    <a:lumOff val="25000"/>
                  </a:schemeClr>
                </a:solidFill>
                <a:latin typeface="メイリオ"/>
                <a:ea typeface="メイリオ"/>
                <a:cs typeface="メイリオ"/>
              </a:rPr>
              <a:t>ajax</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12" name="テキスト ボックス 11"/>
          <p:cNvSpPr txBox="1"/>
          <p:nvPr/>
        </p:nvSpPr>
        <p:spPr>
          <a:xfrm>
            <a:off x="5761852" y="2145823"/>
            <a:ext cx="2031325" cy="400110"/>
          </a:xfrm>
          <a:prstGeom prst="rect">
            <a:avLst/>
          </a:prstGeom>
          <a:noFill/>
        </p:spPr>
        <p:txBody>
          <a:bodyPr wrap="none" rtlCol="0">
            <a:spAutoFit/>
          </a:bodyPr>
          <a:lstStyle/>
          <a:p>
            <a:r>
              <a:rPr lang="en-US" altLang="ja-JP" sz="2000" dirty="0">
                <a:solidFill>
                  <a:schemeClr val="tx1">
                    <a:lumMod val="75000"/>
                    <a:lumOff val="25000"/>
                  </a:schemeClr>
                </a:solidFill>
                <a:latin typeface="メイリオ"/>
                <a:ea typeface="メイリオ"/>
                <a:cs typeface="メイリオ"/>
              </a:rPr>
              <a:t>s</a:t>
            </a:r>
            <a:r>
              <a:rPr kumimoji="1" lang="en-US" altLang="ja-JP" sz="2000" dirty="0" smtClean="0">
                <a:solidFill>
                  <a:schemeClr val="tx1">
                    <a:lumMod val="75000"/>
                    <a:lumOff val="25000"/>
                  </a:schemeClr>
                </a:solidFill>
                <a:latin typeface="メイリオ"/>
                <a:ea typeface="メイリオ"/>
                <a:cs typeface="メイリオ"/>
              </a:rPr>
              <a:t>tride=5</a:t>
            </a:r>
            <a:r>
              <a:rPr kumimoji="1" lang="ja-JP" altLang="en-US" sz="2000" dirty="0" smtClean="0">
                <a:solidFill>
                  <a:schemeClr val="tx1">
                    <a:lumMod val="75000"/>
                    <a:lumOff val="25000"/>
                  </a:schemeClr>
                </a:solidFill>
                <a:latin typeface="メイリオ"/>
                <a:ea typeface="メイリオ"/>
                <a:cs typeface="メイリオ"/>
              </a:rPr>
              <a:t>の</a:t>
            </a:r>
            <a:r>
              <a:rPr kumimoji="1" lang="en-US" altLang="ja-JP" sz="2000" dirty="0" err="1" smtClean="0">
                <a:solidFill>
                  <a:schemeClr val="tx1">
                    <a:lumMod val="75000"/>
                    <a:lumOff val="25000"/>
                  </a:schemeClr>
                </a:solidFill>
                <a:latin typeface="メイリオ"/>
                <a:ea typeface="メイリオ"/>
                <a:cs typeface="メイリオ"/>
              </a:rPr>
              <a:t>ajax</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13" name="テキスト ボックス 12"/>
          <p:cNvSpPr txBox="1"/>
          <p:nvPr/>
        </p:nvSpPr>
        <p:spPr>
          <a:xfrm>
            <a:off x="1117094" y="1258268"/>
            <a:ext cx="6892858" cy="400110"/>
          </a:xfrm>
          <a:prstGeom prst="rect">
            <a:avLst/>
          </a:prstGeom>
          <a:noFill/>
        </p:spPr>
        <p:txBody>
          <a:bodyPr wrap="none" rtlCol="0">
            <a:spAutoFit/>
          </a:bodyPr>
          <a:lstStyle/>
          <a:p>
            <a:r>
              <a:rPr kumimoji="1" lang="ja-JP" altLang="en-US" sz="2000" dirty="0" smtClean="0">
                <a:solidFill>
                  <a:schemeClr val="tx1">
                    <a:lumMod val="75000"/>
                    <a:lumOff val="25000"/>
                  </a:schemeClr>
                </a:solidFill>
                <a:latin typeface="メイリオ"/>
                <a:ea typeface="メイリオ"/>
                <a:cs typeface="メイリオ"/>
              </a:rPr>
              <a:t>全カテゴリを用いて学習した</a:t>
            </a:r>
            <a:r>
              <a:rPr kumimoji="1" lang="en-US" altLang="ja-JP" sz="2000" dirty="0" smtClean="0">
                <a:solidFill>
                  <a:schemeClr val="tx1">
                    <a:lumMod val="75000"/>
                    <a:lumOff val="25000"/>
                  </a:schemeClr>
                </a:solidFill>
                <a:latin typeface="メイリオ"/>
                <a:ea typeface="メイリオ"/>
                <a:cs typeface="メイリオ"/>
              </a:rPr>
              <a:t>CNN</a:t>
            </a:r>
            <a:r>
              <a:rPr kumimoji="1" lang="ja-JP" altLang="en-US" sz="2000" dirty="0" smtClean="0">
                <a:solidFill>
                  <a:schemeClr val="tx1">
                    <a:lumMod val="75000"/>
                    <a:lumOff val="25000"/>
                  </a:schemeClr>
                </a:solidFill>
                <a:latin typeface="メイリオ"/>
                <a:ea typeface="メイリオ"/>
                <a:cs typeface="メイリオ"/>
              </a:rPr>
              <a:t>を各カテゴリへ適用する</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14" name="テキスト ボックス 13"/>
          <p:cNvSpPr txBox="1"/>
          <p:nvPr/>
        </p:nvSpPr>
        <p:spPr>
          <a:xfrm>
            <a:off x="523270" y="5526970"/>
            <a:ext cx="8427482" cy="707886"/>
          </a:xfrm>
          <a:prstGeom prst="rect">
            <a:avLst/>
          </a:prstGeom>
          <a:noFill/>
        </p:spPr>
        <p:txBody>
          <a:bodyPr wrap="none" rtlCol="0">
            <a:spAutoFit/>
          </a:bodyPr>
          <a:lstStyle/>
          <a:p>
            <a:r>
              <a:rPr kumimoji="1" lang="en-US" altLang="ja-JP" sz="2000" dirty="0" smtClean="0">
                <a:solidFill>
                  <a:schemeClr val="tx1">
                    <a:lumMod val="75000"/>
                    <a:lumOff val="25000"/>
                  </a:schemeClr>
                </a:solidFill>
                <a:latin typeface="メイリオ"/>
                <a:ea typeface="メイリオ"/>
                <a:cs typeface="メイリオ"/>
              </a:rPr>
              <a:t>Ajax</a:t>
            </a:r>
            <a:r>
              <a:rPr kumimoji="1" lang="ja-JP" altLang="en-US" sz="2000" dirty="0" smtClean="0">
                <a:solidFill>
                  <a:schemeClr val="tx1">
                    <a:lumMod val="75000"/>
                    <a:lumOff val="25000"/>
                  </a:schemeClr>
                </a:solidFill>
                <a:latin typeface="メイリオ"/>
                <a:ea typeface="メイリオ"/>
                <a:cs typeface="メイリオ"/>
              </a:rPr>
              <a:t>以外のほぼ全てのカテゴリーについてもほぼ同様な結果が得られた</a:t>
            </a:r>
            <a:endParaRPr lang="en-US" altLang="ja-JP" sz="2000" dirty="0">
              <a:solidFill>
                <a:schemeClr val="tx1">
                  <a:lumMod val="75000"/>
                  <a:lumOff val="25000"/>
                </a:schemeClr>
              </a:solidFill>
              <a:latin typeface="メイリオ"/>
              <a:ea typeface="メイリオ"/>
              <a:cs typeface="メイリオ"/>
            </a:endParaRPr>
          </a:p>
          <a:p>
            <a:r>
              <a:rPr kumimoji="1" lang="en-US" altLang="ja-JP" sz="2000" dirty="0" smtClean="0">
                <a:solidFill>
                  <a:schemeClr val="tx1">
                    <a:lumMod val="75000"/>
                    <a:lumOff val="25000"/>
                  </a:schemeClr>
                </a:solidFill>
                <a:latin typeface="メイリオ"/>
                <a:ea typeface="メイリオ"/>
                <a:cs typeface="メイリオ"/>
              </a:rPr>
              <a:t>→news</a:t>
            </a:r>
            <a:r>
              <a:rPr kumimoji="1" lang="ja-JP" altLang="en-US" sz="2000" dirty="0" smtClean="0">
                <a:solidFill>
                  <a:schemeClr val="tx1">
                    <a:lumMod val="75000"/>
                    <a:lumOff val="25000"/>
                  </a:schemeClr>
                </a:solidFill>
                <a:latin typeface="メイリオ"/>
                <a:ea typeface="メイリオ"/>
                <a:cs typeface="メイリオ"/>
              </a:rPr>
              <a:t>でのみ結果がやや異なった</a:t>
            </a:r>
            <a:endParaRPr kumimoji="1" lang="ja-JP" altLang="en-US" sz="2000" dirty="0" smtClean="0">
              <a:solidFill>
                <a:schemeClr val="tx1">
                  <a:lumMod val="75000"/>
                  <a:lumOff val="25000"/>
                </a:schemeClr>
              </a:solidFill>
              <a:latin typeface="メイリオ"/>
              <a:ea typeface="メイリオ"/>
              <a:cs typeface="メイリオ"/>
            </a:endParaRPr>
          </a:p>
        </p:txBody>
      </p:sp>
    </p:spTree>
    <p:extLst>
      <p:ext uri="{BB962C8B-B14F-4D97-AF65-F5344CB8AC3E}">
        <p14:creationId xmlns:p14="http://schemas.microsoft.com/office/powerpoint/2010/main" val="2286155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393456"/>
            <a:ext cx="9144000" cy="45719"/>
          </a:xfrm>
          <a:prstGeom prst="rect">
            <a:avLst/>
          </a:prstGeom>
          <a:solidFill>
            <a:srgbClr val="318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584570" y="624941"/>
            <a:ext cx="332601" cy="342710"/>
          </a:xfrm>
          <a:prstGeom prst="rect">
            <a:avLst/>
          </a:prstGeom>
          <a:solidFill>
            <a:srgbClr val="318BBA">
              <a:alpha val="8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フッター プレースホルダー 2"/>
          <p:cNvSpPr txBox="1">
            <a:spLocks/>
          </p:cNvSpPr>
          <p:nvPr/>
        </p:nvSpPr>
        <p:spPr>
          <a:xfrm>
            <a:off x="133486" y="122336"/>
            <a:ext cx="4057514" cy="365125"/>
          </a:xfrm>
          <a:prstGeom prst="rect">
            <a:avLst/>
          </a:prstGeom>
        </p:spPr>
        <p:txBody>
          <a:bodyPr/>
          <a:lstStyle>
            <a:defPPr>
              <a:defRPr lang="ja-JP"/>
            </a:defPPr>
            <a:lvl1pPr marL="0" algn="l" defTabSz="457200" rtl="0" eaLnBrk="1" latinLnBrk="0" hangingPunct="1">
              <a:defRPr kumimoji="1" sz="1100" kern="1200">
                <a:solidFill>
                  <a:srgbClr val="DE8528"/>
                </a:solidFill>
                <a:latin typeface="メイリオ"/>
                <a:ea typeface="メイリオ"/>
                <a:cs typeface="メイリオ"/>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dirty="0" smtClean="0">
                <a:solidFill>
                  <a:srgbClr val="318BBA"/>
                </a:solidFill>
              </a:rPr>
              <a:t>RA</a:t>
            </a:r>
            <a:r>
              <a:rPr lang="ja-JP" altLang="en-US" dirty="0" smtClean="0">
                <a:solidFill>
                  <a:srgbClr val="318BBA"/>
                </a:solidFill>
              </a:rPr>
              <a:t>報告資料</a:t>
            </a:r>
            <a:r>
              <a:rPr lang="en-US" altLang="ja-JP" dirty="0" smtClean="0">
                <a:solidFill>
                  <a:srgbClr val="318BBA"/>
                </a:solidFill>
              </a:rPr>
              <a:t> 4/7</a:t>
            </a:r>
          </a:p>
        </p:txBody>
      </p:sp>
      <p:sp>
        <p:nvSpPr>
          <p:cNvPr id="7" name="テキスト ボックス 6"/>
          <p:cNvSpPr txBox="1"/>
          <p:nvPr/>
        </p:nvSpPr>
        <p:spPr>
          <a:xfrm>
            <a:off x="916530" y="571456"/>
            <a:ext cx="7003390" cy="461665"/>
          </a:xfrm>
          <a:prstGeom prst="rect">
            <a:avLst/>
          </a:prstGeom>
          <a:noFill/>
        </p:spPr>
        <p:txBody>
          <a:bodyPr wrap="none" rtlCol="0">
            <a:spAutoFit/>
          </a:bodyPr>
          <a:lstStyle/>
          <a:p>
            <a:r>
              <a:rPr kumimoji="1" lang="ja-JP" altLang="en-US" sz="2400" dirty="0" smtClean="0">
                <a:solidFill>
                  <a:srgbClr val="318BBA"/>
                </a:solidFill>
                <a:latin typeface="メイリオ"/>
                <a:ea typeface="メイリオ"/>
                <a:cs typeface="メイリオ"/>
              </a:rPr>
              <a:t>全カテゴリで</a:t>
            </a:r>
            <a:r>
              <a:rPr kumimoji="1" lang="ja-JP" altLang="en-US" sz="2400" dirty="0" smtClean="0">
                <a:solidFill>
                  <a:srgbClr val="318BBA"/>
                </a:solidFill>
                <a:latin typeface="メイリオ"/>
                <a:ea typeface="メイリオ"/>
                <a:cs typeface="メイリオ"/>
              </a:rPr>
              <a:t>学習</a:t>
            </a:r>
            <a:r>
              <a:rPr kumimoji="1" lang="ja-JP" altLang="en-US" sz="2400" dirty="0" smtClean="0">
                <a:solidFill>
                  <a:srgbClr val="318BBA"/>
                </a:solidFill>
                <a:latin typeface="メイリオ"/>
                <a:ea typeface="メイリオ"/>
                <a:cs typeface="メイリオ"/>
              </a:rPr>
              <a:t>した</a:t>
            </a:r>
            <a:r>
              <a:rPr kumimoji="1" lang="en-US" altLang="ja-JP" sz="2400" dirty="0" smtClean="0">
                <a:solidFill>
                  <a:srgbClr val="318BBA"/>
                </a:solidFill>
                <a:latin typeface="メイリオ"/>
                <a:ea typeface="メイリオ"/>
                <a:cs typeface="メイリオ"/>
              </a:rPr>
              <a:t>CNN</a:t>
            </a:r>
            <a:r>
              <a:rPr kumimoji="1" lang="ja-JP" altLang="en-US" sz="2400" dirty="0" smtClean="0">
                <a:solidFill>
                  <a:srgbClr val="318BBA"/>
                </a:solidFill>
                <a:latin typeface="メイリオ"/>
                <a:ea typeface="メイリオ"/>
                <a:cs typeface="メイリオ"/>
              </a:rPr>
              <a:t>の各カテゴリへの適用</a:t>
            </a:r>
            <a:endParaRPr kumimoji="1" lang="ja-JP" altLang="en-US" sz="2400" dirty="0">
              <a:solidFill>
                <a:srgbClr val="318BBA"/>
              </a:solidFill>
              <a:latin typeface="メイリオ"/>
              <a:ea typeface="メイリオ"/>
              <a:cs typeface="メイリオ"/>
            </a:endParaRPr>
          </a:p>
        </p:txBody>
      </p:sp>
      <p:sp>
        <p:nvSpPr>
          <p:cNvPr id="11" name="テキスト ボックス 10"/>
          <p:cNvSpPr txBox="1"/>
          <p:nvPr/>
        </p:nvSpPr>
        <p:spPr>
          <a:xfrm>
            <a:off x="1505137" y="2134065"/>
            <a:ext cx="2313905" cy="400110"/>
          </a:xfrm>
          <a:prstGeom prst="rect">
            <a:avLst/>
          </a:prstGeom>
          <a:noFill/>
        </p:spPr>
        <p:txBody>
          <a:bodyPr wrap="none" rtlCol="0">
            <a:spAutoFit/>
          </a:bodyPr>
          <a:lstStyle/>
          <a:p>
            <a:r>
              <a:rPr lang="en-US" altLang="ja-JP" sz="2000" dirty="0">
                <a:solidFill>
                  <a:schemeClr val="tx1">
                    <a:lumMod val="75000"/>
                    <a:lumOff val="25000"/>
                  </a:schemeClr>
                </a:solidFill>
                <a:latin typeface="メイリオ"/>
                <a:ea typeface="メイリオ"/>
                <a:cs typeface="メイリオ"/>
              </a:rPr>
              <a:t>s</a:t>
            </a:r>
            <a:r>
              <a:rPr kumimoji="1" lang="en-US" altLang="ja-JP" sz="2000" dirty="0" smtClean="0">
                <a:solidFill>
                  <a:schemeClr val="tx1">
                    <a:lumMod val="75000"/>
                    <a:lumOff val="25000"/>
                  </a:schemeClr>
                </a:solidFill>
                <a:latin typeface="メイリオ"/>
                <a:ea typeface="メイリオ"/>
                <a:cs typeface="メイリオ"/>
              </a:rPr>
              <a:t>tride=30</a:t>
            </a:r>
            <a:r>
              <a:rPr kumimoji="1" lang="ja-JP" altLang="en-US" sz="2000" dirty="0" smtClean="0">
                <a:solidFill>
                  <a:schemeClr val="tx1">
                    <a:lumMod val="75000"/>
                    <a:lumOff val="25000"/>
                  </a:schemeClr>
                </a:solidFill>
                <a:latin typeface="メイリオ"/>
                <a:ea typeface="メイリオ"/>
                <a:cs typeface="メイリオ"/>
              </a:rPr>
              <a:t>の</a:t>
            </a:r>
            <a:r>
              <a:rPr lang="en-US" altLang="ja-JP" sz="2000" dirty="0" smtClean="0">
                <a:solidFill>
                  <a:schemeClr val="tx1">
                    <a:lumMod val="75000"/>
                    <a:lumOff val="25000"/>
                  </a:schemeClr>
                </a:solidFill>
                <a:latin typeface="メイリオ"/>
                <a:ea typeface="メイリオ"/>
                <a:cs typeface="メイリオ"/>
              </a:rPr>
              <a:t>news</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12" name="テキスト ボックス 11"/>
          <p:cNvSpPr txBox="1"/>
          <p:nvPr/>
        </p:nvSpPr>
        <p:spPr>
          <a:xfrm>
            <a:off x="5561951" y="2139655"/>
            <a:ext cx="2159566" cy="400110"/>
          </a:xfrm>
          <a:prstGeom prst="rect">
            <a:avLst/>
          </a:prstGeom>
          <a:noFill/>
        </p:spPr>
        <p:txBody>
          <a:bodyPr wrap="none" rtlCol="0">
            <a:spAutoFit/>
          </a:bodyPr>
          <a:lstStyle/>
          <a:p>
            <a:r>
              <a:rPr lang="en-US" altLang="ja-JP" sz="2000" dirty="0">
                <a:solidFill>
                  <a:schemeClr val="tx1">
                    <a:lumMod val="75000"/>
                    <a:lumOff val="25000"/>
                  </a:schemeClr>
                </a:solidFill>
                <a:latin typeface="メイリオ"/>
                <a:ea typeface="メイリオ"/>
                <a:cs typeface="メイリオ"/>
              </a:rPr>
              <a:t>s</a:t>
            </a:r>
            <a:r>
              <a:rPr kumimoji="1" lang="en-US" altLang="ja-JP" sz="2000" dirty="0" smtClean="0">
                <a:solidFill>
                  <a:schemeClr val="tx1">
                    <a:lumMod val="75000"/>
                    <a:lumOff val="25000"/>
                  </a:schemeClr>
                </a:solidFill>
                <a:latin typeface="メイリオ"/>
                <a:ea typeface="メイリオ"/>
                <a:cs typeface="メイリオ"/>
              </a:rPr>
              <a:t>tride=5</a:t>
            </a:r>
            <a:r>
              <a:rPr kumimoji="1" lang="ja-JP" altLang="en-US" sz="2000" dirty="0" smtClean="0">
                <a:solidFill>
                  <a:schemeClr val="tx1">
                    <a:lumMod val="75000"/>
                    <a:lumOff val="25000"/>
                  </a:schemeClr>
                </a:solidFill>
                <a:latin typeface="メイリオ"/>
                <a:ea typeface="メイリオ"/>
                <a:cs typeface="メイリオ"/>
              </a:rPr>
              <a:t>の</a:t>
            </a:r>
            <a:r>
              <a:rPr lang="en-US" altLang="ja-JP" sz="2000" dirty="0" smtClean="0">
                <a:solidFill>
                  <a:schemeClr val="tx1">
                    <a:lumMod val="75000"/>
                    <a:lumOff val="25000"/>
                  </a:schemeClr>
                </a:solidFill>
                <a:latin typeface="メイリオ"/>
                <a:ea typeface="メイリオ"/>
                <a:cs typeface="メイリオ"/>
              </a:rPr>
              <a:t>news</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14" name="テキスト ボックス 13"/>
          <p:cNvSpPr txBox="1"/>
          <p:nvPr/>
        </p:nvSpPr>
        <p:spPr>
          <a:xfrm>
            <a:off x="2030644" y="5609287"/>
            <a:ext cx="4769380" cy="707886"/>
          </a:xfrm>
          <a:prstGeom prst="rect">
            <a:avLst/>
          </a:prstGeom>
          <a:noFill/>
        </p:spPr>
        <p:txBody>
          <a:bodyPr wrap="none" rtlCol="0">
            <a:spAutoFit/>
          </a:bodyPr>
          <a:lstStyle/>
          <a:p>
            <a:r>
              <a:rPr lang="en-US" altLang="en-US" sz="2000" dirty="0" err="1" smtClean="0">
                <a:solidFill>
                  <a:schemeClr val="tx1">
                    <a:lumMod val="75000"/>
                    <a:lumOff val="25000"/>
                  </a:schemeClr>
                </a:solidFill>
                <a:latin typeface="メイリオ"/>
                <a:ea typeface="メイリオ"/>
                <a:cs typeface="メイリオ"/>
              </a:rPr>
              <a:t>特にnews</a:t>
            </a:r>
            <a:r>
              <a:rPr lang="ja-JP" altLang="en-US" sz="2000" dirty="0" smtClean="0">
                <a:solidFill>
                  <a:schemeClr val="tx1">
                    <a:lumMod val="75000"/>
                    <a:lumOff val="25000"/>
                  </a:schemeClr>
                </a:solidFill>
                <a:latin typeface="メイリオ"/>
                <a:ea typeface="メイリオ"/>
                <a:cs typeface="メイリオ"/>
              </a:rPr>
              <a:t>のような一部のカテゴリでは</a:t>
            </a:r>
            <a:r>
              <a:rPr lang="en-US" altLang="ja-JP" sz="2000" dirty="0" smtClean="0">
                <a:solidFill>
                  <a:schemeClr val="tx1">
                    <a:lumMod val="75000"/>
                    <a:lumOff val="25000"/>
                  </a:schemeClr>
                </a:solidFill>
                <a:latin typeface="メイリオ"/>
                <a:ea typeface="メイリオ"/>
                <a:cs typeface="メイリオ"/>
              </a:rPr>
              <a:t>, </a:t>
            </a:r>
          </a:p>
          <a:p>
            <a:r>
              <a:rPr lang="en-US" altLang="ja-JP" sz="2000" dirty="0" smtClean="0">
                <a:solidFill>
                  <a:schemeClr val="tx1">
                    <a:lumMod val="75000"/>
                    <a:lumOff val="25000"/>
                  </a:schemeClr>
                </a:solidFill>
                <a:latin typeface="メイリオ"/>
                <a:ea typeface="メイリオ"/>
                <a:cs typeface="メイリオ"/>
              </a:rPr>
              <a:t>bookmark</a:t>
            </a:r>
            <a:r>
              <a:rPr lang="ja-JP" altLang="en-US" sz="2000" dirty="0" smtClean="0">
                <a:solidFill>
                  <a:schemeClr val="tx1">
                    <a:lumMod val="75000"/>
                    <a:lumOff val="25000"/>
                  </a:schemeClr>
                </a:solidFill>
                <a:latin typeface="メイリオ"/>
                <a:ea typeface="メイリオ"/>
                <a:cs typeface="メイリオ"/>
              </a:rPr>
              <a:t>のされ方が大きく異なる？</a:t>
            </a:r>
            <a:endParaRPr kumimoji="1" lang="ja-JP" altLang="en-US" sz="2000" dirty="0" smtClean="0">
              <a:solidFill>
                <a:schemeClr val="tx1">
                  <a:lumMod val="75000"/>
                  <a:lumOff val="25000"/>
                </a:schemeClr>
              </a:solidFill>
              <a:latin typeface="メイリオ"/>
              <a:ea typeface="メイリオ"/>
              <a:cs typeface="メイリオ"/>
            </a:endParaRPr>
          </a:p>
        </p:txBody>
      </p:sp>
      <p:pic>
        <p:nvPicPr>
          <p:cNvPr id="3" name="図 2" descr="new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570" y="2465305"/>
            <a:ext cx="3830764" cy="2785316"/>
          </a:xfrm>
          <a:prstGeom prst="rect">
            <a:avLst/>
          </a:prstGeom>
        </p:spPr>
      </p:pic>
      <p:pic>
        <p:nvPicPr>
          <p:cNvPr id="9" name="図 8" descr="cnn_roc_all_new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6579" y="2465305"/>
            <a:ext cx="3830764" cy="2785316"/>
          </a:xfrm>
          <a:prstGeom prst="rect">
            <a:avLst/>
          </a:prstGeom>
        </p:spPr>
      </p:pic>
    </p:spTree>
    <p:extLst>
      <p:ext uri="{BB962C8B-B14F-4D97-AF65-F5344CB8AC3E}">
        <p14:creationId xmlns:p14="http://schemas.microsoft.com/office/powerpoint/2010/main" val="1240023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393456"/>
            <a:ext cx="9144000" cy="45719"/>
          </a:xfrm>
          <a:prstGeom prst="rect">
            <a:avLst/>
          </a:prstGeom>
          <a:solidFill>
            <a:srgbClr val="318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584570" y="624941"/>
            <a:ext cx="332601" cy="342710"/>
          </a:xfrm>
          <a:prstGeom prst="rect">
            <a:avLst/>
          </a:prstGeom>
          <a:solidFill>
            <a:srgbClr val="318BBA">
              <a:alpha val="8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フッター プレースホルダー 2"/>
          <p:cNvSpPr txBox="1">
            <a:spLocks/>
          </p:cNvSpPr>
          <p:nvPr/>
        </p:nvSpPr>
        <p:spPr>
          <a:xfrm>
            <a:off x="133486" y="122336"/>
            <a:ext cx="4057514" cy="365125"/>
          </a:xfrm>
          <a:prstGeom prst="rect">
            <a:avLst/>
          </a:prstGeom>
        </p:spPr>
        <p:txBody>
          <a:bodyPr/>
          <a:lstStyle>
            <a:defPPr>
              <a:defRPr lang="ja-JP"/>
            </a:defPPr>
            <a:lvl1pPr marL="0" algn="l" defTabSz="457200" rtl="0" eaLnBrk="1" latinLnBrk="0" hangingPunct="1">
              <a:defRPr kumimoji="1" sz="1100" kern="1200">
                <a:solidFill>
                  <a:srgbClr val="DE8528"/>
                </a:solidFill>
                <a:latin typeface="メイリオ"/>
                <a:ea typeface="メイリオ"/>
                <a:cs typeface="メイリオ"/>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dirty="0" smtClean="0">
                <a:solidFill>
                  <a:srgbClr val="318BBA"/>
                </a:solidFill>
              </a:rPr>
              <a:t>RA</a:t>
            </a:r>
            <a:r>
              <a:rPr lang="ja-JP" altLang="en-US" dirty="0" smtClean="0">
                <a:solidFill>
                  <a:srgbClr val="318BBA"/>
                </a:solidFill>
              </a:rPr>
              <a:t>報告資料</a:t>
            </a:r>
            <a:r>
              <a:rPr lang="en-US" altLang="ja-JP" dirty="0" smtClean="0">
                <a:solidFill>
                  <a:srgbClr val="318BBA"/>
                </a:solidFill>
              </a:rPr>
              <a:t> 4/7</a:t>
            </a:r>
          </a:p>
        </p:txBody>
      </p:sp>
      <p:sp>
        <p:nvSpPr>
          <p:cNvPr id="7" name="テキスト ボックス 6"/>
          <p:cNvSpPr txBox="1"/>
          <p:nvPr/>
        </p:nvSpPr>
        <p:spPr>
          <a:xfrm>
            <a:off x="916530" y="571456"/>
            <a:ext cx="4406074" cy="461665"/>
          </a:xfrm>
          <a:prstGeom prst="rect">
            <a:avLst/>
          </a:prstGeom>
          <a:noFill/>
        </p:spPr>
        <p:txBody>
          <a:bodyPr wrap="none" rtlCol="0">
            <a:spAutoFit/>
          </a:bodyPr>
          <a:lstStyle/>
          <a:p>
            <a:r>
              <a:rPr lang="en-US" altLang="ja-JP" sz="2400" dirty="0" smtClean="0">
                <a:solidFill>
                  <a:srgbClr val="318BBA"/>
                </a:solidFill>
                <a:latin typeface="メイリオ"/>
                <a:ea typeface="メイリオ"/>
                <a:cs typeface="メイリオ"/>
              </a:rPr>
              <a:t>Domain Adversarial Training</a:t>
            </a:r>
            <a:endParaRPr kumimoji="1" lang="ja-JP" altLang="en-US" sz="2400" dirty="0">
              <a:solidFill>
                <a:srgbClr val="318BBA"/>
              </a:solidFill>
              <a:latin typeface="メイリオ"/>
              <a:ea typeface="メイリオ"/>
              <a:cs typeface="メイリオ"/>
            </a:endParaRPr>
          </a:p>
        </p:txBody>
      </p:sp>
      <p:pic>
        <p:nvPicPr>
          <p:cNvPr id="2" name="図 1" descr="DANN概念図.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101" y="1228783"/>
            <a:ext cx="7931365" cy="3463866"/>
          </a:xfrm>
          <a:prstGeom prst="rect">
            <a:avLst/>
          </a:prstGeom>
        </p:spPr>
      </p:pic>
      <p:sp>
        <p:nvSpPr>
          <p:cNvPr id="3" name="テキスト ボックス 2"/>
          <p:cNvSpPr txBox="1"/>
          <p:nvPr/>
        </p:nvSpPr>
        <p:spPr>
          <a:xfrm>
            <a:off x="687895" y="5015432"/>
            <a:ext cx="7960762" cy="1323439"/>
          </a:xfrm>
          <a:prstGeom prst="rect">
            <a:avLst/>
          </a:prstGeom>
          <a:noFill/>
        </p:spPr>
        <p:txBody>
          <a:bodyPr wrap="square" rtlCol="0">
            <a:spAutoFit/>
          </a:bodyPr>
          <a:lstStyle/>
          <a:p>
            <a:r>
              <a:rPr lang="en-US" altLang="en-US" sz="2000" dirty="0" smtClean="0">
                <a:solidFill>
                  <a:schemeClr val="tx1">
                    <a:lumMod val="75000"/>
                    <a:lumOff val="25000"/>
                  </a:schemeClr>
                </a:solidFill>
                <a:latin typeface="メイリオ"/>
                <a:ea typeface="メイリオ"/>
                <a:cs typeface="メイリオ"/>
              </a:rPr>
              <a:t>異なるが似ている</a:t>
            </a:r>
            <a:r>
              <a:rPr lang="ja-JP" altLang="en-US" sz="2000" dirty="0" smtClean="0">
                <a:solidFill>
                  <a:schemeClr val="tx1">
                    <a:lumMod val="75000"/>
                    <a:lumOff val="25000"/>
                  </a:schemeClr>
                </a:solidFill>
                <a:latin typeface="メイリオ"/>
                <a:ea typeface="メイリオ"/>
                <a:cs typeface="メイリオ"/>
              </a:rPr>
              <a:t>ドメインのデータセットに対して</a:t>
            </a:r>
            <a:r>
              <a:rPr lang="en-US" altLang="ja-JP" sz="2000" dirty="0" smtClean="0">
                <a:solidFill>
                  <a:schemeClr val="tx1">
                    <a:lumMod val="75000"/>
                    <a:lumOff val="25000"/>
                  </a:schemeClr>
                </a:solidFill>
                <a:latin typeface="メイリオ"/>
                <a:ea typeface="メイリオ"/>
                <a:cs typeface="メイリオ"/>
              </a:rPr>
              <a:t>, </a:t>
            </a:r>
            <a:r>
              <a:rPr lang="ja-JP" altLang="en-US" sz="2000" dirty="0" smtClean="0">
                <a:solidFill>
                  <a:schemeClr val="tx1">
                    <a:lumMod val="75000"/>
                    <a:lumOff val="25000"/>
                  </a:schemeClr>
                </a:solidFill>
                <a:latin typeface="メイリオ"/>
                <a:ea typeface="メイリオ"/>
                <a:cs typeface="メイリオ"/>
              </a:rPr>
              <a:t>特徴量抽出を共通のものにしたい時に使われる手法</a:t>
            </a:r>
            <a:endParaRPr lang="en-US" altLang="ja-JP" sz="2000" dirty="0" smtClean="0">
              <a:solidFill>
                <a:schemeClr val="tx1">
                  <a:lumMod val="75000"/>
                  <a:lumOff val="25000"/>
                </a:schemeClr>
              </a:solidFill>
              <a:latin typeface="メイリオ"/>
              <a:ea typeface="メイリオ"/>
              <a:cs typeface="メイリオ"/>
            </a:endParaRPr>
          </a:p>
          <a:p>
            <a:r>
              <a:rPr kumimoji="1" lang="en-US" altLang="ja-JP" sz="2000" dirty="0" smtClean="0">
                <a:solidFill>
                  <a:schemeClr val="tx1">
                    <a:lumMod val="75000"/>
                    <a:lumOff val="25000"/>
                  </a:schemeClr>
                </a:solidFill>
                <a:latin typeface="メイリオ"/>
                <a:ea typeface="メイリオ"/>
                <a:cs typeface="メイリオ"/>
              </a:rPr>
              <a:t>→</a:t>
            </a:r>
            <a:r>
              <a:rPr kumimoji="1" lang="ja-JP" altLang="en-US" sz="2000" dirty="0" smtClean="0">
                <a:solidFill>
                  <a:schemeClr val="tx1">
                    <a:lumMod val="75000"/>
                    <a:lumOff val="25000"/>
                  </a:schemeClr>
                </a:solidFill>
                <a:latin typeface="メイリオ"/>
                <a:ea typeface="メイリオ"/>
                <a:cs typeface="メイリオ"/>
              </a:rPr>
              <a:t>ただし</a:t>
            </a:r>
            <a:r>
              <a:rPr kumimoji="1" lang="en-US" altLang="ja-JP" sz="2000" dirty="0" smtClean="0">
                <a:solidFill>
                  <a:schemeClr val="tx1">
                    <a:lumMod val="75000"/>
                    <a:lumOff val="25000"/>
                  </a:schemeClr>
                </a:solidFill>
                <a:latin typeface="メイリオ"/>
                <a:ea typeface="メイリオ"/>
                <a:cs typeface="メイリオ"/>
              </a:rPr>
              <a:t>, </a:t>
            </a:r>
            <a:r>
              <a:rPr kumimoji="1" lang="ja-JP" altLang="en-US" sz="2000" dirty="0" smtClean="0">
                <a:solidFill>
                  <a:schemeClr val="tx1">
                    <a:lumMod val="75000"/>
                    <a:lumOff val="25000"/>
                  </a:schemeClr>
                </a:solidFill>
                <a:latin typeface="メイリオ"/>
                <a:ea typeface="メイリオ"/>
                <a:cs typeface="メイリオ"/>
              </a:rPr>
              <a:t>学習が非常に難しいらしい</a:t>
            </a:r>
            <a:endParaRPr kumimoji="1" lang="en-US" altLang="ja-JP" sz="2000" dirty="0" smtClean="0">
              <a:solidFill>
                <a:schemeClr val="tx1">
                  <a:lumMod val="75000"/>
                  <a:lumOff val="25000"/>
                </a:schemeClr>
              </a:solidFill>
              <a:latin typeface="メイリオ"/>
              <a:ea typeface="メイリオ"/>
              <a:cs typeface="メイリオ"/>
            </a:endParaRPr>
          </a:p>
          <a:p>
            <a:r>
              <a:rPr lang="en-US" altLang="ja-JP" sz="2000" dirty="0" smtClean="0">
                <a:solidFill>
                  <a:schemeClr val="tx1">
                    <a:lumMod val="75000"/>
                    <a:lumOff val="25000"/>
                  </a:schemeClr>
                </a:solidFill>
                <a:latin typeface="メイリオ"/>
                <a:ea typeface="メイリオ"/>
                <a:cs typeface="メイリオ"/>
              </a:rPr>
              <a:t>→</a:t>
            </a:r>
            <a:r>
              <a:rPr lang="ja-JP" altLang="en-US" sz="2000" dirty="0" smtClean="0">
                <a:solidFill>
                  <a:schemeClr val="tx1">
                    <a:lumMod val="75000"/>
                    <a:lumOff val="25000"/>
                  </a:schemeClr>
                </a:solidFill>
                <a:latin typeface="メイリオ"/>
                <a:ea typeface="メイリオ"/>
                <a:cs typeface="メイリオ"/>
              </a:rPr>
              <a:t>単純に</a:t>
            </a:r>
            <a:r>
              <a:rPr lang="en-US" altLang="ja-JP" sz="2000" dirty="0" smtClean="0">
                <a:solidFill>
                  <a:schemeClr val="tx1">
                    <a:lumMod val="75000"/>
                    <a:lumOff val="25000"/>
                  </a:schemeClr>
                </a:solidFill>
                <a:latin typeface="メイリオ"/>
                <a:ea typeface="メイリオ"/>
                <a:cs typeface="メイリオ"/>
              </a:rPr>
              <a:t>, </a:t>
            </a:r>
            <a:r>
              <a:rPr lang="ja-JP" altLang="en-US" sz="2000" dirty="0" smtClean="0">
                <a:solidFill>
                  <a:schemeClr val="tx1">
                    <a:lumMod val="75000"/>
                    <a:lumOff val="25000"/>
                  </a:schemeClr>
                </a:solidFill>
                <a:latin typeface="メイリオ"/>
                <a:ea typeface="メイリオ"/>
                <a:cs typeface="メイリオ"/>
              </a:rPr>
              <a:t>最終層をドメインごとに分ける方法の方が無難か</a:t>
            </a:r>
            <a:endParaRPr kumimoji="1" lang="ja-JP" altLang="en-US" sz="2000" dirty="0" smtClean="0">
              <a:solidFill>
                <a:schemeClr val="tx1">
                  <a:lumMod val="75000"/>
                  <a:lumOff val="25000"/>
                </a:schemeClr>
              </a:solidFill>
              <a:latin typeface="メイリオ"/>
              <a:ea typeface="メイリオ"/>
              <a:cs typeface="メイリオ"/>
            </a:endParaRPr>
          </a:p>
        </p:txBody>
      </p:sp>
    </p:spTree>
    <p:extLst>
      <p:ext uri="{BB962C8B-B14F-4D97-AF65-F5344CB8AC3E}">
        <p14:creationId xmlns:p14="http://schemas.microsoft.com/office/powerpoint/2010/main" val="462528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393456"/>
            <a:ext cx="9144000" cy="45719"/>
          </a:xfrm>
          <a:prstGeom prst="rect">
            <a:avLst/>
          </a:prstGeom>
          <a:solidFill>
            <a:srgbClr val="318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584570" y="624941"/>
            <a:ext cx="332601" cy="342710"/>
          </a:xfrm>
          <a:prstGeom prst="rect">
            <a:avLst/>
          </a:prstGeom>
          <a:solidFill>
            <a:srgbClr val="318BBA">
              <a:alpha val="8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フッター プレースホルダー 2"/>
          <p:cNvSpPr txBox="1">
            <a:spLocks/>
          </p:cNvSpPr>
          <p:nvPr/>
        </p:nvSpPr>
        <p:spPr>
          <a:xfrm>
            <a:off x="133486" y="122336"/>
            <a:ext cx="4057514" cy="365125"/>
          </a:xfrm>
          <a:prstGeom prst="rect">
            <a:avLst/>
          </a:prstGeom>
        </p:spPr>
        <p:txBody>
          <a:bodyPr/>
          <a:lstStyle>
            <a:defPPr>
              <a:defRPr lang="ja-JP"/>
            </a:defPPr>
            <a:lvl1pPr marL="0" algn="l" defTabSz="457200" rtl="0" eaLnBrk="1" latinLnBrk="0" hangingPunct="1">
              <a:defRPr kumimoji="1" sz="1100" kern="1200">
                <a:solidFill>
                  <a:srgbClr val="DE8528"/>
                </a:solidFill>
                <a:latin typeface="メイリオ"/>
                <a:ea typeface="メイリオ"/>
                <a:cs typeface="メイリオ"/>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dirty="0" smtClean="0">
                <a:solidFill>
                  <a:srgbClr val="318BBA"/>
                </a:solidFill>
              </a:rPr>
              <a:t>RA</a:t>
            </a:r>
            <a:r>
              <a:rPr lang="ja-JP" altLang="en-US" dirty="0" smtClean="0">
                <a:solidFill>
                  <a:srgbClr val="318BBA"/>
                </a:solidFill>
              </a:rPr>
              <a:t>報告資料</a:t>
            </a:r>
            <a:r>
              <a:rPr lang="en-US" altLang="ja-JP" dirty="0" smtClean="0">
                <a:solidFill>
                  <a:srgbClr val="318BBA"/>
                </a:solidFill>
              </a:rPr>
              <a:t> 4/7</a:t>
            </a:r>
          </a:p>
        </p:txBody>
      </p:sp>
      <p:sp>
        <p:nvSpPr>
          <p:cNvPr id="7" name="テキスト ボックス 6"/>
          <p:cNvSpPr txBox="1"/>
          <p:nvPr/>
        </p:nvSpPr>
        <p:spPr>
          <a:xfrm>
            <a:off x="916530" y="571456"/>
            <a:ext cx="4652235" cy="461665"/>
          </a:xfrm>
          <a:prstGeom prst="rect">
            <a:avLst/>
          </a:prstGeom>
          <a:noFill/>
        </p:spPr>
        <p:txBody>
          <a:bodyPr wrap="none" rtlCol="0">
            <a:spAutoFit/>
          </a:bodyPr>
          <a:lstStyle/>
          <a:p>
            <a:r>
              <a:rPr lang="en-US" altLang="ja-JP" sz="2400" dirty="0" smtClean="0">
                <a:solidFill>
                  <a:srgbClr val="318BBA"/>
                </a:solidFill>
                <a:latin typeface="メイリオ"/>
                <a:ea typeface="メイリオ"/>
                <a:cs typeface="メイリオ"/>
              </a:rPr>
              <a:t>Convolutional Neural Network</a:t>
            </a:r>
            <a:endParaRPr kumimoji="1" lang="ja-JP" altLang="en-US" sz="2400" dirty="0">
              <a:solidFill>
                <a:srgbClr val="318BBA"/>
              </a:solidFill>
              <a:latin typeface="メイリオ"/>
              <a:ea typeface="メイリオ"/>
              <a:cs typeface="メイリオ"/>
            </a:endParaRPr>
          </a:p>
        </p:txBody>
      </p:sp>
      <p:sp>
        <p:nvSpPr>
          <p:cNvPr id="8" name="角丸四角形 7"/>
          <p:cNvSpPr/>
          <p:nvPr/>
        </p:nvSpPr>
        <p:spPr>
          <a:xfrm>
            <a:off x="399765" y="1490486"/>
            <a:ext cx="8265206" cy="1889145"/>
          </a:xfrm>
          <a:prstGeom prst="roundRect">
            <a:avLst>
              <a:gd name="adj" fmla="val 9040"/>
            </a:avLst>
          </a:prstGeom>
          <a:noFill/>
          <a:ln w="38100">
            <a:solidFill>
              <a:srgbClr val="3B96C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976521" y="1209845"/>
            <a:ext cx="1107996" cy="461665"/>
          </a:xfrm>
          <a:prstGeom prst="rect">
            <a:avLst/>
          </a:prstGeom>
          <a:solidFill>
            <a:schemeClr val="bg1"/>
          </a:solidFill>
        </p:spPr>
        <p:txBody>
          <a:bodyPr wrap="none" rtlCol="0">
            <a:spAutoFit/>
          </a:bodyPr>
          <a:lstStyle/>
          <a:p>
            <a:r>
              <a:rPr kumimoji="1" lang="ja-JP" altLang="en-US" sz="2400" dirty="0" smtClean="0">
                <a:solidFill>
                  <a:srgbClr val="3B96C1"/>
                </a:solidFill>
                <a:latin typeface="メイリオ"/>
                <a:ea typeface="メイリオ"/>
                <a:cs typeface="メイリオ"/>
              </a:rPr>
              <a:t>モデル</a:t>
            </a:r>
          </a:p>
        </p:txBody>
      </p:sp>
      <p:sp>
        <p:nvSpPr>
          <p:cNvPr id="10" name="テキスト ボックス 9"/>
          <p:cNvSpPr txBox="1"/>
          <p:nvPr/>
        </p:nvSpPr>
        <p:spPr>
          <a:xfrm>
            <a:off x="1646850" y="3875333"/>
            <a:ext cx="5806948" cy="2246769"/>
          </a:xfrm>
          <a:prstGeom prst="rect">
            <a:avLst/>
          </a:prstGeom>
          <a:noFill/>
        </p:spPr>
        <p:txBody>
          <a:bodyPr wrap="none" rtlCol="0">
            <a:spAutoFit/>
          </a:bodyPr>
          <a:lstStyle/>
          <a:p>
            <a:r>
              <a:rPr kumimoji="1" lang="ja-JP" altLang="en-US" sz="2000" dirty="0" smtClean="0">
                <a:solidFill>
                  <a:schemeClr val="tx1">
                    <a:lumMod val="75000"/>
                    <a:lumOff val="25000"/>
                  </a:schemeClr>
                </a:solidFill>
                <a:latin typeface="メイリオ"/>
                <a:ea typeface="メイリオ"/>
                <a:cs typeface="メイリオ"/>
              </a:rPr>
              <a:t>・</a:t>
            </a:r>
            <a:r>
              <a:rPr kumimoji="1" lang="en-US" altLang="ja-JP" sz="2000" dirty="0" smtClean="0">
                <a:solidFill>
                  <a:schemeClr val="tx1">
                    <a:lumMod val="75000"/>
                    <a:lumOff val="25000"/>
                  </a:schemeClr>
                </a:solidFill>
                <a:latin typeface="メイリオ"/>
                <a:ea typeface="メイリオ"/>
                <a:cs typeface="メイリオ"/>
              </a:rPr>
              <a:t>fully-connect layer</a:t>
            </a:r>
            <a:r>
              <a:rPr kumimoji="1" lang="ja-JP" altLang="en-US" sz="2000" dirty="0" smtClean="0">
                <a:solidFill>
                  <a:schemeClr val="tx1">
                    <a:lumMod val="75000"/>
                    <a:lumOff val="25000"/>
                  </a:schemeClr>
                </a:solidFill>
                <a:latin typeface="メイリオ"/>
                <a:ea typeface="メイリオ"/>
                <a:cs typeface="メイリオ"/>
              </a:rPr>
              <a:t>は</a:t>
            </a:r>
            <a:r>
              <a:rPr kumimoji="1" lang="en-US" altLang="ja-JP" sz="2000" dirty="0" smtClean="0">
                <a:solidFill>
                  <a:schemeClr val="tx1">
                    <a:lumMod val="75000"/>
                    <a:lumOff val="25000"/>
                  </a:schemeClr>
                </a:solidFill>
                <a:latin typeface="メイリオ"/>
                <a:ea typeface="メイリオ"/>
                <a:cs typeface="メイリオ"/>
              </a:rPr>
              <a:t>Dropout</a:t>
            </a:r>
            <a:r>
              <a:rPr kumimoji="1" lang="ja-JP" altLang="en-US" sz="2000" dirty="0" smtClean="0">
                <a:solidFill>
                  <a:schemeClr val="tx1">
                    <a:lumMod val="75000"/>
                    <a:lumOff val="25000"/>
                  </a:schemeClr>
                </a:solidFill>
                <a:latin typeface="メイリオ"/>
                <a:ea typeface="メイリオ"/>
                <a:cs typeface="メイリオ"/>
              </a:rPr>
              <a:t>で正則化</a:t>
            </a:r>
            <a:endParaRPr kumimoji="1" lang="en-US" altLang="ja-JP" sz="2000" dirty="0" smtClean="0">
              <a:solidFill>
                <a:schemeClr val="tx1">
                  <a:lumMod val="75000"/>
                  <a:lumOff val="25000"/>
                </a:schemeClr>
              </a:solidFill>
              <a:latin typeface="メイリオ"/>
              <a:ea typeface="メイリオ"/>
              <a:cs typeface="メイリオ"/>
            </a:endParaRPr>
          </a:p>
          <a:p>
            <a:r>
              <a:rPr lang="ja-JP" altLang="en-US" sz="2000" dirty="0" smtClean="0">
                <a:solidFill>
                  <a:schemeClr val="tx1">
                    <a:lumMod val="75000"/>
                    <a:lumOff val="25000"/>
                  </a:schemeClr>
                </a:solidFill>
                <a:latin typeface="メイリオ"/>
                <a:ea typeface="メイリオ"/>
                <a:cs typeface="メイリオ"/>
              </a:rPr>
              <a:t>・</a:t>
            </a:r>
            <a:r>
              <a:rPr lang="en-US" altLang="ja-JP" sz="2000" dirty="0" smtClean="0">
                <a:solidFill>
                  <a:schemeClr val="tx1">
                    <a:lumMod val="75000"/>
                    <a:lumOff val="25000"/>
                  </a:schemeClr>
                </a:solidFill>
                <a:latin typeface="メイリオ"/>
                <a:ea typeface="メイリオ"/>
                <a:cs typeface="メイリオ"/>
              </a:rPr>
              <a:t>ADAM</a:t>
            </a:r>
            <a:r>
              <a:rPr lang="ja-JP" altLang="en-US" sz="2000" dirty="0" smtClean="0">
                <a:solidFill>
                  <a:schemeClr val="tx1">
                    <a:lumMod val="75000"/>
                    <a:lumOff val="25000"/>
                  </a:schemeClr>
                </a:solidFill>
                <a:latin typeface="メイリオ"/>
                <a:ea typeface="メイリオ"/>
                <a:cs typeface="メイリオ"/>
              </a:rPr>
              <a:t>で最適化</a:t>
            </a:r>
            <a:r>
              <a:rPr lang="en-US" altLang="ja-JP" sz="2000" dirty="0" smtClean="0">
                <a:solidFill>
                  <a:schemeClr val="tx1">
                    <a:lumMod val="75000"/>
                    <a:lumOff val="25000"/>
                  </a:schemeClr>
                </a:solidFill>
                <a:latin typeface="メイリオ"/>
                <a:ea typeface="メイリオ"/>
                <a:cs typeface="メイリオ"/>
              </a:rPr>
              <a:t>(SGD</a:t>
            </a:r>
            <a:r>
              <a:rPr lang="ja-JP" altLang="en-US" sz="2000" dirty="0" smtClean="0">
                <a:solidFill>
                  <a:schemeClr val="tx1">
                    <a:lumMod val="75000"/>
                    <a:lumOff val="25000"/>
                  </a:schemeClr>
                </a:solidFill>
                <a:latin typeface="メイリオ"/>
                <a:ea typeface="メイリオ"/>
                <a:cs typeface="メイリオ"/>
              </a:rPr>
              <a:t>と比較して精度向上あり</a:t>
            </a:r>
            <a:r>
              <a:rPr lang="en-US" altLang="ja-JP" sz="2000" dirty="0" smtClean="0">
                <a:solidFill>
                  <a:schemeClr val="tx1">
                    <a:lumMod val="75000"/>
                    <a:lumOff val="25000"/>
                  </a:schemeClr>
                </a:solidFill>
                <a:latin typeface="メイリオ"/>
                <a:ea typeface="メイリオ"/>
                <a:cs typeface="メイリオ"/>
              </a:rPr>
              <a:t>)</a:t>
            </a:r>
          </a:p>
          <a:p>
            <a:r>
              <a:rPr kumimoji="1" lang="ja-JP" altLang="en-US" sz="2000" dirty="0" smtClean="0">
                <a:solidFill>
                  <a:schemeClr val="tx1">
                    <a:lumMod val="75000"/>
                    <a:lumOff val="25000"/>
                  </a:schemeClr>
                </a:solidFill>
                <a:latin typeface="メイリオ"/>
                <a:ea typeface="メイリオ"/>
                <a:cs typeface="メイリオ"/>
              </a:rPr>
              <a:t>・バッチサイズ</a:t>
            </a:r>
            <a:r>
              <a:rPr kumimoji="1" lang="en-US" altLang="ja-JP" sz="2000" dirty="0" smtClean="0">
                <a:solidFill>
                  <a:schemeClr val="tx1">
                    <a:lumMod val="75000"/>
                    <a:lumOff val="25000"/>
                  </a:schemeClr>
                </a:solidFill>
                <a:latin typeface="メイリオ"/>
                <a:ea typeface="メイリオ"/>
                <a:cs typeface="メイリオ"/>
              </a:rPr>
              <a:t>50</a:t>
            </a:r>
            <a:r>
              <a:rPr kumimoji="1" lang="ja-JP" altLang="en-US" sz="2000" dirty="0" smtClean="0">
                <a:solidFill>
                  <a:schemeClr val="tx1">
                    <a:lumMod val="75000"/>
                    <a:lumOff val="25000"/>
                  </a:schemeClr>
                </a:solidFill>
                <a:latin typeface="メイリオ"/>
                <a:ea typeface="メイリオ"/>
                <a:cs typeface="メイリオ"/>
              </a:rPr>
              <a:t>で</a:t>
            </a:r>
            <a:r>
              <a:rPr lang="en-US" altLang="ja-JP" sz="2000" dirty="0" smtClean="0">
                <a:solidFill>
                  <a:schemeClr val="tx1">
                    <a:lumMod val="75000"/>
                    <a:lumOff val="25000"/>
                  </a:schemeClr>
                </a:solidFill>
                <a:latin typeface="メイリオ"/>
                <a:ea typeface="メイリオ"/>
                <a:cs typeface="メイリオ"/>
              </a:rPr>
              <a:t>40000iteration</a:t>
            </a:r>
            <a:r>
              <a:rPr lang="ja-JP" altLang="en-US" sz="2000" dirty="0" smtClean="0">
                <a:solidFill>
                  <a:schemeClr val="tx1">
                    <a:lumMod val="75000"/>
                    <a:lumOff val="25000"/>
                  </a:schemeClr>
                </a:solidFill>
                <a:latin typeface="メイリオ"/>
                <a:ea typeface="メイリオ"/>
                <a:cs typeface="メイリオ"/>
              </a:rPr>
              <a:t>学習</a:t>
            </a:r>
            <a:endParaRPr lang="en-US" altLang="ja-JP" sz="2000" dirty="0" smtClean="0">
              <a:solidFill>
                <a:schemeClr val="tx1">
                  <a:lumMod val="75000"/>
                  <a:lumOff val="25000"/>
                </a:schemeClr>
              </a:solidFill>
              <a:latin typeface="メイリオ"/>
              <a:ea typeface="メイリオ"/>
              <a:cs typeface="メイリオ"/>
            </a:endParaRPr>
          </a:p>
          <a:p>
            <a:r>
              <a:rPr kumimoji="1" lang="ja-JP" altLang="en-US" sz="2000" dirty="0" smtClean="0">
                <a:solidFill>
                  <a:schemeClr val="tx1">
                    <a:lumMod val="75000"/>
                    <a:lumOff val="25000"/>
                  </a:schemeClr>
                </a:solidFill>
                <a:latin typeface="メイリオ"/>
                <a:ea typeface="メイリオ"/>
                <a:cs typeface="メイリオ"/>
              </a:rPr>
              <a:t>・クロスエントロピーロス</a:t>
            </a:r>
            <a:endParaRPr kumimoji="1" lang="en-US" altLang="ja-JP" sz="2000" dirty="0" smtClean="0">
              <a:solidFill>
                <a:schemeClr val="tx1">
                  <a:lumMod val="75000"/>
                  <a:lumOff val="25000"/>
                </a:schemeClr>
              </a:solidFill>
              <a:latin typeface="メイリオ"/>
              <a:ea typeface="メイリオ"/>
              <a:cs typeface="メイリオ"/>
            </a:endParaRPr>
          </a:p>
          <a:p>
            <a:r>
              <a:rPr lang="ja-JP" altLang="en-US" sz="2000" dirty="0" smtClean="0">
                <a:solidFill>
                  <a:schemeClr val="tx1">
                    <a:lumMod val="75000"/>
                    <a:lumOff val="25000"/>
                  </a:schemeClr>
                </a:solidFill>
                <a:latin typeface="メイリオ"/>
                <a:ea typeface="メイリオ"/>
                <a:cs typeface="メイリオ"/>
              </a:rPr>
              <a:t>・切断正規分布から重み初期値をサンプリング</a:t>
            </a:r>
            <a:endParaRPr lang="en-US" altLang="ja-JP" sz="2000" dirty="0" smtClean="0">
              <a:solidFill>
                <a:schemeClr val="tx1">
                  <a:lumMod val="75000"/>
                  <a:lumOff val="25000"/>
                </a:schemeClr>
              </a:solidFill>
              <a:latin typeface="メイリオ"/>
              <a:ea typeface="メイリオ"/>
              <a:cs typeface="メイリオ"/>
            </a:endParaRPr>
          </a:p>
          <a:p>
            <a:r>
              <a:rPr kumimoji="1" lang="ja-JP" altLang="en-US" sz="2000" dirty="0" smtClean="0">
                <a:solidFill>
                  <a:schemeClr val="tx1">
                    <a:lumMod val="75000"/>
                    <a:lumOff val="25000"/>
                  </a:schemeClr>
                </a:solidFill>
                <a:latin typeface="メイリオ"/>
                <a:ea typeface="メイリオ"/>
                <a:cs typeface="メイリオ"/>
              </a:rPr>
              <a:t>・バイアスは初期値</a:t>
            </a:r>
            <a:r>
              <a:rPr kumimoji="1" lang="en-US" altLang="ja-JP" sz="2000" dirty="0" smtClean="0">
                <a:solidFill>
                  <a:schemeClr val="tx1">
                    <a:lumMod val="75000"/>
                    <a:lumOff val="25000"/>
                  </a:schemeClr>
                </a:solidFill>
                <a:latin typeface="メイリオ"/>
                <a:ea typeface="メイリオ"/>
                <a:cs typeface="メイリオ"/>
              </a:rPr>
              <a:t>0</a:t>
            </a:r>
            <a:r>
              <a:rPr kumimoji="1" lang="ja-JP" altLang="en-US" sz="2000" dirty="0" smtClean="0">
                <a:solidFill>
                  <a:schemeClr val="tx1">
                    <a:lumMod val="75000"/>
                    <a:lumOff val="25000"/>
                  </a:schemeClr>
                </a:solidFill>
                <a:latin typeface="メイリオ"/>
                <a:ea typeface="メイリオ"/>
                <a:cs typeface="メイリオ"/>
              </a:rPr>
              <a:t>を回避</a:t>
            </a:r>
            <a:r>
              <a:rPr kumimoji="1" lang="en-US" altLang="ja-JP" sz="2000" dirty="0" smtClean="0">
                <a:solidFill>
                  <a:schemeClr val="tx1">
                    <a:lumMod val="75000"/>
                    <a:lumOff val="25000"/>
                  </a:schemeClr>
                </a:solidFill>
                <a:latin typeface="メイリオ"/>
                <a:ea typeface="メイリオ"/>
                <a:cs typeface="メイリオ"/>
              </a:rPr>
              <a:t>(</a:t>
            </a:r>
            <a:r>
              <a:rPr lang="ja-JP" altLang="en-US" sz="2000" dirty="0" smtClean="0">
                <a:solidFill>
                  <a:schemeClr val="tx1">
                    <a:lumMod val="75000"/>
                    <a:lumOff val="25000"/>
                  </a:schemeClr>
                </a:solidFill>
                <a:latin typeface="メイリオ"/>
                <a:ea typeface="メイリオ"/>
                <a:cs typeface="メイリオ"/>
              </a:rPr>
              <a:t>微小値を加える</a:t>
            </a:r>
            <a:r>
              <a:rPr lang="en-US" altLang="ja-JP" sz="2000" dirty="0" smtClean="0">
                <a:solidFill>
                  <a:schemeClr val="tx1">
                    <a:lumMod val="75000"/>
                    <a:lumOff val="25000"/>
                  </a:schemeClr>
                </a:solidFill>
                <a:latin typeface="メイリオ"/>
                <a:ea typeface="メイリオ"/>
                <a:cs typeface="メイリオ"/>
              </a:rPr>
              <a:t>)</a:t>
            </a:r>
          </a:p>
          <a:p>
            <a:r>
              <a:rPr kumimoji="1" lang="ja-JP" altLang="en-US" sz="2000" dirty="0" smtClean="0">
                <a:solidFill>
                  <a:schemeClr val="tx1">
                    <a:lumMod val="75000"/>
                    <a:lumOff val="25000"/>
                  </a:schemeClr>
                </a:solidFill>
                <a:latin typeface="メイリオ"/>
                <a:ea typeface="メイリオ"/>
                <a:cs typeface="メイリオ"/>
              </a:rPr>
              <a:t>・</a:t>
            </a:r>
            <a:r>
              <a:rPr kumimoji="1" lang="en-US" altLang="ja-JP" sz="2000" dirty="0" smtClean="0">
                <a:solidFill>
                  <a:schemeClr val="tx1">
                    <a:lumMod val="75000"/>
                    <a:lumOff val="25000"/>
                  </a:schemeClr>
                </a:solidFill>
                <a:latin typeface="メイリオ"/>
                <a:ea typeface="メイリオ"/>
                <a:cs typeface="メイリオ"/>
              </a:rPr>
              <a:t>0 padding</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12" name="テキスト ボックス 11"/>
          <p:cNvSpPr txBox="1"/>
          <p:nvPr/>
        </p:nvSpPr>
        <p:spPr>
          <a:xfrm>
            <a:off x="499743" y="1604423"/>
            <a:ext cx="8767097" cy="1631216"/>
          </a:xfrm>
          <a:prstGeom prst="rect">
            <a:avLst/>
          </a:prstGeom>
          <a:noFill/>
        </p:spPr>
        <p:txBody>
          <a:bodyPr wrap="square" rtlCol="0">
            <a:spAutoFit/>
          </a:bodyPr>
          <a:lstStyle/>
          <a:p>
            <a:r>
              <a:rPr kumimoji="1" lang="ja-JP" altLang="en-US" sz="2000" dirty="0" smtClean="0">
                <a:solidFill>
                  <a:schemeClr val="tx1">
                    <a:lumMod val="75000"/>
                    <a:lumOff val="25000"/>
                  </a:schemeClr>
                </a:solidFill>
                <a:latin typeface="メイリオ"/>
                <a:ea typeface="メイリオ"/>
                <a:cs typeface="メイリオ"/>
              </a:rPr>
              <a:t>入力</a:t>
            </a:r>
            <a:r>
              <a:rPr kumimoji="1" lang="en-US" altLang="ja-JP" sz="2000" dirty="0" smtClean="0">
                <a:solidFill>
                  <a:schemeClr val="tx1">
                    <a:lumMod val="75000"/>
                    <a:lumOff val="25000"/>
                  </a:schemeClr>
                </a:solidFill>
                <a:latin typeface="メイリオ"/>
                <a:ea typeface="メイリオ"/>
                <a:cs typeface="メイリオ"/>
              </a:rPr>
              <a:t>(30</a:t>
            </a:r>
            <a:r>
              <a:rPr kumimoji="1" lang="ja-JP" altLang="en-US" sz="2000" dirty="0" smtClean="0">
                <a:solidFill>
                  <a:schemeClr val="tx1">
                    <a:lumMod val="75000"/>
                    <a:lumOff val="25000"/>
                  </a:schemeClr>
                </a:solidFill>
                <a:latin typeface="メイリオ"/>
                <a:ea typeface="メイリオ"/>
                <a:cs typeface="メイリオ"/>
              </a:rPr>
              <a:t>次元</a:t>
            </a:r>
            <a:r>
              <a:rPr kumimoji="1" lang="en-US" altLang="ja-JP" sz="2000" dirty="0" smtClean="0">
                <a:solidFill>
                  <a:schemeClr val="tx1">
                    <a:lumMod val="75000"/>
                    <a:lumOff val="25000"/>
                  </a:schemeClr>
                </a:solidFill>
                <a:latin typeface="メイリオ"/>
                <a:ea typeface="メイリオ"/>
                <a:cs typeface="メイリオ"/>
              </a:rPr>
              <a:t>)</a:t>
            </a:r>
          </a:p>
          <a:p>
            <a:r>
              <a:rPr kumimoji="1" lang="en-US" altLang="ja-JP" sz="2000" dirty="0" smtClean="0">
                <a:solidFill>
                  <a:schemeClr val="tx1">
                    <a:lumMod val="75000"/>
                    <a:lumOff val="25000"/>
                  </a:schemeClr>
                </a:solidFill>
                <a:latin typeface="メイリオ"/>
                <a:ea typeface="メイリオ"/>
                <a:cs typeface="メイリオ"/>
              </a:rPr>
              <a:t>→1×5 convolution</a:t>
            </a:r>
            <a:r>
              <a:rPr kumimoji="1" lang="ja-JP" altLang="en-US" sz="2000" dirty="0" smtClean="0">
                <a:solidFill>
                  <a:schemeClr val="tx1">
                    <a:lumMod val="75000"/>
                    <a:lumOff val="25000"/>
                  </a:schemeClr>
                </a:solidFill>
                <a:latin typeface="メイリオ"/>
                <a:ea typeface="メイリオ"/>
                <a:cs typeface="メイリオ"/>
              </a:rPr>
              <a:t>で</a:t>
            </a:r>
            <a:r>
              <a:rPr lang="en-US" altLang="ja-JP" sz="2000" dirty="0" smtClean="0">
                <a:solidFill>
                  <a:schemeClr val="tx1">
                    <a:lumMod val="75000"/>
                    <a:lumOff val="25000"/>
                  </a:schemeClr>
                </a:solidFill>
                <a:latin typeface="メイリオ"/>
                <a:ea typeface="メイリオ"/>
                <a:cs typeface="メイリオ"/>
              </a:rPr>
              <a:t>20</a:t>
            </a:r>
            <a:r>
              <a:rPr kumimoji="1" lang="ja-JP" altLang="en-US" sz="2000" dirty="0" smtClean="0">
                <a:solidFill>
                  <a:schemeClr val="tx1">
                    <a:lumMod val="75000"/>
                    <a:lumOff val="25000"/>
                  </a:schemeClr>
                </a:solidFill>
                <a:latin typeface="メイリオ"/>
                <a:ea typeface="メイリオ"/>
                <a:cs typeface="メイリオ"/>
              </a:rPr>
              <a:t>枚にマップ</a:t>
            </a:r>
            <a:r>
              <a:rPr kumimoji="1" lang="en-US" altLang="ja-JP" sz="2000" dirty="0" smtClean="0">
                <a:solidFill>
                  <a:schemeClr val="tx1">
                    <a:lumMod val="75000"/>
                    <a:lumOff val="25000"/>
                  </a:schemeClr>
                </a:solidFill>
                <a:latin typeface="メイリオ"/>
                <a:ea typeface="メイリオ"/>
                <a:cs typeface="メイリオ"/>
              </a:rPr>
              <a:t>→1×2 max pooling</a:t>
            </a:r>
          </a:p>
          <a:p>
            <a:r>
              <a:rPr kumimoji="1" lang="en-US" altLang="ja-JP" sz="2000" dirty="0" smtClean="0">
                <a:solidFill>
                  <a:schemeClr val="tx1">
                    <a:lumMod val="75000"/>
                    <a:lumOff val="25000"/>
                  </a:schemeClr>
                </a:solidFill>
                <a:latin typeface="メイリオ"/>
                <a:ea typeface="メイリオ"/>
                <a:cs typeface="メイリオ"/>
              </a:rPr>
              <a:t>→1×5 convolution</a:t>
            </a:r>
            <a:r>
              <a:rPr kumimoji="1" lang="ja-JP" altLang="en-US" sz="2000" dirty="0" smtClean="0">
                <a:solidFill>
                  <a:schemeClr val="tx1">
                    <a:lumMod val="75000"/>
                    <a:lumOff val="25000"/>
                  </a:schemeClr>
                </a:solidFill>
                <a:latin typeface="メイリオ"/>
                <a:ea typeface="メイリオ"/>
                <a:cs typeface="メイリオ"/>
              </a:rPr>
              <a:t>で</a:t>
            </a:r>
            <a:r>
              <a:rPr lang="en-US" altLang="ja-JP" sz="2000" dirty="0" smtClean="0">
                <a:solidFill>
                  <a:schemeClr val="tx1">
                    <a:lumMod val="75000"/>
                    <a:lumOff val="25000"/>
                  </a:schemeClr>
                </a:solidFill>
                <a:latin typeface="メイリオ"/>
                <a:ea typeface="メイリオ"/>
                <a:cs typeface="メイリオ"/>
              </a:rPr>
              <a:t>50</a:t>
            </a:r>
            <a:r>
              <a:rPr kumimoji="1" lang="ja-JP" altLang="en-US" sz="2000" dirty="0" smtClean="0">
                <a:solidFill>
                  <a:schemeClr val="tx1">
                    <a:lumMod val="75000"/>
                    <a:lumOff val="25000"/>
                  </a:schemeClr>
                </a:solidFill>
                <a:latin typeface="メイリオ"/>
                <a:ea typeface="メイリオ"/>
                <a:cs typeface="メイリオ"/>
              </a:rPr>
              <a:t>枚にマップ</a:t>
            </a:r>
            <a:r>
              <a:rPr kumimoji="1" lang="en-US" altLang="ja-JP" sz="2000" dirty="0" smtClean="0">
                <a:solidFill>
                  <a:schemeClr val="tx1">
                    <a:lumMod val="75000"/>
                    <a:lumOff val="25000"/>
                  </a:schemeClr>
                </a:solidFill>
                <a:latin typeface="メイリオ"/>
                <a:ea typeface="メイリオ"/>
                <a:cs typeface="メイリオ"/>
              </a:rPr>
              <a:t>→1×2 max pooling</a:t>
            </a:r>
          </a:p>
          <a:p>
            <a:r>
              <a:rPr kumimoji="1" lang="en-US" altLang="ja-JP" sz="2000" dirty="0" smtClean="0">
                <a:solidFill>
                  <a:schemeClr val="tx1">
                    <a:lumMod val="75000"/>
                    <a:lumOff val="25000"/>
                  </a:schemeClr>
                </a:solidFill>
                <a:latin typeface="メイリオ"/>
                <a:ea typeface="メイリオ"/>
                <a:cs typeface="メイリオ"/>
              </a:rPr>
              <a:t>→full-connect</a:t>
            </a:r>
            <a:r>
              <a:rPr kumimoji="1" lang="ja-JP" altLang="en-US" sz="2000" dirty="0" smtClean="0">
                <a:solidFill>
                  <a:schemeClr val="tx1">
                    <a:lumMod val="75000"/>
                    <a:lumOff val="25000"/>
                  </a:schemeClr>
                </a:solidFill>
                <a:latin typeface="メイリオ"/>
                <a:ea typeface="メイリオ"/>
                <a:cs typeface="メイリオ"/>
              </a:rPr>
              <a:t>で</a:t>
            </a:r>
            <a:r>
              <a:rPr lang="en-US" altLang="ja-JP" sz="2000" dirty="0" smtClean="0">
                <a:solidFill>
                  <a:schemeClr val="tx1">
                    <a:lumMod val="75000"/>
                    <a:lumOff val="25000"/>
                  </a:schemeClr>
                </a:solidFill>
                <a:latin typeface="メイリオ"/>
                <a:ea typeface="メイリオ"/>
                <a:cs typeface="メイリオ"/>
              </a:rPr>
              <a:t>500</a:t>
            </a:r>
            <a:r>
              <a:rPr lang="ja-JP" altLang="en-US" sz="2000" dirty="0" smtClean="0">
                <a:solidFill>
                  <a:schemeClr val="tx1">
                    <a:lumMod val="75000"/>
                    <a:lumOff val="25000"/>
                  </a:schemeClr>
                </a:solidFill>
                <a:latin typeface="メイリオ"/>
                <a:ea typeface="メイリオ"/>
                <a:cs typeface="メイリオ"/>
              </a:rPr>
              <a:t>次元にマップ</a:t>
            </a:r>
            <a:r>
              <a:rPr lang="en-US" altLang="ja-JP" sz="2000" dirty="0" smtClean="0">
                <a:solidFill>
                  <a:schemeClr val="tx1">
                    <a:lumMod val="75000"/>
                    <a:lumOff val="25000"/>
                  </a:schemeClr>
                </a:solidFill>
                <a:latin typeface="メイリオ"/>
                <a:ea typeface="メイリオ"/>
                <a:cs typeface="メイリオ"/>
              </a:rPr>
              <a:t>(250→500)</a:t>
            </a:r>
          </a:p>
          <a:p>
            <a:r>
              <a:rPr lang="en-US" altLang="ja-JP" sz="2000" dirty="0" smtClean="0">
                <a:solidFill>
                  <a:schemeClr val="tx1">
                    <a:lumMod val="75000"/>
                    <a:lumOff val="25000"/>
                  </a:schemeClr>
                </a:solidFill>
                <a:latin typeface="メイリオ"/>
                <a:ea typeface="メイリオ"/>
                <a:cs typeface="メイリオ"/>
              </a:rPr>
              <a:t>→1</a:t>
            </a:r>
            <a:r>
              <a:rPr lang="ja-JP" altLang="en-US" sz="2000" dirty="0" smtClean="0">
                <a:solidFill>
                  <a:schemeClr val="tx1">
                    <a:lumMod val="75000"/>
                    <a:lumOff val="25000"/>
                  </a:schemeClr>
                </a:solidFill>
                <a:latin typeface="メイリオ"/>
                <a:ea typeface="メイリオ"/>
                <a:cs typeface="メイリオ"/>
              </a:rPr>
              <a:t>次元の出力</a:t>
            </a:r>
            <a:endParaRPr lang="en-US" altLang="ja-JP" sz="2000" dirty="0" smtClean="0">
              <a:solidFill>
                <a:schemeClr val="tx1">
                  <a:lumMod val="75000"/>
                  <a:lumOff val="25000"/>
                </a:schemeClr>
              </a:solidFill>
              <a:latin typeface="メイリオ"/>
              <a:ea typeface="メイリオ"/>
              <a:cs typeface="メイリオ"/>
            </a:endParaRPr>
          </a:p>
        </p:txBody>
      </p:sp>
    </p:spTree>
    <p:extLst>
      <p:ext uri="{BB962C8B-B14F-4D97-AF65-F5344CB8AC3E}">
        <p14:creationId xmlns:p14="http://schemas.microsoft.com/office/powerpoint/2010/main" val="511819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521785" y="2892983"/>
            <a:ext cx="1980029" cy="400110"/>
          </a:xfrm>
          <a:prstGeom prst="rect">
            <a:avLst/>
          </a:prstGeom>
          <a:noFill/>
        </p:spPr>
        <p:txBody>
          <a:bodyPr wrap="none" rtlCol="0">
            <a:spAutoFit/>
          </a:bodyPr>
          <a:lstStyle/>
          <a:p>
            <a:r>
              <a:rPr kumimoji="1" lang="ja-JP" altLang="en-US" sz="2000" dirty="0" smtClean="0">
                <a:solidFill>
                  <a:schemeClr val="tx1">
                    <a:lumMod val="75000"/>
                    <a:lumOff val="25000"/>
                  </a:schemeClr>
                </a:solidFill>
                <a:latin typeface="メイリオ"/>
                <a:ea typeface="メイリオ"/>
                <a:cs typeface="メイリオ"/>
              </a:rPr>
              <a:t>前回のスライド</a:t>
            </a:r>
            <a:endParaRPr kumimoji="1" lang="ja-JP" altLang="en-US" sz="2000" dirty="0" smtClean="0">
              <a:solidFill>
                <a:schemeClr val="tx1">
                  <a:lumMod val="75000"/>
                  <a:lumOff val="25000"/>
                </a:schemeClr>
              </a:solidFill>
              <a:latin typeface="メイリオ"/>
              <a:ea typeface="メイリオ"/>
              <a:cs typeface="メイリオ"/>
            </a:endParaRPr>
          </a:p>
        </p:txBody>
      </p:sp>
    </p:spTree>
    <p:extLst>
      <p:ext uri="{BB962C8B-B14F-4D97-AF65-F5344CB8AC3E}">
        <p14:creationId xmlns:p14="http://schemas.microsoft.com/office/powerpoint/2010/main" val="576308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393456"/>
            <a:ext cx="9144000" cy="45719"/>
          </a:xfrm>
          <a:prstGeom prst="rect">
            <a:avLst/>
          </a:prstGeom>
          <a:solidFill>
            <a:srgbClr val="318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584570" y="624941"/>
            <a:ext cx="332601" cy="342710"/>
          </a:xfrm>
          <a:prstGeom prst="rect">
            <a:avLst/>
          </a:prstGeom>
          <a:solidFill>
            <a:srgbClr val="318BBA">
              <a:alpha val="8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フッター プレースホルダー 2"/>
          <p:cNvSpPr txBox="1">
            <a:spLocks/>
          </p:cNvSpPr>
          <p:nvPr/>
        </p:nvSpPr>
        <p:spPr>
          <a:xfrm>
            <a:off x="133486" y="122336"/>
            <a:ext cx="4057514" cy="365125"/>
          </a:xfrm>
          <a:prstGeom prst="rect">
            <a:avLst/>
          </a:prstGeom>
        </p:spPr>
        <p:txBody>
          <a:bodyPr/>
          <a:lstStyle>
            <a:defPPr>
              <a:defRPr lang="ja-JP"/>
            </a:defPPr>
            <a:lvl1pPr marL="0" algn="l" defTabSz="457200" rtl="0" eaLnBrk="1" latinLnBrk="0" hangingPunct="1">
              <a:defRPr kumimoji="1" sz="1100" kern="1200">
                <a:solidFill>
                  <a:srgbClr val="DE8528"/>
                </a:solidFill>
                <a:latin typeface="メイリオ"/>
                <a:ea typeface="メイリオ"/>
                <a:cs typeface="メイリオ"/>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dirty="0" smtClean="0">
                <a:solidFill>
                  <a:srgbClr val="318BBA"/>
                </a:solidFill>
              </a:rPr>
              <a:t>RA</a:t>
            </a:r>
            <a:r>
              <a:rPr lang="ja-JP" altLang="en-US" dirty="0" smtClean="0">
                <a:solidFill>
                  <a:srgbClr val="318BBA"/>
                </a:solidFill>
              </a:rPr>
              <a:t>報告資料</a:t>
            </a:r>
            <a:r>
              <a:rPr lang="en-US" altLang="ja-JP" dirty="0" smtClean="0">
                <a:solidFill>
                  <a:srgbClr val="318BBA"/>
                </a:solidFill>
              </a:rPr>
              <a:t> 2/10</a:t>
            </a:r>
          </a:p>
        </p:txBody>
      </p:sp>
      <p:sp>
        <p:nvSpPr>
          <p:cNvPr id="7" name="テキスト ボックス 6"/>
          <p:cNvSpPr txBox="1"/>
          <p:nvPr/>
        </p:nvSpPr>
        <p:spPr>
          <a:xfrm>
            <a:off x="916530" y="571456"/>
            <a:ext cx="3262432" cy="461665"/>
          </a:xfrm>
          <a:prstGeom prst="rect">
            <a:avLst/>
          </a:prstGeom>
          <a:noFill/>
        </p:spPr>
        <p:txBody>
          <a:bodyPr wrap="none" rtlCol="0">
            <a:spAutoFit/>
          </a:bodyPr>
          <a:lstStyle/>
          <a:p>
            <a:r>
              <a:rPr lang="ja-JP" altLang="en-US" sz="2400" dirty="0" smtClean="0">
                <a:solidFill>
                  <a:srgbClr val="318BBA"/>
                </a:solidFill>
                <a:latin typeface="メイリオ"/>
                <a:ea typeface="メイリオ"/>
                <a:cs typeface="メイリオ"/>
              </a:rPr>
              <a:t>シミュレーション</a:t>
            </a:r>
            <a:r>
              <a:rPr lang="en-US" altLang="en-US" sz="2400" dirty="0" smtClean="0">
                <a:solidFill>
                  <a:srgbClr val="318BBA"/>
                </a:solidFill>
                <a:latin typeface="メイリオ"/>
                <a:ea typeface="メイリオ"/>
                <a:cs typeface="メイリオ"/>
              </a:rPr>
              <a:t>設定</a:t>
            </a:r>
            <a:endParaRPr kumimoji="1" lang="ja-JP" altLang="en-US" sz="2400" dirty="0">
              <a:solidFill>
                <a:srgbClr val="318BBA"/>
              </a:solidFill>
              <a:latin typeface="メイリオ"/>
              <a:ea typeface="メイリオ"/>
              <a:cs typeface="メイリオ"/>
            </a:endParaRPr>
          </a:p>
        </p:txBody>
      </p:sp>
      <p:pic>
        <p:nvPicPr>
          <p:cNvPr id="2" name="図 1" descr="bookmark数の分布.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2121" y="4353079"/>
            <a:ext cx="3529796" cy="2407321"/>
          </a:xfrm>
          <a:prstGeom prst="rect">
            <a:avLst/>
          </a:prstGeom>
        </p:spPr>
      </p:pic>
      <p:sp>
        <p:nvSpPr>
          <p:cNvPr id="3" name="テキスト ボックス 2"/>
          <p:cNvSpPr txBox="1"/>
          <p:nvPr/>
        </p:nvSpPr>
        <p:spPr>
          <a:xfrm>
            <a:off x="5024274" y="3952969"/>
            <a:ext cx="4245915" cy="400110"/>
          </a:xfrm>
          <a:prstGeom prst="rect">
            <a:avLst/>
          </a:prstGeom>
          <a:noFill/>
        </p:spPr>
        <p:txBody>
          <a:bodyPr wrap="square" rtlCol="0">
            <a:spAutoFit/>
          </a:bodyPr>
          <a:lstStyle/>
          <a:p>
            <a:r>
              <a:rPr kumimoji="1" lang="en-US" altLang="ja-JP" sz="2000" dirty="0" smtClean="0">
                <a:solidFill>
                  <a:schemeClr val="tx1">
                    <a:lumMod val="75000"/>
                    <a:lumOff val="25000"/>
                  </a:schemeClr>
                </a:solidFill>
                <a:latin typeface="メイリオ"/>
                <a:ea typeface="メイリオ"/>
                <a:cs typeface="メイリオ"/>
              </a:rPr>
              <a:t>Ajax</a:t>
            </a:r>
            <a:r>
              <a:rPr kumimoji="1" lang="ja-JP" altLang="en-US" sz="2000" dirty="0" smtClean="0">
                <a:solidFill>
                  <a:schemeClr val="tx1">
                    <a:lumMod val="75000"/>
                    <a:lumOff val="25000"/>
                  </a:schemeClr>
                </a:solidFill>
                <a:latin typeface="メイリオ"/>
                <a:ea typeface="メイリオ"/>
                <a:cs typeface="メイリオ"/>
              </a:rPr>
              <a:t>における</a:t>
            </a:r>
            <a:r>
              <a:rPr kumimoji="1" lang="en-US" altLang="ja-JP" sz="2000" dirty="0" smtClean="0">
                <a:solidFill>
                  <a:schemeClr val="tx1">
                    <a:lumMod val="75000"/>
                    <a:lumOff val="25000"/>
                  </a:schemeClr>
                </a:solidFill>
                <a:latin typeface="メイリオ"/>
                <a:ea typeface="メイリオ"/>
                <a:cs typeface="メイリオ"/>
              </a:rPr>
              <a:t>bookmark</a:t>
            </a:r>
            <a:r>
              <a:rPr kumimoji="1" lang="ja-JP" altLang="en-US" sz="2000" dirty="0" smtClean="0">
                <a:solidFill>
                  <a:schemeClr val="tx1">
                    <a:lumMod val="75000"/>
                    <a:lumOff val="25000"/>
                  </a:schemeClr>
                </a:solidFill>
                <a:latin typeface="メイリオ"/>
                <a:ea typeface="メイリオ"/>
                <a:cs typeface="メイリオ"/>
              </a:rPr>
              <a:t>数の分布</a:t>
            </a:r>
            <a:endParaRPr kumimoji="1" lang="en-US" altLang="ja-JP" sz="2000" dirty="0" smtClean="0">
              <a:solidFill>
                <a:schemeClr val="tx1">
                  <a:lumMod val="75000"/>
                  <a:lumOff val="25000"/>
                </a:schemeClr>
              </a:solidFill>
              <a:latin typeface="メイリオ"/>
              <a:ea typeface="メイリオ"/>
              <a:cs typeface="メイリオ"/>
            </a:endParaRPr>
          </a:p>
        </p:txBody>
      </p:sp>
      <p:sp>
        <p:nvSpPr>
          <p:cNvPr id="8" name="テキスト ボックス 7"/>
          <p:cNvSpPr txBox="1"/>
          <p:nvPr/>
        </p:nvSpPr>
        <p:spPr>
          <a:xfrm>
            <a:off x="477491" y="1499748"/>
            <a:ext cx="8184478" cy="2246769"/>
          </a:xfrm>
          <a:prstGeom prst="rect">
            <a:avLst/>
          </a:prstGeom>
          <a:noFill/>
        </p:spPr>
        <p:txBody>
          <a:bodyPr wrap="square" rtlCol="0">
            <a:spAutoFit/>
          </a:bodyPr>
          <a:lstStyle/>
          <a:p>
            <a:r>
              <a:rPr lang="ja-JP" altLang="en-US" sz="2000" dirty="0" smtClean="0">
                <a:solidFill>
                  <a:schemeClr val="tx1">
                    <a:lumMod val="75000"/>
                    <a:lumOff val="25000"/>
                  </a:schemeClr>
                </a:solidFill>
                <a:latin typeface="メイリオ"/>
                <a:ea typeface="メイリオ"/>
                <a:cs typeface="メイリオ"/>
              </a:rPr>
              <a:t>・“</a:t>
            </a:r>
            <a:r>
              <a:rPr lang="en-US" altLang="ja-JP" sz="2000" dirty="0" err="1" smtClean="0">
                <a:solidFill>
                  <a:schemeClr val="tx1">
                    <a:lumMod val="75000"/>
                    <a:lumOff val="25000"/>
                  </a:schemeClr>
                </a:solidFill>
                <a:latin typeface="メイリオ"/>
                <a:ea typeface="メイリオ"/>
                <a:cs typeface="メイリオ"/>
              </a:rPr>
              <a:t>ajax</a:t>
            </a:r>
            <a:r>
              <a:rPr lang="en-US" altLang="ja-JP" sz="2000" dirty="0" smtClean="0">
                <a:solidFill>
                  <a:schemeClr val="tx1">
                    <a:lumMod val="75000"/>
                    <a:lumOff val="25000"/>
                  </a:schemeClr>
                </a:solidFill>
                <a:latin typeface="メイリオ"/>
                <a:ea typeface="メイリオ"/>
                <a:cs typeface="メイリオ"/>
              </a:rPr>
              <a:t>”</a:t>
            </a:r>
            <a:r>
              <a:rPr lang="ja-JP" altLang="en-US" sz="2000" dirty="0" smtClean="0">
                <a:solidFill>
                  <a:schemeClr val="tx1">
                    <a:lumMod val="75000"/>
                    <a:lumOff val="25000"/>
                  </a:schemeClr>
                </a:solidFill>
                <a:latin typeface="メイリオ"/>
                <a:ea typeface="メイリオ"/>
                <a:cs typeface="メイリオ"/>
              </a:rPr>
              <a:t>カテゴリに属する</a:t>
            </a:r>
            <a:r>
              <a:rPr lang="en-US" altLang="ja-JP" sz="2000" dirty="0" smtClean="0">
                <a:solidFill>
                  <a:schemeClr val="tx1">
                    <a:lumMod val="75000"/>
                    <a:lumOff val="25000"/>
                  </a:schemeClr>
                </a:solidFill>
                <a:latin typeface="メイリオ"/>
                <a:ea typeface="メイリオ"/>
                <a:cs typeface="メイリオ"/>
              </a:rPr>
              <a:t>Web</a:t>
            </a:r>
            <a:r>
              <a:rPr lang="ja-JP" altLang="en-US" sz="2000" dirty="0" smtClean="0">
                <a:solidFill>
                  <a:schemeClr val="tx1">
                    <a:lumMod val="75000"/>
                    <a:lumOff val="25000"/>
                  </a:schemeClr>
                </a:solidFill>
                <a:latin typeface="メイリオ"/>
                <a:ea typeface="メイリオ"/>
                <a:cs typeface="メイリオ"/>
              </a:rPr>
              <a:t>サイト</a:t>
            </a:r>
            <a:r>
              <a:rPr lang="en-US" altLang="ja-JP" sz="2000" dirty="0" smtClean="0">
                <a:solidFill>
                  <a:schemeClr val="tx1">
                    <a:lumMod val="75000"/>
                    <a:lumOff val="25000"/>
                  </a:schemeClr>
                </a:solidFill>
                <a:latin typeface="メイリオ"/>
                <a:ea typeface="メイリオ"/>
                <a:cs typeface="メイリオ"/>
              </a:rPr>
              <a:t>(</a:t>
            </a:r>
            <a:r>
              <a:rPr lang="ja-JP" altLang="en-US" sz="2000" dirty="0" smtClean="0">
                <a:solidFill>
                  <a:schemeClr val="tx1">
                    <a:lumMod val="75000"/>
                    <a:lumOff val="25000"/>
                  </a:schemeClr>
                </a:solidFill>
                <a:latin typeface="メイリオ"/>
                <a:ea typeface="メイリオ"/>
                <a:cs typeface="メイリオ"/>
              </a:rPr>
              <a:t>約</a:t>
            </a:r>
            <a:r>
              <a:rPr lang="en-US" altLang="ja-JP" sz="2000" dirty="0" smtClean="0">
                <a:solidFill>
                  <a:schemeClr val="tx1">
                    <a:lumMod val="75000"/>
                    <a:lumOff val="25000"/>
                  </a:schemeClr>
                </a:solidFill>
                <a:latin typeface="メイリオ"/>
                <a:ea typeface="メイリオ"/>
                <a:cs typeface="メイリオ"/>
              </a:rPr>
              <a:t>56000</a:t>
            </a:r>
            <a:r>
              <a:rPr lang="ja-JP" altLang="en-US" sz="2000" dirty="0" smtClean="0">
                <a:solidFill>
                  <a:schemeClr val="tx1">
                    <a:lumMod val="75000"/>
                    <a:lumOff val="25000"/>
                  </a:schemeClr>
                </a:solidFill>
                <a:latin typeface="メイリオ"/>
                <a:ea typeface="メイリオ"/>
                <a:cs typeface="メイリオ"/>
              </a:rPr>
              <a:t>件</a:t>
            </a:r>
            <a:r>
              <a:rPr lang="en-US" altLang="ja-JP" sz="2000" dirty="0" smtClean="0">
                <a:solidFill>
                  <a:schemeClr val="tx1">
                    <a:lumMod val="75000"/>
                    <a:lumOff val="25000"/>
                  </a:schemeClr>
                </a:solidFill>
                <a:latin typeface="メイリオ"/>
                <a:ea typeface="メイリオ"/>
                <a:cs typeface="メイリオ"/>
              </a:rPr>
              <a:t>)</a:t>
            </a:r>
            <a:r>
              <a:rPr lang="ja-JP" altLang="en-US" sz="2000" dirty="0" smtClean="0">
                <a:solidFill>
                  <a:schemeClr val="tx1">
                    <a:lumMod val="75000"/>
                    <a:lumOff val="25000"/>
                  </a:schemeClr>
                </a:solidFill>
                <a:latin typeface="メイリオ"/>
                <a:ea typeface="メイリオ"/>
                <a:cs typeface="メイリオ"/>
              </a:rPr>
              <a:t>のうち</a:t>
            </a:r>
            <a:r>
              <a:rPr lang="en-US" altLang="ja-JP" sz="2000" dirty="0" smtClean="0">
                <a:solidFill>
                  <a:schemeClr val="tx1">
                    <a:lumMod val="75000"/>
                    <a:lumOff val="25000"/>
                  </a:schemeClr>
                </a:solidFill>
                <a:latin typeface="メイリオ"/>
                <a:ea typeface="メイリオ"/>
                <a:cs typeface="メイリオ"/>
              </a:rPr>
              <a:t>bookmark</a:t>
            </a:r>
          </a:p>
          <a:p>
            <a:r>
              <a:rPr lang="ja-JP" altLang="ja-JP" sz="2000" dirty="0">
                <a:solidFill>
                  <a:schemeClr val="tx1">
                    <a:lumMod val="75000"/>
                    <a:lumOff val="25000"/>
                  </a:schemeClr>
                </a:solidFill>
                <a:latin typeface="メイリオ"/>
                <a:ea typeface="メイリオ"/>
                <a:cs typeface="メイリオ"/>
              </a:rPr>
              <a:t>　</a:t>
            </a:r>
            <a:r>
              <a:rPr lang="ja-JP" altLang="en-US" sz="2000" dirty="0" smtClean="0">
                <a:solidFill>
                  <a:schemeClr val="tx1">
                    <a:lumMod val="75000"/>
                    <a:lumOff val="25000"/>
                  </a:schemeClr>
                </a:solidFill>
                <a:latin typeface="メイリオ"/>
                <a:ea typeface="メイリオ"/>
                <a:cs typeface="メイリオ"/>
              </a:rPr>
              <a:t>数が</a:t>
            </a:r>
            <a:r>
              <a:rPr lang="en-US" altLang="ja-JP" sz="2000" dirty="0" smtClean="0">
                <a:solidFill>
                  <a:schemeClr val="tx1">
                    <a:lumMod val="75000"/>
                    <a:lumOff val="25000"/>
                  </a:schemeClr>
                </a:solidFill>
                <a:latin typeface="メイリオ"/>
                <a:ea typeface="メイリオ"/>
                <a:cs typeface="メイリオ"/>
              </a:rPr>
              <a:t>100</a:t>
            </a:r>
            <a:r>
              <a:rPr lang="ja-JP" altLang="en-US" sz="2000" dirty="0" smtClean="0">
                <a:solidFill>
                  <a:schemeClr val="tx1">
                    <a:lumMod val="75000"/>
                    <a:lumOff val="25000"/>
                  </a:schemeClr>
                </a:solidFill>
                <a:latin typeface="メイリオ"/>
                <a:ea typeface="メイリオ"/>
                <a:cs typeface="メイリオ"/>
              </a:rPr>
              <a:t>以上のもの</a:t>
            </a:r>
            <a:r>
              <a:rPr lang="en-US" altLang="ja-JP" sz="2000" dirty="0" smtClean="0">
                <a:solidFill>
                  <a:schemeClr val="tx1">
                    <a:lumMod val="75000"/>
                    <a:lumOff val="25000"/>
                  </a:schemeClr>
                </a:solidFill>
                <a:latin typeface="メイリオ"/>
                <a:ea typeface="メイリオ"/>
                <a:cs typeface="メイリオ"/>
              </a:rPr>
              <a:t>(2076</a:t>
            </a:r>
            <a:r>
              <a:rPr lang="ja-JP" altLang="en-US" sz="2000" dirty="0" smtClean="0">
                <a:solidFill>
                  <a:schemeClr val="tx1">
                    <a:lumMod val="75000"/>
                    <a:lumOff val="25000"/>
                  </a:schemeClr>
                </a:solidFill>
                <a:latin typeface="メイリオ"/>
                <a:ea typeface="メイリオ"/>
                <a:cs typeface="メイリオ"/>
              </a:rPr>
              <a:t>件</a:t>
            </a:r>
            <a:r>
              <a:rPr lang="en-US" altLang="ja-JP" sz="2000" dirty="0" smtClean="0">
                <a:solidFill>
                  <a:schemeClr val="tx1">
                    <a:lumMod val="75000"/>
                    <a:lumOff val="25000"/>
                  </a:schemeClr>
                </a:solidFill>
                <a:latin typeface="メイリオ"/>
                <a:ea typeface="メイリオ"/>
                <a:cs typeface="メイリオ"/>
              </a:rPr>
              <a:t>).</a:t>
            </a:r>
          </a:p>
          <a:p>
            <a:r>
              <a:rPr lang="ja-JP" altLang="en-US" sz="2000" dirty="0" smtClean="0">
                <a:solidFill>
                  <a:schemeClr val="tx1">
                    <a:lumMod val="75000"/>
                    <a:lumOff val="25000"/>
                  </a:schemeClr>
                </a:solidFill>
                <a:latin typeface="メイリオ"/>
                <a:ea typeface="メイリオ"/>
                <a:cs typeface="メイリオ"/>
              </a:rPr>
              <a:t>・</a:t>
            </a:r>
            <a:r>
              <a:rPr lang="en-US" altLang="ja-JP" sz="2000" dirty="0" smtClean="0">
                <a:solidFill>
                  <a:schemeClr val="tx1">
                    <a:lumMod val="75000"/>
                    <a:lumOff val="25000"/>
                  </a:schemeClr>
                </a:solidFill>
                <a:latin typeface="メイリオ"/>
                <a:ea typeface="メイリオ"/>
                <a:cs typeface="メイリオ"/>
              </a:rPr>
              <a:t>bookmark</a:t>
            </a:r>
            <a:r>
              <a:rPr lang="ja-JP" altLang="en-US" sz="2000" dirty="0" smtClean="0">
                <a:solidFill>
                  <a:schemeClr val="tx1">
                    <a:lumMod val="75000"/>
                    <a:lumOff val="25000"/>
                  </a:schemeClr>
                </a:solidFill>
                <a:latin typeface="メイリオ"/>
                <a:ea typeface="メイリオ"/>
                <a:cs typeface="メイリオ"/>
              </a:rPr>
              <a:t>開始時点から</a:t>
            </a:r>
            <a:r>
              <a:rPr lang="en-US" altLang="ja-JP" sz="2000" dirty="0" smtClean="0">
                <a:solidFill>
                  <a:schemeClr val="tx1">
                    <a:lumMod val="75000"/>
                    <a:lumOff val="25000"/>
                  </a:schemeClr>
                </a:solidFill>
                <a:latin typeface="メイリオ"/>
                <a:ea typeface="メイリオ"/>
                <a:cs typeface="メイリオ"/>
              </a:rPr>
              <a:t>60</a:t>
            </a:r>
            <a:r>
              <a:rPr lang="ja-JP" altLang="en-US" sz="2000" dirty="0" smtClean="0">
                <a:solidFill>
                  <a:schemeClr val="tx1">
                    <a:lumMod val="75000"/>
                    <a:lumOff val="25000"/>
                  </a:schemeClr>
                </a:solidFill>
                <a:latin typeface="メイリオ"/>
                <a:ea typeface="メイリオ"/>
                <a:cs typeface="メイリオ"/>
              </a:rPr>
              <a:t>日分の時系列を取得し</a:t>
            </a:r>
            <a:r>
              <a:rPr lang="en-US" altLang="ja-JP" sz="2000" dirty="0" smtClean="0">
                <a:solidFill>
                  <a:schemeClr val="tx1">
                    <a:lumMod val="75000"/>
                    <a:lumOff val="25000"/>
                  </a:schemeClr>
                </a:solidFill>
                <a:latin typeface="メイリオ"/>
                <a:ea typeface="メイリオ"/>
                <a:cs typeface="メイリオ"/>
              </a:rPr>
              <a:t>, </a:t>
            </a:r>
            <a:r>
              <a:rPr lang="ja-JP" altLang="en-US" sz="2000" dirty="0" smtClean="0">
                <a:solidFill>
                  <a:schemeClr val="tx1">
                    <a:lumMod val="75000"/>
                    <a:lumOff val="25000"/>
                  </a:schemeClr>
                </a:solidFill>
                <a:latin typeface="メイリオ"/>
                <a:ea typeface="メイリオ"/>
                <a:cs typeface="メイリオ"/>
              </a:rPr>
              <a:t>最初の</a:t>
            </a:r>
            <a:r>
              <a:rPr lang="en-US" altLang="ja-JP" sz="2000" dirty="0" smtClean="0">
                <a:solidFill>
                  <a:schemeClr val="tx1">
                    <a:lumMod val="75000"/>
                    <a:lumOff val="25000"/>
                  </a:schemeClr>
                </a:solidFill>
                <a:latin typeface="メイリオ"/>
                <a:ea typeface="メイリオ"/>
                <a:cs typeface="メイリオ"/>
              </a:rPr>
              <a:t>30</a:t>
            </a:r>
            <a:r>
              <a:rPr lang="ja-JP" altLang="en-US" sz="2000" dirty="0" smtClean="0">
                <a:solidFill>
                  <a:schemeClr val="tx1">
                    <a:lumMod val="75000"/>
                    <a:lumOff val="25000"/>
                  </a:schemeClr>
                </a:solidFill>
                <a:latin typeface="メイリオ"/>
                <a:ea typeface="メイリオ"/>
                <a:cs typeface="メイリオ"/>
              </a:rPr>
              <a:t>日の</a:t>
            </a:r>
            <a:endParaRPr lang="en-US" altLang="ja-JP" sz="2000" dirty="0" smtClean="0">
              <a:solidFill>
                <a:schemeClr val="tx1">
                  <a:lumMod val="75000"/>
                  <a:lumOff val="25000"/>
                </a:schemeClr>
              </a:solidFill>
              <a:latin typeface="メイリオ"/>
              <a:ea typeface="メイリオ"/>
              <a:cs typeface="メイリオ"/>
            </a:endParaRPr>
          </a:p>
          <a:p>
            <a:r>
              <a:rPr lang="ja-JP" altLang="ja-JP" sz="2000" dirty="0">
                <a:solidFill>
                  <a:schemeClr val="tx1">
                    <a:lumMod val="75000"/>
                    <a:lumOff val="25000"/>
                  </a:schemeClr>
                </a:solidFill>
                <a:latin typeface="メイリオ"/>
                <a:ea typeface="メイリオ"/>
                <a:cs typeface="メイリオ"/>
              </a:rPr>
              <a:t>　</a:t>
            </a:r>
            <a:r>
              <a:rPr lang="en-US" altLang="ja-JP" sz="2000" dirty="0" smtClean="0">
                <a:solidFill>
                  <a:schemeClr val="tx1">
                    <a:lumMod val="75000"/>
                    <a:lumOff val="25000"/>
                  </a:schemeClr>
                </a:solidFill>
                <a:latin typeface="メイリオ"/>
                <a:ea typeface="メイリオ"/>
                <a:cs typeface="メイリオ"/>
              </a:rPr>
              <a:t>bookmark</a:t>
            </a:r>
            <a:r>
              <a:rPr lang="ja-JP" altLang="en-US" sz="2000" dirty="0" smtClean="0">
                <a:solidFill>
                  <a:schemeClr val="tx1">
                    <a:lumMod val="75000"/>
                    <a:lumOff val="25000"/>
                  </a:schemeClr>
                </a:solidFill>
                <a:latin typeface="メイリオ"/>
                <a:ea typeface="メイリオ"/>
                <a:cs typeface="メイリオ"/>
              </a:rPr>
              <a:t>時系列を入力とする</a:t>
            </a:r>
            <a:r>
              <a:rPr lang="en-US" altLang="ja-JP" sz="2000" dirty="0" smtClean="0">
                <a:solidFill>
                  <a:schemeClr val="tx1">
                    <a:lumMod val="75000"/>
                    <a:lumOff val="25000"/>
                  </a:schemeClr>
                </a:solidFill>
                <a:latin typeface="メイリオ"/>
                <a:ea typeface="メイリオ"/>
                <a:cs typeface="メイリオ"/>
              </a:rPr>
              <a:t>.</a:t>
            </a:r>
          </a:p>
          <a:p>
            <a:r>
              <a:rPr lang="ja-JP" altLang="en-US" sz="2000" dirty="0" smtClean="0">
                <a:solidFill>
                  <a:schemeClr val="tx1">
                    <a:lumMod val="75000"/>
                    <a:lumOff val="25000"/>
                  </a:schemeClr>
                </a:solidFill>
                <a:latin typeface="メイリオ"/>
                <a:ea typeface="メイリオ"/>
                <a:cs typeface="メイリオ"/>
              </a:rPr>
              <a:t>・後半</a:t>
            </a:r>
            <a:r>
              <a:rPr lang="en-US" altLang="ja-JP" sz="2000" dirty="0" smtClean="0">
                <a:solidFill>
                  <a:schemeClr val="tx1">
                    <a:lumMod val="75000"/>
                    <a:lumOff val="25000"/>
                  </a:schemeClr>
                </a:solidFill>
                <a:latin typeface="メイリオ"/>
                <a:ea typeface="メイリオ"/>
                <a:cs typeface="メイリオ"/>
              </a:rPr>
              <a:t>30</a:t>
            </a:r>
            <a:r>
              <a:rPr lang="ja-JP" altLang="en-US" sz="2000" dirty="0" smtClean="0">
                <a:solidFill>
                  <a:schemeClr val="tx1">
                    <a:lumMod val="75000"/>
                    <a:lumOff val="25000"/>
                  </a:schemeClr>
                </a:solidFill>
                <a:latin typeface="メイリオ"/>
                <a:ea typeface="メイリオ"/>
                <a:cs typeface="メイリオ"/>
              </a:rPr>
              <a:t>日分の時系列から</a:t>
            </a:r>
            <a:r>
              <a:rPr lang="en-US" altLang="ja-JP" sz="2000" dirty="0" smtClean="0">
                <a:solidFill>
                  <a:schemeClr val="tx1">
                    <a:lumMod val="75000"/>
                    <a:lumOff val="25000"/>
                  </a:schemeClr>
                </a:solidFill>
                <a:latin typeface="メイリオ"/>
                <a:ea typeface="メイリオ"/>
                <a:cs typeface="メイリオ"/>
              </a:rPr>
              <a:t>bookmark</a:t>
            </a:r>
            <a:r>
              <a:rPr lang="ja-JP" altLang="en-US" sz="2000" dirty="0" smtClean="0">
                <a:solidFill>
                  <a:schemeClr val="tx1">
                    <a:lumMod val="75000"/>
                    <a:lumOff val="25000"/>
                  </a:schemeClr>
                </a:solidFill>
                <a:latin typeface="メイリオ"/>
                <a:ea typeface="メイリオ"/>
                <a:cs typeface="メイリオ"/>
              </a:rPr>
              <a:t>数の平均を計算し</a:t>
            </a:r>
            <a:r>
              <a:rPr lang="en-US" altLang="ja-JP" sz="2000" dirty="0" smtClean="0">
                <a:solidFill>
                  <a:schemeClr val="tx1">
                    <a:lumMod val="75000"/>
                    <a:lumOff val="25000"/>
                  </a:schemeClr>
                </a:solidFill>
                <a:latin typeface="メイリオ"/>
                <a:ea typeface="メイリオ"/>
                <a:cs typeface="メイリオ"/>
              </a:rPr>
              <a:t>, </a:t>
            </a:r>
            <a:r>
              <a:rPr lang="ja-JP" altLang="en-US" sz="2000" dirty="0" smtClean="0">
                <a:solidFill>
                  <a:schemeClr val="tx1">
                    <a:lumMod val="75000"/>
                    <a:lumOff val="25000"/>
                  </a:schemeClr>
                </a:solidFill>
                <a:latin typeface="メイリオ"/>
                <a:ea typeface="メイリオ"/>
                <a:cs typeface="メイリオ"/>
              </a:rPr>
              <a:t>最初の</a:t>
            </a:r>
            <a:r>
              <a:rPr lang="en-US" altLang="ja-JP" sz="2000" dirty="0" smtClean="0">
                <a:solidFill>
                  <a:schemeClr val="tx1">
                    <a:lumMod val="75000"/>
                    <a:lumOff val="25000"/>
                  </a:schemeClr>
                </a:solidFill>
                <a:latin typeface="メイリオ"/>
                <a:ea typeface="メイリオ"/>
                <a:cs typeface="メイリオ"/>
              </a:rPr>
              <a:t>30</a:t>
            </a:r>
            <a:r>
              <a:rPr lang="ja-JP" altLang="en-US" sz="2000" dirty="0" smtClean="0">
                <a:solidFill>
                  <a:schemeClr val="tx1">
                    <a:lumMod val="75000"/>
                    <a:lumOff val="25000"/>
                  </a:schemeClr>
                </a:solidFill>
                <a:latin typeface="メイリオ"/>
                <a:ea typeface="メイリオ"/>
                <a:cs typeface="メイリオ"/>
              </a:rPr>
              <a:t>日</a:t>
            </a:r>
            <a:endParaRPr lang="en-US" altLang="ja-JP" sz="2000" dirty="0">
              <a:solidFill>
                <a:schemeClr val="tx1">
                  <a:lumMod val="75000"/>
                  <a:lumOff val="25000"/>
                </a:schemeClr>
              </a:solidFill>
              <a:latin typeface="メイリオ"/>
              <a:ea typeface="メイリオ"/>
              <a:cs typeface="メイリオ"/>
            </a:endParaRPr>
          </a:p>
          <a:p>
            <a:r>
              <a:rPr lang="ja-JP" altLang="ja-JP" sz="2000" dirty="0" smtClean="0">
                <a:solidFill>
                  <a:schemeClr val="tx1">
                    <a:lumMod val="75000"/>
                    <a:lumOff val="25000"/>
                  </a:schemeClr>
                </a:solidFill>
                <a:latin typeface="メイリオ"/>
                <a:ea typeface="メイリオ"/>
                <a:cs typeface="メイリオ"/>
              </a:rPr>
              <a:t>　</a:t>
            </a:r>
            <a:r>
              <a:rPr lang="en-US" altLang="ja-JP" sz="2000" dirty="0" smtClean="0">
                <a:solidFill>
                  <a:schemeClr val="tx1">
                    <a:lumMod val="75000"/>
                    <a:lumOff val="25000"/>
                  </a:schemeClr>
                </a:solidFill>
                <a:latin typeface="メイリオ"/>
                <a:ea typeface="メイリオ"/>
                <a:cs typeface="メイリオ"/>
              </a:rPr>
              <a:t>(</a:t>
            </a:r>
            <a:r>
              <a:rPr lang="ja-JP" altLang="en-US" sz="2000" dirty="0" smtClean="0">
                <a:solidFill>
                  <a:schemeClr val="tx1">
                    <a:lumMod val="75000"/>
                    <a:lumOff val="25000"/>
                  </a:schemeClr>
                </a:solidFill>
                <a:latin typeface="メイリオ"/>
                <a:ea typeface="メイリオ"/>
                <a:cs typeface="メイリオ"/>
              </a:rPr>
              <a:t>入力</a:t>
            </a:r>
            <a:r>
              <a:rPr lang="en-US" altLang="ja-JP" sz="2000" dirty="0" smtClean="0">
                <a:solidFill>
                  <a:schemeClr val="tx1">
                    <a:lumMod val="75000"/>
                    <a:lumOff val="25000"/>
                  </a:schemeClr>
                </a:solidFill>
                <a:latin typeface="メイリオ"/>
                <a:ea typeface="メイリオ"/>
                <a:cs typeface="メイリオ"/>
              </a:rPr>
              <a:t>)</a:t>
            </a:r>
            <a:r>
              <a:rPr lang="ja-JP" altLang="en-US" sz="2000" dirty="0" smtClean="0">
                <a:solidFill>
                  <a:schemeClr val="tx1">
                    <a:lumMod val="75000"/>
                    <a:lumOff val="25000"/>
                  </a:schemeClr>
                </a:solidFill>
                <a:latin typeface="メイリオ"/>
                <a:ea typeface="メイリオ"/>
                <a:cs typeface="メイリオ"/>
              </a:rPr>
              <a:t>の平均より大きければ</a:t>
            </a:r>
            <a:r>
              <a:rPr lang="en-US" altLang="ja-JP" sz="2000" dirty="0" smtClean="0">
                <a:solidFill>
                  <a:schemeClr val="tx1">
                    <a:lumMod val="75000"/>
                    <a:lumOff val="25000"/>
                  </a:schemeClr>
                </a:solidFill>
                <a:latin typeface="メイリオ"/>
                <a:ea typeface="メイリオ"/>
                <a:cs typeface="メイリオ"/>
              </a:rPr>
              <a:t>1, </a:t>
            </a:r>
            <a:r>
              <a:rPr lang="ja-JP" altLang="en-US" sz="2000" dirty="0" smtClean="0">
                <a:solidFill>
                  <a:schemeClr val="tx1">
                    <a:lumMod val="75000"/>
                    <a:lumOff val="25000"/>
                  </a:schemeClr>
                </a:solidFill>
                <a:latin typeface="メイリオ"/>
                <a:ea typeface="メイリオ"/>
                <a:cs typeface="メイリオ"/>
              </a:rPr>
              <a:t>小さければ</a:t>
            </a:r>
            <a:r>
              <a:rPr lang="en-US" altLang="ja-JP" sz="2000" dirty="0" smtClean="0">
                <a:solidFill>
                  <a:schemeClr val="tx1">
                    <a:lumMod val="75000"/>
                    <a:lumOff val="25000"/>
                  </a:schemeClr>
                </a:solidFill>
                <a:latin typeface="メイリオ"/>
                <a:ea typeface="メイリオ"/>
                <a:cs typeface="メイリオ"/>
              </a:rPr>
              <a:t>0</a:t>
            </a:r>
            <a:r>
              <a:rPr lang="ja-JP" altLang="en-US" sz="2000" dirty="0" smtClean="0">
                <a:solidFill>
                  <a:schemeClr val="tx1">
                    <a:lumMod val="75000"/>
                    <a:lumOff val="25000"/>
                  </a:schemeClr>
                </a:solidFill>
                <a:latin typeface="メイリオ"/>
                <a:ea typeface="メイリオ"/>
                <a:cs typeface="メイリオ"/>
              </a:rPr>
              <a:t>とラベル付けする</a:t>
            </a:r>
            <a:r>
              <a:rPr lang="en-US" altLang="ja-JP" sz="2000" dirty="0">
                <a:solidFill>
                  <a:schemeClr val="tx1">
                    <a:lumMod val="75000"/>
                    <a:lumOff val="25000"/>
                  </a:schemeClr>
                </a:solidFill>
                <a:latin typeface="メイリオ"/>
                <a:ea typeface="メイリオ"/>
                <a:cs typeface="メイリオ"/>
              </a:rPr>
              <a:t>.</a:t>
            </a:r>
          </a:p>
          <a:p>
            <a:r>
              <a:rPr lang="ja-JP" altLang="en-US" sz="2000" dirty="0" smtClean="0">
                <a:solidFill>
                  <a:schemeClr val="tx1">
                    <a:lumMod val="75000"/>
                    <a:lumOff val="25000"/>
                  </a:schemeClr>
                </a:solidFill>
                <a:latin typeface="メイリオ"/>
                <a:ea typeface="メイリオ"/>
                <a:cs typeface="メイリオ"/>
              </a:rPr>
              <a:t>・</a:t>
            </a:r>
            <a:r>
              <a:rPr lang="ja-JP" altLang="en-US" sz="2000" strike="sngStrike" dirty="0" smtClean="0">
                <a:solidFill>
                  <a:schemeClr val="tx1">
                    <a:lumMod val="75000"/>
                    <a:lumOff val="25000"/>
                  </a:schemeClr>
                </a:solidFill>
                <a:latin typeface="メイリオ"/>
                <a:ea typeface="メイリオ"/>
                <a:cs typeface="メイリオ"/>
              </a:rPr>
              <a:t>速度と加速度を計算して</a:t>
            </a:r>
            <a:r>
              <a:rPr lang="en-US" altLang="ja-JP" sz="2000" strike="sngStrike" dirty="0" smtClean="0">
                <a:solidFill>
                  <a:schemeClr val="tx1">
                    <a:lumMod val="75000"/>
                    <a:lumOff val="25000"/>
                  </a:schemeClr>
                </a:solidFill>
                <a:latin typeface="メイリオ"/>
                <a:ea typeface="メイリオ"/>
                <a:cs typeface="メイリオ"/>
              </a:rPr>
              <a:t>3×30</a:t>
            </a:r>
            <a:r>
              <a:rPr lang="ja-JP" altLang="en-US" sz="2000" strike="sngStrike" dirty="0" smtClean="0">
                <a:solidFill>
                  <a:schemeClr val="tx1">
                    <a:lumMod val="75000"/>
                    <a:lumOff val="25000"/>
                  </a:schemeClr>
                </a:solidFill>
                <a:latin typeface="メイリオ"/>
                <a:ea typeface="メイリオ"/>
                <a:cs typeface="メイリオ"/>
              </a:rPr>
              <a:t>の多チャンネル入力とした</a:t>
            </a:r>
            <a:r>
              <a:rPr lang="en-US" altLang="ja-JP" sz="2000" strike="sngStrike" dirty="0" smtClean="0">
                <a:solidFill>
                  <a:schemeClr val="tx1">
                    <a:lumMod val="75000"/>
                    <a:lumOff val="25000"/>
                  </a:schemeClr>
                </a:solidFill>
                <a:latin typeface="メイリオ"/>
                <a:ea typeface="メイリオ"/>
                <a:cs typeface="メイリオ"/>
              </a:rPr>
              <a:t>.</a:t>
            </a:r>
            <a:endParaRPr kumimoji="1" lang="ja-JP" altLang="en-US" sz="2000" strike="sngStrike" dirty="0" smtClean="0">
              <a:solidFill>
                <a:schemeClr val="tx1">
                  <a:lumMod val="75000"/>
                  <a:lumOff val="25000"/>
                </a:schemeClr>
              </a:solidFill>
              <a:latin typeface="メイリオ"/>
              <a:ea typeface="メイリオ"/>
              <a:cs typeface="メイリオ"/>
            </a:endParaRPr>
          </a:p>
        </p:txBody>
      </p:sp>
      <p:sp>
        <p:nvSpPr>
          <p:cNvPr id="9" name="角丸四角形 8"/>
          <p:cNvSpPr/>
          <p:nvPr/>
        </p:nvSpPr>
        <p:spPr>
          <a:xfrm>
            <a:off x="382747" y="1324790"/>
            <a:ext cx="8265206" cy="2506377"/>
          </a:xfrm>
          <a:prstGeom prst="roundRect">
            <a:avLst>
              <a:gd name="adj" fmla="val 9040"/>
            </a:avLst>
          </a:prstGeom>
          <a:noFill/>
          <a:ln w="38100">
            <a:solidFill>
              <a:srgbClr val="3B96C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951286" y="1016731"/>
            <a:ext cx="1723549" cy="461665"/>
          </a:xfrm>
          <a:prstGeom prst="rect">
            <a:avLst/>
          </a:prstGeom>
          <a:solidFill>
            <a:schemeClr val="bg1"/>
          </a:solidFill>
        </p:spPr>
        <p:txBody>
          <a:bodyPr wrap="none" rtlCol="0">
            <a:spAutoFit/>
          </a:bodyPr>
          <a:lstStyle/>
          <a:p>
            <a:r>
              <a:rPr lang="ja-JP" altLang="en-US" sz="2400" dirty="0" smtClean="0">
                <a:solidFill>
                  <a:srgbClr val="3B96C1"/>
                </a:solidFill>
                <a:latin typeface="メイリオ"/>
                <a:ea typeface="メイリオ"/>
                <a:cs typeface="メイリオ"/>
              </a:rPr>
              <a:t>学習データ</a:t>
            </a:r>
            <a:endParaRPr kumimoji="1" lang="ja-JP" altLang="en-US" sz="2400" dirty="0" smtClean="0">
              <a:solidFill>
                <a:srgbClr val="3B96C1"/>
              </a:solidFill>
              <a:latin typeface="メイリオ"/>
              <a:ea typeface="メイリオ"/>
              <a:cs typeface="メイリオ"/>
            </a:endParaRPr>
          </a:p>
        </p:txBody>
      </p:sp>
      <p:sp>
        <p:nvSpPr>
          <p:cNvPr id="11" name="テキスト ボックス 10"/>
          <p:cNvSpPr txBox="1"/>
          <p:nvPr/>
        </p:nvSpPr>
        <p:spPr>
          <a:xfrm>
            <a:off x="499203" y="4168535"/>
            <a:ext cx="4351263" cy="1323439"/>
          </a:xfrm>
          <a:prstGeom prst="rect">
            <a:avLst/>
          </a:prstGeom>
          <a:noFill/>
        </p:spPr>
        <p:txBody>
          <a:bodyPr wrap="square" rtlCol="0">
            <a:spAutoFit/>
          </a:bodyPr>
          <a:lstStyle/>
          <a:p>
            <a:r>
              <a:rPr kumimoji="1" lang="ja-JP" altLang="en-US" sz="2000" dirty="0" smtClean="0">
                <a:solidFill>
                  <a:schemeClr val="tx1">
                    <a:lumMod val="75000"/>
                    <a:lumOff val="25000"/>
                  </a:schemeClr>
                </a:solidFill>
                <a:latin typeface="メイリオ"/>
                <a:ea typeface="メイリオ"/>
                <a:cs typeface="メイリオ"/>
              </a:rPr>
              <a:t>変更点</a:t>
            </a:r>
            <a:r>
              <a:rPr kumimoji="1" lang="en-US" altLang="ja-JP" sz="2000" dirty="0" smtClean="0">
                <a:solidFill>
                  <a:schemeClr val="tx1">
                    <a:lumMod val="75000"/>
                    <a:lumOff val="25000"/>
                  </a:schemeClr>
                </a:solidFill>
                <a:latin typeface="メイリオ"/>
                <a:ea typeface="メイリオ"/>
                <a:cs typeface="メイリオ"/>
              </a:rPr>
              <a:t>:</a:t>
            </a:r>
          </a:p>
          <a:p>
            <a:r>
              <a:rPr lang="ja-JP" altLang="en-US" sz="2000" dirty="0" smtClean="0">
                <a:solidFill>
                  <a:schemeClr val="tx1">
                    <a:lumMod val="75000"/>
                    <a:lumOff val="25000"/>
                  </a:schemeClr>
                </a:solidFill>
                <a:latin typeface="メイリオ"/>
                <a:ea typeface="メイリオ"/>
                <a:cs typeface="メイリオ"/>
              </a:rPr>
              <a:t>・速度と加速度をなくした</a:t>
            </a:r>
            <a:endParaRPr lang="en-US" altLang="ja-JP" sz="2000" dirty="0" smtClean="0">
              <a:solidFill>
                <a:schemeClr val="tx1">
                  <a:lumMod val="75000"/>
                  <a:lumOff val="25000"/>
                </a:schemeClr>
              </a:solidFill>
              <a:latin typeface="メイリオ"/>
              <a:ea typeface="メイリオ"/>
              <a:cs typeface="メイリオ"/>
            </a:endParaRPr>
          </a:p>
          <a:p>
            <a:r>
              <a:rPr lang="ja-JP" altLang="en-US" sz="2000" dirty="0">
                <a:solidFill>
                  <a:schemeClr val="tx1">
                    <a:lumMod val="75000"/>
                    <a:lumOff val="25000"/>
                  </a:schemeClr>
                </a:solidFill>
                <a:latin typeface="メイリオ"/>
                <a:ea typeface="メイリオ"/>
                <a:cs typeface="メイリオ"/>
              </a:rPr>
              <a:t>　</a:t>
            </a:r>
            <a:r>
              <a:rPr lang="en-US" altLang="ja-JP" sz="2000" dirty="0" smtClean="0">
                <a:solidFill>
                  <a:schemeClr val="tx1">
                    <a:lumMod val="75000"/>
                    <a:lumOff val="25000"/>
                  </a:schemeClr>
                </a:solidFill>
                <a:latin typeface="メイリオ"/>
                <a:ea typeface="メイリオ"/>
                <a:cs typeface="メイリオ"/>
              </a:rPr>
              <a:t>→A/B</a:t>
            </a:r>
            <a:r>
              <a:rPr lang="ja-JP" altLang="en-US" sz="2000" dirty="0" smtClean="0">
                <a:solidFill>
                  <a:schemeClr val="tx1">
                    <a:lumMod val="75000"/>
                    <a:lumOff val="25000"/>
                  </a:schemeClr>
                </a:solidFill>
                <a:latin typeface="メイリオ"/>
                <a:ea typeface="メイリオ"/>
                <a:cs typeface="メイリオ"/>
              </a:rPr>
              <a:t>テストでほぼ結果が変わら</a:t>
            </a:r>
            <a:endParaRPr lang="en-US" altLang="ja-JP" sz="2000" dirty="0" smtClean="0">
              <a:solidFill>
                <a:schemeClr val="tx1">
                  <a:lumMod val="75000"/>
                  <a:lumOff val="25000"/>
                </a:schemeClr>
              </a:solidFill>
              <a:latin typeface="メイリオ"/>
              <a:ea typeface="メイリオ"/>
              <a:cs typeface="メイリオ"/>
            </a:endParaRPr>
          </a:p>
          <a:p>
            <a:r>
              <a:rPr lang="ja-JP" altLang="ja-JP" sz="2000" dirty="0">
                <a:solidFill>
                  <a:schemeClr val="tx1">
                    <a:lumMod val="75000"/>
                    <a:lumOff val="25000"/>
                  </a:schemeClr>
                </a:solidFill>
                <a:latin typeface="メイリオ"/>
                <a:ea typeface="メイリオ"/>
                <a:cs typeface="メイリオ"/>
              </a:rPr>
              <a:t>　</a:t>
            </a:r>
            <a:r>
              <a:rPr lang="ja-JP" altLang="en-US" sz="2000" dirty="0" smtClean="0">
                <a:solidFill>
                  <a:schemeClr val="tx1">
                    <a:lumMod val="75000"/>
                    <a:lumOff val="25000"/>
                  </a:schemeClr>
                </a:solidFill>
                <a:latin typeface="メイリオ"/>
                <a:ea typeface="メイリオ"/>
                <a:cs typeface="メイリオ"/>
              </a:rPr>
              <a:t>　なかったため</a:t>
            </a:r>
            <a:endParaRPr lang="en-US" altLang="ja-JP" sz="2000" dirty="0" smtClean="0">
              <a:solidFill>
                <a:schemeClr val="tx1">
                  <a:lumMod val="75000"/>
                  <a:lumOff val="25000"/>
                </a:schemeClr>
              </a:solidFill>
              <a:latin typeface="メイリオ"/>
              <a:ea typeface="メイリオ"/>
              <a:cs typeface="メイリオ"/>
            </a:endParaRPr>
          </a:p>
        </p:txBody>
      </p:sp>
    </p:spTree>
    <p:extLst>
      <p:ext uri="{BB962C8B-B14F-4D97-AF65-F5344CB8AC3E}">
        <p14:creationId xmlns:p14="http://schemas.microsoft.com/office/powerpoint/2010/main" val="6930426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393456"/>
            <a:ext cx="9144000" cy="45719"/>
          </a:xfrm>
          <a:prstGeom prst="rect">
            <a:avLst/>
          </a:prstGeom>
          <a:solidFill>
            <a:srgbClr val="318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 name="正方形/長方形 2"/>
          <p:cNvSpPr/>
          <p:nvPr/>
        </p:nvSpPr>
        <p:spPr>
          <a:xfrm>
            <a:off x="584570" y="624941"/>
            <a:ext cx="332601" cy="342710"/>
          </a:xfrm>
          <a:prstGeom prst="rect">
            <a:avLst/>
          </a:prstGeom>
          <a:solidFill>
            <a:srgbClr val="318BBA">
              <a:alpha val="8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 name="フッター プレースホルダー 2"/>
          <p:cNvSpPr txBox="1">
            <a:spLocks/>
          </p:cNvSpPr>
          <p:nvPr/>
        </p:nvSpPr>
        <p:spPr>
          <a:xfrm>
            <a:off x="133486" y="122336"/>
            <a:ext cx="4057514" cy="365125"/>
          </a:xfrm>
          <a:prstGeom prst="rect">
            <a:avLst/>
          </a:prstGeom>
        </p:spPr>
        <p:txBody>
          <a:bodyPr/>
          <a:lstStyle>
            <a:defPPr>
              <a:defRPr lang="ja-JP"/>
            </a:defPPr>
            <a:lvl1pPr marL="0" algn="l" defTabSz="457200" rtl="0" eaLnBrk="1" latinLnBrk="0" hangingPunct="1">
              <a:defRPr kumimoji="1" sz="1100" kern="1200">
                <a:solidFill>
                  <a:srgbClr val="DE8528"/>
                </a:solidFill>
                <a:latin typeface="メイリオ"/>
                <a:ea typeface="メイリオ"/>
                <a:cs typeface="メイリオ"/>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dirty="0" smtClean="0">
                <a:solidFill>
                  <a:srgbClr val="318BBA"/>
                </a:solidFill>
              </a:rPr>
              <a:t>RA</a:t>
            </a:r>
            <a:r>
              <a:rPr lang="ja-JP" altLang="en-US" dirty="0" smtClean="0">
                <a:solidFill>
                  <a:srgbClr val="318BBA"/>
                </a:solidFill>
              </a:rPr>
              <a:t>報告資料</a:t>
            </a:r>
            <a:r>
              <a:rPr lang="en-US" altLang="ja-JP" dirty="0" smtClean="0">
                <a:solidFill>
                  <a:srgbClr val="318BBA"/>
                </a:solidFill>
              </a:rPr>
              <a:t> 2/10</a:t>
            </a:r>
          </a:p>
        </p:txBody>
      </p:sp>
      <p:sp>
        <p:nvSpPr>
          <p:cNvPr id="5" name="テキスト ボックス 4"/>
          <p:cNvSpPr txBox="1"/>
          <p:nvPr/>
        </p:nvSpPr>
        <p:spPr>
          <a:xfrm>
            <a:off x="916530" y="571456"/>
            <a:ext cx="3262432" cy="461665"/>
          </a:xfrm>
          <a:prstGeom prst="rect">
            <a:avLst/>
          </a:prstGeom>
          <a:noFill/>
        </p:spPr>
        <p:txBody>
          <a:bodyPr wrap="none" rtlCol="0">
            <a:spAutoFit/>
          </a:bodyPr>
          <a:lstStyle/>
          <a:p>
            <a:r>
              <a:rPr lang="ja-JP" altLang="en-US" sz="2400" dirty="0" smtClean="0">
                <a:solidFill>
                  <a:srgbClr val="318BBA"/>
                </a:solidFill>
                <a:latin typeface="メイリオ"/>
                <a:ea typeface="メイリオ"/>
                <a:cs typeface="メイリオ"/>
              </a:rPr>
              <a:t>シミュレーション設定</a:t>
            </a:r>
            <a:endParaRPr kumimoji="1" lang="ja-JP" altLang="en-US" sz="2400" dirty="0">
              <a:solidFill>
                <a:srgbClr val="318BBA"/>
              </a:solidFill>
              <a:latin typeface="メイリオ"/>
              <a:ea typeface="メイリオ"/>
              <a:cs typeface="メイリオ"/>
            </a:endParaRPr>
          </a:p>
        </p:txBody>
      </p:sp>
      <p:sp>
        <p:nvSpPr>
          <p:cNvPr id="9" name="テキスト ボックス 8"/>
          <p:cNvSpPr txBox="1"/>
          <p:nvPr/>
        </p:nvSpPr>
        <p:spPr>
          <a:xfrm>
            <a:off x="541310" y="1464174"/>
            <a:ext cx="8021051" cy="3477875"/>
          </a:xfrm>
          <a:prstGeom prst="rect">
            <a:avLst/>
          </a:prstGeom>
          <a:noFill/>
        </p:spPr>
        <p:txBody>
          <a:bodyPr wrap="square" rtlCol="0">
            <a:spAutoFit/>
          </a:bodyPr>
          <a:lstStyle/>
          <a:p>
            <a:r>
              <a:rPr kumimoji="1" lang="ja-JP" altLang="en-US" sz="2000" dirty="0" smtClean="0">
                <a:solidFill>
                  <a:schemeClr val="tx1">
                    <a:lumMod val="75000"/>
                    <a:lumOff val="25000"/>
                  </a:schemeClr>
                </a:solidFill>
                <a:latin typeface="メイリオ"/>
                <a:ea typeface="メイリオ"/>
                <a:cs typeface="メイリオ"/>
              </a:rPr>
              <a:t>・</a:t>
            </a:r>
            <a:r>
              <a:rPr lang="ja-JP" altLang="en-US" sz="2000" dirty="0" smtClean="0">
                <a:solidFill>
                  <a:schemeClr val="tx1">
                    <a:lumMod val="75000"/>
                    <a:lumOff val="25000"/>
                  </a:schemeClr>
                </a:solidFill>
                <a:latin typeface="メイリオ"/>
                <a:ea typeface="メイリオ"/>
                <a:cs typeface="メイリオ"/>
              </a:rPr>
              <a:t>学習データでは</a:t>
            </a:r>
            <a:r>
              <a:rPr lang="en-US" altLang="ja-JP" sz="2000" dirty="0" smtClean="0">
                <a:solidFill>
                  <a:schemeClr val="tx1">
                    <a:lumMod val="75000"/>
                    <a:lumOff val="25000"/>
                  </a:schemeClr>
                </a:solidFill>
                <a:latin typeface="メイリオ"/>
                <a:ea typeface="メイリオ"/>
                <a:cs typeface="メイリオ"/>
              </a:rPr>
              <a:t>, </a:t>
            </a:r>
            <a:r>
              <a:rPr kumimoji="1" lang="ja-JP" altLang="en-US" sz="2000" dirty="0" smtClean="0">
                <a:solidFill>
                  <a:schemeClr val="tx1">
                    <a:lumMod val="75000"/>
                    <a:lumOff val="25000"/>
                  </a:schemeClr>
                </a:solidFill>
                <a:latin typeface="メイリオ"/>
                <a:ea typeface="メイリオ"/>
                <a:cs typeface="メイリオ"/>
              </a:rPr>
              <a:t>正例と負例が同数となるようにサンプリング</a:t>
            </a:r>
            <a:endParaRPr kumimoji="1" lang="en-US" altLang="ja-JP" sz="2000" dirty="0" smtClean="0">
              <a:solidFill>
                <a:schemeClr val="tx1">
                  <a:lumMod val="75000"/>
                  <a:lumOff val="25000"/>
                </a:schemeClr>
              </a:solidFill>
              <a:latin typeface="メイリオ"/>
              <a:ea typeface="メイリオ"/>
              <a:cs typeface="メイリオ"/>
            </a:endParaRPr>
          </a:p>
          <a:p>
            <a:r>
              <a:rPr lang="ja-JP" altLang="en-US" sz="2000" dirty="0" smtClean="0">
                <a:solidFill>
                  <a:schemeClr val="tx1">
                    <a:lumMod val="75000"/>
                    <a:lumOff val="25000"/>
                  </a:schemeClr>
                </a:solidFill>
                <a:latin typeface="メイリオ"/>
                <a:ea typeface="メイリオ"/>
                <a:cs typeface="メイリオ"/>
              </a:rPr>
              <a:t>・チャンスレベルは約</a:t>
            </a:r>
            <a:r>
              <a:rPr lang="en-US" altLang="ja-JP" sz="2000" dirty="0" smtClean="0">
                <a:solidFill>
                  <a:schemeClr val="tx1">
                    <a:lumMod val="75000"/>
                    <a:lumOff val="25000"/>
                  </a:schemeClr>
                </a:solidFill>
                <a:latin typeface="メイリオ"/>
                <a:ea typeface="メイリオ"/>
                <a:cs typeface="メイリオ"/>
              </a:rPr>
              <a:t>80%</a:t>
            </a:r>
          </a:p>
          <a:p>
            <a:r>
              <a:rPr lang="ja-JP" altLang="en-US" sz="2000" dirty="0" smtClean="0">
                <a:solidFill>
                  <a:schemeClr val="tx1">
                    <a:lumMod val="75000"/>
                    <a:lumOff val="25000"/>
                  </a:schemeClr>
                </a:solidFill>
                <a:latin typeface="メイリオ"/>
                <a:ea typeface="メイリオ"/>
                <a:cs typeface="メイリオ"/>
              </a:rPr>
              <a:t>・入力とする系列の</a:t>
            </a:r>
            <a:r>
              <a:rPr lang="en-US" altLang="ja-JP" sz="2000" dirty="0" smtClean="0">
                <a:solidFill>
                  <a:schemeClr val="tx1">
                    <a:lumMod val="75000"/>
                    <a:lumOff val="25000"/>
                  </a:schemeClr>
                </a:solidFill>
                <a:latin typeface="メイリオ"/>
                <a:ea typeface="メイリオ"/>
                <a:cs typeface="メイリオ"/>
              </a:rPr>
              <a:t>bookmark</a:t>
            </a:r>
            <a:r>
              <a:rPr lang="ja-JP" altLang="en-US" sz="2000" dirty="0" smtClean="0">
                <a:solidFill>
                  <a:schemeClr val="tx1">
                    <a:lumMod val="75000"/>
                    <a:lumOff val="25000"/>
                  </a:schemeClr>
                </a:solidFill>
                <a:latin typeface="メイリオ"/>
                <a:ea typeface="メイリオ"/>
                <a:cs typeface="メイリオ"/>
              </a:rPr>
              <a:t>数が少なすぎると</a:t>
            </a:r>
            <a:r>
              <a:rPr lang="en-US" altLang="ja-JP" sz="2000" dirty="0" smtClean="0">
                <a:solidFill>
                  <a:schemeClr val="tx1">
                    <a:lumMod val="75000"/>
                    <a:lumOff val="25000"/>
                  </a:schemeClr>
                </a:solidFill>
                <a:latin typeface="メイリオ"/>
                <a:ea typeface="メイリオ"/>
                <a:cs typeface="メイリオ"/>
              </a:rPr>
              <a:t>, </a:t>
            </a:r>
            <a:r>
              <a:rPr lang="ja-JP" altLang="en-US" sz="2000" dirty="0" smtClean="0">
                <a:solidFill>
                  <a:schemeClr val="tx1">
                    <a:lumMod val="75000"/>
                    <a:lumOff val="25000"/>
                  </a:schemeClr>
                </a:solidFill>
                <a:latin typeface="メイリオ"/>
                <a:ea typeface="メイリオ"/>
                <a:cs typeface="メイリオ"/>
              </a:rPr>
              <a:t>将来的に現在より</a:t>
            </a:r>
            <a:endParaRPr lang="en-US" altLang="ja-JP" sz="2000" dirty="0" smtClean="0">
              <a:solidFill>
                <a:schemeClr val="tx1">
                  <a:lumMod val="75000"/>
                  <a:lumOff val="25000"/>
                </a:schemeClr>
              </a:solidFill>
              <a:latin typeface="メイリオ"/>
              <a:ea typeface="メイリオ"/>
              <a:cs typeface="メイリオ"/>
            </a:endParaRPr>
          </a:p>
          <a:p>
            <a:r>
              <a:rPr lang="ja-JP" altLang="ja-JP" sz="2000" dirty="0">
                <a:solidFill>
                  <a:schemeClr val="tx1">
                    <a:lumMod val="75000"/>
                    <a:lumOff val="25000"/>
                  </a:schemeClr>
                </a:solidFill>
                <a:latin typeface="メイリオ"/>
                <a:ea typeface="メイリオ"/>
                <a:cs typeface="メイリオ"/>
              </a:rPr>
              <a:t>　</a:t>
            </a:r>
            <a:r>
              <a:rPr lang="en-US" altLang="ja-JP" sz="2000" dirty="0" smtClean="0">
                <a:solidFill>
                  <a:schemeClr val="tx1">
                    <a:lumMod val="75000"/>
                    <a:lumOff val="25000"/>
                  </a:schemeClr>
                </a:solidFill>
                <a:latin typeface="メイリオ"/>
                <a:ea typeface="メイリオ"/>
                <a:cs typeface="メイリオ"/>
              </a:rPr>
              <a:t>bookmark</a:t>
            </a:r>
            <a:r>
              <a:rPr lang="ja-JP" altLang="en-US" sz="2000" dirty="0" smtClean="0">
                <a:solidFill>
                  <a:schemeClr val="tx1">
                    <a:lumMod val="75000"/>
                    <a:lumOff val="25000"/>
                  </a:schemeClr>
                </a:solidFill>
                <a:latin typeface="メイリオ"/>
                <a:ea typeface="メイリオ"/>
                <a:cs typeface="メイリオ"/>
              </a:rPr>
              <a:t>数が伸びると判断されたとしてもその規模は小さい可能</a:t>
            </a:r>
            <a:endParaRPr lang="en-US" altLang="ja-JP" sz="2000" dirty="0" smtClean="0">
              <a:solidFill>
                <a:schemeClr val="tx1">
                  <a:lumMod val="75000"/>
                  <a:lumOff val="25000"/>
                </a:schemeClr>
              </a:solidFill>
              <a:latin typeface="メイリオ"/>
              <a:ea typeface="メイリオ"/>
              <a:cs typeface="メイリオ"/>
            </a:endParaRPr>
          </a:p>
          <a:p>
            <a:r>
              <a:rPr lang="ja-JP" altLang="ja-JP" sz="2000" dirty="0">
                <a:solidFill>
                  <a:schemeClr val="tx1">
                    <a:lumMod val="75000"/>
                    <a:lumOff val="25000"/>
                  </a:schemeClr>
                </a:solidFill>
                <a:latin typeface="メイリオ"/>
                <a:ea typeface="メイリオ"/>
                <a:cs typeface="メイリオ"/>
              </a:rPr>
              <a:t>　</a:t>
            </a:r>
            <a:r>
              <a:rPr lang="ja-JP" altLang="en-US" sz="2000" dirty="0" smtClean="0">
                <a:solidFill>
                  <a:schemeClr val="tx1">
                    <a:lumMod val="75000"/>
                    <a:lumOff val="25000"/>
                  </a:schemeClr>
                </a:solidFill>
                <a:latin typeface="メイリオ"/>
                <a:ea typeface="メイリオ"/>
                <a:cs typeface="メイリオ"/>
              </a:rPr>
              <a:t>性があるので</a:t>
            </a:r>
            <a:r>
              <a:rPr lang="en-US" altLang="ja-JP" sz="2000" dirty="0" smtClean="0">
                <a:solidFill>
                  <a:schemeClr val="tx1">
                    <a:lumMod val="75000"/>
                    <a:lumOff val="25000"/>
                  </a:schemeClr>
                </a:solidFill>
                <a:latin typeface="メイリオ"/>
                <a:ea typeface="メイリオ"/>
                <a:cs typeface="メイリオ"/>
              </a:rPr>
              <a:t>, </a:t>
            </a:r>
            <a:r>
              <a:rPr lang="ja-JP" altLang="en-US" sz="2000" dirty="0" smtClean="0">
                <a:solidFill>
                  <a:schemeClr val="tx1">
                    <a:lumMod val="75000"/>
                    <a:lumOff val="25000"/>
                  </a:schemeClr>
                </a:solidFill>
                <a:latin typeface="メイリオ"/>
                <a:ea typeface="メイリオ"/>
                <a:cs typeface="メイリオ"/>
              </a:rPr>
              <a:t>入力時系列の平均</a:t>
            </a:r>
            <a:r>
              <a:rPr lang="en-US" altLang="ja-JP" sz="2000" dirty="0" smtClean="0">
                <a:solidFill>
                  <a:schemeClr val="tx1">
                    <a:lumMod val="75000"/>
                    <a:lumOff val="25000"/>
                  </a:schemeClr>
                </a:solidFill>
                <a:latin typeface="メイリオ"/>
                <a:ea typeface="メイリオ"/>
                <a:cs typeface="メイリオ"/>
              </a:rPr>
              <a:t>bookmark</a:t>
            </a:r>
            <a:r>
              <a:rPr lang="ja-JP" altLang="en-US" sz="2000" dirty="0" smtClean="0">
                <a:solidFill>
                  <a:schemeClr val="tx1">
                    <a:lumMod val="75000"/>
                    <a:lumOff val="25000"/>
                  </a:schemeClr>
                </a:solidFill>
                <a:latin typeface="メイリオ"/>
                <a:ea typeface="メイリオ"/>
                <a:cs typeface="メイリオ"/>
              </a:rPr>
              <a:t>数に閾値を設定</a:t>
            </a:r>
            <a:endParaRPr lang="en-US" altLang="ja-JP" sz="2000" dirty="0">
              <a:solidFill>
                <a:schemeClr val="tx1">
                  <a:lumMod val="75000"/>
                  <a:lumOff val="25000"/>
                </a:schemeClr>
              </a:solidFill>
              <a:latin typeface="メイリオ"/>
              <a:ea typeface="メイリオ"/>
              <a:cs typeface="メイリオ"/>
            </a:endParaRPr>
          </a:p>
          <a:p>
            <a:r>
              <a:rPr lang="en-US" altLang="ja-JP" sz="2000" dirty="0">
                <a:solidFill>
                  <a:schemeClr val="tx1">
                    <a:lumMod val="75000"/>
                    <a:lumOff val="25000"/>
                  </a:schemeClr>
                </a:solidFill>
                <a:latin typeface="メイリオ"/>
                <a:ea typeface="メイリオ"/>
                <a:cs typeface="メイリオ"/>
              </a:rPr>
              <a:t>	</a:t>
            </a:r>
            <a:r>
              <a:rPr lang="en-US" altLang="ja-JP" sz="2000" dirty="0" smtClean="0">
                <a:solidFill>
                  <a:schemeClr val="tx1">
                    <a:lumMod val="75000"/>
                    <a:lumOff val="25000"/>
                  </a:schemeClr>
                </a:solidFill>
                <a:latin typeface="メイリオ"/>
                <a:ea typeface="メイリオ"/>
                <a:cs typeface="メイリオ"/>
              </a:rPr>
              <a:t>- </a:t>
            </a:r>
            <a:r>
              <a:rPr lang="ja-JP" altLang="en-US" sz="2000" dirty="0" smtClean="0">
                <a:solidFill>
                  <a:schemeClr val="tx1">
                    <a:lumMod val="75000"/>
                    <a:lumOff val="25000"/>
                  </a:schemeClr>
                </a:solidFill>
                <a:latin typeface="メイリオ"/>
                <a:ea typeface="メイリオ"/>
                <a:cs typeface="メイリオ"/>
              </a:rPr>
              <a:t>とりあえず平均</a:t>
            </a:r>
            <a:r>
              <a:rPr lang="en-US" altLang="ja-JP" sz="2000" dirty="0" smtClean="0">
                <a:solidFill>
                  <a:schemeClr val="tx1">
                    <a:lumMod val="75000"/>
                    <a:lumOff val="25000"/>
                  </a:schemeClr>
                </a:solidFill>
                <a:latin typeface="メイリオ"/>
                <a:ea typeface="メイリオ"/>
                <a:cs typeface="メイリオ"/>
              </a:rPr>
              <a:t>bookmark</a:t>
            </a:r>
            <a:r>
              <a:rPr lang="ja-JP" altLang="en-US" sz="2000" dirty="0" smtClean="0">
                <a:solidFill>
                  <a:schemeClr val="tx1">
                    <a:lumMod val="75000"/>
                    <a:lumOff val="25000"/>
                  </a:schemeClr>
                </a:solidFill>
                <a:latin typeface="メイリオ"/>
                <a:ea typeface="メイリオ"/>
                <a:cs typeface="メイリオ"/>
              </a:rPr>
              <a:t>数</a:t>
            </a:r>
            <a:r>
              <a:rPr lang="en-US" altLang="ja-JP" sz="2000" dirty="0">
                <a:solidFill>
                  <a:schemeClr val="tx1">
                    <a:lumMod val="75000"/>
                    <a:lumOff val="25000"/>
                  </a:schemeClr>
                </a:solidFill>
                <a:latin typeface="メイリオ"/>
                <a:ea typeface="メイリオ"/>
                <a:cs typeface="メイリオ"/>
              </a:rPr>
              <a:t> </a:t>
            </a:r>
            <a:r>
              <a:rPr lang="en-US" altLang="ja-JP" sz="2000" dirty="0" smtClean="0">
                <a:solidFill>
                  <a:schemeClr val="tx1">
                    <a:lumMod val="75000"/>
                    <a:lumOff val="25000"/>
                  </a:schemeClr>
                </a:solidFill>
                <a:latin typeface="メイリオ"/>
                <a:ea typeface="メイリオ"/>
                <a:cs typeface="メイリオ"/>
              </a:rPr>
              <a:t>&gt;= 2</a:t>
            </a:r>
          </a:p>
          <a:p>
            <a:r>
              <a:rPr lang="ja-JP" altLang="en-US" sz="2000" dirty="0" smtClean="0">
                <a:solidFill>
                  <a:schemeClr val="tx1">
                    <a:lumMod val="75000"/>
                    <a:lumOff val="25000"/>
                  </a:schemeClr>
                </a:solidFill>
                <a:latin typeface="メイリオ"/>
                <a:ea typeface="メイリオ"/>
                <a:cs typeface="メイリオ"/>
              </a:rPr>
              <a:t>・データシャッフル</a:t>
            </a:r>
            <a:endParaRPr lang="en-US" altLang="ja-JP" sz="2000" dirty="0" smtClean="0">
              <a:solidFill>
                <a:schemeClr val="tx1">
                  <a:lumMod val="75000"/>
                  <a:lumOff val="25000"/>
                </a:schemeClr>
              </a:solidFill>
              <a:latin typeface="メイリオ"/>
              <a:ea typeface="メイリオ"/>
              <a:cs typeface="メイリオ"/>
            </a:endParaRPr>
          </a:p>
          <a:p>
            <a:r>
              <a:rPr lang="ja-JP" altLang="en-US" sz="2000" dirty="0" smtClean="0">
                <a:solidFill>
                  <a:schemeClr val="tx1">
                    <a:lumMod val="75000"/>
                    <a:lumOff val="25000"/>
                  </a:schemeClr>
                </a:solidFill>
                <a:latin typeface="メイリオ"/>
                <a:ea typeface="メイリオ"/>
                <a:cs typeface="メイリオ"/>
              </a:rPr>
              <a:t>・精度評価は</a:t>
            </a:r>
            <a:r>
              <a:rPr lang="en-US" altLang="ja-JP" sz="2000" dirty="0" smtClean="0">
                <a:solidFill>
                  <a:schemeClr val="tx1">
                    <a:lumMod val="75000"/>
                    <a:lumOff val="25000"/>
                  </a:schemeClr>
                </a:solidFill>
                <a:latin typeface="メイリオ"/>
                <a:ea typeface="メイリオ"/>
                <a:cs typeface="メイリオ"/>
              </a:rPr>
              <a:t>ROC curve</a:t>
            </a:r>
            <a:r>
              <a:rPr lang="ja-JP" altLang="en-US" sz="2000" dirty="0" smtClean="0">
                <a:solidFill>
                  <a:schemeClr val="tx1">
                    <a:lumMod val="75000"/>
                    <a:lumOff val="25000"/>
                  </a:schemeClr>
                </a:solidFill>
                <a:latin typeface="メイリオ"/>
                <a:ea typeface="メイリオ"/>
                <a:cs typeface="メイリオ"/>
              </a:rPr>
              <a:t>と</a:t>
            </a:r>
            <a:r>
              <a:rPr lang="en-US" altLang="ja-JP" sz="2000" dirty="0" smtClean="0">
                <a:solidFill>
                  <a:schemeClr val="tx1">
                    <a:lumMod val="75000"/>
                    <a:lumOff val="25000"/>
                  </a:schemeClr>
                </a:solidFill>
                <a:latin typeface="メイリオ"/>
                <a:ea typeface="メイリオ"/>
                <a:cs typeface="メイリオ"/>
              </a:rPr>
              <a:t>precision-recall</a:t>
            </a:r>
            <a:r>
              <a:rPr lang="ja-JP" altLang="en-US" sz="2000" dirty="0" smtClean="0">
                <a:solidFill>
                  <a:schemeClr val="tx1">
                    <a:lumMod val="75000"/>
                    <a:lumOff val="25000"/>
                  </a:schemeClr>
                </a:solidFill>
                <a:latin typeface="メイリオ"/>
                <a:ea typeface="メイリオ"/>
                <a:cs typeface="メイリオ"/>
              </a:rPr>
              <a:t>によって行った</a:t>
            </a:r>
            <a:endParaRPr lang="en-US" altLang="ja-JP" sz="2000" dirty="0" smtClean="0">
              <a:solidFill>
                <a:schemeClr val="tx1">
                  <a:lumMod val="75000"/>
                  <a:lumOff val="25000"/>
                </a:schemeClr>
              </a:solidFill>
              <a:latin typeface="メイリオ"/>
              <a:ea typeface="メイリオ"/>
              <a:cs typeface="メイリオ"/>
            </a:endParaRPr>
          </a:p>
          <a:p>
            <a:r>
              <a:rPr lang="ja-JP" altLang="en-US" sz="2000" dirty="0" smtClean="0">
                <a:solidFill>
                  <a:schemeClr val="tx1">
                    <a:lumMod val="75000"/>
                    <a:lumOff val="25000"/>
                  </a:schemeClr>
                </a:solidFill>
                <a:latin typeface="メイリオ"/>
                <a:ea typeface="メイリオ"/>
                <a:cs typeface="メイリオ"/>
              </a:rPr>
              <a:t>・</a:t>
            </a:r>
            <a:r>
              <a:rPr lang="en-US" altLang="ja-JP" sz="2000" dirty="0" smtClean="0">
                <a:solidFill>
                  <a:schemeClr val="tx1">
                    <a:lumMod val="75000"/>
                    <a:lumOff val="25000"/>
                  </a:schemeClr>
                </a:solidFill>
                <a:latin typeface="メイリオ"/>
                <a:ea typeface="メイリオ"/>
                <a:cs typeface="メイリオ"/>
              </a:rPr>
              <a:t>Deep Neural Net, CNN</a:t>
            </a:r>
            <a:r>
              <a:rPr lang="ja-JP" altLang="en-US" sz="2000" dirty="0" smtClean="0">
                <a:solidFill>
                  <a:schemeClr val="tx1">
                    <a:lumMod val="75000"/>
                    <a:lumOff val="25000"/>
                  </a:schemeClr>
                </a:solidFill>
                <a:latin typeface="メイリオ"/>
                <a:ea typeface="メイリオ"/>
                <a:cs typeface="メイリオ"/>
              </a:rPr>
              <a:t>以外の全ての手法について</a:t>
            </a:r>
            <a:r>
              <a:rPr lang="en-US" altLang="ja-JP" sz="2000" dirty="0" smtClean="0">
                <a:solidFill>
                  <a:schemeClr val="tx1">
                    <a:lumMod val="75000"/>
                    <a:lumOff val="25000"/>
                  </a:schemeClr>
                </a:solidFill>
                <a:latin typeface="メイリオ"/>
                <a:ea typeface="メイリオ"/>
                <a:cs typeface="メイリオ"/>
              </a:rPr>
              <a:t>, </a:t>
            </a:r>
            <a:r>
              <a:rPr lang="ja-JP" altLang="en-US" sz="2000" dirty="0" smtClean="0">
                <a:solidFill>
                  <a:schemeClr val="tx1">
                    <a:lumMod val="75000"/>
                    <a:lumOff val="25000"/>
                  </a:schemeClr>
                </a:solidFill>
                <a:latin typeface="メイリオ"/>
                <a:ea typeface="メイリオ"/>
                <a:cs typeface="メイリオ"/>
              </a:rPr>
              <a:t>パラメータの</a:t>
            </a:r>
            <a:endParaRPr lang="en-US" altLang="ja-JP" sz="2000" dirty="0" smtClean="0">
              <a:solidFill>
                <a:schemeClr val="tx1">
                  <a:lumMod val="75000"/>
                  <a:lumOff val="25000"/>
                </a:schemeClr>
              </a:solidFill>
              <a:latin typeface="メイリオ"/>
              <a:ea typeface="メイリオ"/>
              <a:cs typeface="メイリオ"/>
            </a:endParaRPr>
          </a:p>
          <a:p>
            <a:r>
              <a:rPr lang="ja-JP" altLang="ja-JP" sz="2000" dirty="0">
                <a:solidFill>
                  <a:schemeClr val="tx1">
                    <a:lumMod val="75000"/>
                    <a:lumOff val="25000"/>
                  </a:schemeClr>
                </a:solidFill>
                <a:latin typeface="メイリオ"/>
                <a:ea typeface="メイリオ"/>
                <a:cs typeface="メイリオ"/>
              </a:rPr>
              <a:t>　</a:t>
            </a:r>
            <a:r>
              <a:rPr lang="en-US" altLang="ja-JP" sz="2000" dirty="0" smtClean="0">
                <a:solidFill>
                  <a:schemeClr val="tx1">
                    <a:lumMod val="75000"/>
                    <a:lumOff val="25000"/>
                  </a:schemeClr>
                </a:solidFill>
                <a:latin typeface="メイリオ"/>
                <a:ea typeface="メイリオ"/>
                <a:cs typeface="メイリオ"/>
              </a:rPr>
              <a:t>grid search</a:t>
            </a:r>
            <a:r>
              <a:rPr lang="ja-JP" altLang="en-US" sz="2000" dirty="0" smtClean="0">
                <a:solidFill>
                  <a:schemeClr val="tx1">
                    <a:lumMod val="75000"/>
                    <a:lumOff val="25000"/>
                  </a:schemeClr>
                </a:solidFill>
                <a:latin typeface="メイリオ"/>
                <a:ea typeface="メイリオ"/>
                <a:cs typeface="メイリオ"/>
              </a:rPr>
              <a:t>を行った</a:t>
            </a:r>
            <a:endParaRPr lang="en-US" altLang="ja-JP" sz="2000" dirty="0">
              <a:solidFill>
                <a:schemeClr val="tx1">
                  <a:lumMod val="75000"/>
                  <a:lumOff val="25000"/>
                </a:schemeClr>
              </a:solidFill>
              <a:latin typeface="メイリオ"/>
              <a:ea typeface="メイリオ"/>
              <a:cs typeface="メイリオ"/>
            </a:endParaRPr>
          </a:p>
          <a:p>
            <a:r>
              <a:rPr lang="en-US" altLang="ja-JP" sz="2000" dirty="0" smtClean="0">
                <a:solidFill>
                  <a:schemeClr val="tx1">
                    <a:lumMod val="75000"/>
                    <a:lumOff val="25000"/>
                  </a:schemeClr>
                </a:solidFill>
                <a:latin typeface="メイリオ"/>
                <a:ea typeface="メイリオ"/>
                <a:cs typeface="メイリオ"/>
              </a:rPr>
              <a:t>	- DNN, CNN</a:t>
            </a:r>
            <a:r>
              <a:rPr lang="ja-JP" altLang="en-US" sz="2000" dirty="0" smtClean="0">
                <a:solidFill>
                  <a:schemeClr val="tx1">
                    <a:lumMod val="75000"/>
                    <a:lumOff val="25000"/>
                  </a:schemeClr>
                </a:solidFill>
                <a:latin typeface="メイリオ"/>
                <a:ea typeface="メイリオ"/>
                <a:cs typeface="メイリオ"/>
              </a:rPr>
              <a:t>では手動でパラメータを変更した</a:t>
            </a:r>
            <a:endParaRPr lang="en-US" altLang="ja-JP" sz="2000" dirty="0" smtClean="0">
              <a:solidFill>
                <a:schemeClr val="tx1">
                  <a:lumMod val="75000"/>
                  <a:lumOff val="25000"/>
                </a:schemeClr>
              </a:solidFill>
              <a:latin typeface="メイリオ"/>
              <a:ea typeface="メイリオ"/>
              <a:cs typeface="メイリオ"/>
            </a:endParaRPr>
          </a:p>
        </p:txBody>
      </p:sp>
      <p:sp>
        <p:nvSpPr>
          <p:cNvPr id="10" name="角丸四角形 9"/>
          <p:cNvSpPr/>
          <p:nvPr/>
        </p:nvSpPr>
        <p:spPr>
          <a:xfrm>
            <a:off x="396763" y="1339652"/>
            <a:ext cx="8265206" cy="3860161"/>
          </a:xfrm>
          <a:prstGeom prst="roundRect">
            <a:avLst>
              <a:gd name="adj" fmla="val 9040"/>
            </a:avLst>
          </a:prstGeom>
          <a:noFill/>
          <a:ln w="38100">
            <a:solidFill>
              <a:srgbClr val="3B96C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973519" y="1059013"/>
            <a:ext cx="1107996" cy="461665"/>
          </a:xfrm>
          <a:prstGeom prst="rect">
            <a:avLst/>
          </a:prstGeom>
          <a:solidFill>
            <a:schemeClr val="bg1"/>
          </a:solidFill>
        </p:spPr>
        <p:txBody>
          <a:bodyPr wrap="none" rtlCol="0">
            <a:spAutoFit/>
          </a:bodyPr>
          <a:lstStyle/>
          <a:p>
            <a:r>
              <a:rPr lang="ja-JP" altLang="en-US" sz="2400" dirty="0" smtClean="0">
                <a:solidFill>
                  <a:srgbClr val="3B96C1"/>
                </a:solidFill>
                <a:latin typeface="メイリオ"/>
                <a:ea typeface="メイリオ"/>
                <a:cs typeface="メイリオ"/>
              </a:rPr>
              <a:t>その他</a:t>
            </a:r>
            <a:endParaRPr kumimoji="1" lang="ja-JP" altLang="en-US" sz="2400" dirty="0" smtClean="0">
              <a:solidFill>
                <a:srgbClr val="3B96C1"/>
              </a:solidFill>
              <a:latin typeface="メイリオ"/>
              <a:ea typeface="メイリオ"/>
              <a:cs typeface="メイリオ"/>
            </a:endParaRPr>
          </a:p>
        </p:txBody>
      </p:sp>
    </p:spTree>
    <p:extLst>
      <p:ext uri="{BB962C8B-B14F-4D97-AF65-F5344CB8AC3E}">
        <p14:creationId xmlns:p14="http://schemas.microsoft.com/office/powerpoint/2010/main" val="3144263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393456"/>
            <a:ext cx="9144000" cy="45719"/>
          </a:xfrm>
          <a:prstGeom prst="rect">
            <a:avLst/>
          </a:prstGeom>
          <a:solidFill>
            <a:srgbClr val="318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584570" y="624941"/>
            <a:ext cx="332601" cy="342710"/>
          </a:xfrm>
          <a:prstGeom prst="rect">
            <a:avLst/>
          </a:prstGeom>
          <a:solidFill>
            <a:srgbClr val="318BBA">
              <a:alpha val="8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フッター プレースホルダー 2"/>
          <p:cNvSpPr txBox="1">
            <a:spLocks/>
          </p:cNvSpPr>
          <p:nvPr/>
        </p:nvSpPr>
        <p:spPr>
          <a:xfrm>
            <a:off x="133486" y="122336"/>
            <a:ext cx="4057514" cy="365125"/>
          </a:xfrm>
          <a:prstGeom prst="rect">
            <a:avLst/>
          </a:prstGeom>
        </p:spPr>
        <p:txBody>
          <a:bodyPr/>
          <a:lstStyle>
            <a:defPPr>
              <a:defRPr lang="ja-JP"/>
            </a:defPPr>
            <a:lvl1pPr marL="0" algn="l" defTabSz="457200" rtl="0" eaLnBrk="1" latinLnBrk="0" hangingPunct="1">
              <a:defRPr kumimoji="1" sz="1100" kern="1200">
                <a:solidFill>
                  <a:srgbClr val="DE8528"/>
                </a:solidFill>
                <a:latin typeface="メイリオ"/>
                <a:ea typeface="メイリオ"/>
                <a:cs typeface="メイリオ"/>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dirty="0" smtClean="0">
                <a:solidFill>
                  <a:srgbClr val="318BBA"/>
                </a:solidFill>
              </a:rPr>
              <a:t>RA</a:t>
            </a:r>
            <a:r>
              <a:rPr lang="ja-JP" altLang="en-US" dirty="0" smtClean="0">
                <a:solidFill>
                  <a:srgbClr val="318BBA"/>
                </a:solidFill>
              </a:rPr>
              <a:t>報告資料</a:t>
            </a:r>
            <a:r>
              <a:rPr lang="en-US" altLang="ja-JP" dirty="0" smtClean="0">
                <a:solidFill>
                  <a:srgbClr val="318BBA"/>
                </a:solidFill>
              </a:rPr>
              <a:t> 2/10</a:t>
            </a:r>
          </a:p>
        </p:txBody>
      </p:sp>
      <p:sp>
        <p:nvSpPr>
          <p:cNvPr id="7" name="テキスト ボックス 6"/>
          <p:cNvSpPr txBox="1"/>
          <p:nvPr/>
        </p:nvSpPr>
        <p:spPr>
          <a:xfrm>
            <a:off x="916530" y="571456"/>
            <a:ext cx="5082942" cy="461665"/>
          </a:xfrm>
          <a:prstGeom prst="rect">
            <a:avLst/>
          </a:prstGeom>
          <a:noFill/>
        </p:spPr>
        <p:txBody>
          <a:bodyPr wrap="none" rtlCol="0">
            <a:spAutoFit/>
          </a:bodyPr>
          <a:lstStyle/>
          <a:p>
            <a:r>
              <a:rPr lang="en-US" altLang="en-US" sz="2400" dirty="0" smtClean="0">
                <a:solidFill>
                  <a:srgbClr val="318BBA"/>
                </a:solidFill>
                <a:latin typeface="メイリオ"/>
                <a:ea typeface="メイリオ"/>
                <a:cs typeface="メイリオ"/>
              </a:rPr>
              <a:t>分類結果: Gradient Boosting Tree</a:t>
            </a:r>
            <a:endParaRPr kumimoji="1" lang="ja-JP" altLang="en-US" sz="2400" dirty="0">
              <a:solidFill>
                <a:srgbClr val="318BBA"/>
              </a:solidFill>
              <a:latin typeface="メイリオ"/>
              <a:ea typeface="メイリオ"/>
              <a:cs typeface="メイリオ"/>
            </a:endParaRPr>
          </a:p>
        </p:txBody>
      </p:sp>
      <p:sp>
        <p:nvSpPr>
          <p:cNvPr id="9" name="テキスト ボックス 8"/>
          <p:cNvSpPr txBox="1"/>
          <p:nvPr/>
        </p:nvSpPr>
        <p:spPr>
          <a:xfrm>
            <a:off x="2220050" y="1868581"/>
            <a:ext cx="727683" cy="400110"/>
          </a:xfrm>
          <a:prstGeom prst="rect">
            <a:avLst/>
          </a:prstGeom>
          <a:noFill/>
        </p:spPr>
        <p:txBody>
          <a:bodyPr wrap="none" rtlCol="0">
            <a:spAutoFit/>
          </a:bodyPr>
          <a:lstStyle/>
          <a:p>
            <a:r>
              <a:rPr kumimoji="1" lang="en-US" altLang="ja-JP" sz="2000" dirty="0" smtClean="0">
                <a:solidFill>
                  <a:schemeClr val="tx1">
                    <a:lumMod val="75000"/>
                    <a:lumOff val="25000"/>
                  </a:schemeClr>
                </a:solidFill>
                <a:latin typeface="メイリオ"/>
                <a:ea typeface="メイリオ"/>
                <a:cs typeface="メイリオ"/>
              </a:rPr>
              <a:t>ROC</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10" name="テキスト ボックス 9"/>
          <p:cNvSpPr txBox="1"/>
          <p:nvPr/>
        </p:nvSpPr>
        <p:spPr>
          <a:xfrm>
            <a:off x="1584833" y="5244781"/>
            <a:ext cx="1824112" cy="400110"/>
          </a:xfrm>
          <a:prstGeom prst="rect">
            <a:avLst/>
          </a:prstGeom>
          <a:noFill/>
        </p:spPr>
        <p:txBody>
          <a:bodyPr wrap="none" rtlCol="0">
            <a:spAutoFit/>
          </a:bodyPr>
          <a:lstStyle/>
          <a:p>
            <a:r>
              <a:rPr kumimoji="1" lang="en-US" altLang="ja-JP" sz="2000" dirty="0" smtClean="0">
                <a:solidFill>
                  <a:schemeClr val="tx1">
                    <a:lumMod val="75000"/>
                    <a:lumOff val="25000"/>
                  </a:schemeClr>
                </a:solidFill>
                <a:latin typeface="メイリオ"/>
                <a:ea typeface="メイリオ"/>
                <a:cs typeface="メイリオ"/>
              </a:rPr>
              <a:t>AUC = 0.738</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11" name="テキスト ボックス 10"/>
          <p:cNvSpPr txBox="1"/>
          <p:nvPr/>
        </p:nvSpPr>
        <p:spPr>
          <a:xfrm>
            <a:off x="5853046" y="1879437"/>
            <a:ext cx="2065940" cy="400110"/>
          </a:xfrm>
          <a:prstGeom prst="rect">
            <a:avLst/>
          </a:prstGeom>
          <a:noFill/>
        </p:spPr>
        <p:txBody>
          <a:bodyPr wrap="none" rtlCol="0">
            <a:spAutoFit/>
          </a:bodyPr>
          <a:lstStyle/>
          <a:p>
            <a:r>
              <a:rPr kumimoji="1" lang="en-US" altLang="ja-JP" sz="2000" dirty="0" smtClean="0">
                <a:solidFill>
                  <a:schemeClr val="tx1">
                    <a:lumMod val="75000"/>
                    <a:lumOff val="25000"/>
                  </a:schemeClr>
                </a:solidFill>
                <a:latin typeface="メイリオ"/>
                <a:ea typeface="メイリオ"/>
                <a:cs typeface="メイリオ"/>
              </a:rPr>
              <a:t>Precision-recall</a:t>
            </a:r>
            <a:endParaRPr kumimoji="1" lang="ja-JP" altLang="en-US" sz="2000" dirty="0" smtClean="0">
              <a:solidFill>
                <a:schemeClr val="tx1">
                  <a:lumMod val="75000"/>
                  <a:lumOff val="25000"/>
                </a:schemeClr>
              </a:solidFill>
              <a:latin typeface="メイリオ"/>
              <a:ea typeface="メイリオ"/>
              <a:cs typeface="メイリオ"/>
            </a:endParaRPr>
          </a:p>
        </p:txBody>
      </p:sp>
      <p:pic>
        <p:nvPicPr>
          <p:cNvPr id="14" name="図 13" descr="gbt_ro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771" y="2246980"/>
            <a:ext cx="4073073" cy="2961497"/>
          </a:xfrm>
          <a:prstGeom prst="rect">
            <a:avLst/>
          </a:prstGeom>
        </p:spPr>
      </p:pic>
      <p:pic>
        <p:nvPicPr>
          <p:cNvPr id="16" name="図 15" descr="gbt_p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2432" y="2246677"/>
            <a:ext cx="4123419" cy="2998104"/>
          </a:xfrm>
          <a:prstGeom prst="rect">
            <a:avLst/>
          </a:prstGeom>
        </p:spPr>
      </p:pic>
      <p:sp>
        <p:nvSpPr>
          <p:cNvPr id="17" name="テキスト ボックス 16"/>
          <p:cNvSpPr txBox="1"/>
          <p:nvPr/>
        </p:nvSpPr>
        <p:spPr>
          <a:xfrm>
            <a:off x="5264686" y="5233925"/>
            <a:ext cx="3480841" cy="400110"/>
          </a:xfrm>
          <a:prstGeom prst="rect">
            <a:avLst/>
          </a:prstGeom>
          <a:noFill/>
        </p:spPr>
        <p:txBody>
          <a:bodyPr wrap="none" rtlCol="0">
            <a:spAutoFit/>
          </a:bodyPr>
          <a:lstStyle/>
          <a:p>
            <a:r>
              <a:rPr lang="en-US" altLang="ja-JP" sz="2000" dirty="0">
                <a:solidFill>
                  <a:schemeClr val="tx1">
                    <a:lumMod val="75000"/>
                    <a:lumOff val="25000"/>
                  </a:schemeClr>
                </a:solidFill>
                <a:latin typeface="メイリオ"/>
                <a:ea typeface="メイリオ"/>
                <a:cs typeface="メイリオ"/>
              </a:rPr>
              <a:t>a</a:t>
            </a:r>
            <a:r>
              <a:rPr kumimoji="1" lang="en-US" altLang="ja-JP" sz="2000" dirty="0" smtClean="0">
                <a:solidFill>
                  <a:schemeClr val="tx1">
                    <a:lumMod val="75000"/>
                    <a:lumOff val="25000"/>
                  </a:schemeClr>
                </a:solidFill>
                <a:latin typeface="メイリオ"/>
                <a:ea typeface="メイリオ"/>
                <a:cs typeface="メイリオ"/>
              </a:rPr>
              <a:t>verage precision = 0.365</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18" name="正方形/長方形 17"/>
          <p:cNvSpPr/>
          <p:nvPr/>
        </p:nvSpPr>
        <p:spPr>
          <a:xfrm>
            <a:off x="5975937" y="2208986"/>
            <a:ext cx="1834499" cy="18454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68763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393456"/>
            <a:ext cx="9144000" cy="45719"/>
          </a:xfrm>
          <a:prstGeom prst="rect">
            <a:avLst/>
          </a:prstGeom>
          <a:solidFill>
            <a:srgbClr val="318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 name="正方形/長方形 2"/>
          <p:cNvSpPr/>
          <p:nvPr/>
        </p:nvSpPr>
        <p:spPr>
          <a:xfrm>
            <a:off x="584570" y="624941"/>
            <a:ext cx="332601" cy="342710"/>
          </a:xfrm>
          <a:prstGeom prst="rect">
            <a:avLst/>
          </a:prstGeom>
          <a:solidFill>
            <a:srgbClr val="318BBA">
              <a:alpha val="8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 name="フッター プレースホルダー 2"/>
          <p:cNvSpPr txBox="1">
            <a:spLocks/>
          </p:cNvSpPr>
          <p:nvPr/>
        </p:nvSpPr>
        <p:spPr>
          <a:xfrm>
            <a:off x="133486" y="122336"/>
            <a:ext cx="4057514" cy="365125"/>
          </a:xfrm>
          <a:prstGeom prst="rect">
            <a:avLst/>
          </a:prstGeom>
        </p:spPr>
        <p:txBody>
          <a:bodyPr/>
          <a:lstStyle>
            <a:defPPr>
              <a:defRPr lang="ja-JP"/>
            </a:defPPr>
            <a:lvl1pPr marL="0" algn="l" defTabSz="457200" rtl="0" eaLnBrk="1" latinLnBrk="0" hangingPunct="1">
              <a:defRPr kumimoji="1" sz="1100" kern="1200">
                <a:solidFill>
                  <a:srgbClr val="DE8528"/>
                </a:solidFill>
                <a:latin typeface="メイリオ"/>
                <a:ea typeface="メイリオ"/>
                <a:cs typeface="メイリオ"/>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dirty="0" smtClean="0">
                <a:solidFill>
                  <a:srgbClr val="318BBA"/>
                </a:solidFill>
              </a:rPr>
              <a:t>RA</a:t>
            </a:r>
            <a:r>
              <a:rPr lang="ja-JP" altLang="en-US" dirty="0" smtClean="0">
                <a:solidFill>
                  <a:srgbClr val="318BBA"/>
                </a:solidFill>
              </a:rPr>
              <a:t>報告資料</a:t>
            </a:r>
            <a:r>
              <a:rPr lang="en-US" altLang="ja-JP" dirty="0" smtClean="0">
                <a:solidFill>
                  <a:srgbClr val="318BBA"/>
                </a:solidFill>
              </a:rPr>
              <a:t> 2/10</a:t>
            </a:r>
          </a:p>
        </p:txBody>
      </p:sp>
      <p:sp>
        <p:nvSpPr>
          <p:cNvPr id="5" name="テキスト ボックス 4"/>
          <p:cNvSpPr txBox="1"/>
          <p:nvPr/>
        </p:nvSpPr>
        <p:spPr>
          <a:xfrm>
            <a:off x="916530" y="571456"/>
            <a:ext cx="4652235" cy="461665"/>
          </a:xfrm>
          <a:prstGeom prst="rect">
            <a:avLst/>
          </a:prstGeom>
          <a:noFill/>
        </p:spPr>
        <p:txBody>
          <a:bodyPr wrap="none" rtlCol="0">
            <a:spAutoFit/>
          </a:bodyPr>
          <a:lstStyle/>
          <a:p>
            <a:r>
              <a:rPr lang="en-US" altLang="ja-JP" sz="2400" dirty="0" smtClean="0">
                <a:solidFill>
                  <a:srgbClr val="318BBA"/>
                </a:solidFill>
                <a:latin typeface="メイリオ"/>
                <a:ea typeface="メイリオ"/>
                <a:cs typeface="メイリオ"/>
              </a:rPr>
              <a:t>Convolutional Neural Network</a:t>
            </a:r>
            <a:endParaRPr kumimoji="1" lang="ja-JP" altLang="en-US" sz="2400" dirty="0">
              <a:solidFill>
                <a:srgbClr val="318BBA"/>
              </a:solidFill>
              <a:latin typeface="メイリオ"/>
              <a:ea typeface="メイリオ"/>
              <a:cs typeface="メイリオ"/>
            </a:endParaRPr>
          </a:p>
        </p:txBody>
      </p:sp>
      <p:sp>
        <p:nvSpPr>
          <p:cNvPr id="6" name="テキスト ボックス 5"/>
          <p:cNvSpPr txBox="1"/>
          <p:nvPr/>
        </p:nvSpPr>
        <p:spPr>
          <a:xfrm>
            <a:off x="440393" y="1473875"/>
            <a:ext cx="8767097" cy="1631216"/>
          </a:xfrm>
          <a:prstGeom prst="rect">
            <a:avLst/>
          </a:prstGeom>
          <a:noFill/>
        </p:spPr>
        <p:txBody>
          <a:bodyPr wrap="square" rtlCol="0">
            <a:spAutoFit/>
          </a:bodyPr>
          <a:lstStyle/>
          <a:p>
            <a:r>
              <a:rPr kumimoji="1" lang="ja-JP" altLang="en-US" sz="2000" dirty="0" smtClean="0">
                <a:solidFill>
                  <a:schemeClr val="tx1">
                    <a:lumMod val="75000"/>
                    <a:lumOff val="25000"/>
                  </a:schemeClr>
                </a:solidFill>
                <a:latin typeface="メイリオ"/>
                <a:ea typeface="メイリオ"/>
                <a:cs typeface="メイリオ"/>
              </a:rPr>
              <a:t>入力</a:t>
            </a:r>
            <a:r>
              <a:rPr kumimoji="1" lang="en-US" altLang="ja-JP" sz="2000" dirty="0" smtClean="0">
                <a:solidFill>
                  <a:schemeClr val="tx1">
                    <a:lumMod val="75000"/>
                    <a:lumOff val="25000"/>
                  </a:schemeClr>
                </a:solidFill>
                <a:latin typeface="メイリオ"/>
                <a:ea typeface="メイリオ"/>
                <a:cs typeface="メイリオ"/>
              </a:rPr>
              <a:t>(30</a:t>
            </a:r>
            <a:r>
              <a:rPr kumimoji="1" lang="ja-JP" altLang="en-US" sz="2000" dirty="0" smtClean="0">
                <a:solidFill>
                  <a:schemeClr val="tx1">
                    <a:lumMod val="75000"/>
                    <a:lumOff val="25000"/>
                  </a:schemeClr>
                </a:solidFill>
                <a:latin typeface="メイリオ"/>
                <a:ea typeface="メイリオ"/>
                <a:cs typeface="メイリオ"/>
              </a:rPr>
              <a:t>次元</a:t>
            </a:r>
            <a:r>
              <a:rPr kumimoji="1" lang="en-US" altLang="ja-JP" sz="2000" dirty="0" smtClean="0">
                <a:solidFill>
                  <a:schemeClr val="tx1">
                    <a:lumMod val="75000"/>
                    <a:lumOff val="25000"/>
                  </a:schemeClr>
                </a:solidFill>
                <a:latin typeface="メイリオ"/>
                <a:ea typeface="メイリオ"/>
                <a:cs typeface="メイリオ"/>
              </a:rPr>
              <a:t>)</a:t>
            </a:r>
          </a:p>
          <a:p>
            <a:r>
              <a:rPr kumimoji="1" lang="en-US" altLang="ja-JP" sz="2000" dirty="0" smtClean="0">
                <a:solidFill>
                  <a:schemeClr val="tx1">
                    <a:lumMod val="75000"/>
                    <a:lumOff val="25000"/>
                  </a:schemeClr>
                </a:solidFill>
                <a:latin typeface="メイリオ"/>
                <a:ea typeface="メイリオ"/>
                <a:cs typeface="メイリオ"/>
              </a:rPr>
              <a:t>→1×5 convolution</a:t>
            </a:r>
            <a:r>
              <a:rPr kumimoji="1" lang="ja-JP" altLang="en-US" sz="2000" dirty="0" smtClean="0">
                <a:solidFill>
                  <a:schemeClr val="tx1">
                    <a:lumMod val="75000"/>
                    <a:lumOff val="25000"/>
                  </a:schemeClr>
                </a:solidFill>
                <a:latin typeface="メイリオ"/>
                <a:ea typeface="メイリオ"/>
                <a:cs typeface="メイリオ"/>
              </a:rPr>
              <a:t>で</a:t>
            </a:r>
            <a:r>
              <a:rPr lang="en-US" altLang="ja-JP" sz="2000" dirty="0" smtClean="0">
                <a:solidFill>
                  <a:schemeClr val="tx1">
                    <a:lumMod val="75000"/>
                    <a:lumOff val="25000"/>
                  </a:schemeClr>
                </a:solidFill>
                <a:latin typeface="メイリオ"/>
                <a:ea typeface="メイリオ"/>
                <a:cs typeface="メイリオ"/>
              </a:rPr>
              <a:t>20</a:t>
            </a:r>
            <a:r>
              <a:rPr kumimoji="1" lang="ja-JP" altLang="en-US" sz="2000" dirty="0" smtClean="0">
                <a:solidFill>
                  <a:schemeClr val="tx1">
                    <a:lumMod val="75000"/>
                    <a:lumOff val="25000"/>
                  </a:schemeClr>
                </a:solidFill>
                <a:latin typeface="メイリオ"/>
                <a:ea typeface="メイリオ"/>
                <a:cs typeface="メイリオ"/>
              </a:rPr>
              <a:t>枚にマップ</a:t>
            </a:r>
            <a:r>
              <a:rPr kumimoji="1" lang="en-US" altLang="ja-JP" sz="2000" dirty="0" smtClean="0">
                <a:solidFill>
                  <a:schemeClr val="tx1">
                    <a:lumMod val="75000"/>
                    <a:lumOff val="25000"/>
                  </a:schemeClr>
                </a:solidFill>
                <a:latin typeface="メイリオ"/>
                <a:ea typeface="メイリオ"/>
                <a:cs typeface="メイリオ"/>
              </a:rPr>
              <a:t>→1×2 max pooling</a:t>
            </a:r>
          </a:p>
          <a:p>
            <a:r>
              <a:rPr kumimoji="1" lang="en-US" altLang="ja-JP" sz="2000" dirty="0" smtClean="0">
                <a:solidFill>
                  <a:schemeClr val="tx1">
                    <a:lumMod val="75000"/>
                    <a:lumOff val="25000"/>
                  </a:schemeClr>
                </a:solidFill>
                <a:latin typeface="メイリオ"/>
                <a:ea typeface="メイリオ"/>
                <a:cs typeface="メイリオ"/>
              </a:rPr>
              <a:t>→1×5 convolution</a:t>
            </a:r>
            <a:r>
              <a:rPr kumimoji="1" lang="ja-JP" altLang="en-US" sz="2000" dirty="0" smtClean="0">
                <a:solidFill>
                  <a:schemeClr val="tx1">
                    <a:lumMod val="75000"/>
                    <a:lumOff val="25000"/>
                  </a:schemeClr>
                </a:solidFill>
                <a:latin typeface="メイリオ"/>
                <a:ea typeface="メイリオ"/>
                <a:cs typeface="メイリオ"/>
              </a:rPr>
              <a:t>で</a:t>
            </a:r>
            <a:r>
              <a:rPr lang="en-US" altLang="ja-JP" sz="2000" dirty="0" smtClean="0">
                <a:solidFill>
                  <a:schemeClr val="tx1">
                    <a:lumMod val="75000"/>
                    <a:lumOff val="25000"/>
                  </a:schemeClr>
                </a:solidFill>
                <a:latin typeface="メイリオ"/>
                <a:ea typeface="メイリオ"/>
                <a:cs typeface="メイリオ"/>
              </a:rPr>
              <a:t>50</a:t>
            </a:r>
            <a:r>
              <a:rPr kumimoji="1" lang="ja-JP" altLang="en-US" sz="2000" dirty="0" smtClean="0">
                <a:solidFill>
                  <a:schemeClr val="tx1">
                    <a:lumMod val="75000"/>
                    <a:lumOff val="25000"/>
                  </a:schemeClr>
                </a:solidFill>
                <a:latin typeface="メイリオ"/>
                <a:ea typeface="メイリオ"/>
                <a:cs typeface="メイリオ"/>
              </a:rPr>
              <a:t>枚にマップ</a:t>
            </a:r>
            <a:r>
              <a:rPr kumimoji="1" lang="en-US" altLang="ja-JP" sz="2000" dirty="0" smtClean="0">
                <a:solidFill>
                  <a:schemeClr val="tx1">
                    <a:lumMod val="75000"/>
                    <a:lumOff val="25000"/>
                  </a:schemeClr>
                </a:solidFill>
                <a:latin typeface="メイリオ"/>
                <a:ea typeface="メイリオ"/>
                <a:cs typeface="メイリオ"/>
              </a:rPr>
              <a:t>→1×2 max pooling</a:t>
            </a:r>
          </a:p>
          <a:p>
            <a:r>
              <a:rPr kumimoji="1" lang="en-US" altLang="ja-JP" sz="2000" dirty="0" smtClean="0">
                <a:solidFill>
                  <a:schemeClr val="tx1">
                    <a:lumMod val="75000"/>
                    <a:lumOff val="25000"/>
                  </a:schemeClr>
                </a:solidFill>
                <a:latin typeface="メイリオ"/>
                <a:ea typeface="メイリオ"/>
                <a:cs typeface="メイリオ"/>
              </a:rPr>
              <a:t>→full-connect</a:t>
            </a:r>
            <a:r>
              <a:rPr kumimoji="1" lang="ja-JP" altLang="en-US" sz="2000" dirty="0" smtClean="0">
                <a:solidFill>
                  <a:schemeClr val="tx1">
                    <a:lumMod val="75000"/>
                    <a:lumOff val="25000"/>
                  </a:schemeClr>
                </a:solidFill>
                <a:latin typeface="メイリオ"/>
                <a:ea typeface="メイリオ"/>
                <a:cs typeface="メイリオ"/>
              </a:rPr>
              <a:t>で</a:t>
            </a:r>
            <a:r>
              <a:rPr lang="en-US" altLang="ja-JP" sz="2000" dirty="0" smtClean="0">
                <a:solidFill>
                  <a:schemeClr val="tx1">
                    <a:lumMod val="75000"/>
                    <a:lumOff val="25000"/>
                  </a:schemeClr>
                </a:solidFill>
                <a:latin typeface="メイリオ"/>
                <a:ea typeface="メイリオ"/>
                <a:cs typeface="メイリオ"/>
              </a:rPr>
              <a:t>500</a:t>
            </a:r>
            <a:r>
              <a:rPr lang="ja-JP" altLang="en-US" sz="2000" dirty="0" smtClean="0">
                <a:solidFill>
                  <a:schemeClr val="tx1">
                    <a:lumMod val="75000"/>
                    <a:lumOff val="25000"/>
                  </a:schemeClr>
                </a:solidFill>
                <a:latin typeface="メイリオ"/>
                <a:ea typeface="メイリオ"/>
                <a:cs typeface="メイリオ"/>
              </a:rPr>
              <a:t>次元にマップ</a:t>
            </a:r>
            <a:r>
              <a:rPr lang="en-US" altLang="ja-JP" sz="2000" dirty="0" smtClean="0">
                <a:solidFill>
                  <a:schemeClr val="tx1">
                    <a:lumMod val="75000"/>
                    <a:lumOff val="25000"/>
                  </a:schemeClr>
                </a:solidFill>
                <a:latin typeface="メイリオ"/>
                <a:ea typeface="メイリオ"/>
                <a:cs typeface="メイリオ"/>
              </a:rPr>
              <a:t>(250→500)</a:t>
            </a:r>
          </a:p>
          <a:p>
            <a:r>
              <a:rPr lang="en-US" altLang="ja-JP" sz="2000" dirty="0" smtClean="0">
                <a:solidFill>
                  <a:schemeClr val="tx1">
                    <a:lumMod val="75000"/>
                    <a:lumOff val="25000"/>
                  </a:schemeClr>
                </a:solidFill>
                <a:latin typeface="メイリオ"/>
                <a:ea typeface="メイリオ"/>
                <a:cs typeface="メイリオ"/>
              </a:rPr>
              <a:t>→1</a:t>
            </a:r>
            <a:r>
              <a:rPr lang="ja-JP" altLang="en-US" sz="2000" dirty="0" smtClean="0">
                <a:solidFill>
                  <a:schemeClr val="tx1">
                    <a:lumMod val="75000"/>
                    <a:lumOff val="25000"/>
                  </a:schemeClr>
                </a:solidFill>
                <a:latin typeface="メイリオ"/>
                <a:ea typeface="メイリオ"/>
                <a:cs typeface="メイリオ"/>
              </a:rPr>
              <a:t>次元の出力</a:t>
            </a:r>
            <a:endParaRPr lang="en-US" altLang="ja-JP" sz="2000" dirty="0" smtClean="0">
              <a:solidFill>
                <a:schemeClr val="tx1">
                  <a:lumMod val="75000"/>
                  <a:lumOff val="25000"/>
                </a:schemeClr>
              </a:solidFill>
              <a:latin typeface="メイリオ"/>
              <a:ea typeface="メイリオ"/>
              <a:cs typeface="メイリオ"/>
            </a:endParaRPr>
          </a:p>
        </p:txBody>
      </p:sp>
      <p:sp>
        <p:nvSpPr>
          <p:cNvPr id="7" name="角丸四角形 6"/>
          <p:cNvSpPr/>
          <p:nvPr/>
        </p:nvSpPr>
        <p:spPr>
          <a:xfrm>
            <a:off x="340415" y="1359938"/>
            <a:ext cx="8265206" cy="1889145"/>
          </a:xfrm>
          <a:prstGeom prst="roundRect">
            <a:avLst>
              <a:gd name="adj" fmla="val 9040"/>
            </a:avLst>
          </a:prstGeom>
          <a:noFill/>
          <a:ln w="38100">
            <a:solidFill>
              <a:srgbClr val="3B96C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917171" y="1079297"/>
            <a:ext cx="1107996" cy="461665"/>
          </a:xfrm>
          <a:prstGeom prst="rect">
            <a:avLst/>
          </a:prstGeom>
          <a:solidFill>
            <a:schemeClr val="bg1"/>
          </a:solidFill>
        </p:spPr>
        <p:txBody>
          <a:bodyPr wrap="none" rtlCol="0">
            <a:spAutoFit/>
          </a:bodyPr>
          <a:lstStyle/>
          <a:p>
            <a:r>
              <a:rPr kumimoji="1" lang="ja-JP" altLang="en-US" sz="2400" dirty="0" smtClean="0">
                <a:solidFill>
                  <a:srgbClr val="3B96C1"/>
                </a:solidFill>
                <a:latin typeface="メイリオ"/>
                <a:ea typeface="メイリオ"/>
                <a:cs typeface="メイリオ"/>
              </a:rPr>
              <a:t>モデル</a:t>
            </a:r>
          </a:p>
        </p:txBody>
      </p:sp>
      <p:sp>
        <p:nvSpPr>
          <p:cNvPr id="9" name="テキスト ボックス 8"/>
          <p:cNvSpPr txBox="1"/>
          <p:nvPr/>
        </p:nvSpPr>
        <p:spPr>
          <a:xfrm>
            <a:off x="1587500" y="4308558"/>
            <a:ext cx="5806948" cy="2246769"/>
          </a:xfrm>
          <a:prstGeom prst="rect">
            <a:avLst/>
          </a:prstGeom>
          <a:noFill/>
        </p:spPr>
        <p:txBody>
          <a:bodyPr wrap="none" rtlCol="0">
            <a:spAutoFit/>
          </a:bodyPr>
          <a:lstStyle/>
          <a:p>
            <a:r>
              <a:rPr kumimoji="1" lang="ja-JP" altLang="en-US" sz="2000" dirty="0" smtClean="0">
                <a:solidFill>
                  <a:schemeClr val="tx1">
                    <a:lumMod val="75000"/>
                    <a:lumOff val="25000"/>
                  </a:schemeClr>
                </a:solidFill>
                <a:latin typeface="メイリオ"/>
                <a:ea typeface="メイリオ"/>
                <a:cs typeface="メイリオ"/>
              </a:rPr>
              <a:t>・</a:t>
            </a:r>
            <a:r>
              <a:rPr kumimoji="1" lang="en-US" altLang="ja-JP" sz="2000" dirty="0" smtClean="0">
                <a:solidFill>
                  <a:schemeClr val="tx1">
                    <a:lumMod val="75000"/>
                    <a:lumOff val="25000"/>
                  </a:schemeClr>
                </a:solidFill>
                <a:latin typeface="メイリオ"/>
                <a:ea typeface="メイリオ"/>
                <a:cs typeface="メイリオ"/>
              </a:rPr>
              <a:t>fully-connect layer</a:t>
            </a:r>
            <a:r>
              <a:rPr kumimoji="1" lang="ja-JP" altLang="en-US" sz="2000" dirty="0" smtClean="0">
                <a:solidFill>
                  <a:schemeClr val="tx1">
                    <a:lumMod val="75000"/>
                    <a:lumOff val="25000"/>
                  </a:schemeClr>
                </a:solidFill>
                <a:latin typeface="メイリオ"/>
                <a:ea typeface="メイリオ"/>
                <a:cs typeface="メイリオ"/>
              </a:rPr>
              <a:t>は</a:t>
            </a:r>
            <a:r>
              <a:rPr kumimoji="1" lang="en-US" altLang="ja-JP" sz="2000" dirty="0" smtClean="0">
                <a:solidFill>
                  <a:schemeClr val="tx1">
                    <a:lumMod val="75000"/>
                    <a:lumOff val="25000"/>
                  </a:schemeClr>
                </a:solidFill>
                <a:latin typeface="メイリオ"/>
                <a:ea typeface="メイリオ"/>
                <a:cs typeface="メイリオ"/>
              </a:rPr>
              <a:t>Dropout</a:t>
            </a:r>
            <a:r>
              <a:rPr kumimoji="1" lang="ja-JP" altLang="en-US" sz="2000" dirty="0" smtClean="0">
                <a:solidFill>
                  <a:schemeClr val="tx1">
                    <a:lumMod val="75000"/>
                    <a:lumOff val="25000"/>
                  </a:schemeClr>
                </a:solidFill>
                <a:latin typeface="メイリオ"/>
                <a:ea typeface="メイリオ"/>
                <a:cs typeface="メイリオ"/>
              </a:rPr>
              <a:t>で正則化</a:t>
            </a:r>
            <a:endParaRPr kumimoji="1" lang="en-US" altLang="ja-JP" sz="2000" dirty="0" smtClean="0">
              <a:solidFill>
                <a:schemeClr val="tx1">
                  <a:lumMod val="75000"/>
                  <a:lumOff val="25000"/>
                </a:schemeClr>
              </a:solidFill>
              <a:latin typeface="メイリオ"/>
              <a:ea typeface="メイリオ"/>
              <a:cs typeface="メイリオ"/>
            </a:endParaRPr>
          </a:p>
          <a:p>
            <a:r>
              <a:rPr lang="ja-JP" altLang="en-US" sz="2000" dirty="0" smtClean="0">
                <a:solidFill>
                  <a:schemeClr val="tx1">
                    <a:lumMod val="75000"/>
                    <a:lumOff val="25000"/>
                  </a:schemeClr>
                </a:solidFill>
                <a:latin typeface="メイリオ"/>
                <a:ea typeface="メイリオ"/>
                <a:cs typeface="メイリオ"/>
              </a:rPr>
              <a:t>・</a:t>
            </a:r>
            <a:r>
              <a:rPr lang="en-US" altLang="ja-JP" sz="2000" dirty="0" smtClean="0">
                <a:solidFill>
                  <a:schemeClr val="tx1">
                    <a:lumMod val="75000"/>
                    <a:lumOff val="25000"/>
                  </a:schemeClr>
                </a:solidFill>
                <a:latin typeface="メイリオ"/>
                <a:ea typeface="メイリオ"/>
                <a:cs typeface="メイリオ"/>
              </a:rPr>
              <a:t>ADAM</a:t>
            </a:r>
            <a:r>
              <a:rPr lang="ja-JP" altLang="en-US" sz="2000" dirty="0" smtClean="0">
                <a:solidFill>
                  <a:schemeClr val="tx1">
                    <a:lumMod val="75000"/>
                    <a:lumOff val="25000"/>
                  </a:schemeClr>
                </a:solidFill>
                <a:latin typeface="メイリオ"/>
                <a:ea typeface="メイリオ"/>
                <a:cs typeface="メイリオ"/>
              </a:rPr>
              <a:t>で最適化</a:t>
            </a:r>
            <a:r>
              <a:rPr lang="en-US" altLang="ja-JP" sz="2000" dirty="0" smtClean="0">
                <a:solidFill>
                  <a:schemeClr val="tx1">
                    <a:lumMod val="75000"/>
                    <a:lumOff val="25000"/>
                  </a:schemeClr>
                </a:solidFill>
                <a:latin typeface="メイリオ"/>
                <a:ea typeface="メイリオ"/>
                <a:cs typeface="メイリオ"/>
              </a:rPr>
              <a:t>(SGD</a:t>
            </a:r>
            <a:r>
              <a:rPr lang="ja-JP" altLang="en-US" sz="2000" dirty="0" smtClean="0">
                <a:solidFill>
                  <a:schemeClr val="tx1">
                    <a:lumMod val="75000"/>
                    <a:lumOff val="25000"/>
                  </a:schemeClr>
                </a:solidFill>
                <a:latin typeface="メイリオ"/>
                <a:ea typeface="メイリオ"/>
                <a:cs typeface="メイリオ"/>
              </a:rPr>
              <a:t>と比較して精度向上あり</a:t>
            </a:r>
            <a:r>
              <a:rPr lang="en-US" altLang="ja-JP" sz="2000" dirty="0" smtClean="0">
                <a:solidFill>
                  <a:schemeClr val="tx1">
                    <a:lumMod val="75000"/>
                    <a:lumOff val="25000"/>
                  </a:schemeClr>
                </a:solidFill>
                <a:latin typeface="メイリオ"/>
                <a:ea typeface="メイリオ"/>
                <a:cs typeface="メイリオ"/>
              </a:rPr>
              <a:t>)</a:t>
            </a:r>
          </a:p>
          <a:p>
            <a:r>
              <a:rPr kumimoji="1" lang="ja-JP" altLang="en-US" sz="2000" dirty="0" smtClean="0">
                <a:solidFill>
                  <a:schemeClr val="tx1">
                    <a:lumMod val="75000"/>
                    <a:lumOff val="25000"/>
                  </a:schemeClr>
                </a:solidFill>
                <a:latin typeface="メイリオ"/>
                <a:ea typeface="メイリオ"/>
                <a:cs typeface="メイリオ"/>
              </a:rPr>
              <a:t>・バッチサイズ</a:t>
            </a:r>
            <a:r>
              <a:rPr kumimoji="1" lang="en-US" altLang="ja-JP" sz="2000" dirty="0" smtClean="0">
                <a:solidFill>
                  <a:schemeClr val="tx1">
                    <a:lumMod val="75000"/>
                    <a:lumOff val="25000"/>
                  </a:schemeClr>
                </a:solidFill>
                <a:latin typeface="メイリオ"/>
                <a:ea typeface="メイリオ"/>
                <a:cs typeface="メイリオ"/>
              </a:rPr>
              <a:t>50</a:t>
            </a:r>
            <a:r>
              <a:rPr kumimoji="1" lang="ja-JP" altLang="en-US" sz="2000" dirty="0" smtClean="0">
                <a:solidFill>
                  <a:schemeClr val="tx1">
                    <a:lumMod val="75000"/>
                    <a:lumOff val="25000"/>
                  </a:schemeClr>
                </a:solidFill>
                <a:latin typeface="メイリオ"/>
                <a:ea typeface="メイリオ"/>
                <a:cs typeface="メイリオ"/>
              </a:rPr>
              <a:t>で</a:t>
            </a:r>
            <a:r>
              <a:rPr lang="en-US" altLang="ja-JP" sz="2000" dirty="0" smtClean="0">
                <a:solidFill>
                  <a:schemeClr val="tx1">
                    <a:lumMod val="75000"/>
                    <a:lumOff val="25000"/>
                  </a:schemeClr>
                </a:solidFill>
                <a:latin typeface="メイリオ"/>
                <a:ea typeface="メイリオ"/>
                <a:cs typeface="メイリオ"/>
              </a:rPr>
              <a:t>50epoch</a:t>
            </a:r>
            <a:r>
              <a:rPr lang="ja-JP" altLang="en-US" sz="2000" dirty="0" smtClean="0">
                <a:solidFill>
                  <a:schemeClr val="tx1">
                    <a:lumMod val="75000"/>
                    <a:lumOff val="25000"/>
                  </a:schemeClr>
                </a:solidFill>
                <a:latin typeface="メイリオ"/>
                <a:ea typeface="メイリオ"/>
                <a:cs typeface="メイリオ"/>
              </a:rPr>
              <a:t>学習</a:t>
            </a:r>
            <a:endParaRPr lang="en-US" altLang="ja-JP" sz="2000" dirty="0" smtClean="0">
              <a:solidFill>
                <a:schemeClr val="tx1">
                  <a:lumMod val="75000"/>
                  <a:lumOff val="25000"/>
                </a:schemeClr>
              </a:solidFill>
              <a:latin typeface="メイリオ"/>
              <a:ea typeface="メイリオ"/>
              <a:cs typeface="メイリオ"/>
            </a:endParaRPr>
          </a:p>
          <a:p>
            <a:r>
              <a:rPr kumimoji="1" lang="ja-JP" altLang="en-US" sz="2000" dirty="0" smtClean="0">
                <a:solidFill>
                  <a:schemeClr val="tx1">
                    <a:lumMod val="75000"/>
                    <a:lumOff val="25000"/>
                  </a:schemeClr>
                </a:solidFill>
                <a:latin typeface="メイリオ"/>
                <a:ea typeface="メイリオ"/>
                <a:cs typeface="メイリオ"/>
              </a:rPr>
              <a:t>・クロスエントロピーロス</a:t>
            </a:r>
            <a:endParaRPr kumimoji="1" lang="en-US" altLang="ja-JP" sz="2000" dirty="0" smtClean="0">
              <a:solidFill>
                <a:schemeClr val="tx1">
                  <a:lumMod val="75000"/>
                  <a:lumOff val="25000"/>
                </a:schemeClr>
              </a:solidFill>
              <a:latin typeface="メイリオ"/>
              <a:ea typeface="メイリオ"/>
              <a:cs typeface="メイリオ"/>
            </a:endParaRPr>
          </a:p>
          <a:p>
            <a:r>
              <a:rPr lang="ja-JP" altLang="en-US" sz="2000" dirty="0" smtClean="0">
                <a:solidFill>
                  <a:schemeClr val="tx1">
                    <a:lumMod val="75000"/>
                    <a:lumOff val="25000"/>
                  </a:schemeClr>
                </a:solidFill>
                <a:latin typeface="メイリオ"/>
                <a:ea typeface="メイリオ"/>
                <a:cs typeface="メイリオ"/>
              </a:rPr>
              <a:t>・切断正規分布から重み初期値をサンプリング</a:t>
            </a:r>
            <a:endParaRPr lang="en-US" altLang="ja-JP" sz="2000" dirty="0" smtClean="0">
              <a:solidFill>
                <a:schemeClr val="tx1">
                  <a:lumMod val="75000"/>
                  <a:lumOff val="25000"/>
                </a:schemeClr>
              </a:solidFill>
              <a:latin typeface="メイリオ"/>
              <a:ea typeface="メイリオ"/>
              <a:cs typeface="メイリオ"/>
            </a:endParaRPr>
          </a:p>
          <a:p>
            <a:r>
              <a:rPr kumimoji="1" lang="ja-JP" altLang="en-US" sz="2000" dirty="0" smtClean="0">
                <a:solidFill>
                  <a:schemeClr val="tx1">
                    <a:lumMod val="75000"/>
                    <a:lumOff val="25000"/>
                  </a:schemeClr>
                </a:solidFill>
                <a:latin typeface="メイリオ"/>
                <a:ea typeface="メイリオ"/>
                <a:cs typeface="メイリオ"/>
              </a:rPr>
              <a:t>・バイアスは初期値</a:t>
            </a:r>
            <a:r>
              <a:rPr kumimoji="1" lang="en-US" altLang="ja-JP" sz="2000" dirty="0" smtClean="0">
                <a:solidFill>
                  <a:schemeClr val="tx1">
                    <a:lumMod val="75000"/>
                    <a:lumOff val="25000"/>
                  </a:schemeClr>
                </a:solidFill>
                <a:latin typeface="メイリオ"/>
                <a:ea typeface="メイリオ"/>
                <a:cs typeface="メイリオ"/>
              </a:rPr>
              <a:t>0</a:t>
            </a:r>
            <a:r>
              <a:rPr kumimoji="1" lang="ja-JP" altLang="en-US" sz="2000" dirty="0" smtClean="0">
                <a:solidFill>
                  <a:schemeClr val="tx1">
                    <a:lumMod val="75000"/>
                    <a:lumOff val="25000"/>
                  </a:schemeClr>
                </a:solidFill>
                <a:latin typeface="メイリオ"/>
                <a:ea typeface="メイリオ"/>
                <a:cs typeface="メイリオ"/>
              </a:rPr>
              <a:t>を回避</a:t>
            </a:r>
            <a:r>
              <a:rPr kumimoji="1" lang="en-US" altLang="ja-JP" sz="2000" dirty="0" smtClean="0">
                <a:solidFill>
                  <a:schemeClr val="tx1">
                    <a:lumMod val="75000"/>
                    <a:lumOff val="25000"/>
                  </a:schemeClr>
                </a:solidFill>
                <a:latin typeface="メイリオ"/>
                <a:ea typeface="メイリオ"/>
                <a:cs typeface="メイリオ"/>
              </a:rPr>
              <a:t>(</a:t>
            </a:r>
            <a:r>
              <a:rPr lang="ja-JP" altLang="en-US" sz="2000" dirty="0" smtClean="0">
                <a:solidFill>
                  <a:schemeClr val="tx1">
                    <a:lumMod val="75000"/>
                    <a:lumOff val="25000"/>
                  </a:schemeClr>
                </a:solidFill>
                <a:latin typeface="メイリオ"/>
                <a:ea typeface="メイリオ"/>
                <a:cs typeface="メイリオ"/>
              </a:rPr>
              <a:t>微小値を加える</a:t>
            </a:r>
            <a:r>
              <a:rPr lang="en-US" altLang="ja-JP" sz="2000" dirty="0" smtClean="0">
                <a:solidFill>
                  <a:schemeClr val="tx1">
                    <a:lumMod val="75000"/>
                    <a:lumOff val="25000"/>
                  </a:schemeClr>
                </a:solidFill>
                <a:latin typeface="メイリオ"/>
                <a:ea typeface="メイリオ"/>
                <a:cs typeface="メイリオ"/>
              </a:rPr>
              <a:t>)</a:t>
            </a:r>
          </a:p>
          <a:p>
            <a:r>
              <a:rPr kumimoji="1" lang="ja-JP" altLang="en-US" sz="2000" dirty="0" smtClean="0">
                <a:solidFill>
                  <a:schemeClr val="tx1">
                    <a:lumMod val="75000"/>
                    <a:lumOff val="25000"/>
                  </a:schemeClr>
                </a:solidFill>
                <a:latin typeface="メイリオ"/>
                <a:ea typeface="メイリオ"/>
                <a:cs typeface="メイリオ"/>
              </a:rPr>
              <a:t>・</a:t>
            </a:r>
            <a:r>
              <a:rPr kumimoji="1" lang="en-US" altLang="ja-JP" sz="2000" dirty="0" smtClean="0">
                <a:solidFill>
                  <a:schemeClr val="tx1">
                    <a:lumMod val="75000"/>
                    <a:lumOff val="25000"/>
                  </a:schemeClr>
                </a:solidFill>
                <a:latin typeface="メイリオ"/>
                <a:ea typeface="メイリオ"/>
                <a:cs typeface="メイリオ"/>
              </a:rPr>
              <a:t>0 padding</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10" name="テキスト ボックス 9"/>
          <p:cNvSpPr txBox="1"/>
          <p:nvPr/>
        </p:nvSpPr>
        <p:spPr>
          <a:xfrm>
            <a:off x="2605454" y="3973573"/>
            <a:ext cx="3429144" cy="400110"/>
          </a:xfrm>
          <a:prstGeom prst="rect">
            <a:avLst/>
          </a:prstGeom>
          <a:noFill/>
        </p:spPr>
        <p:txBody>
          <a:bodyPr wrap="none" rtlCol="0">
            <a:spAutoFit/>
          </a:bodyPr>
          <a:lstStyle/>
          <a:p>
            <a:r>
              <a:rPr kumimoji="1" lang="en-US" altLang="ja-JP" sz="2000" dirty="0" smtClean="0">
                <a:solidFill>
                  <a:schemeClr val="tx1">
                    <a:lumMod val="75000"/>
                    <a:lumOff val="25000"/>
                  </a:schemeClr>
                </a:solidFill>
                <a:latin typeface="メイリオ"/>
                <a:ea typeface="メイリオ"/>
                <a:cs typeface="メイリオ"/>
              </a:rPr>
              <a:t>※CNN</a:t>
            </a:r>
            <a:r>
              <a:rPr kumimoji="1" lang="ja-JP" altLang="en-US" sz="2000" dirty="0" smtClean="0">
                <a:solidFill>
                  <a:schemeClr val="tx1">
                    <a:lumMod val="75000"/>
                    <a:lumOff val="25000"/>
                  </a:schemeClr>
                </a:solidFill>
                <a:latin typeface="メイリオ"/>
                <a:ea typeface="メイリオ"/>
                <a:cs typeface="メイリオ"/>
              </a:rPr>
              <a:t>と</a:t>
            </a:r>
            <a:r>
              <a:rPr kumimoji="1" lang="en-US" altLang="ja-JP" sz="2000" dirty="0" smtClean="0">
                <a:solidFill>
                  <a:schemeClr val="tx1">
                    <a:lumMod val="75000"/>
                    <a:lumOff val="25000"/>
                  </a:schemeClr>
                </a:solidFill>
                <a:latin typeface="メイリオ"/>
                <a:ea typeface="メイリオ"/>
                <a:cs typeface="メイリオ"/>
              </a:rPr>
              <a:t>NN</a:t>
            </a:r>
            <a:r>
              <a:rPr kumimoji="1" lang="ja-JP" altLang="en-US" sz="2000" dirty="0" smtClean="0">
                <a:solidFill>
                  <a:schemeClr val="tx1">
                    <a:lumMod val="75000"/>
                    <a:lumOff val="25000"/>
                  </a:schemeClr>
                </a:solidFill>
                <a:latin typeface="メイリオ"/>
                <a:ea typeface="メイリオ"/>
                <a:cs typeface="メイリオ"/>
              </a:rPr>
              <a:t>で共通する設定</a:t>
            </a:r>
          </a:p>
        </p:txBody>
      </p:sp>
    </p:spTree>
    <p:extLst>
      <p:ext uri="{BB962C8B-B14F-4D97-AF65-F5344CB8AC3E}">
        <p14:creationId xmlns:p14="http://schemas.microsoft.com/office/powerpoint/2010/main" val="602205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393456"/>
            <a:ext cx="9144000" cy="45719"/>
          </a:xfrm>
          <a:prstGeom prst="rect">
            <a:avLst/>
          </a:prstGeom>
          <a:solidFill>
            <a:srgbClr val="318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584570" y="624941"/>
            <a:ext cx="332601" cy="342710"/>
          </a:xfrm>
          <a:prstGeom prst="rect">
            <a:avLst/>
          </a:prstGeom>
          <a:solidFill>
            <a:srgbClr val="318BBA">
              <a:alpha val="8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フッター プレースホルダー 2"/>
          <p:cNvSpPr txBox="1">
            <a:spLocks/>
          </p:cNvSpPr>
          <p:nvPr/>
        </p:nvSpPr>
        <p:spPr>
          <a:xfrm>
            <a:off x="133486" y="122336"/>
            <a:ext cx="4057514" cy="365125"/>
          </a:xfrm>
          <a:prstGeom prst="rect">
            <a:avLst/>
          </a:prstGeom>
        </p:spPr>
        <p:txBody>
          <a:bodyPr/>
          <a:lstStyle>
            <a:defPPr>
              <a:defRPr lang="ja-JP"/>
            </a:defPPr>
            <a:lvl1pPr marL="0" algn="l" defTabSz="457200" rtl="0" eaLnBrk="1" latinLnBrk="0" hangingPunct="1">
              <a:defRPr kumimoji="1" sz="1100" kern="1200">
                <a:solidFill>
                  <a:srgbClr val="DE8528"/>
                </a:solidFill>
                <a:latin typeface="メイリオ"/>
                <a:ea typeface="メイリオ"/>
                <a:cs typeface="メイリオ"/>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dirty="0" smtClean="0">
                <a:solidFill>
                  <a:srgbClr val="318BBA"/>
                </a:solidFill>
              </a:rPr>
              <a:t>RA</a:t>
            </a:r>
            <a:r>
              <a:rPr lang="ja-JP" altLang="en-US" dirty="0" smtClean="0">
                <a:solidFill>
                  <a:srgbClr val="318BBA"/>
                </a:solidFill>
              </a:rPr>
              <a:t>報告資料</a:t>
            </a:r>
            <a:r>
              <a:rPr lang="en-US" altLang="ja-JP" dirty="0" smtClean="0">
                <a:solidFill>
                  <a:srgbClr val="318BBA"/>
                </a:solidFill>
              </a:rPr>
              <a:t> 2/10</a:t>
            </a:r>
          </a:p>
        </p:txBody>
      </p:sp>
      <p:sp>
        <p:nvSpPr>
          <p:cNvPr id="7" name="テキスト ボックス 6"/>
          <p:cNvSpPr txBox="1"/>
          <p:nvPr/>
        </p:nvSpPr>
        <p:spPr>
          <a:xfrm>
            <a:off x="916530" y="571456"/>
            <a:ext cx="6122189" cy="461665"/>
          </a:xfrm>
          <a:prstGeom prst="rect">
            <a:avLst/>
          </a:prstGeom>
          <a:noFill/>
        </p:spPr>
        <p:txBody>
          <a:bodyPr wrap="none" rtlCol="0">
            <a:spAutoFit/>
          </a:bodyPr>
          <a:lstStyle/>
          <a:p>
            <a:r>
              <a:rPr lang="en-US" altLang="en-US" sz="2400" dirty="0" smtClean="0">
                <a:solidFill>
                  <a:srgbClr val="318BBA"/>
                </a:solidFill>
                <a:latin typeface="メイリオ"/>
                <a:ea typeface="メイリオ"/>
                <a:cs typeface="メイリオ"/>
              </a:rPr>
              <a:t>分類結果: Convolutional Neural Network</a:t>
            </a:r>
            <a:endParaRPr kumimoji="1" lang="ja-JP" altLang="en-US" sz="2400" dirty="0">
              <a:solidFill>
                <a:srgbClr val="318BBA"/>
              </a:solidFill>
              <a:latin typeface="メイリオ"/>
              <a:ea typeface="メイリオ"/>
              <a:cs typeface="メイリオ"/>
            </a:endParaRPr>
          </a:p>
        </p:txBody>
      </p:sp>
      <p:pic>
        <p:nvPicPr>
          <p:cNvPr id="2" name="図 1" descr="cnn_max_ro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100" y="1880268"/>
            <a:ext cx="4318983" cy="3268073"/>
          </a:xfrm>
          <a:prstGeom prst="rect">
            <a:avLst/>
          </a:prstGeom>
        </p:spPr>
      </p:pic>
      <p:sp>
        <p:nvSpPr>
          <p:cNvPr id="3" name="テキスト ボックス 2"/>
          <p:cNvSpPr txBox="1"/>
          <p:nvPr/>
        </p:nvSpPr>
        <p:spPr>
          <a:xfrm>
            <a:off x="1611337" y="5201144"/>
            <a:ext cx="1649786" cy="400110"/>
          </a:xfrm>
          <a:prstGeom prst="rect">
            <a:avLst/>
          </a:prstGeom>
          <a:noFill/>
        </p:spPr>
        <p:txBody>
          <a:bodyPr wrap="none" rtlCol="0">
            <a:spAutoFit/>
          </a:bodyPr>
          <a:lstStyle/>
          <a:p>
            <a:r>
              <a:rPr kumimoji="1" lang="en-US" altLang="ja-JP" sz="2000" dirty="0" smtClean="0">
                <a:solidFill>
                  <a:schemeClr val="tx1">
                    <a:lumMod val="75000"/>
                    <a:lumOff val="25000"/>
                  </a:schemeClr>
                </a:solidFill>
                <a:latin typeface="メイリオ"/>
                <a:ea typeface="メイリオ"/>
                <a:cs typeface="メイリオ"/>
              </a:rPr>
              <a:t>AUC=0.746</a:t>
            </a:r>
            <a:endParaRPr kumimoji="1" lang="ja-JP" altLang="en-US" sz="2000" dirty="0" smtClean="0">
              <a:solidFill>
                <a:schemeClr val="tx1">
                  <a:lumMod val="75000"/>
                  <a:lumOff val="25000"/>
                </a:schemeClr>
              </a:solidFill>
              <a:latin typeface="メイリオ"/>
              <a:ea typeface="メイリオ"/>
              <a:cs typeface="メイリオ"/>
            </a:endParaRPr>
          </a:p>
        </p:txBody>
      </p:sp>
      <p:pic>
        <p:nvPicPr>
          <p:cNvPr id="8" name="図 7" descr="cnn_p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5479" y="1880268"/>
            <a:ext cx="4414190" cy="3268073"/>
          </a:xfrm>
          <a:prstGeom prst="rect">
            <a:avLst/>
          </a:prstGeom>
        </p:spPr>
      </p:pic>
      <p:sp>
        <p:nvSpPr>
          <p:cNvPr id="9" name="テキスト ボックス 8"/>
          <p:cNvSpPr txBox="1"/>
          <p:nvPr/>
        </p:nvSpPr>
        <p:spPr>
          <a:xfrm>
            <a:off x="5123571" y="5199810"/>
            <a:ext cx="3501504" cy="400110"/>
          </a:xfrm>
          <a:prstGeom prst="rect">
            <a:avLst/>
          </a:prstGeom>
          <a:noFill/>
        </p:spPr>
        <p:txBody>
          <a:bodyPr wrap="none" rtlCol="0">
            <a:spAutoFit/>
          </a:bodyPr>
          <a:lstStyle/>
          <a:p>
            <a:r>
              <a:rPr kumimoji="1" lang="en-US" altLang="ja-JP" sz="2000" dirty="0" smtClean="0">
                <a:solidFill>
                  <a:schemeClr val="tx1">
                    <a:lumMod val="75000"/>
                    <a:lumOff val="25000"/>
                  </a:schemeClr>
                </a:solidFill>
                <a:latin typeface="メイリオ"/>
                <a:ea typeface="メイリオ"/>
                <a:cs typeface="メイリオ"/>
              </a:rPr>
              <a:t>Average precision = 0.344</a:t>
            </a:r>
            <a:endParaRPr kumimoji="1" lang="ja-JP" altLang="en-US" sz="2000" dirty="0" smtClean="0">
              <a:solidFill>
                <a:schemeClr val="tx1">
                  <a:lumMod val="75000"/>
                  <a:lumOff val="25000"/>
                </a:schemeClr>
              </a:solidFill>
              <a:latin typeface="メイリオ"/>
              <a:ea typeface="メイリオ"/>
              <a:cs typeface="メイリオ"/>
            </a:endParaRPr>
          </a:p>
        </p:txBody>
      </p:sp>
    </p:spTree>
    <p:extLst>
      <p:ext uri="{BB962C8B-B14F-4D97-AF65-F5344CB8AC3E}">
        <p14:creationId xmlns:p14="http://schemas.microsoft.com/office/powerpoint/2010/main" val="1017693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3128750134"/>
              </p:ext>
            </p:extLst>
          </p:nvPr>
        </p:nvGraphicFramePr>
        <p:xfrm>
          <a:off x="1085500" y="1818636"/>
          <a:ext cx="7175172" cy="1925319"/>
        </p:xfrm>
        <a:graphic>
          <a:graphicData uri="http://schemas.openxmlformats.org/drawingml/2006/table">
            <a:tbl>
              <a:tblPr firstRow="1" bandRow="1">
                <a:tableStyleId>{5940675A-B579-460E-94D1-54222C63F5DA}</a:tableStyleId>
              </a:tblPr>
              <a:tblGrid>
                <a:gridCol w="1195862"/>
                <a:gridCol w="1195862"/>
                <a:gridCol w="1195862"/>
                <a:gridCol w="1195862"/>
                <a:gridCol w="1195862"/>
                <a:gridCol w="1195862"/>
              </a:tblGrid>
              <a:tr h="370840">
                <a:tc>
                  <a:txBody>
                    <a:bodyPr/>
                    <a:lstStyle/>
                    <a:p>
                      <a:pPr algn="ctr"/>
                      <a:endParaRPr kumimoji="1" lang="ja-JP" altLang="en-US" dirty="0"/>
                    </a:p>
                  </a:txBody>
                  <a:tcPr/>
                </a:tc>
                <a:tc>
                  <a:txBody>
                    <a:bodyPr/>
                    <a:lstStyle/>
                    <a:p>
                      <a:pPr algn="ctr"/>
                      <a:r>
                        <a:rPr kumimoji="1" lang="en-US" altLang="ja-JP" dirty="0" smtClean="0"/>
                        <a:t>Logistic Regression</a:t>
                      </a:r>
                      <a:endParaRPr kumimoji="1" lang="ja-JP" altLang="en-US" dirty="0"/>
                    </a:p>
                  </a:txBody>
                  <a:tcPr/>
                </a:tc>
                <a:tc>
                  <a:txBody>
                    <a:bodyPr/>
                    <a:lstStyle/>
                    <a:p>
                      <a:pPr algn="ctr"/>
                      <a:endParaRPr kumimoji="1" lang="en-US" altLang="ja-JP" dirty="0" smtClean="0"/>
                    </a:p>
                    <a:p>
                      <a:pPr algn="ctr"/>
                      <a:r>
                        <a:rPr kumimoji="1" lang="en-US" altLang="ja-JP" dirty="0" smtClean="0"/>
                        <a:t>SVM</a:t>
                      </a:r>
                      <a:endParaRPr kumimoji="1" lang="ja-JP" altLang="en-US" dirty="0"/>
                    </a:p>
                  </a:txBody>
                  <a:tcPr/>
                </a:tc>
                <a:tc>
                  <a:txBody>
                    <a:bodyPr/>
                    <a:lstStyle/>
                    <a:p>
                      <a:pPr algn="ctr"/>
                      <a:r>
                        <a:rPr kumimoji="1" lang="en-US" altLang="ja-JP" dirty="0" smtClean="0"/>
                        <a:t>Gradient</a:t>
                      </a:r>
                      <a:r>
                        <a:rPr kumimoji="1" lang="en-US" altLang="ja-JP" baseline="0" dirty="0" smtClean="0"/>
                        <a:t> Boosting Tree</a:t>
                      </a:r>
                      <a:endParaRPr kumimoji="1" lang="ja-JP" altLang="en-US" dirty="0"/>
                    </a:p>
                  </a:txBody>
                  <a:tcPr/>
                </a:tc>
                <a:tc>
                  <a:txBody>
                    <a:bodyPr/>
                    <a:lstStyle/>
                    <a:p>
                      <a:pPr algn="ctr"/>
                      <a:r>
                        <a:rPr kumimoji="1" lang="en-US" altLang="ja-JP" dirty="0" smtClean="0"/>
                        <a:t>Neural</a:t>
                      </a:r>
                    </a:p>
                    <a:p>
                      <a:pPr algn="ctr"/>
                      <a:r>
                        <a:rPr kumimoji="1" lang="en-US" altLang="ja-JP" dirty="0" smtClean="0"/>
                        <a:t>Net</a:t>
                      </a:r>
                      <a:endParaRPr kumimoji="1" lang="ja-JP" altLang="en-US" dirty="0"/>
                    </a:p>
                  </a:txBody>
                  <a:tcPr/>
                </a:tc>
                <a:tc>
                  <a:txBody>
                    <a:bodyPr/>
                    <a:lstStyle/>
                    <a:p>
                      <a:pPr algn="ctr"/>
                      <a:endParaRPr kumimoji="1" lang="en-US" altLang="ja-JP" dirty="0" smtClean="0"/>
                    </a:p>
                    <a:p>
                      <a:pPr algn="ctr"/>
                      <a:r>
                        <a:rPr kumimoji="1" lang="en-US" altLang="ja-JP" dirty="0" smtClean="0"/>
                        <a:t>CNN</a:t>
                      </a:r>
                      <a:endParaRPr kumimoji="1" lang="ja-JP" altLang="en-US" dirty="0"/>
                    </a:p>
                  </a:txBody>
                  <a:tcPr/>
                </a:tc>
              </a:tr>
              <a:tr h="370840">
                <a:tc>
                  <a:txBody>
                    <a:bodyPr/>
                    <a:lstStyle/>
                    <a:p>
                      <a:pPr algn="ctr"/>
                      <a:r>
                        <a:rPr kumimoji="1" lang="en-US" altLang="ja-JP" dirty="0" smtClean="0"/>
                        <a:t>AUC</a:t>
                      </a:r>
                      <a:endParaRPr kumimoji="1" lang="ja-JP" altLang="en-US" dirty="0"/>
                    </a:p>
                  </a:txBody>
                  <a:tcPr/>
                </a:tc>
                <a:tc>
                  <a:txBody>
                    <a:bodyPr/>
                    <a:lstStyle/>
                    <a:p>
                      <a:pPr algn="ctr"/>
                      <a:r>
                        <a:rPr kumimoji="1" lang="en-US" altLang="ja-JP" dirty="0" smtClean="0"/>
                        <a:t>0.605</a:t>
                      </a:r>
                      <a:endParaRPr kumimoji="1" lang="ja-JP" altLang="en-US" dirty="0"/>
                    </a:p>
                  </a:txBody>
                  <a:tcPr/>
                </a:tc>
                <a:tc>
                  <a:txBody>
                    <a:bodyPr/>
                    <a:lstStyle/>
                    <a:p>
                      <a:pPr algn="ctr"/>
                      <a:r>
                        <a:rPr kumimoji="1" lang="en-US" altLang="ja-JP" dirty="0" smtClean="0"/>
                        <a:t>0.634</a:t>
                      </a:r>
                      <a:endParaRPr kumimoji="1" lang="ja-JP" altLang="en-US" dirty="0"/>
                    </a:p>
                  </a:txBody>
                  <a:tcPr/>
                </a:tc>
                <a:tc>
                  <a:txBody>
                    <a:bodyPr/>
                    <a:lstStyle/>
                    <a:p>
                      <a:pPr algn="ctr"/>
                      <a:r>
                        <a:rPr kumimoji="1" lang="en-US" altLang="ja-JP" dirty="0" smtClean="0"/>
                        <a:t>0.738</a:t>
                      </a:r>
                      <a:endParaRPr kumimoji="1" lang="ja-JP" altLang="en-US" dirty="0"/>
                    </a:p>
                  </a:txBody>
                  <a:tcPr/>
                </a:tc>
                <a:tc>
                  <a:txBody>
                    <a:bodyPr/>
                    <a:lstStyle/>
                    <a:p>
                      <a:pPr algn="ctr"/>
                      <a:r>
                        <a:rPr kumimoji="1" lang="en-US" altLang="ja-JP" dirty="0" smtClean="0">
                          <a:solidFill>
                            <a:srgbClr val="404040"/>
                          </a:solidFill>
                        </a:rPr>
                        <a:t>0.699</a:t>
                      </a:r>
                      <a:endParaRPr kumimoji="1" lang="ja-JP" altLang="en-US" dirty="0">
                        <a:solidFill>
                          <a:srgbClr val="404040"/>
                        </a:solidFill>
                      </a:endParaRPr>
                    </a:p>
                  </a:txBody>
                  <a:tcPr/>
                </a:tc>
                <a:tc>
                  <a:txBody>
                    <a:bodyPr/>
                    <a:lstStyle/>
                    <a:p>
                      <a:pPr algn="ctr"/>
                      <a:r>
                        <a:rPr kumimoji="1" lang="en-US" altLang="ja-JP" dirty="0" smtClean="0">
                          <a:solidFill>
                            <a:schemeClr val="accent2"/>
                          </a:solidFill>
                        </a:rPr>
                        <a:t>0.746</a:t>
                      </a:r>
                      <a:endParaRPr kumimoji="1" lang="ja-JP" altLang="en-US" dirty="0">
                        <a:solidFill>
                          <a:schemeClr val="accent2"/>
                        </a:solidFill>
                      </a:endParaRPr>
                    </a:p>
                  </a:txBody>
                  <a:tcPr/>
                </a:tc>
              </a:tr>
              <a:tr h="370840">
                <a:tc>
                  <a:txBody>
                    <a:bodyPr/>
                    <a:lstStyle/>
                    <a:p>
                      <a:pPr algn="ctr"/>
                      <a:r>
                        <a:rPr kumimoji="1" lang="en-US" altLang="ja-JP" dirty="0" smtClean="0"/>
                        <a:t>average</a:t>
                      </a:r>
                    </a:p>
                    <a:p>
                      <a:pPr algn="ctr"/>
                      <a:r>
                        <a:rPr kumimoji="1" lang="en-US" altLang="ja-JP" dirty="0" smtClean="0"/>
                        <a:t>precision</a:t>
                      </a:r>
                      <a:endParaRPr kumimoji="1" lang="ja-JP" altLang="en-US" dirty="0"/>
                    </a:p>
                  </a:txBody>
                  <a:tcPr/>
                </a:tc>
                <a:tc>
                  <a:txBody>
                    <a:bodyPr/>
                    <a:lstStyle/>
                    <a:p>
                      <a:pPr algn="ctr"/>
                      <a:r>
                        <a:rPr kumimoji="1" lang="en-US" altLang="ja-JP" dirty="0" smtClean="0"/>
                        <a:t>0.235</a:t>
                      </a:r>
                      <a:endParaRPr kumimoji="1" lang="ja-JP" altLang="en-US" dirty="0"/>
                    </a:p>
                  </a:txBody>
                  <a:tcPr/>
                </a:tc>
                <a:tc>
                  <a:txBody>
                    <a:bodyPr/>
                    <a:lstStyle/>
                    <a:p>
                      <a:pPr algn="ctr"/>
                      <a:r>
                        <a:rPr kumimoji="1" lang="en-US" altLang="ja-JP" dirty="0" smtClean="0"/>
                        <a:t>0.319</a:t>
                      </a:r>
                      <a:endParaRPr kumimoji="1" lang="ja-JP" altLang="en-US" dirty="0"/>
                    </a:p>
                  </a:txBody>
                  <a:tcPr/>
                </a:tc>
                <a:tc>
                  <a:txBody>
                    <a:bodyPr/>
                    <a:lstStyle/>
                    <a:p>
                      <a:pPr algn="ctr"/>
                      <a:r>
                        <a:rPr kumimoji="1" lang="en-US" altLang="ja-JP" dirty="0" smtClean="0">
                          <a:solidFill>
                            <a:srgbClr val="B03B3C"/>
                          </a:solidFill>
                        </a:rPr>
                        <a:t>0.365</a:t>
                      </a:r>
                      <a:endParaRPr kumimoji="1" lang="ja-JP" altLang="en-US" dirty="0">
                        <a:solidFill>
                          <a:srgbClr val="B03B3C"/>
                        </a:solidFill>
                      </a:endParaRPr>
                    </a:p>
                  </a:txBody>
                  <a:tcPr/>
                </a:tc>
                <a:tc>
                  <a:txBody>
                    <a:bodyPr/>
                    <a:lstStyle/>
                    <a:p>
                      <a:pPr algn="ctr"/>
                      <a:r>
                        <a:rPr kumimoji="1" lang="en-US" altLang="ja-JP" dirty="0" smtClean="0">
                          <a:solidFill>
                            <a:srgbClr val="404040"/>
                          </a:solidFill>
                        </a:rPr>
                        <a:t>0.334</a:t>
                      </a:r>
                      <a:endParaRPr kumimoji="1" lang="ja-JP" altLang="en-US" dirty="0">
                        <a:solidFill>
                          <a:srgbClr val="404040"/>
                        </a:solidFill>
                      </a:endParaRPr>
                    </a:p>
                  </a:txBody>
                  <a:tcPr/>
                </a:tc>
                <a:tc>
                  <a:txBody>
                    <a:bodyPr/>
                    <a:lstStyle/>
                    <a:p>
                      <a:pPr algn="ctr"/>
                      <a:r>
                        <a:rPr kumimoji="1" lang="en-US" altLang="ja-JP" dirty="0" smtClean="0">
                          <a:solidFill>
                            <a:schemeClr val="tx1">
                              <a:lumMod val="75000"/>
                              <a:lumOff val="25000"/>
                            </a:schemeClr>
                          </a:solidFill>
                        </a:rPr>
                        <a:t>0.344</a:t>
                      </a:r>
                      <a:endParaRPr kumimoji="1" lang="ja-JP" altLang="en-US" dirty="0">
                        <a:solidFill>
                          <a:schemeClr val="tx1">
                            <a:lumMod val="75000"/>
                            <a:lumOff val="25000"/>
                          </a:schemeClr>
                        </a:solidFill>
                      </a:endParaRPr>
                    </a:p>
                  </a:txBody>
                  <a:tcPr/>
                </a:tc>
              </a:tr>
            </a:tbl>
          </a:graphicData>
        </a:graphic>
      </p:graphicFrame>
      <p:sp>
        <p:nvSpPr>
          <p:cNvPr id="3" name="テキスト ボックス 2"/>
          <p:cNvSpPr txBox="1"/>
          <p:nvPr/>
        </p:nvSpPr>
        <p:spPr>
          <a:xfrm>
            <a:off x="2506868" y="1250555"/>
            <a:ext cx="4364997" cy="400110"/>
          </a:xfrm>
          <a:prstGeom prst="rect">
            <a:avLst/>
          </a:prstGeom>
          <a:noFill/>
        </p:spPr>
        <p:txBody>
          <a:bodyPr wrap="none" rtlCol="0">
            <a:spAutoFit/>
          </a:bodyPr>
          <a:lstStyle/>
          <a:p>
            <a:r>
              <a:rPr kumimoji="1" lang="ja-JP" altLang="en-US" sz="2000" dirty="0" smtClean="0">
                <a:solidFill>
                  <a:schemeClr val="tx1">
                    <a:lumMod val="75000"/>
                    <a:lumOff val="25000"/>
                  </a:schemeClr>
                </a:solidFill>
                <a:latin typeface="メイリオ"/>
                <a:ea typeface="メイリオ"/>
                <a:cs typeface="メイリオ"/>
              </a:rPr>
              <a:t>各手法での</a:t>
            </a:r>
            <a:r>
              <a:rPr kumimoji="1" lang="en-US" altLang="ja-JP" sz="2000" dirty="0" smtClean="0">
                <a:solidFill>
                  <a:schemeClr val="tx1">
                    <a:lumMod val="75000"/>
                    <a:lumOff val="25000"/>
                  </a:schemeClr>
                </a:solidFill>
                <a:latin typeface="メイリオ"/>
                <a:ea typeface="メイリオ"/>
                <a:cs typeface="メイリオ"/>
              </a:rPr>
              <a:t>AUC, average precision</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4" name="正方形/長方形 3"/>
          <p:cNvSpPr/>
          <p:nvPr/>
        </p:nvSpPr>
        <p:spPr>
          <a:xfrm>
            <a:off x="0" y="393456"/>
            <a:ext cx="9144000" cy="45719"/>
          </a:xfrm>
          <a:prstGeom prst="rect">
            <a:avLst/>
          </a:prstGeom>
          <a:solidFill>
            <a:srgbClr val="318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584570" y="624941"/>
            <a:ext cx="332601" cy="342710"/>
          </a:xfrm>
          <a:prstGeom prst="rect">
            <a:avLst/>
          </a:prstGeom>
          <a:solidFill>
            <a:srgbClr val="318BBA">
              <a:alpha val="8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フッター プレースホルダー 2"/>
          <p:cNvSpPr txBox="1">
            <a:spLocks/>
          </p:cNvSpPr>
          <p:nvPr/>
        </p:nvSpPr>
        <p:spPr>
          <a:xfrm>
            <a:off x="133486" y="122336"/>
            <a:ext cx="4057514" cy="365125"/>
          </a:xfrm>
          <a:prstGeom prst="rect">
            <a:avLst/>
          </a:prstGeom>
        </p:spPr>
        <p:txBody>
          <a:bodyPr/>
          <a:lstStyle>
            <a:defPPr>
              <a:defRPr lang="ja-JP"/>
            </a:defPPr>
            <a:lvl1pPr marL="0" algn="l" defTabSz="457200" rtl="0" eaLnBrk="1" latinLnBrk="0" hangingPunct="1">
              <a:defRPr kumimoji="1" sz="1100" kern="1200">
                <a:solidFill>
                  <a:srgbClr val="DE8528"/>
                </a:solidFill>
                <a:latin typeface="メイリオ"/>
                <a:ea typeface="メイリオ"/>
                <a:cs typeface="メイリオ"/>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dirty="0" smtClean="0">
                <a:solidFill>
                  <a:srgbClr val="318BBA"/>
                </a:solidFill>
              </a:rPr>
              <a:t>RA</a:t>
            </a:r>
            <a:r>
              <a:rPr lang="ja-JP" altLang="en-US" dirty="0" smtClean="0">
                <a:solidFill>
                  <a:srgbClr val="318BBA"/>
                </a:solidFill>
              </a:rPr>
              <a:t>報告資料</a:t>
            </a:r>
            <a:r>
              <a:rPr lang="en-US" altLang="ja-JP" dirty="0" smtClean="0">
                <a:solidFill>
                  <a:srgbClr val="318BBA"/>
                </a:solidFill>
              </a:rPr>
              <a:t> 2/10</a:t>
            </a:r>
          </a:p>
        </p:txBody>
      </p:sp>
      <p:sp>
        <p:nvSpPr>
          <p:cNvPr id="7" name="テキスト ボックス 6"/>
          <p:cNvSpPr txBox="1"/>
          <p:nvPr/>
        </p:nvSpPr>
        <p:spPr>
          <a:xfrm>
            <a:off x="916530" y="571456"/>
            <a:ext cx="2339102" cy="461665"/>
          </a:xfrm>
          <a:prstGeom prst="rect">
            <a:avLst/>
          </a:prstGeom>
          <a:noFill/>
        </p:spPr>
        <p:txBody>
          <a:bodyPr wrap="none" rtlCol="0">
            <a:spAutoFit/>
          </a:bodyPr>
          <a:lstStyle/>
          <a:p>
            <a:r>
              <a:rPr lang="en-US" altLang="en-US" sz="2400" dirty="0" smtClean="0">
                <a:solidFill>
                  <a:srgbClr val="318BBA"/>
                </a:solidFill>
                <a:latin typeface="メイリオ"/>
                <a:ea typeface="メイリオ"/>
                <a:cs typeface="メイリオ"/>
              </a:rPr>
              <a:t>分類結果まとめ</a:t>
            </a:r>
            <a:endParaRPr kumimoji="1" lang="ja-JP" altLang="en-US" sz="2400" dirty="0">
              <a:solidFill>
                <a:srgbClr val="318BBA"/>
              </a:solidFill>
              <a:latin typeface="メイリオ"/>
              <a:ea typeface="メイリオ"/>
              <a:cs typeface="メイリオ"/>
            </a:endParaRPr>
          </a:p>
        </p:txBody>
      </p:sp>
      <p:sp>
        <p:nvSpPr>
          <p:cNvPr id="8" name="テキスト ボックス 7"/>
          <p:cNvSpPr txBox="1"/>
          <p:nvPr/>
        </p:nvSpPr>
        <p:spPr>
          <a:xfrm>
            <a:off x="1045918" y="4221266"/>
            <a:ext cx="7119407" cy="1323439"/>
          </a:xfrm>
          <a:prstGeom prst="rect">
            <a:avLst/>
          </a:prstGeom>
          <a:noFill/>
        </p:spPr>
        <p:txBody>
          <a:bodyPr wrap="none" rtlCol="0">
            <a:spAutoFit/>
          </a:bodyPr>
          <a:lstStyle/>
          <a:p>
            <a:r>
              <a:rPr kumimoji="1" lang="ja-JP" altLang="en-US" sz="2000" dirty="0" smtClean="0">
                <a:solidFill>
                  <a:schemeClr val="tx1">
                    <a:lumMod val="75000"/>
                    <a:lumOff val="25000"/>
                  </a:schemeClr>
                </a:solidFill>
                <a:latin typeface="メイリオ"/>
                <a:ea typeface="メイリオ"/>
                <a:cs typeface="メイリオ"/>
              </a:rPr>
              <a:t>・データ数が少ないこともあり</a:t>
            </a:r>
            <a:r>
              <a:rPr kumimoji="1" lang="en-US" altLang="ja-JP" sz="2000" dirty="0" smtClean="0">
                <a:solidFill>
                  <a:schemeClr val="tx1">
                    <a:lumMod val="75000"/>
                    <a:lumOff val="25000"/>
                  </a:schemeClr>
                </a:solidFill>
                <a:latin typeface="メイリオ"/>
                <a:ea typeface="メイリオ"/>
                <a:cs typeface="メイリオ"/>
              </a:rPr>
              <a:t>, </a:t>
            </a:r>
            <a:r>
              <a:rPr kumimoji="1" lang="ja-JP" altLang="en-US" sz="2000" dirty="0" smtClean="0">
                <a:solidFill>
                  <a:schemeClr val="tx1">
                    <a:lumMod val="75000"/>
                    <a:lumOff val="25000"/>
                  </a:schemeClr>
                </a:solidFill>
                <a:latin typeface="メイリオ"/>
                <a:ea typeface="メイリオ"/>
                <a:cs typeface="メイリオ"/>
              </a:rPr>
              <a:t>再現性はそこまで高くない</a:t>
            </a:r>
            <a:r>
              <a:rPr kumimoji="1" lang="en-US" altLang="ja-JP" sz="2000" dirty="0" smtClean="0">
                <a:solidFill>
                  <a:schemeClr val="tx1">
                    <a:lumMod val="75000"/>
                    <a:lumOff val="25000"/>
                  </a:schemeClr>
                </a:solidFill>
                <a:latin typeface="メイリオ"/>
                <a:ea typeface="メイリオ"/>
                <a:cs typeface="メイリオ"/>
              </a:rPr>
              <a:t>.</a:t>
            </a:r>
          </a:p>
          <a:p>
            <a:r>
              <a:rPr lang="ja-JP" altLang="ja-JP" sz="2000" dirty="0">
                <a:solidFill>
                  <a:schemeClr val="tx1">
                    <a:lumMod val="75000"/>
                    <a:lumOff val="25000"/>
                  </a:schemeClr>
                </a:solidFill>
                <a:latin typeface="メイリオ"/>
                <a:ea typeface="メイリオ"/>
                <a:cs typeface="メイリオ"/>
              </a:rPr>
              <a:t>　</a:t>
            </a:r>
            <a:r>
              <a:rPr lang="en-US" altLang="ja-JP" sz="2000" dirty="0" smtClean="0">
                <a:solidFill>
                  <a:schemeClr val="tx1">
                    <a:lumMod val="75000"/>
                    <a:lumOff val="25000"/>
                  </a:schemeClr>
                </a:solidFill>
                <a:latin typeface="メイリオ"/>
                <a:ea typeface="メイリオ"/>
                <a:cs typeface="メイリオ"/>
              </a:rPr>
              <a:t>±0.02</a:t>
            </a:r>
            <a:r>
              <a:rPr lang="ja-JP" altLang="en-US" sz="2000" dirty="0" smtClean="0">
                <a:solidFill>
                  <a:schemeClr val="tx1">
                    <a:lumMod val="75000"/>
                    <a:lumOff val="25000"/>
                  </a:schemeClr>
                </a:solidFill>
                <a:latin typeface="メイリオ"/>
                <a:ea typeface="メイリオ"/>
                <a:cs typeface="メイリオ"/>
              </a:rPr>
              <a:t>程度ばらつく</a:t>
            </a:r>
            <a:r>
              <a:rPr lang="en-US" altLang="ja-JP" sz="2000" dirty="0" smtClean="0">
                <a:solidFill>
                  <a:schemeClr val="tx1">
                    <a:lumMod val="75000"/>
                    <a:lumOff val="25000"/>
                  </a:schemeClr>
                </a:solidFill>
                <a:latin typeface="メイリオ"/>
                <a:ea typeface="メイリオ"/>
                <a:cs typeface="メイリオ"/>
              </a:rPr>
              <a:t>.</a:t>
            </a:r>
          </a:p>
          <a:p>
            <a:r>
              <a:rPr kumimoji="1" lang="ja-JP" altLang="en-US" sz="2000" dirty="0" smtClean="0">
                <a:solidFill>
                  <a:schemeClr val="tx1">
                    <a:lumMod val="75000"/>
                    <a:lumOff val="25000"/>
                  </a:schemeClr>
                </a:solidFill>
                <a:latin typeface="メイリオ"/>
                <a:ea typeface="メイリオ"/>
                <a:cs typeface="メイリオ"/>
              </a:rPr>
              <a:t>・</a:t>
            </a:r>
            <a:r>
              <a:rPr kumimoji="1" lang="en-US" altLang="ja-JP" sz="2000" dirty="0" smtClean="0">
                <a:solidFill>
                  <a:schemeClr val="tx1">
                    <a:lumMod val="75000"/>
                    <a:lumOff val="25000"/>
                  </a:schemeClr>
                </a:solidFill>
                <a:latin typeface="メイリオ"/>
                <a:ea typeface="メイリオ"/>
                <a:cs typeface="メイリオ"/>
              </a:rPr>
              <a:t>AUC</a:t>
            </a:r>
            <a:r>
              <a:rPr kumimoji="1" lang="ja-JP" altLang="en-US" sz="2000" dirty="0" smtClean="0">
                <a:solidFill>
                  <a:schemeClr val="tx1">
                    <a:lumMod val="75000"/>
                    <a:lumOff val="25000"/>
                  </a:schemeClr>
                </a:solidFill>
                <a:latin typeface="メイリオ"/>
                <a:ea typeface="メイリオ"/>
                <a:cs typeface="メイリオ"/>
              </a:rPr>
              <a:t>について</a:t>
            </a:r>
            <a:r>
              <a:rPr kumimoji="1" lang="en-US" altLang="ja-JP" sz="2000" dirty="0" smtClean="0">
                <a:solidFill>
                  <a:schemeClr val="tx1">
                    <a:lumMod val="75000"/>
                    <a:lumOff val="25000"/>
                  </a:schemeClr>
                </a:solidFill>
                <a:latin typeface="メイリオ"/>
                <a:ea typeface="メイリオ"/>
                <a:cs typeface="メイリオ"/>
              </a:rPr>
              <a:t>, GBT&gt;CNN</a:t>
            </a:r>
            <a:r>
              <a:rPr kumimoji="1" lang="ja-JP" altLang="en-US" sz="2000" dirty="0" smtClean="0">
                <a:solidFill>
                  <a:schemeClr val="tx1">
                    <a:lumMod val="75000"/>
                    <a:lumOff val="25000"/>
                  </a:schemeClr>
                </a:solidFill>
                <a:latin typeface="メイリオ"/>
                <a:ea typeface="メイリオ"/>
                <a:cs typeface="メイリオ"/>
              </a:rPr>
              <a:t>となることもある</a:t>
            </a:r>
            <a:endParaRPr kumimoji="1" lang="en-US" altLang="ja-JP" sz="2000" dirty="0" smtClean="0">
              <a:solidFill>
                <a:schemeClr val="tx1">
                  <a:lumMod val="75000"/>
                  <a:lumOff val="25000"/>
                </a:schemeClr>
              </a:solidFill>
              <a:latin typeface="メイリオ"/>
              <a:ea typeface="メイリオ"/>
              <a:cs typeface="メイリオ"/>
            </a:endParaRPr>
          </a:p>
          <a:p>
            <a:r>
              <a:rPr lang="ja-JP" altLang="en-US" sz="2000" dirty="0" smtClean="0">
                <a:solidFill>
                  <a:schemeClr val="tx1">
                    <a:lumMod val="75000"/>
                    <a:lumOff val="25000"/>
                  </a:schemeClr>
                </a:solidFill>
                <a:latin typeface="メイリオ"/>
                <a:ea typeface="メイリオ"/>
                <a:cs typeface="メイリオ"/>
              </a:rPr>
              <a:t>・総じて見れば</a:t>
            </a:r>
            <a:r>
              <a:rPr lang="en-US" altLang="ja-JP" sz="2000" dirty="0" smtClean="0">
                <a:solidFill>
                  <a:schemeClr val="tx1">
                    <a:lumMod val="75000"/>
                    <a:lumOff val="25000"/>
                  </a:schemeClr>
                </a:solidFill>
                <a:latin typeface="メイリオ"/>
                <a:ea typeface="メイリオ"/>
                <a:cs typeface="メイリオ"/>
              </a:rPr>
              <a:t>, GBT</a:t>
            </a:r>
            <a:r>
              <a:rPr lang="ja-JP" altLang="en-US" sz="2000" dirty="0" smtClean="0">
                <a:solidFill>
                  <a:schemeClr val="tx1">
                    <a:lumMod val="75000"/>
                    <a:lumOff val="25000"/>
                  </a:schemeClr>
                </a:solidFill>
                <a:latin typeface="メイリオ"/>
                <a:ea typeface="メイリオ"/>
                <a:cs typeface="メイリオ"/>
              </a:rPr>
              <a:t>が最も精度が高いように見える</a:t>
            </a:r>
            <a:endParaRPr kumimoji="1" lang="ja-JP" altLang="en-US" sz="2000" dirty="0" smtClean="0">
              <a:solidFill>
                <a:schemeClr val="tx1">
                  <a:lumMod val="75000"/>
                  <a:lumOff val="25000"/>
                </a:schemeClr>
              </a:solidFill>
              <a:latin typeface="メイリオ"/>
              <a:ea typeface="メイリオ"/>
              <a:cs typeface="メイリオ"/>
            </a:endParaRPr>
          </a:p>
        </p:txBody>
      </p:sp>
    </p:spTree>
    <p:extLst>
      <p:ext uri="{BB962C8B-B14F-4D97-AF65-F5344CB8AC3E}">
        <p14:creationId xmlns:p14="http://schemas.microsoft.com/office/powerpoint/2010/main" val="40204597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393456"/>
            <a:ext cx="9144000" cy="45719"/>
          </a:xfrm>
          <a:prstGeom prst="rect">
            <a:avLst/>
          </a:prstGeom>
          <a:solidFill>
            <a:srgbClr val="318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 name="フッター プレースホルダー 2"/>
          <p:cNvSpPr txBox="1">
            <a:spLocks/>
          </p:cNvSpPr>
          <p:nvPr/>
        </p:nvSpPr>
        <p:spPr>
          <a:xfrm>
            <a:off x="133486" y="122336"/>
            <a:ext cx="4057514" cy="365125"/>
          </a:xfrm>
          <a:prstGeom prst="rect">
            <a:avLst/>
          </a:prstGeom>
        </p:spPr>
        <p:txBody>
          <a:bodyPr/>
          <a:lstStyle>
            <a:defPPr>
              <a:defRPr lang="ja-JP"/>
            </a:defPPr>
            <a:lvl1pPr marL="0" algn="l" defTabSz="457200" rtl="0" eaLnBrk="1" latinLnBrk="0" hangingPunct="1">
              <a:defRPr kumimoji="1" sz="1100" kern="1200">
                <a:solidFill>
                  <a:srgbClr val="DE8528"/>
                </a:solidFill>
                <a:latin typeface="メイリオ"/>
                <a:ea typeface="メイリオ"/>
                <a:cs typeface="メイリオ"/>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dirty="0" smtClean="0">
                <a:solidFill>
                  <a:srgbClr val="318BBA"/>
                </a:solidFill>
              </a:rPr>
              <a:t>RA</a:t>
            </a:r>
            <a:r>
              <a:rPr lang="ja-JP" altLang="en-US" dirty="0" smtClean="0">
                <a:solidFill>
                  <a:srgbClr val="318BBA"/>
                </a:solidFill>
              </a:rPr>
              <a:t>報告資料</a:t>
            </a:r>
            <a:r>
              <a:rPr lang="en-US" altLang="ja-JP" dirty="0" smtClean="0">
                <a:solidFill>
                  <a:srgbClr val="318BBA"/>
                </a:solidFill>
              </a:rPr>
              <a:t> 2/10</a:t>
            </a:r>
          </a:p>
        </p:txBody>
      </p:sp>
      <p:sp>
        <p:nvSpPr>
          <p:cNvPr id="6" name="テキスト ボックス 5"/>
          <p:cNvSpPr txBox="1"/>
          <p:nvPr/>
        </p:nvSpPr>
        <p:spPr>
          <a:xfrm>
            <a:off x="1816011" y="618570"/>
            <a:ext cx="5453661" cy="400110"/>
          </a:xfrm>
          <a:prstGeom prst="rect">
            <a:avLst/>
          </a:prstGeom>
          <a:noFill/>
        </p:spPr>
        <p:txBody>
          <a:bodyPr wrap="none" rtlCol="0">
            <a:spAutoFit/>
          </a:bodyPr>
          <a:lstStyle/>
          <a:p>
            <a:r>
              <a:rPr lang="ja-JP" altLang="en-US" sz="2000" dirty="0" smtClean="0">
                <a:solidFill>
                  <a:schemeClr val="tx1">
                    <a:lumMod val="75000"/>
                    <a:lumOff val="25000"/>
                  </a:schemeClr>
                </a:solidFill>
                <a:latin typeface="メイリオ"/>
                <a:ea typeface="メイリオ"/>
                <a:cs typeface="メイリオ"/>
              </a:rPr>
              <a:t>ロジスティック回帰と</a:t>
            </a:r>
            <a:r>
              <a:rPr lang="en-US" altLang="ja-JP" sz="2000" dirty="0" smtClean="0">
                <a:solidFill>
                  <a:schemeClr val="tx1">
                    <a:lumMod val="75000"/>
                    <a:lumOff val="25000"/>
                  </a:schemeClr>
                </a:solidFill>
                <a:latin typeface="メイリオ"/>
                <a:ea typeface="メイリオ"/>
                <a:cs typeface="メイリオ"/>
              </a:rPr>
              <a:t>CNN</a:t>
            </a:r>
            <a:r>
              <a:rPr lang="ja-JP" altLang="en-US" sz="2000" dirty="0" smtClean="0">
                <a:solidFill>
                  <a:schemeClr val="tx1">
                    <a:lumMod val="75000"/>
                    <a:lumOff val="25000"/>
                  </a:schemeClr>
                </a:solidFill>
                <a:latin typeface="メイリオ"/>
                <a:ea typeface="メイリオ"/>
                <a:cs typeface="メイリオ"/>
              </a:rPr>
              <a:t>の</a:t>
            </a:r>
            <a:r>
              <a:rPr lang="en-US" altLang="ja-JP" sz="2000" dirty="0" smtClean="0">
                <a:solidFill>
                  <a:schemeClr val="tx1">
                    <a:lumMod val="75000"/>
                    <a:lumOff val="25000"/>
                  </a:schemeClr>
                </a:solidFill>
                <a:latin typeface="メイリオ"/>
                <a:ea typeface="メイリオ"/>
                <a:cs typeface="メイリオ"/>
              </a:rPr>
              <a:t>Weight</a:t>
            </a:r>
            <a:r>
              <a:rPr lang="ja-JP" altLang="en-US" sz="2000" dirty="0" smtClean="0">
                <a:solidFill>
                  <a:schemeClr val="tx1">
                    <a:lumMod val="75000"/>
                    <a:lumOff val="25000"/>
                  </a:schemeClr>
                </a:solidFill>
                <a:latin typeface="メイリオ"/>
                <a:ea typeface="メイリオ"/>
                <a:cs typeface="メイリオ"/>
              </a:rPr>
              <a:t>を可視化</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7" name="テキスト ボックス 6"/>
          <p:cNvSpPr txBox="1"/>
          <p:nvPr/>
        </p:nvSpPr>
        <p:spPr>
          <a:xfrm>
            <a:off x="447735" y="4903816"/>
            <a:ext cx="8268848" cy="1938992"/>
          </a:xfrm>
          <a:prstGeom prst="rect">
            <a:avLst/>
          </a:prstGeom>
          <a:noFill/>
        </p:spPr>
        <p:txBody>
          <a:bodyPr wrap="square" rtlCol="0">
            <a:spAutoFit/>
          </a:bodyPr>
          <a:lstStyle/>
          <a:p>
            <a:r>
              <a:rPr lang="ja-JP" altLang="en-US" sz="2000" dirty="0" smtClean="0">
                <a:solidFill>
                  <a:schemeClr val="tx1">
                    <a:lumMod val="75000"/>
                    <a:lumOff val="25000"/>
                  </a:schemeClr>
                </a:solidFill>
                <a:latin typeface="メイリオ"/>
                <a:ea typeface="メイリオ"/>
                <a:cs typeface="メイリオ"/>
              </a:rPr>
              <a:t>・ロジスティック回帰では入力時系列の中でも特に直近の部分に</a:t>
            </a:r>
            <a:endParaRPr lang="en-US" altLang="ja-JP" sz="2000" dirty="0" smtClean="0">
              <a:solidFill>
                <a:schemeClr val="tx1">
                  <a:lumMod val="75000"/>
                  <a:lumOff val="25000"/>
                </a:schemeClr>
              </a:solidFill>
              <a:latin typeface="メイリオ"/>
              <a:ea typeface="メイリオ"/>
              <a:cs typeface="メイリオ"/>
            </a:endParaRPr>
          </a:p>
          <a:p>
            <a:r>
              <a:rPr lang="ja-JP" altLang="ja-JP" sz="2000" dirty="0">
                <a:solidFill>
                  <a:schemeClr val="tx1">
                    <a:lumMod val="75000"/>
                    <a:lumOff val="25000"/>
                  </a:schemeClr>
                </a:solidFill>
                <a:latin typeface="メイリオ"/>
                <a:ea typeface="メイリオ"/>
                <a:cs typeface="メイリオ"/>
              </a:rPr>
              <a:t>　</a:t>
            </a:r>
            <a:r>
              <a:rPr lang="en-US" altLang="ja-JP" sz="2000" dirty="0" smtClean="0">
                <a:solidFill>
                  <a:schemeClr val="tx1">
                    <a:lumMod val="75000"/>
                    <a:lumOff val="25000"/>
                  </a:schemeClr>
                </a:solidFill>
                <a:latin typeface="メイリオ"/>
                <a:ea typeface="メイリオ"/>
                <a:cs typeface="メイリオ"/>
              </a:rPr>
              <a:t>weight</a:t>
            </a:r>
            <a:r>
              <a:rPr lang="ja-JP" altLang="en-US" sz="2000" dirty="0" smtClean="0">
                <a:solidFill>
                  <a:schemeClr val="tx1">
                    <a:lumMod val="75000"/>
                    <a:lumOff val="25000"/>
                  </a:schemeClr>
                </a:solidFill>
                <a:latin typeface="メイリオ"/>
                <a:ea typeface="メイリオ"/>
                <a:cs typeface="メイリオ"/>
              </a:rPr>
              <a:t>が集中している</a:t>
            </a:r>
            <a:endParaRPr lang="en-US" altLang="ja-JP" sz="2000" dirty="0" smtClean="0">
              <a:solidFill>
                <a:schemeClr val="tx1">
                  <a:lumMod val="75000"/>
                  <a:lumOff val="25000"/>
                </a:schemeClr>
              </a:solidFill>
              <a:latin typeface="メイリオ"/>
              <a:ea typeface="メイリオ"/>
              <a:cs typeface="メイリオ"/>
            </a:endParaRPr>
          </a:p>
          <a:p>
            <a:r>
              <a:rPr lang="ja-JP" altLang="ja-JP" sz="2000" dirty="0">
                <a:solidFill>
                  <a:schemeClr val="tx1">
                    <a:lumMod val="75000"/>
                    <a:lumOff val="25000"/>
                  </a:schemeClr>
                </a:solidFill>
                <a:latin typeface="メイリオ"/>
                <a:ea typeface="メイリオ"/>
                <a:cs typeface="メイリオ"/>
              </a:rPr>
              <a:t>　</a:t>
            </a:r>
            <a:r>
              <a:rPr lang="en-US" altLang="ja-JP" sz="2000" dirty="0" smtClean="0">
                <a:solidFill>
                  <a:schemeClr val="tx1">
                    <a:lumMod val="75000"/>
                    <a:lumOff val="25000"/>
                  </a:schemeClr>
                </a:solidFill>
                <a:latin typeface="メイリオ"/>
                <a:ea typeface="メイリオ"/>
                <a:cs typeface="メイリオ"/>
              </a:rPr>
              <a:t>→</a:t>
            </a:r>
            <a:r>
              <a:rPr lang="ja-JP" altLang="en-US" sz="2000" dirty="0" smtClean="0">
                <a:solidFill>
                  <a:schemeClr val="tx1">
                    <a:lumMod val="75000"/>
                    <a:lumOff val="25000"/>
                  </a:schemeClr>
                </a:solidFill>
                <a:latin typeface="メイリオ"/>
                <a:ea typeface="メイリオ"/>
                <a:cs typeface="メイリオ"/>
              </a:rPr>
              <a:t>直感に沿う結果</a:t>
            </a:r>
            <a:endParaRPr lang="en-US" altLang="ja-JP" sz="2000" dirty="0" smtClean="0">
              <a:solidFill>
                <a:schemeClr val="tx1">
                  <a:lumMod val="75000"/>
                  <a:lumOff val="25000"/>
                </a:schemeClr>
              </a:solidFill>
              <a:latin typeface="メイリオ"/>
              <a:ea typeface="メイリオ"/>
              <a:cs typeface="メイリオ"/>
            </a:endParaRPr>
          </a:p>
          <a:p>
            <a:r>
              <a:rPr lang="ja-JP" altLang="en-US" sz="2000" dirty="0" smtClean="0">
                <a:solidFill>
                  <a:schemeClr val="tx1">
                    <a:lumMod val="75000"/>
                    <a:lumOff val="25000"/>
                  </a:schemeClr>
                </a:solidFill>
                <a:latin typeface="メイリオ"/>
                <a:ea typeface="メイリオ"/>
                <a:cs typeface="メイリオ"/>
              </a:rPr>
              <a:t>・前半にも多少</a:t>
            </a:r>
            <a:r>
              <a:rPr lang="en-US" altLang="ja-JP" sz="2000" dirty="0" smtClean="0">
                <a:solidFill>
                  <a:schemeClr val="tx1">
                    <a:lumMod val="75000"/>
                    <a:lumOff val="25000"/>
                  </a:schemeClr>
                </a:solidFill>
                <a:latin typeface="メイリオ"/>
                <a:ea typeface="メイリオ"/>
                <a:cs typeface="メイリオ"/>
              </a:rPr>
              <a:t>weight</a:t>
            </a:r>
            <a:r>
              <a:rPr lang="ja-JP" altLang="en-US" sz="2000" dirty="0" smtClean="0">
                <a:solidFill>
                  <a:schemeClr val="tx1">
                    <a:lumMod val="75000"/>
                    <a:lumOff val="25000"/>
                  </a:schemeClr>
                </a:solidFill>
                <a:latin typeface="メイリオ"/>
                <a:ea typeface="メイリオ"/>
                <a:cs typeface="メイリオ"/>
              </a:rPr>
              <a:t>が学習されている</a:t>
            </a:r>
            <a:endParaRPr lang="en-US" altLang="ja-JP" sz="2000" dirty="0" smtClean="0">
              <a:solidFill>
                <a:schemeClr val="tx1">
                  <a:lumMod val="75000"/>
                  <a:lumOff val="25000"/>
                </a:schemeClr>
              </a:solidFill>
              <a:latin typeface="メイリオ"/>
              <a:ea typeface="メイリオ"/>
              <a:cs typeface="メイリオ"/>
            </a:endParaRPr>
          </a:p>
          <a:p>
            <a:r>
              <a:rPr lang="ja-JP" altLang="ja-JP" sz="2000" dirty="0">
                <a:solidFill>
                  <a:schemeClr val="tx1">
                    <a:lumMod val="75000"/>
                    <a:lumOff val="25000"/>
                  </a:schemeClr>
                </a:solidFill>
                <a:latin typeface="メイリオ"/>
                <a:ea typeface="メイリオ"/>
                <a:cs typeface="メイリオ"/>
              </a:rPr>
              <a:t>　</a:t>
            </a:r>
            <a:r>
              <a:rPr lang="en-US" altLang="ja-JP" sz="2000" dirty="0" smtClean="0">
                <a:solidFill>
                  <a:schemeClr val="tx1">
                    <a:lumMod val="75000"/>
                    <a:lumOff val="25000"/>
                  </a:schemeClr>
                </a:solidFill>
                <a:latin typeface="メイリオ"/>
                <a:ea typeface="メイリオ"/>
                <a:cs typeface="メイリオ"/>
              </a:rPr>
              <a:t>→</a:t>
            </a:r>
            <a:r>
              <a:rPr lang="ja-JP" altLang="en-US" sz="2000" dirty="0" smtClean="0">
                <a:solidFill>
                  <a:schemeClr val="tx1">
                    <a:lumMod val="75000"/>
                    <a:lumOff val="25000"/>
                  </a:schemeClr>
                </a:solidFill>
                <a:latin typeface="メイリオ"/>
                <a:ea typeface="メイリオ"/>
                <a:cs typeface="メイリオ"/>
              </a:rPr>
              <a:t>サイトは公開されてから数日で</a:t>
            </a:r>
            <a:r>
              <a:rPr lang="en-US" altLang="ja-JP" sz="2000" dirty="0" smtClean="0">
                <a:solidFill>
                  <a:schemeClr val="tx1">
                    <a:lumMod val="75000"/>
                    <a:lumOff val="25000"/>
                  </a:schemeClr>
                </a:solidFill>
                <a:latin typeface="メイリオ"/>
                <a:ea typeface="メイリオ"/>
                <a:cs typeface="メイリオ"/>
              </a:rPr>
              <a:t>bookmark</a:t>
            </a:r>
            <a:r>
              <a:rPr lang="ja-JP" altLang="en-US" sz="2000" dirty="0" smtClean="0">
                <a:solidFill>
                  <a:schemeClr val="tx1">
                    <a:lumMod val="75000"/>
                    <a:lumOff val="25000"/>
                  </a:schemeClr>
                </a:solidFill>
                <a:latin typeface="メイリオ"/>
                <a:ea typeface="メイリオ"/>
                <a:cs typeface="メイリオ"/>
              </a:rPr>
              <a:t>数が爆発することがよく</a:t>
            </a:r>
            <a:endParaRPr lang="en-US" altLang="ja-JP" sz="2000" dirty="0" smtClean="0">
              <a:solidFill>
                <a:schemeClr val="tx1">
                  <a:lumMod val="75000"/>
                  <a:lumOff val="25000"/>
                </a:schemeClr>
              </a:solidFill>
              <a:latin typeface="メイリオ"/>
              <a:ea typeface="メイリオ"/>
              <a:cs typeface="メイリオ"/>
            </a:endParaRPr>
          </a:p>
          <a:p>
            <a:r>
              <a:rPr lang="ja-JP" altLang="ja-JP" sz="2000" dirty="0">
                <a:solidFill>
                  <a:schemeClr val="tx1">
                    <a:lumMod val="75000"/>
                    <a:lumOff val="25000"/>
                  </a:schemeClr>
                </a:solidFill>
                <a:latin typeface="メイリオ"/>
                <a:ea typeface="メイリオ"/>
                <a:cs typeface="メイリオ"/>
              </a:rPr>
              <a:t>　</a:t>
            </a:r>
            <a:r>
              <a:rPr lang="ja-JP" altLang="en-US" sz="2000" dirty="0" smtClean="0">
                <a:solidFill>
                  <a:schemeClr val="tx1">
                    <a:lumMod val="75000"/>
                    <a:lumOff val="25000"/>
                  </a:schemeClr>
                </a:solidFill>
                <a:latin typeface="メイリオ"/>
                <a:ea typeface="メイリオ"/>
                <a:cs typeface="メイリオ"/>
              </a:rPr>
              <a:t>　あり</a:t>
            </a:r>
            <a:r>
              <a:rPr lang="en-US" altLang="ja-JP" sz="2000" dirty="0" smtClean="0">
                <a:solidFill>
                  <a:schemeClr val="tx1">
                    <a:lumMod val="75000"/>
                    <a:lumOff val="25000"/>
                  </a:schemeClr>
                </a:solidFill>
                <a:latin typeface="メイリオ"/>
                <a:ea typeface="メイリオ"/>
                <a:cs typeface="メイリオ"/>
              </a:rPr>
              <a:t>, </a:t>
            </a:r>
            <a:r>
              <a:rPr lang="ja-JP" altLang="en-US" sz="2000" dirty="0" smtClean="0">
                <a:solidFill>
                  <a:schemeClr val="tx1">
                    <a:lumMod val="75000"/>
                    <a:lumOff val="25000"/>
                  </a:schemeClr>
                </a:solidFill>
                <a:latin typeface="メイリオ"/>
                <a:ea typeface="メイリオ"/>
                <a:cs typeface="メイリオ"/>
              </a:rPr>
              <a:t>それを反映していると考えられる</a:t>
            </a:r>
            <a:endParaRPr lang="en-US" altLang="ja-JP" sz="2000" dirty="0" smtClean="0">
              <a:solidFill>
                <a:schemeClr val="tx1">
                  <a:lumMod val="75000"/>
                  <a:lumOff val="25000"/>
                </a:schemeClr>
              </a:solidFill>
              <a:latin typeface="メイリオ"/>
              <a:ea typeface="メイリオ"/>
              <a:cs typeface="メイリオ"/>
            </a:endParaRPr>
          </a:p>
        </p:txBody>
      </p:sp>
      <p:sp>
        <p:nvSpPr>
          <p:cNvPr id="3" name="テキスト ボックス 2"/>
          <p:cNvSpPr txBox="1"/>
          <p:nvPr/>
        </p:nvSpPr>
        <p:spPr>
          <a:xfrm>
            <a:off x="3359560" y="1184786"/>
            <a:ext cx="2492990" cy="400110"/>
          </a:xfrm>
          <a:prstGeom prst="rect">
            <a:avLst/>
          </a:prstGeom>
          <a:noFill/>
        </p:spPr>
        <p:txBody>
          <a:bodyPr wrap="none" rtlCol="0">
            <a:spAutoFit/>
          </a:bodyPr>
          <a:lstStyle/>
          <a:p>
            <a:r>
              <a:rPr kumimoji="1" lang="ja-JP" altLang="en-US" sz="2000" dirty="0" smtClean="0">
                <a:solidFill>
                  <a:schemeClr val="tx1">
                    <a:lumMod val="75000"/>
                    <a:lumOff val="25000"/>
                  </a:schemeClr>
                </a:solidFill>
                <a:latin typeface="メイリオ"/>
                <a:ea typeface="メイリオ"/>
                <a:cs typeface="メイリオ"/>
              </a:rPr>
              <a:t>ロジスティック回帰</a:t>
            </a:r>
          </a:p>
        </p:txBody>
      </p:sp>
      <p:pic>
        <p:nvPicPr>
          <p:cNvPr id="5" name="図 4" descr="lr_weigh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9568" y="1519760"/>
            <a:ext cx="4396284" cy="3071993"/>
          </a:xfrm>
          <a:prstGeom prst="rect">
            <a:avLst/>
          </a:prstGeom>
        </p:spPr>
      </p:pic>
      <p:sp>
        <p:nvSpPr>
          <p:cNvPr id="8" name="テキスト ボックス 7"/>
          <p:cNvSpPr txBox="1"/>
          <p:nvPr/>
        </p:nvSpPr>
        <p:spPr>
          <a:xfrm>
            <a:off x="488475" y="3365205"/>
            <a:ext cx="1816011" cy="1015663"/>
          </a:xfrm>
          <a:prstGeom prst="rect">
            <a:avLst/>
          </a:prstGeom>
          <a:noFill/>
        </p:spPr>
        <p:txBody>
          <a:bodyPr wrap="square" rtlCol="0">
            <a:spAutoFit/>
          </a:bodyPr>
          <a:lstStyle/>
          <a:p>
            <a:r>
              <a:rPr kumimoji="1" lang="en-US" altLang="ja-JP" sz="2000" dirty="0" smtClean="0">
                <a:solidFill>
                  <a:schemeClr val="tx1">
                    <a:lumMod val="75000"/>
                    <a:lumOff val="25000"/>
                  </a:schemeClr>
                </a:solidFill>
                <a:latin typeface="メイリオ"/>
                <a:ea typeface="メイリオ"/>
                <a:cs typeface="メイリオ"/>
              </a:rPr>
              <a:t>※</a:t>
            </a:r>
            <a:r>
              <a:rPr kumimoji="1" lang="ja-JP" altLang="en-US" sz="2000" dirty="0" smtClean="0">
                <a:solidFill>
                  <a:schemeClr val="tx1">
                    <a:lumMod val="75000"/>
                    <a:lumOff val="25000"/>
                  </a:schemeClr>
                </a:solidFill>
                <a:latin typeface="メイリオ"/>
                <a:ea typeface="メイリオ"/>
                <a:cs typeface="メイリオ"/>
              </a:rPr>
              <a:t>値は</a:t>
            </a:r>
            <a:r>
              <a:rPr kumimoji="1" lang="en-US" altLang="ja-JP" sz="2000" dirty="0" smtClean="0">
                <a:solidFill>
                  <a:schemeClr val="tx1">
                    <a:lumMod val="75000"/>
                    <a:lumOff val="25000"/>
                  </a:schemeClr>
                </a:solidFill>
                <a:latin typeface="メイリオ"/>
                <a:ea typeface="メイリオ"/>
                <a:cs typeface="メイリオ"/>
              </a:rPr>
              <a:t>1000</a:t>
            </a:r>
            <a:r>
              <a:rPr kumimoji="1" lang="ja-JP" altLang="en-US" sz="2000" dirty="0" smtClean="0">
                <a:solidFill>
                  <a:schemeClr val="tx1">
                    <a:lumMod val="75000"/>
                    <a:lumOff val="25000"/>
                  </a:schemeClr>
                </a:solidFill>
                <a:latin typeface="メイリオ"/>
                <a:ea typeface="メイリオ"/>
                <a:cs typeface="メイリオ"/>
              </a:rPr>
              <a:t>倍して小数点以下切り捨て</a:t>
            </a:r>
          </a:p>
        </p:txBody>
      </p:sp>
      <p:cxnSp>
        <p:nvCxnSpPr>
          <p:cNvPr id="14" name="直線矢印コネクタ 13"/>
          <p:cNvCxnSpPr/>
          <p:nvPr/>
        </p:nvCxnSpPr>
        <p:spPr>
          <a:xfrm>
            <a:off x="2449568" y="4591753"/>
            <a:ext cx="4573629" cy="0"/>
          </a:xfrm>
          <a:prstGeom prst="straightConnector1">
            <a:avLst/>
          </a:prstGeom>
          <a:ln>
            <a:solidFill>
              <a:srgbClr val="3B95C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6" name="直線矢印コネクタ 15"/>
          <p:cNvCxnSpPr/>
          <p:nvPr/>
        </p:nvCxnSpPr>
        <p:spPr>
          <a:xfrm flipV="1">
            <a:off x="2449568" y="1519760"/>
            <a:ext cx="0" cy="3071993"/>
          </a:xfrm>
          <a:prstGeom prst="straightConnector1">
            <a:avLst/>
          </a:prstGeom>
          <a:ln>
            <a:solidFill>
              <a:srgbClr val="3B95C1"/>
            </a:solidFill>
            <a:tailEnd type="arrow"/>
          </a:ln>
          <a:effectLst/>
        </p:spPr>
        <p:style>
          <a:lnRef idx="2">
            <a:schemeClr val="accent1"/>
          </a:lnRef>
          <a:fillRef idx="0">
            <a:schemeClr val="accent1"/>
          </a:fillRef>
          <a:effectRef idx="1">
            <a:schemeClr val="accent1"/>
          </a:effectRef>
          <a:fontRef idx="minor">
            <a:schemeClr val="tx1"/>
          </a:fontRef>
        </p:style>
      </p:cxnSp>
      <p:sp>
        <p:nvSpPr>
          <p:cNvPr id="17" name="テキスト ボックス 16"/>
          <p:cNvSpPr txBox="1"/>
          <p:nvPr/>
        </p:nvSpPr>
        <p:spPr>
          <a:xfrm>
            <a:off x="643125" y="2374271"/>
            <a:ext cx="1766379" cy="707886"/>
          </a:xfrm>
          <a:prstGeom prst="rect">
            <a:avLst/>
          </a:prstGeom>
          <a:noFill/>
        </p:spPr>
        <p:txBody>
          <a:bodyPr wrap="none" rtlCol="0">
            <a:spAutoFit/>
          </a:bodyPr>
          <a:lstStyle/>
          <a:p>
            <a:r>
              <a:rPr kumimoji="1" lang="en-US" altLang="ja-JP" sz="2000" dirty="0" smtClean="0">
                <a:solidFill>
                  <a:schemeClr val="tx1">
                    <a:lumMod val="75000"/>
                    <a:lumOff val="25000"/>
                  </a:schemeClr>
                </a:solidFill>
                <a:latin typeface="メイリオ"/>
                <a:ea typeface="メイリオ"/>
                <a:cs typeface="メイリオ"/>
              </a:rPr>
              <a:t>Weight</a:t>
            </a:r>
          </a:p>
          <a:p>
            <a:r>
              <a:rPr kumimoji="1" lang="ja-JP" altLang="en-US" sz="2000" dirty="0" smtClean="0">
                <a:solidFill>
                  <a:schemeClr val="tx1">
                    <a:lumMod val="75000"/>
                    <a:lumOff val="25000"/>
                  </a:schemeClr>
                </a:solidFill>
                <a:latin typeface="メイリオ"/>
                <a:ea typeface="メイリオ"/>
                <a:cs typeface="メイリオ"/>
              </a:rPr>
              <a:t>の値</a:t>
            </a:r>
            <a:r>
              <a:rPr kumimoji="1" lang="en-US" altLang="ja-JP" sz="2000" dirty="0" smtClean="0">
                <a:solidFill>
                  <a:schemeClr val="tx1">
                    <a:lumMod val="75000"/>
                    <a:lumOff val="25000"/>
                  </a:schemeClr>
                </a:solidFill>
                <a:latin typeface="メイリオ"/>
                <a:ea typeface="メイリオ"/>
                <a:cs typeface="メイリオ"/>
              </a:rPr>
              <a:t>(</a:t>
            </a:r>
            <a:r>
              <a:rPr lang="en-US" altLang="ja-JP" sz="2000" dirty="0" smtClean="0">
                <a:solidFill>
                  <a:schemeClr val="tx1">
                    <a:lumMod val="75000"/>
                    <a:lumOff val="25000"/>
                  </a:schemeClr>
                </a:solidFill>
                <a:latin typeface="メイリオ"/>
                <a:ea typeface="メイリオ"/>
                <a:cs typeface="メイリオ"/>
              </a:rPr>
              <a:t>×1000)</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19" name="テキスト ボックス 18"/>
          <p:cNvSpPr txBox="1"/>
          <p:nvPr/>
        </p:nvSpPr>
        <p:spPr>
          <a:xfrm>
            <a:off x="3441043" y="4559185"/>
            <a:ext cx="2524048" cy="400110"/>
          </a:xfrm>
          <a:prstGeom prst="rect">
            <a:avLst/>
          </a:prstGeom>
          <a:noFill/>
        </p:spPr>
        <p:txBody>
          <a:bodyPr wrap="none" rtlCol="0">
            <a:spAutoFit/>
          </a:bodyPr>
          <a:lstStyle/>
          <a:p>
            <a:r>
              <a:rPr kumimoji="1" lang="ja-JP" altLang="en-US" sz="2000" dirty="0" smtClean="0">
                <a:solidFill>
                  <a:schemeClr val="tx1">
                    <a:lumMod val="75000"/>
                    <a:lumOff val="25000"/>
                  </a:schemeClr>
                </a:solidFill>
                <a:latin typeface="メイリオ"/>
                <a:ea typeface="メイリオ"/>
                <a:cs typeface="メイリオ"/>
              </a:rPr>
              <a:t>入力時系列</a:t>
            </a:r>
            <a:r>
              <a:rPr kumimoji="1" lang="en-US" altLang="ja-JP" sz="2000" dirty="0" smtClean="0">
                <a:solidFill>
                  <a:schemeClr val="tx1">
                    <a:lumMod val="75000"/>
                    <a:lumOff val="25000"/>
                  </a:schemeClr>
                </a:solidFill>
                <a:latin typeface="メイリオ"/>
                <a:ea typeface="メイリオ"/>
                <a:cs typeface="メイリオ"/>
              </a:rPr>
              <a:t>(30</a:t>
            </a:r>
            <a:r>
              <a:rPr kumimoji="1" lang="ja-JP" altLang="en-US" sz="2000" dirty="0" smtClean="0">
                <a:solidFill>
                  <a:schemeClr val="tx1">
                    <a:lumMod val="75000"/>
                    <a:lumOff val="25000"/>
                  </a:schemeClr>
                </a:solidFill>
                <a:latin typeface="メイリオ"/>
                <a:ea typeface="メイリオ"/>
                <a:cs typeface="メイリオ"/>
              </a:rPr>
              <a:t>日分</a:t>
            </a:r>
            <a:r>
              <a:rPr kumimoji="1" lang="en-US" altLang="ja-JP" sz="2000" dirty="0" smtClean="0">
                <a:solidFill>
                  <a:schemeClr val="tx1">
                    <a:lumMod val="75000"/>
                    <a:lumOff val="25000"/>
                  </a:schemeClr>
                </a:solidFill>
                <a:latin typeface="メイリオ"/>
                <a:ea typeface="メイリオ"/>
                <a:cs typeface="メイリオ"/>
              </a:rPr>
              <a:t>)</a:t>
            </a:r>
            <a:endParaRPr kumimoji="1" lang="ja-JP" altLang="en-US" sz="2000" dirty="0" smtClean="0">
              <a:solidFill>
                <a:schemeClr val="tx1">
                  <a:lumMod val="75000"/>
                  <a:lumOff val="25000"/>
                </a:schemeClr>
              </a:solidFill>
              <a:latin typeface="メイリオ"/>
              <a:ea typeface="メイリオ"/>
              <a:cs typeface="メイリオ"/>
            </a:endParaRPr>
          </a:p>
        </p:txBody>
      </p:sp>
    </p:spTree>
    <p:extLst>
      <p:ext uri="{BB962C8B-B14F-4D97-AF65-F5344CB8AC3E}">
        <p14:creationId xmlns:p14="http://schemas.microsoft.com/office/powerpoint/2010/main" val="11785493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393456"/>
            <a:ext cx="9144000" cy="45719"/>
          </a:xfrm>
          <a:prstGeom prst="rect">
            <a:avLst/>
          </a:prstGeom>
          <a:solidFill>
            <a:srgbClr val="318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 name="フッター プレースホルダー 2"/>
          <p:cNvSpPr txBox="1">
            <a:spLocks/>
          </p:cNvSpPr>
          <p:nvPr/>
        </p:nvSpPr>
        <p:spPr>
          <a:xfrm>
            <a:off x="133486" y="122336"/>
            <a:ext cx="4057514" cy="365125"/>
          </a:xfrm>
          <a:prstGeom prst="rect">
            <a:avLst/>
          </a:prstGeom>
        </p:spPr>
        <p:txBody>
          <a:bodyPr/>
          <a:lstStyle>
            <a:defPPr>
              <a:defRPr lang="ja-JP"/>
            </a:defPPr>
            <a:lvl1pPr marL="0" algn="l" defTabSz="457200" rtl="0" eaLnBrk="1" latinLnBrk="0" hangingPunct="1">
              <a:defRPr kumimoji="1" sz="1100" kern="1200">
                <a:solidFill>
                  <a:srgbClr val="DE8528"/>
                </a:solidFill>
                <a:latin typeface="メイリオ"/>
                <a:ea typeface="メイリオ"/>
                <a:cs typeface="メイリオ"/>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dirty="0" smtClean="0">
                <a:solidFill>
                  <a:srgbClr val="318BBA"/>
                </a:solidFill>
              </a:rPr>
              <a:t>RA</a:t>
            </a:r>
            <a:r>
              <a:rPr lang="ja-JP" altLang="en-US" dirty="0" smtClean="0">
                <a:solidFill>
                  <a:srgbClr val="318BBA"/>
                </a:solidFill>
              </a:rPr>
              <a:t>報告資料</a:t>
            </a:r>
            <a:r>
              <a:rPr lang="en-US" altLang="ja-JP" dirty="0" smtClean="0">
                <a:solidFill>
                  <a:srgbClr val="318BBA"/>
                </a:solidFill>
              </a:rPr>
              <a:t> 2/10</a:t>
            </a:r>
          </a:p>
        </p:txBody>
      </p:sp>
      <p:sp>
        <p:nvSpPr>
          <p:cNvPr id="6" name="テキスト ボックス 5"/>
          <p:cNvSpPr txBox="1"/>
          <p:nvPr/>
        </p:nvSpPr>
        <p:spPr>
          <a:xfrm>
            <a:off x="1544636" y="835690"/>
            <a:ext cx="5453661" cy="400110"/>
          </a:xfrm>
          <a:prstGeom prst="rect">
            <a:avLst/>
          </a:prstGeom>
          <a:noFill/>
        </p:spPr>
        <p:txBody>
          <a:bodyPr wrap="none" rtlCol="0">
            <a:spAutoFit/>
          </a:bodyPr>
          <a:lstStyle/>
          <a:p>
            <a:r>
              <a:rPr lang="ja-JP" altLang="en-US" sz="2000" dirty="0" smtClean="0">
                <a:solidFill>
                  <a:schemeClr val="tx1">
                    <a:lumMod val="75000"/>
                    <a:lumOff val="25000"/>
                  </a:schemeClr>
                </a:solidFill>
                <a:latin typeface="メイリオ"/>
                <a:ea typeface="メイリオ"/>
                <a:cs typeface="メイリオ"/>
              </a:rPr>
              <a:t>ロジスティック回帰と</a:t>
            </a:r>
            <a:r>
              <a:rPr lang="en-US" altLang="ja-JP" sz="2000" dirty="0" smtClean="0">
                <a:solidFill>
                  <a:schemeClr val="tx1">
                    <a:lumMod val="75000"/>
                    <a:lumOff val="25000"/>
                  </a:schemeClr>
                </a:solidFill>
                <a:latin typeface="メイリオ"/>
                <a:ea typeface="メイリオ"/>
                <a:cs typeface="メイリオ"/>
              </a:rPr>
              <a:t>CNN</a:t>
            </a:r>
            <a:r>
              <a:rPr lang="ja-JP" altLang="en-US" sz="2000" dirty="0" smtClean="0">
                <a:solidFill>
                  <a:schemeClr val="tx1">
                    <a:lumMod val="75000"/>
                    <a:lumOff val="25000"/>
                  </a:schemeClr>
                </a:solidFill>
                <a:latin typeface="メイリオ"/>
                <a:ea typeface="メイリオ"/>
                <a:cs typeface="メイリオ"/>
              </a:rPr>
              <a:t>の</a:t>
            </a:r>
            <a:r>
              <a:rPr lang="en-US" altLang="ja-JP" sz="2000" dirty="0" smtClean="0">
                <a:solidFill>
                  <a:schemeClr val="tx1">
                    <a:lumMod val="75000"/>
                    <a:lumOff val="25000"/>
                  </a:schemeClr>
                </a:solidFill>
                <a:latin typeface="メイリオ"/>
                <a:ea typeface="メイリオ"/>
                <a:cs typeface="メイリオ"/>
              </a:rPr>
              <a:t>Weight</a:t>
            </a:r>
            <a:r>
              <a:rPr lang="ja-JP" altLang="en-US" sz="2000" dirty="0" smtClean="0">
                <a:solidFill>
                  <a:schemeClr val="tx1">
                    <a:lumMod val="75000"/>
                    <a:lumOff val="25000"/>
                  </a:schemeClr>
                </a:solidFill>
                <a:latin typeface="メイリオ"/>
                <a:ea typeface="メイリオ"/>
                <a:cs typeface="メイリオ"/>
              </a:rPr>
              <a:t>を可視化</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7" name="テキスト ボックス 6"/>
          <p:cNvSpPr txBox="1"/>
          <p:nvPr/>
        </p:nvSpPr>
        <p:spPr>
          <a:xfrm>
            <a:off x="447735" y="4925528"/>
            <a:ext cx="8268848" cy="1323439"/>
          </a:xfrm>
          <a:prstGeom prst="rect">
            <a:avLst/>
          </a:prstGeom>
          <a:noFill/>
        </p:spPr>
        <p:txBody>
          <a:bodyPr wrap="square" rtlCol="0">
            <a:spAutoFit/>
          </a:bodyPr>
          <a:lstStyle/>
          <a:p>
            <a:r>
              <a:rPr kumimoji="1" lang="ja-JP" altLang="en-US" sz="2000" dirty="0" smtClean="0">
                <a:solidFill>
                  <a:schemeClr val="tx1">
                    <a:lumMod val="75000"/>
                    <a:lumOff val="25000"/>
                  </a:schemeClr>
                </a:solidFill>
                <a:latin typeface="メイリオ"/>
                <a:ea typeface="メイリオ"/>
                <a:cs typeface="メイリオ"/>
              </a:rPr>
              <a:t>・</a:t>
            </a:r>
            <a:r>
              <a:rPr kumimoji="1" lang="en-US" altLang="ja-JP" sz="2000" dirty="0" smtClean="0">
                <a:solidFill>
                  <a:schemeClr val="tx1">
                    <a:lumMod val="75000"/>
                    <a:lumOff val="25000"/>
                  </a:schemeClr>
                </a:solidFill>
                <a:latin typeface="メイリオ"/>
                <a:ea typeface="メイリオ"/>
                <a:cs typeface="メイリオ"/>
              </a:rPr>
              <a:t>CNN</a:t>
            </a:r>
            <a:r>
              <a:rPr kumimoji="1" lang="ja-JP" altLang="en-US" sz="2000" dirty="0" smtClean="0">
                <a:solidFill>
                  <a:schemeClr val="tx1">
                    <a:lumMod val="75000"/>
                    <a:lumOff val="25000"/>
                  </a:schemeClr>
                </a:solidFill>
                <a:latin typeface="メイリオ"/>
                <a:ea typeface="メイリオ"/>
                <a:cs typeface="メイリオ"/>
              </a:rPr>
              <a:t>のフィルターは解釈できていない</a:t>
            </a:r>
            <a:endParaRPr kumimoji="1" lang="en-US" altLang="ja-JP" sz="2000" dirty="0" smtClean="0">
              <a:solidFill>
                <a:schemeClr val="tx1">
                  <a:lumMod val="75000"/>
                  <a:lumOff val="25000"/>
                </a:schemeClr>
              </a:solidFill>
              <a:latin typeface="メイリオ"/>
              <a:ea typeface="メイリオ"/>
              <a:cs typeface="メイリオ"/>
            </a:endParaRPr>
          </a:p>
          <a:p>
            <a:r>
              <a:rPr lang="ja-JP" altLang="ja-JP" sz="2000" dirty="0">
                <a:solidFill>
                  <a:schemeClr val="tx1">
                    <a:lumMod val="75000"/>
                    <a:lumOff val="25000"/>
                  </a:schemeClr>
                </a:solidFill>
                <a:latin typeface="メイリオ"/>
                <a:ea typeface="メイリオ"/>
                <a:cs typeface="メイリオ"/>
              </a:rPr>
              <a:t>　</a:t>
            </a:r>
            <a:r>
              <a:rPr lang="en-US" altLang="ja-JP" sz="2000" dirty="0" smtClean="0">
                <a:solidFill>
                  <a:schemeClr val="tx1">
                    <a:lumMod val="75000"/>
                    <a:lumOff val="25000"/>
                  </a:schemeClr>
                </a:solidFill>
                <a:latin typeface="メイリオ"/>
                <a:ea typeface="メイリオ"/>
                <a:cs typeface="メイリオ"/>
              </a:rPr>
              <a:t>→</a:t>
            </a:r>
            <a:r>
              <a:rPr lang="ja-JP" altLang="en-US" sz="2000" dirty="0" smtClean="0">
                <a:solidFill>
                  <a:schemeClr val="tx1">
                    <a:lumMod val="75000"/>
                    <a:lumOff val="25000"/>
                  </a:schemeClr>
                </a:solidFill>
                <a:latin typeface="メイリオ"/>
                <a:ea typeface="メイリオ"/>
                <a:cs typeface="メイリオ"/>
              </a:rPr>
              <a:t>ランダム？のように見える</a:t>
            </a:r>
            <a:endParaRPr lang="en-US" altLang="ja-JP" sz="2000" dirty="0" smtClean="0">
              <a:solidFill>
                <a:schemeClr val="tx1">
                  <a:lumMod val="75000"/>
                  <a:lumOff val="25000"/>
                </a:schemeClr>
              </a:solidFill>
              <a:latin typeface="メイリオ"/>
              <a:ea typeface="メイリオ"/>
              <a:cs typeface="メイリオ"/>
            </a:endParaRPr>
          </a:p>
          <a:p>
            <a:r>
              <a:rPr kumimoji="1" lang="ja-JP" altLang="ja-JP" sz="2000" dirty="0">
                <a:solidFill>
                  <a:schemeClr val="tx1">
                    <a:lumMod val="75000"/>
                    <a:lumOff val="25000"/>
                  </a:schemeClr>
                </a:solidFill>
                <a:latin typeface="メイリオ"/>
                <a:ea typeface="メイリオ"/>
                <a:cs typeface="メイリオ"/>
              </a:rPr>
              <a:t>　</a:t>
            </a:r>
            <a:r>
              <a:rPr kumimoji="1" lang="en-US" altLang="ja-JP" sz="2000" dirty="0" smtClean="0">
                <a:solidFill>
                  <a:schemeClr val="tx1">
                    <a:lumMod val="75000"/>
                    <a:lumOff val="25000"/>
                  </a:schemeClr>
                </a:solidFill>
                <a:latin typeface="メイリオ"/>
                <a:ea typeface="メイリオ"/>
                <a:cs typeface="メイリオ"/>
              </a:rPr>
              <a:t>→</a:t>
            </a:r>
            <a:r>
              <a:rPr kumimoji="1" lang="ja-JP" altLang="en-US" sz="2000" dirty="0" smtClean="0">
                <a:solidFill>
                  <a:schemeClr val="tx1">
                    <a:lumMod val="75000"/>
                    <a:lumOff val="25000"/>
                  </a:schemeClr>
                </a:solidFill>
                <a:latin typeface="メイリオ"/>
                <a:ea typeface="メイリオ"/>
                <a:cs typeface="メイリオ"/>
              </a:rPr>
              <a:t>ただし</a:t>
            </a:r>
            <a:r>
              <a:rPr kumimoji="1" lang="en-US" altLang="ja-JP" sz="2000" dirty="0" smtClean="0">
                <a:solidFill>
                  <a:schemeClr val="tx1">
                    <a:lumMod val="75000"/>
                    <a:lumOff val="25000"/>
                  </a:schemeClr>
                </a:solidFill>
                <a:latin typeface="メイリオ"/>
                <a:ea typeface="メイリオ"/>
                <a:cs typeface="メイリオ"/>
              </a:rPr>
              <a:t>, </a:t>
            </a:r>
            <a:r>
              <a:rPr kumimoji="1" lang="ja-JP" altLang="en-US" sz="2000" dirty="0" smtClean="0">
                <a:solidFill>
                  <a:schemeClr val="tx1">
                    <a:lumMod val="75000"/>
                    <a:lumOff val="25000"/>
                  </a:schemeClr>
                </a:solidFill>
                <a:latin typeface="メイリオ"/>
                <a:ea typeface="メイリオ"/>
                <a:cs typeface="メイリオ"/>
              </a:rPr>
              <a:t>ロジスティック回帰</a:t>
            </a:r>
            <a:r>
              <a:rPr kumimoji="1" lang="en-US" altLang="ja-JP" sz="2000" dirty="0" smtClean="0">
                <a:solidFill>
                  <a:schemeClr val="tx1">
                    <a:lumMod val="75000"/>
                    <a:lumOff val="25000"/>
                  </a:schemeClr>
                </a:solidFill>
                <a:latin typeface="メイリオ"/>
                <a:ea typeface="メイリオ"/>
                <a:cs typeface="メイリオ"/>
              </a:rPr>
              <a:t>&lt;CNN</a:t>
            </a:r>
            <a:r>
              <a:rPr kumimoji="1" lang="ja-JP" altLang="en-US" sz="2000" dirty="0" smtClean="0">
                <a:solidFill>
                  <a:schemeClr val="tx1">
                    <a:lumMod val="75000"/>
                    <a:lumOff val="25000"/>
                  </a:schemeClr>
                </a:solidFill>
                <a:latin typeface="メイリオ"/>
                <a:ea typeface="メイリオ"/>
                <a:cs typeface="メイリオ"/>
              </a:rPr>
              <a:t>となっているので</a:t>
            </a:r>
            <a:r>
              <a:rPr kumimoji="1" lang="en-US" altLang="ja-JP" sz="2000" dirty="0" smtClean="0">
                <a:solidFill>
                  <a:schemeClr val="tx1">
                    <a:lumMod val="75000"/>
                    <a:lumOff val="25000"/>
                  </a:schemeClr>
                </a:solidFill>
                <a:latin typeface="メイリオ"/>
                <a:ea typeface="メイリオ"/>
                <a:cs typeface="メイリオ"/>
              </a:rPr>
              <a:t>, </a:t>
            </a:r>
            <a:r>
              <a:rPr lang="ja-JP" altLang="en-US" sz="2000" dirty="0" smtClean="0">
                <a:solidFill>
                  <a:schemeClr val="tx1">
                    <a:lumMod val="75000"/>
                    <a:lumOff val="25000"/>
                  </a:schemeClr>
                </a:solidFill>
                <a:latin typeface="メイリオ"/>
                <a:ea typeface="メイリオ"/>
                <a:cs typeface="メイリオ"/>
              </a:rPr>
              <a:t>特徴抽出過</a:t>
            </a:r>
            <a:endParaRPr lang="en-US" altLang="ja-JP" sz="2000" dirty="0" smtClean="0">
              <a:solidFill>
                <a:schemeClr val="tx1">
                  <a:lumMod val="75000"/>
                  <a:lumOff val="25000"/>
                </a:schemeClr>
              </a:solidFill>
              <a:latin typeface="メイリオ"/>
              <a:ea typeface="メイリオ"/>
              <a:cs typeface="メイリオ"/>
            </a:endParaRPr>
          </a:p>
          <a:p>
            <a:r>
              <a:rPr kumimoji="1" lang="ja-JP" altLang="ja-JP" sz="2000" dirty="0">
                <a:solidFill>
                  <a:schemeClr val="tx1">
                    <a:lumMod val="75000"/>
                    <a:lumOff val="25000"/>
                  </a:schemeClr>
                </a:solidFill>
                <a:latin typeface="メイリオ"/>
                <a:ea typeface="メイリオ"/>
                <a:cs typeface="メイリオ"/>
              </a:rPr>
              <a:t>　</a:t>
            </a:r>
            <a:r>
              <a:rPr kumimoji="1" lang="ja-JP" altLang="en-US" sz="2000" dirty="0" smtClean="0">
                <a:solidFill>
                  <a:schemeClr val="tx1">
                    <a:lumMod val="75000"/>
                    <a:lumOff val="25000"/>
                  </a:schemeClr>
                </a:solidFill>
                <a:latin typeface="メイリオ"/>
                <a:ea typeface="メイリオ"/>
                <a:cs typeface="メイリオ"/>
              </a:rPr>
              <a:t>　程で何か良い特徴量が取れている？</a:t>
            </a:r>
            <a:endParaRPr kumimoji="1" lang="en-US" altLang="ja-JP" sz="2000" dirty="0" smtClean="0">
              <a:solidFill>
                <a:schemeClr val="tx1">
                  <a:lumMod val="75000"/>
                  <a:lumOff val="25000"/>
                </a:schemeClr>
              </a:solidFill>
              <a:latin typeface="メイリオ"/>
              <a:ea typeface="メイリオ"/>
              <a:cs typeface="メイリオ"/>
            </a:endParaRPr>
          </a:p>
        </p:txBody>
      </p:sp>
      <p:pic>
        <p:nvPicPr>
          <p:cNvPr id="9" name="図 8" descr="conv2_filt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3535" y="1975886"/>
            <a:ext cx="4470148" cy="2555802"/>
          </a:xfrm>
          <a:prstGeom prst="rect">
            <a:avLst/>
          </a:prstGeom>
        </p:spPr>
      </p:pic>
      <p:pic>
        <p:nvPicPr>
          <p:cNvPr id="10" name="図 9" descr="conv1_fil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115" y="2572766"/>
            <a:ext cx="4110134" cy="1566643"/>
          </a:xfrm>
          <a:prstGeom prst="rect">
            <a:avLst/>
          </a:prstGeom>
        </p:spPr>
      </p:pic>
      <p:sp>
        <p:nvSpPr>
          <p:cNvPr id="11" name="テキスト ボックス 10"/>
          <p:cNvSpPr txBox="1"/>
          <p:nvPr/>
        </p:nvSpPr>
        <p:spPr>
          <a:xfrm>
            <a:off x="748997" y="1954349"/>
            <a:ext cx="2881468" cy="400110"/>
          </a:xfrm>
          <a:prstGeom prst="rect">
            <a:avLst/>
          </a:prstGeom>
          <a:noFill/>
        </p:spPr>
        <p:txBody>
          <a:bodyPr wrap="none" rtlCol="0">
            <a:spAutoFit/>
          </a:bodyPr>
          <a:lstStyle/>
          <a:p>
            <a:r>
              <a:rPr lang="en-US" altLang="ja-JP" sz="2000" dirty="0">
                <a:solidFill>
                  <a:schemeClr val="tx1">
                    <a:lumMod val="75000"/>
                    <a:lumOff val="25000"/>
                  </a:schemeClr>
                </a:solidFill>
                <a:latin typeface="メイリオ"/>
                <a:ea typeface="メイリオ"/>
                <a:cs typeface="メイリオ"/>
              </a:rPr>
              <a:t>f</a:t>
            </a:r>
            <a:r>
              <a:rPr lang="en-US" altLang="ja-JP" sz="2000" dirty="0" smtClean="0">
                <a:solidFill>
                  <a:schemeClr val="tx1">
                    <a:lumMod val="75000"/>
                    <a:lumOff val="25000"/>
                  </a:schemeClr>
                </a:solidFill>
                <a:latin typeface="メイリオ"/>
                <a:ea typeface="メイリオ"/>
                <a:cs typeface="メイリオ"/>
              </a:rPr>
              <a:t>irst convolution layer</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12" name="テキスト ボックス 11"/>
          <p:cNvSpPr txBox="1"/>
          <p:nvPr/>
        </p:nvSpPr>
        <p:spPr>
          <a:xfrm>
            <a:off x="5188702" y="1530634"/>
            <a:ext cx="3271699" cy="400110"/>
          </a:xfrm>
          <a:prstGeom prst="rect">
            <a:avLst/>
          </a:prstGeom>
          <a:noFill/>
        </p:spPr>
        <p:txBody>
          <a:bodyPr wrap="none" rtlCol="0">
            <a:spAutoFit/>
          </a:bodyPr>
          <a:lstStyle/>
          <a:p>
            <a:r>
              <a:rPr lang="en-US" altLang="ja-JP" sz="2000" dirty="0">
                <a:solidFill>
                  <a:schemeClr val="tx1">
                    <a:lumMod val="75000"/>
                    <a:lumOff val="25000"/>
                  </a:schemeClr>
                </a:solidFill>
                <a:latin typeface="メイリオ"/>
                <a:ea typeface="メイリオ"/>
                <a:cs typeface="メイリオ"/>
              </a:rPr>
              <a:t>s</a:t>
            </a:r>
            <a:r>
              <a:rPr kumimoji="1" lang="en-US" altLang="ja-JP" sz="2000" dirty="0" smtClean="0">
                <a:solidFill>
                  <a:schemeClr val="tx1">
                    <a:lumMod val="75000"/>
                    <a:lumOff val="25000"/>
                  </a:schemeClr>
                </a:solidFill>
                <a:latin typeface="メイリオ"/>
                <a:ea typeface="メイリオ"/>
                <a:cs typeface="メイリオ"/>
              </a:rPr>
              <a:t>econd convolution layer</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13" name="テキスト ボックス 12"/>
          <p:cNvSpPr txBox="1"/>
          <p:nvPr/>
        </p:nvSpPr>
        <p:spPr>
          <a:xfrm>
            <a:off x="987807" y="4331633"/>
            <a:ext cx="2314907" cy="400110"/>
          </a:xfrm>
          <a:prstGeom prst="rect">
            <a:avLst/>
          </a:prstGeom>
          <a:noFill/>
        </p:spPr>
        <p:txBody>
          <a:bodyPr wrap="none" rtlCol="0">
            <a:spAutoFit/>
          </a:bodyPr>
          <a:lstStyle/>
          <a:p>
            <a:r>
              <a:rPr kumimoji="1" lang="en-US" altLang="ja-JP" sz="2000" dirty="0" smtClean="0">
                <a:solidFill>
                  <a:schemeClr val="tx1">
                    <a:lumMod val="75000"/>
                    <a:lumOff val="25000"/>
                  </a:schemeClr>
                </a:solidFill>
                <a:latin typeface="メイリオ"/>
                <a:ea typeface="メイリオ"/>
                <a:cs typeface="メイリオ"/>
              </a:rPr>
              <a:t>1×5</a:t>
            </a:r>
            <a:r>
              <a:rPr kumimoji="1" lang="ja-JP" altLang="en-US" sz="2000" dirty="0" smtClean="0">
                <a:solidFill>
                  <a:schemeClr val="tx1">
                    <a:lumMod val="75000"/>
                    <a:lumOff val="25000"/>
                  </a:schemeClr>
                </a:solidFill>
                <a:latin typeface="メイリオ"/>
                <a:ea typeface="メイリオ"/>
                <a:cs typeface="メイリオ"/>
              </a:rPr>
              <a:t>の</a:t>
            </a:r>
            <a:r>
              <a:rPr kumimoji="1" lang="en-US" altLang="ja-JP" sz="2000" dirty="0" smtClean="0">
                <a:solidFill>
                  <a:schemeClr val="tx1">
                    <a:lumMod val="75000"/>
                    <a:lumOff val="25000"/>
                  </a:schemeClr>
                </a:solidFill>
                <a:latin typeface="メイリオ"/>
                <a:ea typeface="メイリオ"/>
                <a:cs typeface="メイリオ"/>
              </a:rPr>
              <a:t>filter×20</a:t>
            </a:r>
            <a:r>
              <a:rPr kumimoji="1" lang="ja-JP" altLang="en-US" sz="2000" dirty="0" smtClean="0">
                <a:solidFill>
                  <a:schemeClr val="tx1">
                    <a:lumMod val="75000"/>
                    <a:lumOff val="25000"/>
                  </a:schemeClr>
                </a:solidFill>
                <a:latin typeface="メイリオ"/>
                <a:ea typeface="メイリオ"/>
                <a:cs typeface="メイリオ"/>
              </a:rPr>
              <a:t>枚</a:t>
            </a:r>
          </a:p>
        </p:txBody>
      </p:sp>
      <p:sp>
        <p:nvSpPr>
          <p:cNvPr id="14" name="テキスト ボックス 13"/>
          <p:cNvSpPr txBox="1"/>
          <p:nvPr/>
        </p:nvSpPr>
        <p:spPr>
          <a:xfrm>
            <a:off x="5546917" y="4587247"/>
            <a:ext cx="2314907" cy="400110"/>
          </a:xfrm>
          <a:prstGeom prst="rect">
            <a:avLst/>
          </a:prstGeom>
          <a:noFill/>
        </p:spPr>
        <p:txBody>
          <a:bodyPr wrap="none" rtlCol="0">
            <a:spAutoFit/>
          </a:bodyPr>
          <a:lstStyle/>
          <a:p>
            <a:r>
              <a:rPr kumimoji="1" lang="en-US" altLang="ja-JP" sz="2000" dirty="0" smtClean="0">
                <a:solidFill>
                  <a:schemeClr val="tx1">
                    <a:lumMod val="75000"/>
                    <a:lumOff val="25000"/>
                  </a:schemeClr>
                </a:solidFill>
                <a:latin typeface="メイリオ"/>
                <a:ea typeface="メイリオ"/>
                <a:cs typeface="メイリオ"/>
              </a:rPr>
              <a:t>1×5</a:t>
            </a:r>
            <a:r>
              <a:rPr kumimoji="1" lang="ja-JP" altLang="en-US" sz="2000" dirty="0" smtClean="0">
                <a:solidFill>
                  <a:schemeClr val="tx1">
                    <a:lumMod val="75000"/>
                    <a:lumOff val="25000"/>
                  </a:schemeClr>
                </a:solidFill>
                <a:latin typeface="メイリオ"/>
                <a:ea typeface="メイリオ"/>
                <a:cs typeface="メイリオ"/>
              </a:rPr>
              <a:t>の</a:t>
            </a:r>
            <a:r>
              <a:rPr kumimoji="1" lang="en-US" altLang="ja-JP" sz="2000" dirty="0" smtClean="0">
                <a:solidFill>
                  <a:schemeClr val="tx1">
                    <a:lumMod val="75000"/>
                    <a:lumOff val="25000"/>
                  </a:schemeClr>
                </a:solidFill>
                <a:latin typeface="メイリオ"/>
                <a:ea typeface="メイリオ"/>
                <a:cs typeface="メイリオ"/>
              </a:rPr>
              <a:t>filter×50</a:t>
            </a:r>
            <a:r>
              <a:rPr kumimoji="1" lang="ja-JP" altLang="en-US" sz="2000" dirty="0" smtClean="0">
                <a:solidFill>
                  <a:schemeClr val="tx1">
                    <a:lumMod val="75000"/>
                    <a:lumOff val="25000"/>
                  </a:schemeClr>
                </a:solidFill>
                <a:latin typeface="メイリオ"/>
                <a:ea typeface="メイリオ"/>
                <a:cs typeface="メイリオ"/>
              </a:rPr>
              <a:t>枚</a:t>
            </a:r>
          </a:p>
        </p:txBody>
      </p:sp>
    </p:spTree>
    <p:extLst>
      <p:ext uri="{BB962C8B-B14F-4D97-AF65-F5344CB8AC3E}">
        <p14:creationId xmlns:p14="http://schemas.microsoft.com/office/powerpoint/2010/main" val="3552424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393456"/>
            <a:ext cx="9144000" cy="45719"/>
          </a:xfrm>
          <a:prstGeom prst="rect">
            <a:avLst/>
          </a:prstGeom>
          <a:solidFill>
            <a:srgbClr val="318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 name="フッター プレースホルダー 2"/>
          <p:cNvSpPr txBox="1">
            <a:spLocks/>
          </p:cNvSpPr>
          <p:nvPr/>
        </p:nvSpPr>
        <p:spPr>
          <a:xfrm>
            <a:off x="133486" y="122336"/>
            <a:ext cx="4057514" cy="365125"/>
          </a:xfrm>
          <a:prstGeom prst="rect">
            <a:avLst/>
          </a:prstGeom>
        </p:spPr>
        <p:txBody>
          <a:bodyPr/>
          <a:lstStyle>
            <a:defPPr>
              <a:defRPr lang="ja-JP"/>
            </a:defPPr>
            <a:lvl1pPr marL="0" algn="l" defTabSz="457200" rtl="0" eaLnBrk="1" latinLnBrk="0" hangingPunct="1">
              <a:defRPr kumimoji="1" sz="1100" kern="1200">
                <a:solidFill>
                  <a:srgbClr val="DE8528"/>
                </a:solidFill>
                <a:latin typeface="メイリオ"/>
                <a:ea typeface="メイリオ"/>
                <a:cs typeface="メイリオ"/>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dirty="0" smtClean="0">
                <a:solidFill>
                  <a:srgbClr val="318BBA"/>
                </a:solidFill>
              </a:rPr>
              <a:t>RA</a:t>
            </a:r>
            <a:r>
              <a:rPr lang="ja-JP" altLang="en-US" dirty="0" smtClean="0">
                <a:solidFill>
                  <a:srgbClr val="318BBA"/>
                </a:solidFill>
              </a:rPr>
              <a:t>報告資料</a:t>
            </a:r>
            <a:r>
              <a:rPr lang="en-US" altLang="ja-JP" dirty="0" smtClean="0">
                <a:solidFill>
                  <a:srgbClr val="318BBA"/>
                </a:solidFill>
              </a:rPr>
              <a:t> 2/10</a:t>
            </a:r>
          </a:p>
        </p:txBody>
      </p:sp>
      <p:sp>
        <p:nvSpPr>
          <p:cNvPr id="6" name="テキスト ボックス 5"/>
          <p:cNvSpPr txBox="1"/>
          <p:nvPr/>
        </p:nvSpPr>
        <p:spPr>
          <a:xfrm>
            <a:off x="738142" y="868439"/>
            <a:ext cx="7761341" cy="1938992"/>
          </a:xfrm>
          <a:prstGeom prst="rect">
            <a:avLst/>
          </a:prstGeom>
          <a:noFill/>
        </p:spPr>
        <p:txBody>
          <a:bodyPr wrap="square" rtlCol="0">
            <a:spAutoFit/>
          </a:bodyPr>
          <a:lstStyle/>
          <a:p>
            <a:r>
              <a:rPr lang="ja-JP" altLang="en-US" sz="2000" dirty="0" smtClean="0">
                <a:solidFill>
                  <a:schemeClr val="tx1">
                    <a:lumMod val="75000"/>
                    <a:lumOff val="25000"/>
                  </a:schemeClr>
                </a:solidFill>
                <a:latin typeface="メイリオ"/>
                <a:ea typeface="メイリオ"/>
                <a:cs typeface="メイリオ"/>
              </a:rPr>
              <a:t>・ロジスティック回帰と</a:t>
            </a:r>
            <a:r>
              <a:rPr lang="en-US" altLang="ja-JP" sz="2000" dirty="0" smtClean="0">
                <a:solidFill>
                  <a:schemeClr val="tx1">
                    <a:lumMod val="75000"/>
                    <a:lumOff val="25000"/>
                  </a:schemeClr>
                </a:solidFill>
                <a:latin typeface="メイリオ"/>
                <a:ea typeface="メイリオ"/>
                <a:cs typeface="メイリオ"/>
              </a:rPr>
              <a:t>CNN</a:t>
            </a:r>
            <a:r>
              <a:rPr lang="ja-JP" altLang="en-US" sz="2000" dirty="0" smtClean="0">
                <a:solidFill>
                  <a:schemeClr val="tx1">
                    <a:lumMod val="75000"/>
                    <a:lumOff val="25000"/>
                  </a:schemeClr>
                </a:solidFill>
                <a:latin typeface="メイリオ"/>
                <a:ea typeface="メイリオ"/>
                <a:cs typeface="メイリオ"/>
              </a:rPr>
              <a:t>の性能に大きな差がある</a:t>
            </a:r>
            <a:endParaRPr lang="en-US" altLang="ja-JP" sz="2000" dirty="0" smtClean="0">
              <a:solidFill>
                <a:schemeClr val="tx1">
                  <a:lumMod val="75000"/>
                  <a:lumOff val="25000"/>
                </a:schemeClr>
              </a:solidFill>
              <a:latin typeface="メイリオ"/>
              <a:ea typeface="メイリオ"/>
              <a:cs typeface="メイリオ"/>
            </a:endParaRPr>
          </a:p>
          <a:p>
            <a:r>
              <a:rPr kumimoji="1" lang="ja-JP" altLang="en-US" sz="2000" dirty="0" smtClean="0">
                <a:solidFill>
                  <a:schemeClr val="tx1">
                    <a:lumMod val="75000"/>
                    <a:lumOff val="25000"/>
                  </a:schemeClr>
                </a:solidFill>
                <a:latin typeface="メイリオ"/>
                <a:ea typeface="メイリオ"/>
                <a:cs typeface="メイリオ"/>
              </a:rPr>
              <a:t>　</a:t>
            </a:r>
            <a:r>
              <a:rPr kumimoji="1" lang="en-US" altLang="ja-JP" sz="2000" dirty="0" smtClean="0">
                <a:solidFill>
                  <a:schemeClr val="tx1">
                    <a:lumMod val="75000"/>
                    <a:lumOff val="25000"/>
                  </a:schemeClr>
                </a:solidFill>
                <a:latin typeface="メイリオ"/>
                <a:ea typeface="メイリオ"/>
                <a:cs typeface="メイリオ"/>
              </a:rPr>
              <a:t>→CNN</a:t>
            </a:r>
            <a:r>
              <a:rPr kumimoji="1" lang="ja-JP" altLang="en-US" sz="2000" dirty="0" smtClean="0">
                <a:solidFill>
                  <a:schemeClr val="tx1">
                    <a:lumMod val="75000"/>
                    <a:lumOff val="25000"/>
                  </a:schemeClr>
                </a:solidFill>
                <a:latin typeface="メイリオ"/>
                <a:ea typeface="メイリオ"/>
                <a:cs typeface="メイリオ"/>
              </a:rPr>
              <a:t>の特徴抽出で差がでている</a:t>
            </a:r>
            <a:endParaRPr kumimoji="1" lang="en-US" altLang="ja-JP" sz="2000" dirty="0" smtClean="0">
              <a:solidFill>
                <a:schemeClr val="tx1">
                  <a:lumMod val="75000"/>
                  <a:lumOff val="25000"/>
                </a:schemeClr>
              </a:solidFill>
              <a:latin typeface="メイリオ"/>
              <a:ea typeface="メイリオ"/>
              <a:cs typeface="メイリオ"/>
            </a:endParaRPr>
          </a:p>
          <a:p>
            <a:r>
              <a:rPr lang="en-US" altLang="en-US" sz="2000" dirty="0" smtClean="0">
                <a:solidFill>
                  <a:schemeClr val="tx1">
                    <a:lumMod val="75000"/>
                    <a:lumOff val="25000"/>
                  </a:schemeClr>
                </a:solidFill>
                <a:latin typeface="メイリオ"/>
                <a:ea typeface="メイリオ"/>
                <a:cs typeface="メイリオ"/>
              </a:rPr>
              <a:t>・</a:t>
            </a:r>
            <a:r>
              <a:rPr lang="ja-JP" altLang="en-US" sz="2000" dirty="0" smtClean="0">
                <a:solidFill>
                  <a:schemeClr val="tx1">
                    <a:lumMod val="75000"/>
                    <a:lumOff val="25000"/>
                  </a:schemeClr>
                </a:solidFill>
                <a:latin typeface="メイリオ"/>
                <a:ea typeface="メイリオ"/>
                <a:cs typeface="メイリオ"/>
              </a:rPr>
              <a:t>入力の位置不変な</a:t>
            </a:r>
            <a:r>
              <a:rPr lang="en-US" altLang="ja-JP" sz="2000" dirty="0" smtClean="0">
                <a:solidFill>
                  <a:schemeClr val="tx1">
                    <a:lumMod val="75000"/>
                    <a:lumOff val="25000"/>
                  </a:schemeClr>
                </a:solidFill>
                <a:latin typeface="メイリオ"/>
                <a:ea typeface="メイリオ"/>
                <a:cs typeface="メイリオ"/>
              </a:rPr>
              <a:t>bookmark</a:t>
            </a:r>
            <a:r>
              <a:rPr lang="ja-JP" altLang="en-US" sz="2000" dirty="0" smtClean="0">
                <a:solidFill>
                  <a:schemeClr val="tx1">
                    <a:lumMod val="75000"/>
                    <a:lumOff val="25000"/>
                  </a:schemeClr>
                </a:solidFill>
                <a:latin typeface="メイリオ"/>
                <a:ea typeface="メイリオ"/>
                <a:cs typeface="メイリオ"/>
              </a:rPr>
              <a:t>の盛り上がりを</a:t>
            </a:r>
            <a:r>
              <a:rPr lang="en-US" altLang="ja-JP" sz="2000" dirty="0" smtClean="0">
                <a:solidFill>
                  <a:schemeClr val="tx1">
                    <a:lumMod val="75000"/>
                    <a:lumOff val="25000"/>
                  </a:schemeClr>
                </a:solidFill>
                <a:latin typeface="メイリオ"/>
                <a:ea typeface="メイリオ"/>
                <a:cs typeface="メイリオ"/>
              </a:rPr>
              <a:t>CNN</a:t>
            </a:r>
            <a:r>
              <a:rPr lang="ja-JP" altLang="en-US" sz="2000" dirty="0" smtClean="0">
                <a:solidFill>
                  <a:schemeClr val="tx1">
                    <a:lumMod val="75000"/>
                    <a:lumOff val="25000"/>
                  </a:schemeClr>
                </a:solidFill>
                <a:latin typeface="メイリオ"/>
                <a:ea typeface="メイリオ"/>
                <a:cs typeface="メイリオ"/>
              </a:rPr>
              <a:t>ではうまく捉</a:t>
            </a:r>
            <a:endParaRPr lang="en-US" altLang="ja-JP" sz="2000" dirty="0" smtClean="0">
              <a:solidFill>
                <a:schemeClr val="tx1">
                  <a:lumMod val="75000"/>
                  <a:lumOff val="25000"/>
                </a:schemeClr>
              </a:solidFill>
              <a:latin typeface="メイリオ"/>
              <a:ea typeface="メイリオ"/>
              <a:cs typeface="メイリオ"/>
            </a:endParaRPr>
          </a:p>
          <a:p>
            <a:r>
              <a:rPr lang="ja-JP" altLang="ja-JP" sz="2000" dirty="0">
                <a:solidFill>
                  <a:schemeClr val="tx1">
                    <a:lumMod val="75000"/>
                    <a:lumOff val="25000"/>
                  </a:schemeClr>
                </a:solidFill>
                <a:latin typeface="メイリオ"/>
                <a:ea typeface="メイリオ"/>
                <a:cs typeface="メイリオ"/>
              </a:rPr>
              <a:t>　</a:t>
            </a:r>
            <a:r>
              <a:rPr lang="ja-JP" altLang="en-US" sz="2000" dirty="0" smtClean="0">
                <a:solidFill>
                  <a:schemeClr val="tx1">
                    <a:lumMod val="75000"/>
                    <a:lumOff val="25000"/>
                  </a:schemeClr>
                </a:solidFill>
                <a:latin typeface="メイリオ"/>
                <a:ea typeface="メイリオ"/>
                <a:cs typeface="メイリオ"/>
              </a:rPr>
              <a:t>えられているのでは？</a:t>
            </a:r>
            <a:endParaRPr lang="en-US" altLang="ja-JP" sz="2000" dirty="0" smtClean="0">
              <a:solidFill>
                <a:schemeClr val="tx1">
                  <a:lumMod val="75000"/>
                  <a:lumOff val="25000"/>
                </a:schemeClr>
              </a:solidFill>
              <a:latin typeface="メイリオ"/>
              <a:ea typeface="メイリオ"/>
              <a:cs typeface="メイリオ"/>
            </a:endParaRPr>
          </a:p>
          <a:p>
            <a:r>
              <a:rPr lang="ja-JP" altLang="ja-JP" sz="2000" dirty="0" smtClean="0">
                <a:solidFill>
                  <a:schemeClr val="tx1">
                    <a:lumMod val="75000"/>
                    <a:lumOff val="25000"/>
                  </a:schemeClr>
                </a:solidFill>
                <a:latin typeface="メイリオ"/>
                <a:ea typeface="メイリオ"/>
                <a:cs typeface="メイリオ"/>
              </a:rPr>
              <a:t>　</a:t>
            </a:r>
            <a:r>
              <a:rPr lang="en-US" altLang="ja-JP" sz="2000" dirty="0" smtClean="0">
                <a:solidFill>
                  <a:schemeClr val="tx1">
                    <a:lumMod val="75000"/>
                    <a:lumOff val="25000"/>
                  </a:schemeClr>
                </a:solidFill>
                <a:latin typeface="メイリオ"/>
                <a:ea typeface="メイリオ"/>
                <a:cs typeface="メイリオ"/>
              </a:rPr>
              <a:t>→</a:t>
            </a:r>
            <a:r>
              <a:rPr lang="ja-JP" altLang="en-US" sz="2000" dirty="0" smtClean="0">
                <a:solidFill>
                  <a:schemeClr val="tx1">
                    <a:lumMod val="75000"/>
                    <a:lumOff val="25000"/>
                  </a:schemeClr>
                </a:solidFill>
                <a:latin typeface="メイリオ"/>
                <a:ea typeface="メイリオ"/>
                <a:cs typeface="メイリオ"/>
              </a:rPr>
              <a:t>入力の</a:t>
            </a:r>
            <a:r>
              <a:rPr lang="en-US" altLang="ja-JP" sz="2000" dirty="0" smtClean="0">
                <a:solidFill>
                  <a:schemeClr val="tx1">
                    <a:lumMod val="75000"/>
                    <a:lumOff val="25000"/>
                  </a:schemeClr>
                </a:solidFill>
                <a:latin typeface="メイリオ"/>
                <a:ea typeface="メイリオ"/>
                <a:cs typeface="メイリオ"/>
              </a:rPr>
              <a:t>bookmark</a:t>
            </a:r>
            <a:r>
              <a:rPr lang="ja-JP" altLang="en-US" sz="2000" dirty="0" smtClean="0">
                <a:solidFill>
                  <a:schemeClr val="tx1">
                    <a:lumMod val="75000"/>
                    <a:lumOff val="25000"/>
                  </a:schemeClr>
                </a:solidFill>
                <a:latin typeface="メイリオ"/>
                <a:ea typeface="メイリオ"/>
                <a:cs typeface="メイリオ"/>
              </a:rPr>
              <a:t>数のみを特徴量にしたロジスティック回帰の</a:t>
            </a:r>
            <a:endParaRPr lang="en-US" altLang="ja-JP" sz="2000" dirty="0" smtClean="0">
              <a:solidFill>
                <a:schemeClr val="tx1">
                  <a:lumMod val="75000"/>
                  <a:lumOff val="25000"/>
                </a:schemeClr>
              </a:solidFill>
              <a:latin typeface="メイリオ"/>
              <a:ea typeface="メイリオ"/>
              <a:cs typeface="メイリオ"/>
            </a:endParaRPr>
          </a:p>
          <a:p>
            <a:r>
              <a:rPr lang="ja-JP" altLang="ja-JP" sz="2000" dirty="0">
                <a:solidFill>
                  <a:schemeClr val="tx1">
                    <a:lumMod val="75000"/>
                    <a:lumOff val="25000"/>
                  </a:schemeClr>
                </a:solidFill>
                <a:latin typeface="メイリオ"/>
                <a:ea typeface="メイリオ"/>
                <a:cs typeface="メイリオ"/>
              </a:rPr>
              <a:t>　</a:t>
            </a:r>
            <a:r>
              <a:rPr lang="ja-JP" altLang="en-US" sz="2000" dirty="0" smtClean="0">
                <a:solidFill>
                  <a:schemeClr val="tx1">
                    <a:lumMod val="75000"/>
                    <a:lumOff val="25000"/>
                  </a:schemeClr>
                </a:solidFill>
                <a:latin typeface="メイリオ"/>
                <a:ea typeface="メイリオ"/>
                <a:cs typeface="メイリオ"/>
              </a:rPr>
              <a:t>　性能を評価しよう</a:t>
            </a:r>
            <a:endParaRPr lang="en-US" altLang="ja-JP" sz="2000" dirty="0" smtClean="0">
              <a:solidFill>
                <a:schemeClr val="tx1">
                  <a:lumMod val="75000"/>
                  <a:lumOff val="25000"/>
                </a:schemeClr>
              </a:solidFill>
              <a:latin typeface="メイリオ"/>
              <a:ea typeface="メイリオ"/>
              <a:cs typeface="メイリオ"/>
            </a:endParaRPr>
          </a:p>
        </p:txBody>
      </p:sp>
      <p:pic>
        <p:nvPicPr>
          <p:cNvPr id="7" name="図 6" descr="lr_single_featu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739" y="3158968"/>
            <a:ext cx="4191616" cy="3047689"/>
          </a:xfrm>
          <a:prstGeom prst="rect">
            <a:avLst/>
          </a:prstGeom>
        </p:spPr>
      </p:pic>
      <p:sp>
        <p:nvSpPr>
          <p:cNvPr id="8" name="テキスト ボックス 7"/>
          <p:cNvSpPr txBox="1"/>
          <p:nvPr/>
        </p:nvSpPr>
        <p:spPr>
          <a:xfrm>
            <a:off x="5362381" y="3832013"/>
            <a:ext cx="2610961" cy="707886"/>
          </a:xfrm>
          <a:prstGeom prst="rect">
            <a:avLst/>
          </a:prstGeom>
          <a:noFill/>
        </p:spPr>
        <p:txBody>
          <a:bodyPr wrap="none" rtlCol="0">
            <a:spAutoFit/>
          </a:bodyPr>
          <a:lstStyle/>
          <a:p>
            <a:r>
              <a:rPr kumimoji="1" lang="en-US" altLang="ja-JP" sz="2000" dirty="0" smtClean="0">
                <a:solidFill>
                  <a:schemeClr val="tx1">
                    <a:lumMod val="75000"/>
                    <a:lumOff val="25000"/>
                  </a:schemeClr>
                </a:solidFill>
                <a:latin typeface="メイリオ"/>
                <a:ea typeface="メイリオ"/>
                <a:cs typeface="メイリオ"/>
              </a:rPr>
              <a:t>AUC = 0.46 </a:t>
            </a:r>
            <a:r>
              <a:rPr kumimoji="1" lang="ja-JP" altLang="en-US" sz="2000" dirty="0" smtClean="0">
                <a:solidFill>
                  <a:schemeClr val="tx1">
                    <a:lumMod val="75000"/>
                    <a:lumOff val="25000"/>
                  </a:schemeClr>
                </a:solidFill>
                <a:latin typeface="メイリオ"/>
                <a:ea typeface="メイリオ"/>
                <a:cs typeface="メイリオ"/>
              </a:rPr>
              <a:t>になり</a:t>
            </a:r>
            <a:r>
              <a:rPr kumimoji="1" lang="en-US" altLang="ja-JP" sz="2000" dirty="0" smtClean="0">
                <a:solidFill>
                  <a:schemeClr val="tx1">
                    <a:lumMod val="75000"/>
                    <a:lumOff val="25000"/>
                  </a:schemeClr>
                </a:solidFill>
                <a:latin typeface="メイリオ"/>
                <a:ea typeface="メイリオ"/>
                <a:cs typeface="メイリオ"/>
              </a:rPr>
              <a:t>,</a:t>
            </a:r>
          </a:p>
          <a:p>
            <a:r>
              <a:rPr lang="ja-JP" altLang="en-US" sz="2000" dirty="0" smtClean="0">
                <a:solidFill>
                  <a:schemeClr val="tx1">
                    <a:lumMod val="75000"/>
                    <a:lumOff val="25000"/>
                  </a:schemeClr>
                </a:solidFill>
                <a:latin typeface="メイリオ"/>
                <a:ea typeface="メイリオ"/>
                <a:cs typeface="メイリオ"/>
              </a:rPr>
              <a:t>全く予測できず</a:t>
            </a:r>
            <a:endParaRPr kumimoji="1" lang="ja-JP" altLang="en-US" sz="2000" dirty="0" smtClean="0">
              <a:solidFill>
                <a:schemeClr val="tx1">
                  <a:lumMod val="75000"/>
                  <a:lumOff val="25000"/>
                </a:schemeClr>
              </a:solidFill>
              <a:latin typeface="メイリオ"/>
              <a:ea typeface="メイリオ"/>
              <a:cs typeface="メイリオ"/>
            </a:endParaRPr>
          </a:p>
        </p:txBody>
      </p:sp>
    </p:spTree>
    <p:extLst>
      <p:ext uri="{BB962C8B-B14F-4D97-AF65-F5344CB8AC3E}">
        <p14:creationId xmlns:p14="http://schemas.microsoft.com/office/powerpoint/2010/main" val="357606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393456"/>
            <a:ext cx="9144000" cy="45719"/>
          </a:xfrm>
          <a:prstGeom prst="rect">
            <a:avLst/>
          </a:prstGeom>
          <a:solidFill>
            <a:srgbClr val="318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584570" y="624941"/>
            <a:ext cx="332601" cy="342710"/>
          </a:xfrm>
          <a:prstGeom prst="rect">
            <a:avLst/>
          </a:prstGeom>
          <a:solidFill>
            <a:srgbClr val="318BBA">
              <a:alpha val="8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フッター プレースホルダー 2"/>
          <p:cNvSpPr txBox="1">
            <a:spLocks/>
          </p:cNvSpPr>
          <p:nvPr/>
        </p:nvSpPr>
        <p:spPr>
          <a:xfrm>
            <a:off x="133486" y="122336"/>
            <a:ext cx="4057514" cy="365125"/>
          </a:xfrm>
          <a:prstGeom prst="rect">
            <a:avLst/>
          </a:prstGeom>
        </p:spPr>
        <p:txBody>
          <a:bodyPr/>
          <a:lstStyle>
            <a:defPPr>
              <a:defRPr lang="ja-JP"/>
            </a:defPPr>
            <a:lvl1pPr marL="0" algn="l" defTabSz="457200" rtl="0" eaLnBrk="1" latinLnBrk="0" hangingPunct="1">
              <a:defRPr kumimoji="1" sz="1100" kern="1200">
                <a:solidFill>
                  <a:srgbClr val="DE8528"/>
                </a:solidFill>
                <a:latin typeface="メイリオ"/>
                <a:ea typeface="メイリオ"/>
                <a:cs typeface="メイリオ"/>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dirty="0" smtClean="0">
                <a:solidFill>
                  <a:srgbClr val="318BBA"/>
                </a:solidFill>
              </a:rPr>
              <a:t>RA</a:t>
            </a:r>
            <a:r>
              <a:rPr lang="ja-JP" altLang="en-US" dirty="0" smtClean="0">
                <a:solidFill>
                  <a:srgbClr val="318BBA"/>
                </a:solidFill>
              </a:rPr>
              <a:t>報告資料</a:t>
            </a:r>
            <a:r>
              <a:rPr lang="en-US" altLang="ja-JP" dirty="0" smtClean="0">
                <a:solidFill>
                  <a:srgbClr val="318BBA"/>
                </a:solidFill>
              </a:rPr>
              <a:t> 4/7</a:t>
            </a:r>
          </a:p>
        </p:txBody>
      </p:sp>
      <p:sp>
        <p:nvSpPr>
          <p:cNvPr id="7" name="テキスト ボックス 6"/>
          <p:cNvSpPr txBox="1"/>
          <p:nvPr/>
        </p:nvSpPr>
        <p:spPr>
          <a:xfrm>
            <a:off x="916530" y="571456"/>
            <a:ext cx="800219" cy="461665"/>
          </a:xfrm>
          <a:prstGeom prst="rect">
            <a:avLst/>
          </a:prstGeom>
          <a:noFill/>
        </p:spPr>
        <p:txBody>
          <a:bodyPr wrap="none" rtlCol="0">
            <a:spAutoFit/>
          </a:bodyPr>
          <a:lstStyle/>
          <a:p>
            <a:r>
              <a:rPr lang="ja-JP" altLang="en-US" sz="2400" dirty="0" smtClean="0">
                <a:solidFill>
                  <a:srgbClr val="318BBA"/>
                </a:solidFill>
                <a:latin typeface="メイリオ"/>
                <a:ea typeface="メイリオ"/>
                <a:cs typeface="メイリオ"/>
              </a:rPr>
              <a:t>結果</a:t>
            </a:r>
            <a:endParaRPr kumimoji="1" lang="ja-JP" altLang="en-US" sz="2400" dirty="0">
              <a:solidFill>
                <a:srgbClr val="318BBA"/>
              </a:solidFill>
              <a:latin typeface="メイリオ"/>
              <a:ea typeface="メイリオ"/>
              <a:cs typeface="メイリオ"/>
            </a:endParaRPr>
          </a:p>
        </p:txBody>
      </p:sp>
      <p:pic>
        <p:nvPicPr>
          <p:cNvPr id="2" name="図 1" descr="cnn_roc_ajax.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2164" y="1366997"/>
            <a:ext cx="3433311" cy="2496332"/>
          </a:xfrm>
          <a:prstGeom prst="rect">
            <a:avLst/>
          </a:prstGeom>
        </p:spPr>
      </p:pic>
      <p:pic>
        <p:nvPicPr>
          <p:cNvPr id="3" name="図 2" descr="gbdt_roc_aja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079" y="1365099"/>
            <a:ext cx="3435921" cy="2498230"/>
          </a:xfrm>
          <a:prstGeom prst="rect">
            <a:avLst/>
          </a:prstGeom>
        </p:spPr>
      </p:pic>
      <p:sp>
        <p:nvSpPr>
          <p:cNvPr id="8" name="テキスト ボックス 7"/>
          <p:cNvSpPr txBox="1"/>
          <p:nvPr/>
        </p:nvSpPr>
        <p:spPr>
          <a:xfrm>
            <a:off x="1156199" y="3863329"/>
            <a:ext cx="2730059" cy="400110"/>
          </a:xfrm>
          <a:prstGeom prst="rect">
            <a:avLst/>
          </a:prstGeom>
          <a:noFill/>
        </p:spPr>
        <p:txBody>
          <a:bodyPr wrap="none" rtlCol="0">
            <a:spAutoFit/>
          </a:bodyPr>
          <a:lstStyle/>
          <a:p>
            <a:r>
              <a:rPr kumimoji="1" lang="en-US" altLang="ja-JP" sz="2000" dirty="0" smtClean="0">
                <a:solidFill>
                  <a:schemeClr val="tx1">
                    <a:lumMod val="75000"/>
                    <a:lumOff val="25000"/>
                  </a:schemeClr>
                </a:solidFill>
                <a:latin typeface="メイリオ"/>
                <a:ea typeface="メイリオ"/>
                <a:cs typeface="メイリオ"/>
              </a:rPr>
              <a:t>GBDT: AUC 0.95978</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9" name="テキスト ボックス 8"/>
          <p:cNvSpPr txBox="1"/>
          <p:nvPr/>
        </p:nvSpPr>
        <p:spPr>
          <a:xfrm>
            <a:off x="5187915" y="3863329"/>
            <a:ext cx="2599440" cy="400110"/>
          </a:xfrm>
          <a:prstGeom prst="rect">
            <a:avLst/>
          </a:prstGeom>
          <a:noFill/>
        </p:spPr>
        <p:txBody>
          <a:bodyPr wrap="none" rtlCol="0">
            <a:spAutoFit/>
          </a:bodyPr>
          <a:lstStyle/>
          <a:p>
            <a:r>
              <a:rPr kumimoji="1" lang="en-US" altLang="ja-JP" sz="2000" dirty="0" smtClean="0">
                <a:solidFill>
                  <a:schemeClr val="tx1">
                    <a:lumMod val="75000"/>
                    <a:lumOff val="25000"/>
                  </a:schemeClr>
                </a:solidFill>
                <a:latin typeface="メイリオ"/>
                <a:ea typeface="メイリオ"/>
                <a:cs typeface="メイリオ"/>
              </a:rPr>
              <a:t>CNN: AUC 0.94335</a:t>
            </a:r>
            <a:endParaRPr kumimoji="1" lang="ja-JP" altLang="en-US" sz="2000" dirty="0" smtClean="0">
              <a:solidFill>
                <a:schemeClr val="tx1">
                  <a:lumMod val="75000"/>
                  <a:lumOff val="25000"/>
                </a:schemeClr>
              </a:solidFill>
              <a:latin typeface="メイリオ"/>
              <a:ea typeface="メイリオ"/>
              <a:cs typeface="メイリオ"/>
            </a:endParaRPr>
          </a:p>
        </p:txBody>
      </p:sp>
      <p:pic>
        <p:nvPicPr>
          <p:cNvPr id="10" name="図 9" descr="svm_roc_ajax.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2804" y="4336137"/>
            <a:ext cx="2623454" cy="1907491"/>
          </a:xfrm>
          <a:prstGeom prst="rect">
            <a:avLst/>
          </a:prstGeom>
        </p:spPr>
      </p:pic>
      <p:sp>
        <p:nvSpPr>
          <p:cNvPr id="11" name="テキスト ボックス 10"/>
          <p:cNvSpPr txBox="1"/>
          <p:nvPr/>
        </p:nvSpPr>
        <p:spPr>
          <a:xfrm>
            <a:off x="1262804" y="6243628"/>
            <a:ext cx="2597686" cy="400110"/>
          </a:xfrm>
          <a:prstGeom prst="rect">
            <a:avLst/>
          </a:prstGeom>
          <a:noFill/>
        </p:spPr>
        <p:txBody>
          <a:bodyPr wrap="none" rtlCol="0">
            <a:spAutoFit/>
          </a:bodyPr>
          <a:lstStyle/>
          <a:p>
            <a:r>
              <a:rPr lang="en-US" altLang="ja-JP" sz="2000" dirty="0" smtClean="0">
                <a:solidFill>
                  <a:schemeClr val="tx1">
                    <a:lumMod val="75000"/>
                    <a:lumOff val="25000"/>
                  </a:schemeClr>
                </a:solidFill>
                <a:latin typeface="メイリオ"/>
                <a:ea typeface="メイリオ"/>
                <a:cs typeface="メイリオ"/>
              </a:rPr>
              <a:t>SVM: AUC 0.89697</a:t>
            </a:r>
            <a:endParaRPr kumimoji="1" lang="ja-JP" altLang="en-US" sz="2000" dirty="0" smtClean="0">
              <a:solidFill>
                <a:schemeClr val="tx1">
                  <a:lumMod val="75000"/>
                  <a:lumOff val="25000"/>
                </a:schemeClr>
              </a:solidFill>
              <a:latin typeface="メイリオ"/>
              <a:ea typeface="メイリオ"/>
              <a:cs typeface="メイリオ"/>
            </a:endParaRPr>
          </a:p>
        </p:txBody>
      </p:sp>
      <p:pic>
        <p:nvPicPr>
          <p:cNvPr id="12" name="図 11" descr="logi_roc_ajax.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63901" y="4336137"/>
            <a:ext cx="2623454" cy="1907491"/>
          </a:xfrm>
          <a:prstGeom prst="rect">
            <a:avLst/>
          </a:prstGeom>
        </p:spPr>
      </p:pic>
      <p:sp>
        <p:nvSpPr>
          <p:cNvPr id="13" name="テキスト ボックス 12"/>
          <p:cNvSpPr txBox="1"/>
          <p:nvPr/>
        </p:nvSpPr>
        <p:spPr>
          <a:xfrm>
            <a:off x="5229852" y="6243628"/>
            <a:ext cx="2562621" cy="400110"/>
          </a:xfrm>
          <a:prstGeom prst="rect">
            <a:avLst/>
          </a:prstGeom>
          <a:noFill/>
        </p:spPr>
        <p:txBody>
          <a:bodyPr wrap="none" rtlCol="0">
            <a:spAutoFit/>
          </a:bodyPr>
          <a:lstStyle/>
          <a:p>
            <a:r>
              <a:rPr lang="en-US" altLang="ja-JP" sz="2000" dirty="0" err="1" smtClean="0">
                <a:solidFill>
                  <a:schemeClr val="tx1">
                    <a:lumMod val="75000"/>
                    <a:lumOff val="25000"/>
                  </a:schemeClr>
                </a:solidFill>
                <a:latin typeface="メイリオ"/>
                <a:ea typeface="メイリオ"/>
                <a:cs typeface="メイリオ"/>
              </a:rPr>
              <a:t>Logi</a:t>
            </a:r>
            <a:r>
              <a:rPr lang="en-US" altLang="ja-JP" sz="2000" dirty="0" smtClean="0">
                <a:solidFill>
                  <a:schemeClr val="tx1">
                    <a:lumMod val="75000"/>
                    <a:lumOff val="25000"/>
                  </a:schemeClr>
                </a:solidFill>
                <a:latin typeface="メイリオ"/>
                <a:ea typeface="メイリオ"/>
                <a:cs typeface="メイリオ"/>
              </a:rPr>
              <a:t>: AUC 0.63779</a:t>
            </a:r>
            <a:endParaRPr kumimoji="1" lang="ja-JP" altLang="en-US" sz="2000" dirty="0" smtClean="0">
              <a:solidFill>
                <a:schemeClr val="tx1">
                  <a:lumMod val="75000"/>
                  <a:lumOff val="25000"/>
                </a:schemeClr>
              </a:solidFill>
              <a:latin typeface="メイリオ"/>
              <a:ea typeface="メイリオ"/>
              <a:cs typeface="メイリオ"/>
            </a:endParaRPr>
          </a:p>
        </p:txBody>
      </p:sp>
    </p:spTree>
    <p:extLst>
      <p:ext uri="{BB962C8B-B14F-4D97-AF65-F5344CB8AC3E}">
        <p14:creationId xmlns:p14="http://schemas.microsoft.com/office/powerpoint/2010/main" val="52431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393456"/>
            <a:ext cx="9144000" cy="45719"/>
          </a:xfrm>
          <a:prstGeom prst="rect">
            <a:avLst/>
          </a:prstGeom>
          <a:solidFill>
            <a:srgbClr val="318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 name="フッター プレースホルダー 2"/>
          <p:cNvSpPr txBox="1">
            <a:spLocks/>
          </p:cNvSpPr>
          <p:nvPr/>
        </p:nvSpPr>
        <p:spPr>
          <a:xfrm>
            <a:off x="133486" y="122336"/>
            <a:ext cx="4057514" cy="365125"/>
          </a:xfrm>
          <a:prstGeom prst="rect">
            <a:avLst/>
          </a:prstGeom>
        </p:spPr>
        <p:txBody>
          <a:bodyPr/>
          <a:lstStyle>
            <a:defPPr>
              <a:defRPr lang="ja-JP"/>
            </a:defPPr>
            <a:lvl1pPr marL="0" algn="l" defTabSz="457200" rtl="0" eaLnBrk="1" latinLnBrk="0" hangingPunct="1">
              <a:defRPr kumimoji="1" sz="1100" kern="1200">
                <a:solidFill>
                  <a:srgbClr val="DE8528"/>
                </a:solidFill>
                <a:latin typeface="メイリオ"/>
                <a:ea typeface="メイリオ"/>
                <a:cs typeface="メイリオ"/>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dirty="0" smtClean="0">
                <a:solidFill>
                  <a:srgbClr val="318BBA"/>
                </a:solidFill>
              </a:rPr>
              <a:t>RA</a:t>
            </a:r>
            <a:r>
              <a:rPr lang="ja-JP" altLang="en-US" dirty="0" smtClean="0">
                <a:solidFill>
                  <a:srgbClr val="318BBA"/>
                </a:solidFill>
              </a:rPr>
              <a:t>報告資料</a:t>
            </a:r>
            <a:r>
              <a:rPr lang="en-US" altLang="ja-JP" dirty="0" smtClean="0">
                <a:solidFill>
                  <a:srgbClr val="318BBA"/>
                </a:solidFill>
              </a:rPr>
              <a:t> 2/10</a:t>
            </a:r>
          </a:p>
        </p:txBody>
      </p:sp>
      <p:pic>
        <p:nvPicPr>
          <p:cNvPr id="3" name="図 2" descr="under100_cnn_ro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3132" y="2117952"/>
            <a:ext cx="2911336" cy="2202940"/>
          </a:xfrm>
          <a:prstGeom prst="rect">
            <a:avLst/>
          </a:prstGeom>
        </p:spPr>
      </p:pic>
      <p:pic>
        <p:nvPicPr>
          <p:cNvPr id="5" name="図 4" descr="over500_cnn_ro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9757" y="2092032"/>
            <a:ext cx="2910129" cy="2202026"/>
          </a:xfrm>
          <a:prstGeom prst="rect">
            <a:avLst/>
          </a:prstGeom>
        </p:spPr>
      </p:pic>
      <p:pic>
        <p:nvPicPr>
          <p:cNvPr id="7" name="図 6" descr="over300_cnn_roc.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9760" y="4593550"/>
            <a:ext cx="2910126" cy="2202025"/>
          </a:xfrm>
          <a:prstGeom prst="rect">
            <a:avLst/>
          </a:prstGeom>
        </p:spPr>
      </p:pic>
      <p:sp>
        <p:nvSpPr>
          <p:cNvPr id="8" name="テキスト ボックス 7"/>
          <p:cNvSpPr txBox="1"/>
          <p:nvPr/>
        </p:nvSpPr>
        <p:spPr>
          <a:xfrm>
            <a:off x="5785728" y="1698119"/>
            <a:ext cx="2385915" cy="400110"/>
          </a:xfrm>
          <a:prstGeom prst="rect">
            <a:avLst/>
          </a:prstGeom>
          <a:noFill/>
        </p:spPr>
        <p:txBody>
          <a:bodyPr wrap="none" rtlCol="0">
            <a:spAutoFit/>
          </a:bodyPr>
          <a:lstStyle/>
          <a:p>
            <a:r>
              <a:rPr kumimoji="1" lang="en-US" altLang="ja-JP" sz="2000" dirty="0" smtClean="0">
                <a:solidFill>
                  <a:schemeClr val="tx1">
                    <a:lumMod val="75000"/>
                    <a:lumOff val="25000"/>
                  </a:schemeClr>
                </a:solidFill>
                <a:latin typeface="メイリオ"/>
                <a:ea typeface="メイリオ"/>
                <a:cs typeface="メイリオ"/>
              </a:rPr>
              <a:t>Bookmark</a:t>
            </a:r>
            <a:r>
              <a:rPr kumimoji="1" lang="ja-JP" altLang="en-US" sz="2000" dirty="0" smtClean="0">
                <a:solidFill>
                  <a:schemeClr val="tx1">
                    <a:lumMod val="75000"/>
                    <a:lumOff val="25000"/>
                  </a:schemeClr>
                </a:solidFill>
                <a:latin typeface="メイリオ"/>
                <a:ea typeface="メイリオ"/>
                <a:cs typeface="メイリオ"/>
              </a:rPr>
              <a:t>数</a:t>
            </a:r>
            <a:r>
              <a:rPr lang="en-US" altLang="ja-JP" sz="2000" dirty="0" smtClean="0">
                <a:solidFill>
                  <a:schemeClr val="tx1">
                    <a:lumMod val="75000"/>
                    <a:lumOff val="25000"/>
                  </a:schemeClr>
                </a:solidFill>
                <a:latin typeface="メイリオ"/>
                <a:ea typeface="メイリオ"/>
                <a:cs typeface="メイリオ"/>
              </a:rPr>
              <a:t>&lt;100</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9" name="テキスト ボックス 8"/>
          <p:cNvSpPr txBox="1"/>
          <p:nvPr/>
        </p:nvSpPr>
        <p:spPr>
          <a:xfrm>
            <a:off x="1477246" y="1666002"/>
            <a:ext cx="2385915" cy="400110"/>
          </a:xfrm>
          <a:prstGeom prst="rect">
            <a:avLst/>
          </a:prstGeom>
          <a:noFill/>
        </p:spPr>
        <p:txBody>
          <a:bodyPr wrap="none" rtlCol="0">
            <a:spAutoFit/>
          </a:bodyPr>
          <a:lstStyle/>
          <a:p>
            <a:r>
              <a:rPr kumimoji="1" lang="en-US" altLang="ja-JP" sz="2000" dirty="0" smtClean="0">
                <a:solidFill>
                  <a:schemeClr val="tx1">
                    <a:lumMod val="75000"/>
                    <a:lumOff val="25000"/>
                  </a:schemeClr>
                </a:solidFill>
                <a:latin typeface="メイリオ"/>
                <a:ea typeface="メイリオ"/>
                <a:cs typeface="メイリオ"/>
              </a:rPr>
              <a:t>Bookmark</a:t>
            </a:r>
            <a:r>
              <a:rPr kumimoji="1" lang="ja-JP" altLang="en-US" sz="2000" dirty="0" smtClean="0">
                <a:solidFill>
                  <a:schemeClr val="tx1">
                    <a:lumMod val="75000"/>
                    <a:lumOff val="25000"/>
                  </a:schemeClr>
                </a:solidFill>
                <a:latin typeface="メイリオ"/>
                <a:ea typeface="メイリオ"/>
                <a:cs typeface="メイリオ"/>
              </a:rPr>
              <a:t>数</a:t>
            </a:r>
            <a:r>
              <a:rPr kumimoji="1" lang="en-US" altLang="ja-JP" sz="2000" dirty="0" smtClean="0">
                <a:solidFill>
                  <a:schemeClr val="tx1">
                    <a:lumMod val="75000"/>
                    <a:lumOff val="25000"/>
                  </a:schemeClr>
                </a:solidFill>
                <a:latin typeface="メイリオ"/>
                <a:ea typeface="メイリオ"/>
                <a:cs typeface="メイリオ"/>
              </a:rPr>
              <a:t>&gt;500</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11" name="テキスト ボックス 10"/>
          <p:cNvSpPr txBox="1"/>
          <p:nvPr/>
        </p:nvSpPr>
        <p:spPr>
          <a:xfrm>
            <a:off x="575316" y="575339"/>
            <a:ext cx="8365616" cy="1015663"/>
          </a:xfrm>
          <a:prstGeom prst="rect">
            <a:avLst/>
          </a:prstGeom>
          <a:noFill/>
        </p:spPr>
        <p:txBody>
          <a:bodyPr wrap="none" rtlCol="0">
            <a:spAutoFit/>
          </a:bodyPr>
          <a:lstStyle/>
          <a:p>
            <a:r>
              <a:rPr kumimoji="1" lang="en-US" altLang="ja-JP" sz="2000" dirty="0" smtClean="0">
                <a:solidFill>
                  <a:schemeClr val="tx1">
                    <a:lumMod val="75000"/>
                    <a:lumOff val="25000"/>
                  </a:schemeClr>
                </a:solidFill>
                <a:latin typeface="メイリオ"/>
                <a:ea typeface="メイリオ"/>
                <a:cs typeface="メイリオ"/>
              </a:rPr>
              <a:t>test</a:t>
            </a:r>
            <a:r>
              <a:rPr kumimoji="1" lang="ja-JP" altLang="en-US" sz="2000" dirty="0" smtClean="0">
                <a:solidFill>
                  <a:schemeClr val="tx1">
                    <a:lumMod val="75000"/>
                    <a:lumOff val="25000"/>
                  </a:schemeClr>
                </a:solidFill>
                <a:latin typeface="メイリオ"/>
                <a:ea typeface="メイリオ"/>
                <a:cs typeface="メイリオ"/>
              </a:rPr>
              <a:t>入力の総</a:t>
            </a:r>
            <a:r>
              <a:rPr kumimoji="1" lang="en-US" altLang="ja-JP" sz="2000" dirty="0" smtClean="0">
                <a:solidFill>
                  <a:schemeClr val="tx1">
                    <a:lumMod val="75000"/>
                    <a:lumOff val="25000"/>
                  </a:schemeClr>
                </a:solidFill>
                <a:latin typeface="メイリオ"/>
                <a:ea typeface="メイリオ"/>
                <a:cs typeface="メイリオ"/>
              </a:rPr>
              <a:t>bookmark</a:t>
            </a:r>
            <a:r>
              <a:rPr kumimoji="1" lang="ja-JP" altLang="en-US" sz="2000" dirty="0" smtClean="0">
                <a:solidFill>
                  <a:schemeClr val="tx1">
                    <a:lumMod val="75000"/>
                    <a:lumOff val="25000"/>
                  </a:schemeClr>
                </a:solidFill>
                <a:latin typeface="メイリオ"/>
                <a:ea typeface="メイリオ"/>
                <a:cs typeface="メイリオ"/>
              </a:rPr>
              <a:t>数</a:t>
            </a:r>
            <a:r>
              <a:rPr kumimoji="1" lang="en-US" altLang="ja-JP" sz="2000" dirty="0" smtClean="0">
                <a:solidFill>
                  <a:schemeClr val="tx1">
                    <a:lumMod val="75000"/>
                    <a:lumOff val="25000"/>
                  </a:schemeClr>
                </a:solidFill>
                <a:latin typeface="メイリオ"/>
                <a:ea typeface="メイリオ"/>
                <a:cs typeface="メイリオ"/>
              </a:rPr>
              <a:t>(</a:t>
            </a:r>
            <a:r>
              <a:rPr lang="ja-JP" altLang="en-US" sz="2000" dirty="0" smtClean="0">
                <a:solidFill>
                  <a:schemeClr val="tx1">
                    <a:lumMod val="75000"/>
                    <a:lumOff val="25000"/>
                  </a:schemeClr>
                </a:solidFill>
                <a:latin typeface="メイリオ"/>
                <a:ea typeface="メイリオ"/>
                <a:cs typeface="メイリオ"/>
              </a:rPr>
              <a:t>日</a:t>
            </a:r>
            <a:r>
              <a:rPr kumimoji="1" lang="ja-JP" altLang="en-US" sz="2000" dirty="0" smtClean="0">
                <a:solidFill>
                  <a:schemeClr val="tx1">
                    <a:lumMod val="75000"/>
                    <a:lumOff val="25000"/>
                  </a:schemeClr>
                </a:solidFill>
                <a:latin typeface="メイリオ"/>
                <a:ea typeface="メイリオ"/>
                <a:cs typeface="メイリオ"/>
              </a:rPr>
              <a:t>平均</a:t>
            </a:r>
            <a:r>
              <a:rPr kumimoji="1" lang="en-US" altLang="ja-JP" sz="2000" dirty="0" smtClean="0">
                <a:solidFill>
                  <a:schemeClr val="tx1">
                    <a:lumMod val="75000"/>
                    <a:lumOff val="25000"/>
                  </a:schemeClr>
                </a:solidFill>
                <a:latin typeface="メイリオ"/>
                <a:ea typeface="メイリオ"/>
                <a:cs typeface="メイリオ"/>
              </a:rPr>
              <a:t>2</a:t>
            </a:r>
            <a:r>
              <a:rPr kumimoji="1" lang="ja-JP" altLang="en-US" sz="2000" dirty="0" smtClean="0">
                <a:solidFill>
                  <a:schemeClr val="tx1">
                    <a:lumMod val="75000"/>
                    <a:lumOff val="25000"/>
                  </a:schemeClr>
                </a:solidFill>
                <a:latin typeface="メイリオ"/>
                <a:ea typeface="メイリオ"/>
                <a:cs typeface="メイリオ"/>
              </a:rPr>
              <a:t>以上なので</a:t>
            </a:r>
            <a:r>
              <a:rPr kumimoji="1" lang="en-US" altLang="ja-JP" sz="2000" dirty="0" smtClean="0">
                <a:solidFill>
                  <a:schemeClr val="tx1">
                    <a:lumMod val="75000"/>
                    <a:lumOff val="25000"/>
                  </a:schemeClr>
                </a:solidFill>
                <a:latin typeface="メイリオ"/>
                <a:ea typeface="メイリオ"/>
                <a:cs typeface="メイリオ"/>
              </a:rPr>
              <a:t>2×30=60</a:t>
            </a:r>
            <a:r>
              <a:rPr kumimoji="1" lang="ja-JP" altLang="en-US" sz="2000" dirty="0" smtClean="0">
                <a:solidFill>
                  <a:schemeClr val="tx1">
                    <a:lumMod val="75000"/>
                    <a:lumOff val="25000"/>
                  </a:schemeClr>
                </a:solidFill>
                <a:latin typeface="メイリオ"/>
                <a:ea typeface="メイリオ"/>
                <a:cs typeface="メイリオ"/>
              </a:rPr>
              <a:t>が最低ライン</a:t>
            </a:r>
            <a:r>
              <a:rPr kumimoji="1" lang="en-US" altLang="ja-JP" sz="2000" dirty="0" smtClean="0">
                <a:solidFill>
                  <a:schemeClr val="tx1">
                    <a:lumMod val="75000"/>
                    <a:lumOff val="25000"/>
                  </a:schemeClr>
                </a:solidFill>
                <a:latin typeface="メイリオ"/>
                <a:ea typeface="メイリオ"/>
                <a:cs typeface="メイリオ"/>
              </a:rPr>
              <a:t>)</a:t>
            </a:r>
          </a:p>
          <a:p>
            <a:r>
              <a:rPr lang="ja-JP" altLang="en-US" sz="2000" dirty="0" smtClean="0">
                <a:solidFill>
                  <a:schemeClr val="tx1">
                    <a:lumMod val="75000"/>
                    <a:lumOff val="25000"/>
                  </a:schemeClr>
                </a:solidFill>
                <a:latin typeface="メイリオ"/>
                <a:ea typeface="メイリオ"/>
                <a:cs typeface="メイリオ"/>
              </a:rPr>
              <a:t>によって性能は変化するか？</a:t>
            </a:r>
            <a:endParaRPr lang="en-US" altLang="ja-JP" sz="2000" dirty="0" smtClean="0">
              <a:solidFill>
                <a:schemeClr val="tx1">
                  <a:lumMod val="75000"/>
                  <a:lumOff val="25000"/>
                </a:schemeClr>
              </a:solidFill>
              <a:latin typeface="メイリオ"/>
              <a:ea typeface="メイリオ"/>
              <a:cs typeface="メイリオ"/>
            </a:endParaRPr>
          </a:p>
          <a:p>
            <a:r>
              <a:rPr kumimoji="1" lang="en-US" altLang="ja-JP" sz="2000" dirty="0" smtClean="0">
                <a:solidFill>
                  <a:schemeClr val="tx1">
                    <a:lumMod val="75000"/>
                    <a:lumOff val="25000"/>
                  </a:schemeClr>
                </a:solidFill>
                <a:latin typeface="メイリオ"/>
                <a:ea typeface="メイリオ"/>
                <a:cs typeface="メイリオ"/>
              </a:rPr>
              <a:t>→bookmark</a:t>
            </a:r>
            <a:r>
              <a:rPr kumimoji="1" lang="ja-JP" altLang="en-US" sz="2000" dirty="0" smtClean="0">
                <a:solidFill>
                  <a:schemeClr val="tx1">
                    <a:lumMod val="75000"/>
                    <a:lumOff val="25000"/>
                  </a:schemeClr>
                </a:solidFill>
                <a:latin typeface="メイリオ"/>
                <a:ea typeface="メイリオ"/>
                <a:cs typeface="メイリオ"/>
              </a:rPr>
              <a:t>数が</a:t>
            </a:r>
            <a:r>
              <a:rPr kumimoji="1" lang="en-US" altLang="ja-JP" sz="2000" dirty="0" smtClean="0">
                <a:solidFill>
                  <a:schemeClr val="tx1">
                    <a:lumMod val="75000"/>
                    <a:lumOff val="25000"/>
                  </a:schemeClr>
                </a:solidFill>
                <a:latin typeface="メイリオ"/>
                <a:ea typeface="メイリオ"/>
                <a:cs typeface="メイリオ"/>
              </a:rPr>
              <a:t>500</a:t>
            </a:r>
            <a:r>
              <a:rPr kumimoji="1" lang="ja-JP" altLang="en-US" sz="2000" dirty="0" smtClean="0">
                <a:solidFill>
                  <a:schemeClr val="tx1">
                    <a:lumMod val="75000"/>
                    <a:lumOff val="25000"/>
                  </a:schemeClr>
                </a:solidFill>
                <a:latin typeface="メイリオ"/>
                <a:ea typeface="メイリオ"/>
                <a:cs typeface="メイリオ"/>
              </a:rPr>
              <a:t>以上</a:t>
            </a:r>
            <a:r>
              <a:rPr kumimoji="1" lang="en-US" altLang="ja-JP" sz="2000" dirty="0" smtClean="0">
                <a:solidFill>
                  <a:schemeClr val="tx1">
                    <a:lumMod val="75000"/>
                    <a:lumOff val="25000"/>
                  </a:schemeClr>
                </a:solidFill>
                <a:latin typeface="メイリオ"/>
                <a:ea typeface="メイリオ"/>
                <a:cs typeface="メイリオ"/>
              </a:rPr>
              <a:t>, 300</a:t>
            </a:r>
            <a:r>
              <a:rPr kumimoji="1" lang="ja-JP" altLang="en-US" sz="2000" dirty="0" smtClean="0">
                <a:solidFill>
                  <a:schemeClr val="tx1">
                    <a:lumMod val="75000"/>
                    <a:lumOff val="25000"/>
                  </a:schemeClr>
                </a:solidFill>
                <a:latin typeface="メイリオ"/>
                <a:ea typeface="メイリオ"/>
                <a:cs typeface="メイリオ"/>
              </a:rPr>
              <a:t>以上</a:t>
            </a:r>
            <a:r>
              <a:rPr kumimoji="1" lang="en-US" altLang="ja-JP" sz="2000" dirty="0" smtClean="0">
                <a:solidFill>
                  <a:schemeClr val="tx1">
                    <a:lumMod val="75000"/>
                    <a:lumOff val="25000"/>
                  </a:schemeClr>
                </a:solidFill>
                <a:latin typeface="メイリオ"/>
                <a:ea typeface="メイリオ"/>
                <a:cs typeface="メイリオ"/>
              </a:rPr>
              <a:t>, 100</a:t>
            </a:r>
            <a:r>
              <a:rPr kumimoji="1" lang="ja-JP" altLang="en-US" sz="2000" dirty="0" smtClean="0">
                <a:solidFill>
                  <a:schemeClr val="tx1">
                    <a:lumMod val="75000"/>
                    <a:lumOff val="25000"/>
                  </a:schemeClr>
                </a:solidFill>
                <a:latin typeface="メイリオ"/>
                <a:ea typeface="メイリオ"/>
                <a:cs typeface="メイリオ"/>
              </a:rPr>
              <a:t>以下の三つのパターンで</a:t>
            </a:r>
          </a:p>
        </p:txBody>
      </p:sp>
      <p:sp>
        <p:nvSpPr>
          <p:cNvPr id="12" name="テキスト ボックス 11"/>
          <p:cNvSpPr txBox="1"/>
          <p:nvPr/>
        </p:nvSpPr>
        <p:spPr>
          <a:xfrm>
            <a:off x="1488100" y="4269322"/>
            <a:ext cx="2385915" cy="400110"/>
          </a:xfrm>
          <a:prstGeom prst="rect">
            <a:avLst/>
          </a:prstGeom>
          <a:noFill/>
        </p:spPr>
        <p:txBody>
          <a:bodyPr wrap="none" rtlCol="0">
            <a:spAutoFit/>
          </a:bodyPr>
          <a:lstStyle/>
          <a:p>
            <a:r>
              <a:rPr lang="en-US" altLang="ja-JP" sz="2000" dirty="0" smtClean="0">
                <a:solidFill>
                  <a:schemeClr val="tx1">
                    <a:lumMod val="75000"/>
                    <a:lumOff val="25000"/>
                  </a:schemeClr>
                </a:solidFill>
                <a:latin typeface="メイリオ"/>
                <a:ea typeface="メイリオ"/>
                <a:cs typeface="メイリオ"/>
              </a:rPr>
              <a:t>Bookmark</a:t>
            </a:r>
            <a:r>
              <a:rPr lang="ja-JP" altLang="en-US" sz="2000" dirty="0" smtClean="0">
                <a:solidFill>
                  <a:schemeClr val="tx1">
                    <a:lumMod val="75000"/>
                    <a:lumOff val="25000"/>
                  </a:schemeClr>
                </a:solidFill>
                <a:latin typeface="メイリオ"/>
                <a:ea typeface="メイリオ"/>
                <a:cs typeface="メイリオ"/>
              </a:rPr>
              <a:t>数</a:t>
            </a:r>
            <a:r>
              <a:rPr lang="en-US" altLang="ja-JP" sz="2000" dirty="0" smtClean="0">
                <a:solidFill>
                  <a:schemeClr val="tx1">
                    <a:lumMod val="75000"/>
                    <a:lumOff val="25000"/>
                  </a:schemeClr>
                </a:solidFill>
                <a:latin typeface="メイリオ"/>
                <a:ea typeface="メイリオ"/>
                <a:cs typeface="メイリオ"/>
              </a:rPr>
              <a:t>&gt;300</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13" name="テキスト ボックス 12"/>
          <p:cNvSpPr txBox="1"/>
          <p:nvPr/>
        </p:nvSpPr>
        <p:spPr>
          <a:xfrm>
            <a:off x="3073462" y="2516536"/>
            <a:ext cx="1117538" cy="1323439"/>
          </a:xfrm>
          <a:prstGeom prst="rect">
            <a:avLst/>
          </a:prstGeom>
          <a:noFill/>
        </p:spPr>
        <p:txBody>
          <a:bodyPr wrap="none" rtlCol="0">
            <a:spAutoFit/>
          </a:bodyPr>
          <a:lstStyle/>
          <a:p>
            <a:r>
              <a:rPr lang="ja-JP" altLang="en-US" sz="2000" dirty="0" smtClean="0">
                <a:solidFill>
                  <a:schemeClr val="tx1">
                    <a:lumMod val="75000"/>
                    <a:lumOff val="25000"/>
                  </a:schemeClr>
                </a:solidFill>
                <a:latin typeface="メイリオ"/>
                <a:ea typeface="メイリオ"/>
                <a:cs typeface="メイリオ"/>
              </a:rPr>
              <a:t>入力数</a:t>
            </a:r>
            <a:r>
              <a:rPr kumimoji="1" lang="en-US" altLang="ja-JP" sz="2000" dirty="0" smtClean="0">
                <a:solidFill>
                  <a:schemeClr val="tx1">
                    <a:lumMod val="75000"/>
                    <a:lumOff val="25000"/>
                  </a:schemeClr>
                </a:solidFill>
                <a:latin typeface="メイリオ"/>
                <a:ea typeface="メイリオ"/>
                <a:cs typeface="メイリオ"/>
              </a:rPr>
              <a:t>:</a:t>
            </a:r>
          </a:p>
          <a:p>
            <a:r>
              <a:rPr lang="en-US" altLang="ja-JP" sz="2000" dirty="0" smtClean="0">
                <a:solidFill>
                  <a:schemeClr val="tx1">
                    <a:lumMod val="75000"/>
                    <a:lumOff val="25000"/>
                  </a:schemeClr>
                </a:solidFill>
                <a:latin typeface="メイリオ"/>
                <a:ea typeface="メイリオ"/>
                <a:cs typeface="メイリオ"/>
              </a:rPr>
              <a:t>68</a:t>
            </a:r>
            <a:r>
              <a:rPr lang="ja-JP" altLang="en-US" sz="2000" dirty="0" smtClean="0">
                <a:solidFill>
                  <a:schemeClr val="tx1">
                    <a:lumMod val="75000"/>
                    <a:lumOff val="25000"/>
                  </a:schemeClr>
                </a:solidFill>
                <a:latin typeface="メイリオ"/>
                <a:ea typeface="メイリオ"/>
                <a:cs typeface="メイリオ"/>
              </a:rPr>
              <a:t>件</a:t>
            </a:r>
            <a:endParaRPr kumimoji="1" lang="en-US" altLang="ja-JP" sz="2000" dirty="0" smtClean="0">
              <a:solidFill>
                <a:schemeClr val="tx1">
                  <a:lumMod val="75000"/>
                  <a:lumOff val="25000"/>
                </a:schemeClr>
              </a:solidFill>
              <a:latin typeface="メイリオ"/>
              <a:ea typeface="メイリオ"/>
              <a:cs typeface="メイリオ"/>
            </a:endParaRPr>
          </a:p>
          <a:p>
            <a:r>
              <a:rPr kumimoji="1" lang="en-US" altLang="ja-JP" sz="2000" dirty="0" smtClean="0">
                <a:solidFill>
                  <a:schemeClr val="tx1">
                    <a:lumMod val="75000"/>
                    <a:lumOff val="25000"/>
                  </a:schemeClr>
                </a:solidFill>
                <a:latin typeface="メイリオ"/>
                <a:ea typeface="メイリオ"/>
                <a:cs typeface="メイリオ"/>
              </a:rPr>
              <a:t>AUC</a:t>
            </a:r>
          </a:p>
          <a:p>
            <a:r>
              <a:rPr kumimoji="1" lang="en-US" altLang="ja-JP" sz="2000" dirty="0" smtClean="0">
                <a:solidFill>
                  <a:schemeClr val="tx1">
                    <a:lumMod val="75000"/>
                    <a:lumOff val="25000"/>
                  </a:schemeClr>
                </a:solidFill>
                <a:latin typeface="メイリオ"/>
                <a:ea typeface="メイリオ"/>
                <a:cs typeface="メイリオ"/>
              </a:rPr>
              <a:t>=0.970</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14" name="テキスト ボックス 13"/>
          <p:cNvSpPr txBox="1"/>
          <p:nvPr/>
        </p:nvSpPr>
        <p:spPr>
          <a:xfrm>
            <a:off x="7513596" y="2504166"/>
            <a:ext cx="1117538" cy="1323439"/>
          </a:xfrm>
          <a:prstGeom prst="rect">
            <a:avLst/>
          </a:prstGeom>
          <a:noFill/>
        </p:spPr>
        <p:txBody>
          <a:bodyPr wrap="none" rtlCol="0">
            <a:spAutoFit/>
          </a:bodyPr>
          <a:lstStyle/>
          <a:p>
            <a:r>
              <a:rPr lang="ja-JP" altLang="en-US" sz="2000" dirty="0" smtClean="0">
                <a:solidFill>
                  <a:schemeClr val="tx1">
                    <a:lumMod val="75000"/>
                    <a:lumOff val="25000"/>
                  </a:schemeClr>
                </a:solidFill>
                <a:latin typeface="メイリオ"/>
                <a:ea typeface="メイリオ"/>
                <a:cs typeface="メイリオ"/>
              </a:rPr>
              <a:t>入力数</a:t>
            </a:r>
            <a:r>
              <a:rPr kumimoji="1" lang="en-US" altLang="ja-JP" sz="2000" dirty="0" smtClean="0">
                <a:solidFill>
                  <a:schemeClr val="tx1">
                    <a:lumMod val="75000"/>
                    <a:lumOff val="25000"/>
                  </a:schemeClr>
                </a:solidFill>
                <a:latin typeface="メイリオ"/>
                <a:ea typeface="メイリオ"/>
                <a:cs typeface="メイリオ"/>
              </a:rPr>
              <a:t>:</a:t>
            </a:r>
          </a:p>
          <a:p>
            <a:r>
              <a:rPr kumimoji="1" lang="en-US" altLang="ja-JP" sz="2000" dirty="0" smtClean="0">
                <a:solidFill>
                  <a:schemeClr val="tx1">
                    <a:lumMod val="75000"/>
                    <a:lumOff val="25000"/>
                  </a:schemeClr>
                </a:solidFill>
                <a:latin typeface="メイリオ"/>
                <a:ea typeface="メイリオ"/>
                <a:cs typeface="メイリオ"/>
              </a:rPr>
              <a:t>699</a:t>
            </a:r>
            <a:r>
              <a:rPr kumimoji="1" lang="ja-JP" altLang="en-US" sz="2000" dirty="0" smtClean="0">
                <a:solidFill>
                  <a:schemeClr val="tx1">
                    <a:lumMod val="75000"/>
                    <a:lumOff val="25000"/>
                  </a:schemeClr>
                </a:solidFill>
                <a:latin typeface="メイリオ"/>
                <a:ea typeface="メイリオ"/>
                <a:cs typeface="メイリオ"/>
              </a:rPr>
              <a:t>件</a:t>
            </a:r>
            <a:endParaRPr kumimoji="1" lang="en-US" altLang="ja-JP" sz="2000" dirty="0" smtClean="0">
              <a:solidFill>
                <a:schemeClr val="tx1">
                  <a:lumMod val="75000"/>
                  <a:lumOff val="25000"/>
                </a:schemeClr>
              </a:solidFill>
              <a:latin typeface="メイリオ"/>
              <a:ea typeface="メイリオ"/>
              <a:cs typeface="メイリオ"/>
            </a:endParaRPr>
          </a:p>
          <a:p>
            <a:r>
              <a:rPr kumimoji="1" lang="en-US" altLang="ja-JP" sz="2000" dirty="0" smtClean="0">
                <a:solidFill>
                  <a:schemeClr val="tx1">
                    <a:lumMod val="75000"/>
                    <a:lumOff val="25000"/>
                  </a:schemeClr>
                </a:solidFill>
                <a:latin typeface="メイリオ"/>
                <a:ea typeface="メイリオ"/>
                <a:cs typeface="メイリオ"/>
              </a:rPr>
              <a:t>AUC</a:t>
            </a:r>
          </a:p>
          <a:p>
            <a:r>
              <a:rPr kumimoji="1" lang="en-US" altLang="ja-JP" sz="2000" dirty="0" smtClean="0">
                <a:solidFill>
                  <a:schemeClr val="tx1">
                    <a:lumMod val="75000"/>
                    <a:lumOff val="25000"/>
                  </a:schemeClr>
                </a:solidFill>
                <a:latin typeface="メイリオ"/>
                <a:ea typeface="メイリオ"/>
                <a:cs typeface="メイリオ"/>
              </a:rPr>
              <a:t>=0.665</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15" name="テキスト ボックス 14"/>
          <p:cNvSpPr txBox="1"/>
          <p:nvPr/>
        </p:nvSpPr>
        <p:spPr>
          <a:xfrm>
            <a:off x="3315246" y="5080070"/>
            <a:ext cx="1117538" cy="1323439"/>
          </a:xfrm>
          <a:prstGeom prst="rect">
            <a:avLst/>
          </a:prstGeom>
          <a:noFill/>
        </p:spPr>
        <p:txBody>
          <a:bodyPr wrap="none" rtlCol="0">
            <a:spAutoFit/>
          </a:bodyPr>
          <a:lstStyle/>
          <a:p>
            <a:r>
              <a:rPr lang="ja-JP" altLang="en-US" sz="2000" dirty="0" smtClean="0">
                <a:solidFill>
                  <a:schemeClr val="tx1">
                    <a:lumMod val="75000"/>
                    <a:lumOff val="25000"/>
                  </a:schemeClr>
                </a:solidFill>
                <a:latin typeface="メイリオ"/>
                <a:ea typeface="メイリオ"/>
                <a:cs typeface="メイリオ"/>
              </a:rPr>
              <a:t>入力数</a:t>
            </a:r>
            <a:r>
              <a:rPr kumimoji="1" lang="en-US" altLang="ja-JP" sz="2000" dirty="0" smtClean="0">
                <a:solidFill>
                  <a:schemeClr val="tx1">
                    <a:lumMod val="75000"/>
                    <a:lumOff val="25000"/>
                  </a:schemeClr>
                </a:solidFill>
                <a:latin typeface="メイリオ"/>
                <a:ea typeface="メイリオ"/>
                <a:cs typeface="メイリオ"/>
              </a:rPr>
              <a:t>:</a:t>
            </a:r>
          </a:p>
          <a:p>
            <a:r>
              <a:rPr lang="en-US" altLang="ja-JP" sz="2000" dirty="0" smtClean="0">
                <a:solidFill>
                  <a:schemeClr val="tx1">
                    <a:lumMod val="75000"/>
                    <a:lumOff val="25000"/>
                  </a:schemeClr>
                </a:solidFill>
                <a:latin typeface="メイリオ"/>
                <a:ea typeface="メイリオ"/>
                <a:cs typeface="メイリオ"/>
              </a:rPr>
              <a:t>306</a:t>
            </a:r>
            <a:r>
              <a:rPr lang="ja-JP" altLang="en-US" sz="2000" dirty="0" smtClean="0">
                <a:solidFill>
                  <a:schemeClr val="tx1">
                    <a:lumMod val="75000"/>
                    <a:lumOff val="25000"/>
                  </a:schemeClr>
                </a:solidFill>
                <a:latin typeface="メイリオ"/>
                <a:ea typeface="メイリオ"/>
                <a:cs typeface="メイリオ"/>
              </a:rPr>
              <a:t>件</a:t>
            </a:r>
            <a:endParaRPr lang="en-US" altLang="ja-JP" sz="2000" dirty="0">
              <a:solidFill>
                <a:schemeClr val="tx1">
                  <a:lumMod val="75000"/>
                  <a:lumOff val="25000"/>
                </a:schemeClr>
              </a:solidFill>
              <a:latin typeface="メイリオ"/>
              <a:ea typeface="メイリオ"/>
              <a:cs typeface="メイリオ"/>
            </a:endParaRPr>
          </a:p>
          <a:p>
            <a:r>
              <a:rPr kumimoji="1" lang="en-US" altLang="ja-JP" sz="2000" dirty="0" smtClean="0">
                <a:solidFill>
                  <a:schemeClr val="tx1">
                    <a:lumMod val="75000"/>
                    <a:lumOff val="25000"/>
                  </a:schemeClr>
                </a:solidFill>
                <a:latin typeface="メイリオ"/>
                <a:ea typeface="メイリオ"/>
                <a:cs typeface="メイリオ"/>
              </a:rPr>
              <a:t>AUC</a:t>
            </a:r>
          </a:p>
          <a:p>
            <a:r>
              <a:rPr kumimoji="1" lang="en-US" altLang="ja-JP" sz="2000" dirty="0" smtClean="0">
                <a:solidFill>
                  <a:schemeClr val="tx1">
                    <a:lumMod val="75000"/>
                    <a:lumOff val="25000"/>
                  </a:schemeClr>
                </a:solidFill>
                <a:latin typeface="メイリオ"/>
                <a:ea typeface="メイリオ"/>
                <a:cs typeface="メイリオ"/>
              </a:rPr>
              <a:t>=0.845</a:t>
            </a:r>
          </a:p>
        </p:txBody>
      </p:sp>
      <p:sp>
        <p:nvSpPr>
          <p:cNvPr id="16" name="テキスト ボックス 15"/>
          <p:cNvSpPr txBox="1"/>
          <p:nvPr/>
        </p:nvSpPr>
        <p:spPr>
          <a:xfrm>
            <a:off x="4044871" y="4153914"/>
            <a:ext cx="4595744" cy="2246769"/>
          </a:xfrm>
          <a:prstGeom prst="rect">
            <a:avLst/>
          </a:prstGeom>
          <a:noFill/>
        </p:spPr>
        <p:txBody>
          <a:bodyPr wrap="square" rtlCol="0">
            <a:spAutoFit/>
          </a:bodyPr>
          <a:lstStyle/>
          <a:p>
            <a:r>
              <a:rPr kumimoji="1" lang="ja-JP" altLang="en-US" sz="2000" dirty="0" smtClean="0">
                <a:solidFill>
                  <a:schemeClr val="tx1">
                    <a:lumMod val="75000"/>
                    <a:lumOff val="25000"/>
                  </a:schemeClr>
                </a:solidFill>
                <a:latin typeface="メイリオ"/>
                <a:ea typeface="メイリオ"/>
                <a:cs typeface="メイリオ"/>
              </a:rPr>
              <a:t>・</a:t>
            </a:r>
            <a:r>
              <a:rPr kumimoji="1" lang="en-US" altLang="ja-JP" sz="2000" dirty="0" smtClean="0">
                <a:solidFill>
                  <a:schemeClr val="tx1">
                    <a:lumMod val="75000"/>
                    <a:lumOff val="25000"/>
                  </a:schemeClr>
                </a:solidFill>
                <a:latin typeface="メイリオ"/>
                <a:ea typeface="メイリオ"/>
                <a:cs typeface="メイリオ"/>
              </a:rPr>
              <a:t>bookmark</a:t>
            </a:r>
            <a:r>
              <a:rPr kumimoji="1" lang="ja-JP" altLang="en-US" sz="2000" dirty="0" smtClean="0">
                <a:solidFill>
                  <a:schemeClr val="tx1">
                    <a:lumMod val="75000"/>
                    <a:lumOff val="25000"/>
                  </a:schemeClr>
                </a:solidFill>
                <a:latin typeface="メイリオ"/>
                <a:ea typeface="メイリオ"/>
                <a:cs typeface="メイリオ"/>
              </a:rPr>
              <a:t>数が確保されている</a:t>
            </a:r>
            <a:endParaRPr kumimoji="1" lang="en-US" altLang="ja-JP" sz="2000" dirty="0" smtClean="0">
              <a:solidFill>
                <a:schemeClr val="tx1">
                  <a:lumMod val="75000"/>
                  <a:lumOff val="25000"/>
                </a:schemeClr>
              </a:solidFill>
              <a:latin typeface="メイリオ"/>
              <a:ea typeface="メイリオ"/>
              <a:cs typeface="メイリオ"/>
            </a:endParaRPr>
          </a:p>
          <a:p>
            <a:r>
              <a:rPr lang="ja-JP" altLang="ja-JP" sz="2000" dirty="0">
                <a:solidFill>
                  <a:schemeClr val="tx1">
                    <a:lumMod val="75000"/>
                    <a:lumOff val="25000"/>
                  </a:schemeClr>
                </a:solidFill>
                <a:latin typeface="メイリオ"/>
                <a:ea typeface="メイリオ"/>
                <a:cs typeface="メイリオ"/>
              </a:rPr>
              <a:t>　</a:t>
            </a:r>
            <a:r>
              <a:rPr kumimoji="1" lang="ja-JP" altLang="en-US" sz="2000" dirty="0" smtClean="0">
                <a:solidFill>
                  <a:schemeClr val="tx1">
                    <a:lumMod val="75000"/>
                    <a:lumOff val="25000"/>
                  </a:schemeClr>
                </a:solidFill>
                <a:latin typeface="メイリオ"/>
                <a:ea typeface="メイリオ"/>
                <a:cs typeface="メイリオ"/>
              </a:rPr>
              <a:t>場合ほど予測が上手くいっている</a:t>
            </a:r>
            <a:endParaRPr kumimoji="1" lang="en-US" altLang="ja-JP" sz="2000" dirty="0" smtClean="0">
              <a:solidFill>
                <a:schemeClr val="tx1">
                  <a:lumMod val="75000"/>
                  <a:lumOff val="25000"/>
                </a:schemeClr>
              </a:solidFill>
              <a:latin typeface="メイリオ"/>
              <a:ea typeface="メイリオ"/>
              <a:cs typeface="メイリオ"/>
            </a:endParaRPr>
          </a:p>
          <a:p>
            <a:r>
              <a:rPr lang="en-US" altLang="ja-JP" sz="2000" dirty="0">
                <a:solidFill>
                  <a:schemeClr val="tx1">
                    <a:lumMod val="75000"/>
                    <a:lumOff val="25000"/>
                  </a:schemeClr>
                </a:solidFill>
                <a:latin typeface="メイリオ"/>
                <a:ea typeface="メイリオ"/>
                <a:cs typeface="メイリオ"/>
              </a:rPr>
              <a:t>	</a:t>
            </a:r>
            <a:r>
              <a:rPr lang="en-US" altLang="ja-JP" sz="2000" dirty="0" smtClean="0">
                <a:solidFill>
                  <a:schemeClr val="tx1">
                    <a:lumMod val="75000"/>
                    <a:lumOff val="25000"/>
                  </a:schemeClr>
                </a:solidFill>
                <a:latin typeface="メイリオ"/>
                <a:ea typeface="メイリオ"/>
                <a:cs typeface="メイリオ"/>
              </a:rPr>
              <a:t>- </a:t>
            </a:r>
            <a:r>
              <a:rPr lang="ja-JP" altLang="en-US" sz="2000" dirty="0" smtClean="0">
                <a:solidFill>
                  <a:schemeClr val="tx1">
                    <a:lumMod val="75000"/>
                    <a:lumOff val="25000"/>
                  </a:schemeClr>
                </a:solidFill>
                <a:latin typeface="メイリオ"/>
                <a:ea typeface="メイリオ"/>
                <a:cs typeface="メイリオ"/>
              </a:rPr>
              <a:t>単に入力が大きければ今後は</a:t>
            </a:r>
            <a:endParaRPr lang="en-US" altLang="ja-JP" sz="2000" dirty="0" smtClean="0">
              <a:solidFill>
                <a:schemeClr val="tx1">
                  <a:lumMod val="75000"/>
                  <a:lumOff val="25000"/>
                </a:schemeClr>
              </a:solidFill>
              <a:latin typeface="メイリオ"/>
              <a:ea typeface="メイリオ"/>
              <a:cs typeface="メイリオ"/>
            </a:endParaRPr>
          </a:p>
          <a:p>
            <a:r>
              <a:rPr lang="en-US" altLang="ja-JP" sz="2000" dirty="0">
                <a:solidFill>
                  <a:schemeClr val="tx1">
                    <a:lumMod val="75000"/>
                    <a:lumOff val="25000"/>
                  </a:schemeClr>
                </a:solidFill>
                <a:latin typeface="メイリオ"/>
                <a:ea typeface="メイリオ"/>
                <a:cs typeface="メイリオ"/>
              </a:rPr>
              <a:t>	</a:t>
            </a:r>
            <a:r>
              <a:rPr lang="ja-JP" altLang="en-US" sz="2000" dirty="0" smtClean="0">
                <a:solidFill>
                  <a:schemeClr val="tx1">
                    <a:lumMod val="75000"/>
                    <a:lumOff val="25000"/>
                  </a:schemeClr>
                </a:solidFill>
                <a:latin typeface="メイリオ"/>
                <a:ea typeface="メイリオ"/>
                <a:cs typeface="メイリオ"/>
              </a:rPr>
              <a:t>やらないだろう</a:t>
            </a:r>
            <a:r>
              <a:rPr lang="en-US" altLang="ja-JP" sz="2000" dirty="0" smtClean="0">
                <a:solidFill>
                  <a:schemeClr val="tx1">
                    <a:lumMod val="75000"/>
                    <a:lumOff val="25000"/>
                  </a:schemeClr>
                </a:solidFill>
                <a:latin typeface="メイリオ"/>
                <a:ea typeface="メイリオ"/>
                <a:cs typeface="メイリオ"/>
              </a:rPr>
              <a:t>, </a:t>
            </a:r>
            <a:r>
              <a:rPr lang="ja-JP" altLang="en-US" sz="2000" dirty="0" smtClean="0">
                <a:solidFill>
                  <a:schemeClr val="tx1">
                    <a:lumMod val="75000"/>
                    <a:lumOff val="25000"/>
                  </a:schemeClr>
                </a:solidFill>
                <a:latin typeface="メイリオ"/>
                <a:ea typeface="メイリオ"/>
                <a:cs typeface="メイリオ"/>
              </a:rPr>
              <a:t>という予測？</a:t>
            </a:r>
            <a:endParaRPr lang="en-US" altLang="ja-JP" sz="2000" dirty="0" smtClean="0">
              <a:solidFill>
                <a:schemeClr val="tx1">
                  <a:lumMod val="75000"/>
                  <a:lumOff val="25000"/>
                </a:schemeClr>
              </a:solidFill>
              <a:latin typeface="メイリオ"/>
              <a:ea typeface="メイリオ"/>
              <a:cs typeface="メイリオ"/>
            </a:endParaRPr>
          </a:p>
          <a:p>
            <a:r>
              <a:rPr kumimoji="1" lang="en-US" altLang="ja-JP" sz="2000" dirty="0" smtClean="0">
                <a:solidFill>
                  <a:schemeClr val="tx1">
                    <a:lumMod val="75000"/>
                    <a:lumOff val="25000"/>
                  </a:schemeClr>
                </a:solidFill>
                <a:latin typeface="メイリオ"/>
                <a:ea typeface="メイリオ"/>
                <a:cs typeface="メイリオ"/>
              </a:rPr>
              <a:t>	- </a:t>
            </a:r>
            <a:r>
              <a:rPr kumimoji="1" lang="ja-JP" altLang="en-US" sz="2000" dirty="0" smtClean="0">
                <a:solidFill>
                  <a:schemeClr val="tx1">
                    <a:lumMod val="75000"/>
                    <a:lumOff val="25000"/>
                  </a:schemeClr>
                </a:solidFill>
                <a:latin typeface="メイリオ"/>
                <a:ea typeface="メイリオ"/>
                <a:cs typeface="メイリオ"/>
              </a:rPr>
              <a:t>一日</a:t>
            </a:r>
            <a:r>
              <a:rPr kumimoji="1" lang="en-US" altLang="ja-JP" sz="2000" dirty="0" smtClean="0">
                <a:solidFill>
                  <a:schemeClr val="tx1">
                    <a:lumMod val="75000"/>
                    <a:lumOff val="25000"/>
                  </a:schemeClr>
                </a:solidFill>
                <a:latin typeface="メイリオ"/>
                <a:ea typeface="メイリオ"/>
                <a:cs typeface="メイリオ"/>
              </a:rPr>
              <a:t>2bookmark</a:t>
            </a:r>
            <a:r>
              <a:rPr kumimoji="1" lang="ja-JP" altLang="en-US" sz="2000" dirty="0" smtClean="0">
                <a:solidFill>
                  <a:schemeClr val="tx1">
                    <a:lumMod val="75000"/>
                    <a:lumOff val="25000"/>
                  </a:schemeClr>
                </a:solidFill>
                <a:latin typeface="メイリオ"/>
                <a:ea typeface="メイリオ"/>
                <a:cs typeface="メイリオ"/>
              </a:rPr>
              <a:t>ずつとかだと予</a:t>
            </a:r>
            <a:r>
              <a:rPr kumimoji="1" lang="en-US" altLang="ja-JP" sz="2000" dirty="0" smtClean="0">
                <a:solidFill>
                  <a:schemeClr val="tx1">
                    <a:lumMod val="75000"/>
                    <a:lumOff val="25000"/>
                  </a:schemeClr>
                </a:solidFill>
                <a:latin typeface="メイリオ"/>
                <a:ea typeface="メイリオ"/>
                <a:cs typeface="メイリオ"/>
              </a:rPr>
              <a:t>		</a:t>
            </a:r>
            <a:r>
              <a:rPr kumimoji="1" lang="ja-JP" altLang="en-US" sz="2000" dirty="0" smtClean="0">
                <a:solidFill>
                  <a:schemeClr val="tx1">
                    <a:lumMod val="75000"/>
                    <a:lumOff val="25000"/>
                  </a:schemeClr>
                </a:solidFill>
                <a:latin typeface="メイリオ"/>
                <a:ea typeface="メイリオ"/>
                <a:cs typeface="メイリオ"/>
              </a:rPr>
              <a:t>測は難しい</a:t>
            </a:r>
            <a:r>
              <a:rPr kumimoji="1" lang="en-US" altLang="ja-JP" sz="2000" dirty="0" smtClean="0">
                <a:solidFill>
                  <a:schemeClr val="tx1">
                    <a:lumMod val="75000"/>
                    <a:lumOff val="25000"/>
                  </a:schemeClr>
                </a:solidFill>
                <a:latin typeface="メイリオ"/>
                <a:ea typeface="メイリオ"/>
                <a:cs typeface="メイリオ"/>
              </a:rPr>
              <a:t>→</a:t>
            </a:r>
            <a:r>
              <a:rPr kumimoji="1" lang="ja-JP" altLang="en-US" sz="2000" dirty="0" smtClean="0">
                <a:solidFill>
                  <a:schemeClr val="tx1">
                    <a:lumMod val="75000"/>
                    <a:lumOff val="25000"/>
                  </a:schemeClr>
                </a:solidFill>
                <a:latin typeface="メイリオ"/>
                <a:ea typeface="メイリオ"/>
                <a:cs typeface="メイリオ"/>
              </a:rPr>
              <a:t>ボリュームがあれば割</a:t>
            </a:r>
            <a:r>
              <a:rPr kumimoji="1" lang="en-US" altLang="ja-JP" sz="2000" dirty="0" smtClean="0">
                <a:solidFill>
                  <a:schemeClr val="tx1">
                    <a:lumMod val="75000"/>
                    <a:lumOff val="25000"/>
                  </a:schemeClr>
                </a:solidFill>
                <a:latin typeface="メイリオ"/>
                <a:ea typeface="メイリオ"/>
                <a:cs typeface="メイリオ"/>
              </a:rPr>
              <a:t>		</a:t>
            </a:r>
            <a:r>
              <a:rPr kumimoji="1" lang="ja-JP" altLang="en-US" sz="2000" dirty="0" smtClean="0">
                <a:solidFill>
                  <a:schemeClr val="tx1">
                    <a:lumMod val="75000"/>
                    <a:lumOff val="25000"/>
                  </a:schemeClr>
                </a:solidFill>
                <a:latin typeface="メイリオ"/>
                <a:ea typeface="メイリオ"/>
                <a:cs typeface="メイリオ"/>
              </a:rPr>
              <a:t>とうまくいく？</a:t>
            </a:r>
          </a:p>
        </p:txBody>
      </p:sp>
      <p:sp>
        <p:nvSpPr>
          <p:cNvPr id="6" name="テキスト ボックス 5"/>
          <p:cNvSpPr txBox="1"/>
          <p:nvPr/>
        </p:nvSpPr>
        <p:spPr>
          <a:xfrm>
            <a:off x="5399761" y="6408130"/>
            <a:ext cx="3231373" cy="400110"/>
          </a:xfrm>
          <a:prstGeom prst="rect">
            <a:avLst/>
          </a:prstGeom>
          <a:noFill/>
        </p:spPr>
        <p:txBody>
          <a:bodyPr wrap="none" rtlCol="0">
            <a:spAutoFit/>
          </a:bodyPr>
          <a:lstStyle/>
          <a:p>
            <a:r>
              <a:rPr kumimoji="1" lang="en-US" altLang="ja-JP" sz="2000" dirty="0" smtClean="0">
                <a:solidFill>
                  <a:schemeClr val="tx1">
                    <a:lumMod val="75000"/>
                    <a:lumOff val="25000"/>
                  </a:schemeClr>
                </a:solidFill>
                <a:latin typeface="メイリオ"/>
                <a:ea typeface="メイリオ"/>
                <a:cs typeface="メイリオ"/>
              </a:rPr>
              <a:t>(</a:t>
            </a:r>
            <a:r>
              <a:rPr kumimoji="1" lang="ja-JP" altLang="en-US" sz="2000" dirty="0" smtClean="0">
                <a:solidFill>
                  <a:schemeClr val="tx1">
                    <a:lumMod val="75000"/>
                    <a:lumOff val="25000"/>
                  </a:schemeClr>
                </a:solidFill>
                <a:latin typeface="メイリオ"/>
                <a:ea typeface="メイリオ"/>
                <a:cs typeface="メイリオ"/>
              </a:rPr>
              <a:t>ここまで前回のスライド</a:t>
            </a:r>
            <a:r>
              <a:rPr kumimoji="1" lang="en-US" altLang="ja-JP" sz="2000" dirty="0" smtClean="0">
                <a:solidFill>
                  <a:schemeClr val="tx1">
                    <a:lumMod val="75000"/>
                    <a:lumOff val="25000"/>
                  </a:schemeClr>
                </a:solidFill>
                <a:latin typeface="メイリオ"/>
                <a:ea typeface="メイリオ"/>
                <a:cs typeface="メイリオ"/>
              </a:rPr>
              <a:t>)</a:t>
            </a:r>
            <a:endParaRPr kumimoji="1" lang="ja-JP" altLang="en-US" sz="2000" dirty="0" smtClean="0">
              <a:solidFill>
                <a:schemeClr val="tx1">
                  <a:lumMod val="75000"/>
                  <a:lumOff val="25000"/>
                </a:schemeClr>
              </a:solidFill>
              <a:latin typeface="メイリオ"/>
              <a:ea typeface="メイリオ"/>
              <a:cs typeface="メイリオ"/>
            </a:endParaRPr>
          </a:p>
        </p:txBody>
      </p:sp>
    </p:spTree>
    <p:extLst>
      <p:ext uri="{BB962C8B-B14F-4D97-AF65-F5344CB8AC3E}">
        <p14:creationId xmlns:p14="http://schemas.microsoft.com/office/powerpoint/2010/main" val="7423195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393456"/>
            <a:ext cx="9144000" cy="45719"/>
          </a:xfrm>
          <a:prstGeom prst="rect">
            <a:avLst/>
          </a:prstGeom>
          <a:solidFill>
            <a:srgbClr val="318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フッター プレースホルダー 2"/>
          <p:cNvSpPr txBox="1">
            <a:spLocks/>
          </p:cNvSpPr>
          <p:nvPr/>
        </p:nvSpPr>
        <p:spPr>
          <a:xfrm>
            <a:off x="133486" y="122336"/>
            <a:ext cx="4057514" cy="365125"/>
          </a:xfrm>
          <a:prstGeom prst="rect">
            <a:avLst/>
          </a:prstGeom>
        </p:spPr>
        <p:txBody>
          <a:bodyPr/>
          <a:lstStyle>
            <a:defPPr>
              <a:defRPr lang="ja-JP"/>
            </a:defPPr>
            <a:lvl1pPr marL="0" algn="l" defTabSz="457200" rtl="0" eaLnBrk="1" latinLnBrk="0" hangingPunct="1">
              <a:defRPr kumimoji="1" sz="1100" kern="1200">
                <a:solidFill>
                  <a:srgbClr val="DE8528"/>
                </a:solidFill>
                <a:latin typeface="メイリオ"/>
                <a:ea typeface="メイリオ"/>
                <a:cs typeface="メイリオ"/>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dirty="0" smtClean="0">
                <a:solidFill>
                  <a:srgbClr val="318BBA"/>
                </a:solidFill>
              </a:rPr>
              <a:t>RA</a:t>
            </a:r>
            <a:r>
              <a:rPr lang="ja-JP" altLang="en-US" dirty="0" smtClean="0">
                <a:solidFill>
                  <a:srgbClr val="318BBA"/>
                </a:solidFill>
              </a:rPr>
              <a:t>報告資料</a:t>
            </a:r>
            <a:r>
              <a:rPr lang="en-US" altLang="ja-JP" dirty="0" smtClean="0">
                <a:solidFill>
                  <a:srgbClr val="318BBA"/>
                </a:solidFill>
              </a:rPr>
              <a:t> 2/29</a:t>
            </a:r>
          </a:p>
        </p:txBody>
      </p:sp>
      <p:pic>
        <p:nvPicPr>
          <p:cNvPr id="12" name="図 11" descr="300以上gb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806" y="2406706"/>
            <a:ext cx="3761194" cy="2734733"/>
          </a:xfrm>
          <a:prstGeom prst="rect">
            <a:avLst/>
          </a:prstGeom>
        </p:spPr>
      </p:pic>
      <p:pic>
        <p:nvPicPr>
          <p:cNvPr id="13" name="図 12" descr="over300_cnn_ro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5677" y="2406706"/>
            <a:ext cx="3614136" cy="2734733"/>
          </a:xfrm>
          <a:prstGeom prst="rect">
            <a:avLst/>
          </a:prstGeom>
        </p:spPr>
      </p:pic>
      <p:sp>
        <p:nvSpPr>
          <p:cNvPr id="14" name="テキスト ボックス 13"/>
          <p:cNvSpPr txBox="1"/>
          <p:nvPr/>
        </p:nvSpPr>
        <p:spPr>
          <a:xfrm>
            <a:off x="444090" y="720694"/>
            <a:ext cx="7327647" cy="1323439"/>
          </a:xfrm>
          <a:prstGeom prst="rect">
            <a:avLst/>
          </a:prstGeom>
          <a:noFill/>
        </p:spPr>
        <p:txBody>
          <a:bodyPr wrap="none" rtlCol="0">
            <a:spAutoFit/>
          </a:bodyPr>
          <a:lstStyle/>
          <a:p>
            <a:r>
              <a:rPr kumimoji="1" lang="en-US" altLang="ja-JP" sz="2000" dirty="0" smtClean="0">
                <a:solidFill>
                  <a:schemeClr val="tx1">
                    <a:lumMod val="75000"/>
                    <a:lumOff val="25000"/>
                  </a:schemeClr>
                </a:solidFill>
                <a:latin typeface="メイリオ"/>
                <a:ea typeface="メイリオ"/>
                <a:cs typeface="メイリオ"/>
              </a:rPr>
              <a:t>Bookmark</a:t>
            </a:r>
            <a:r>
              <a:rPr kumimoji="1" lang="ja-JP" altLang="en-US" sz="2000" dirty="0" smtClean="0">
                <a:solidFill>
                  <a:schemeClr val="tx1">
                    <a:lumMod val="75000"/>
                    <a:lumOff val="25000"/>
                  </a:schemeClr>
                </a:solidFill>
                <a:latin typeface="メイリオ"/>
                <a:ea typeface="メイリオ"/>
                <a:cs typeface="メイリオ"/>
              </a:rPr>
              <a:t>数</a:t>
            </a:r>
            <a:r>
              <a:rPr kumimoji="1" lang="en-US" altLang="ja-JP" sz="2000" dirty="0" smtClean="0">
                <a:solidFill>
                  <a:schemeClr val="tx1">
                    <a:lumMod val="75000"/>
                    <a:lumOff val="25000"/>
                  </a:schemeClr>
                </a:solidFill>
                <a:latin typeface="メイリオ"/>
                <a:ea typeface="メイリオ"/>
                <a:cs typeface="メイリオ"/>
              </a:rPr>
              <a:t>300</a:t>
            </a:r>
            <a:r>
              <a:rPr kumimoji="1" lang="ja-JP" altLang="en-US" sz="2000" dirty="0" smtClean="0">
                <a:solidFill>
                  <a:schemeClr val="tx1">
                    <a:lumMod val="75000"/>
                    <a:lumOff val="25000"/>
                  </a:schemeClr>
                </a:solidFill>
                <a:latin typeface="メイリオ"/>
                <a:ea typeface="メイリオ"/>
                <a:cs typeface="メイリオ"/>
              </a:rPr>
              <a:t>以上の</a:t>
            </a:r>
            <a:r>
              <a:rPr kumimoji="1" lang="en-US" altLang="ja-JP" sz="2000" dirty="0" smtClean="0">
                <a:solidFill>
                  <a:schemeClr val="tx1">
                    <a:lumMod val="75000"/>
                    <a:lumOff val="25000"/>
                  </a:schemeClr>
                </a:solidFill>
                <a:latin typeface="メイリオ"/>
                <a:ea typeface="メイリオ"/>
                <a:cs typeface="メイリオ"/>
              </a:rPr>
              <a:t>Web</a:t>
            </a:r>
            <a:r>
              <a:rPr kumimoji="1" lang="ja-JP" altLang="en-US" sz="2000" dirty="0" smtClean="0">
                <a:solidFill>
                  <a:schemeClr val="tx1">
                    <a:lumMod val="75000"/>
                    <a:lumOff val="25000"/>
                  </a:schemeClr>
                </a:solidFill>
                <a:latin typeface="メイリオ"/>
                <a:ea typeface="メイリオ"/>
                <a:cs typeface="メイリオ"/>
              </a:rPr>
              <a:t>サイトの分類では</a:t>
            </a:r>
            <a:r>
              <a:rPr kumimoji="1" lang="en-US" altLang="ja-JP" sz="2000" dirty="0" smtClean="0">
                <a:solidFill>
                  <a:schemeClr val="tx1">
                    <a:lumMod val="75000"/>
                    <a:lumOff val="25000"/>
                  </a:schemeClr>
                </a:solidFill>
                <a:latin typeface="メイリオ"/>
                <a:ea typeface="メイリオ"/>
                <a:cs typeface="メイリオ"/>
              </a:rPr>
              <a:t>, CNN</a:t>
            </a:r>
            <a:r>
              <a:rPr kumimoji="1" lang="ja-JP" altLang="en-US" sz="2000" dirty="0" smtClean="0">
                <a:solidFill>
                  <a:schemeClr val="tx1">
                    <a:lumMod val="75000"/>
                    <a:lumOff val="25000"/>
                  </a:schemeClr>
                </a:solidFill>
                <a:latin typeface="メイリオ"/>
                <a:ea typeface="メイリオ"/>
                <a:cs typeface="メイリオ"/>
              </a:rPr>
              <a:t>の</a:t>
            </a:r>
            <a:r>
              <a:rPr kumimoji="1" lang="en-US" altLang="ja-JP" sz="2000" dirty="0" smtClean="0">
                <a:solidFill>
                  <a:schemeClr val="tx1">
                    <a:lumMod val="75000"/>
                    <a:lumOff val="25000"/>
                  </a:schemeClr>
                </a:solidFill>
                <a:latin typeface="メイリオ"/>
                <a:ea typeface="メイリオ"/>
                <a:cs typeface="メイリオ"/>
              </a:rPr>
              <a:t>AUC</a:t>
            </a:r>
            <a:r>
              <a:rPr lang="ja-JP" altLang="en-US" sz="2000" dirty="0" smtClean="0">
                <a:solidFill>
                  <a:schemeClr val="tx1">
                    <a:lumMod val="75000"/>
                    <a:lumOff val="25000"/>
                  </a:schemeClr>
                </a:solidFill>
                <a:latin typeface="メイリオ"/>
                <a:ea typeface="メイリオ"/>
                <a:cs typeface="メイリオ"/>
              </a:rPr>
              <a:t>が</a:t>
            </a:r>
            <a:endParaRPr lang="en-US" altLang="ja-JP" sz="2000" dirty="0" smtClean="0">
              <a:solidFill>
                <a:schemeClr val="tx1">
                  <a:lumMod val="75000"/>
                  <a:lumOff val="25000"/>
                </a:schemeClr>
              </a:solidFill>
              <a:latin typeface="メイリオ"/>
              <a:ea typeface="メイリオ"/>
              <a:cs typeface="メイリオ"/>
            </a:endParaRPr>
          </a:p>
          <a:p>
            <a:r>
              <a:rPr lang="ja-JP" altLang="en-US" sz="2000" dirty="0" smtClean="0">
                <a:solidFill>
                  <a:schemeClr val="tx1">
                    <a:lumMod val="75000"/>
                    <a:lumOff val="25000"/>
                  </a:schemeClr>
                </a:solidFill>
                <a:latin typeface="メイリオ"/>
                <a:ea typeface="メイリオ"/>
                <a:cs typeface="メイリオ"/>
              </a:rPr>
              <a:t>上昇していた</a:t>
            </a:r>
            <a:endParaRPr lang="en-US" altLang="ja-JP" sz="2000" dirty="0" smtClean="0">
              <a:solidFill>
                <a:schemeClr val="tx1">
                  <a:lumMod val="75000"/>
                  <a:lumOff val="25000"/>
                </a:schemeClr>
              </a:solidFill>
              <a:latin typeface="メイリオ"/>
              <a:ea typeface="メイリオ"/>
              <a:cs typeface="メイリオ"/>
            </a:endParaRPr>
          </a:p>
          <a:p>
            <a:r>
              <a:rPr kumimoji="1" lang="ja-JP" altLang="ja-JP" sz="2000" dirty="0">
                <a:solidFill>
                  <a:schemeClr val="tx1">
                    <a:lumMod val="75000"/>
                    <a:lumOff val="25000"/>
                  </a:schemeClr>
                </a:solidFill>
                <a:latin typeface="メイリオ"/>
                <a:ea typeface="メイリオ"/>
                <a:cs typeface="メイリオ"/>
              </a:rPr>
              <a:t>　</a:t>
            </a:r>
            <a:r>
              <a:rPr kumimoji="1" lang="ja-JP" altLang="en-US" sz="2000" dirty="0" smtClean="0">
                <a:solidFill>
                  <a:schemeClr val="tx1">
                    <a:lumMod val="75000"/>
                    <a:lumOff val="25000"/>
                  </a:schemeClr>
                </a:solidFill>
                <a:latin typeface="メイリオ"/>
                <a:ea typeface="メイリオ"/>
                <a:cs typeface="メイリオ"/>
              </a:rPr>
              <a:t>　</a:t>
            </a:r>
            <a:r>
              <a:rPr kumimoji="1" lang="en-US" altLang="ja-JP" sz="2000" dirty="0" smtClean="0">
                <a:solidFill>
                  <a:schemeClr val="tx1">
                    <a:lumMod val="75000"/>
                    <a:lumOff val="25000"/>
                  </a:schemeClr>
                </a:solidFill>
                <a:latin typeface="メイリオ"/>
                <a:ea typeface="メイリオ"/>
                <a:cs typeface="メイリオ"/>
              </a:rPr>
              <a:t>→GBT(</a:t>
            </a:r>
            <a:r>
              <a:rPr kumimoji="1" lang="en-US" altLang="ja-JP" sz="2000" dirty="0" err="1" smtClean="0">
                <a:solidFill>
                  <a:schemeClr val="tx1">
                    <a:lumMod val="75000"/>
                    <a:lumOff val="25000"/>
                  </a:schemeClr>
                </a:solidFill>
                <a:latin typeface="メイリオ"/>
                <a:ea typeface="メイリオ"/>
                <a:cs typeface="メイリオ"/>
              </a:rPr>
              <a:t>AdaBoost</a:t>
            </a:r>
            <a:r>
              <a:rPr kumimoji="1" lang="en-US" altLang="ja-JP" sz="2000" dirty="0" smtClean="0">
                <a:solidFill>
                  <a:schemeClr val="tx1">
                    <a:lumMod val="75000"/>
                    <a:lumOff val="25000"/>
                  </a:schemeClr>
                </a:solidFill>
                <a:latin typeface="メイリオ"/>
                <a:ea typeface="メイリオ"/>
                <a:cs typeface="メイリオ"/>
              </a:rPr>
              <a:t>)</a:t>
            </a:r>
            <a:r>
              <a:rPr kumimoji="1" lang="ja-JP" altLang="en-US" sz="2000" dirty="0" smtClean="0">
                <a:solidFill>
                  <a:schemeClr val="tx1">
                    <a:lumMod val="75000"/>
                    <a:lumOff val="25000"/>
                  </a:schemeClr>
                </a:solidFill>
                <a:latin typeface="メイリオ"/>
                <a:ea typeface="メイリオ"/>
                <a:cs typeface="メイリオ"/>
              </a:rPr>
              <a:t>でも同じ傾向が見られるか？</a:t>
            </a:r>
            <a:endParaRPr kumimoji="1" lang="en-US" altLang="ja-JP" sz="2000" dirty="0" smtClean="0">
              <a:solidFill>
                <a:schemeClr val="tx1">
                  <a:lumMod val="75000"/>
                  <a:lumOff val="25000"/>
                </a:schemeClr>
              </a:solidFill>
              <a:latin typeface="メイリオ"/>
              <a:ea typeface="メイリオ"/>
              <a:cs typeface="メイリオ"/>
            </a:endParaRPr>
          </a:p>
          <a:p>
            <a:r>
              <a:rPr lang="ja-JP" altLang="ja-JP" sz="2000" dirty="0">
                <a:solidFill>
                  <a:schemeClr val="tx1">
                    <a:lumMod val="75000"/>
                    <a:lumOff val="25000"/>
                  </a:schemeClr>
                </a:solidFill>
                <a:latin typeface="メイリオ"/>
                <a:ea typeface="メイリオ"/>
                <a:cs typeface="メイリオ"/>
              </a:rPr>
              <a:t>　</a:t>
            </a:r>
            <a:r>
              <a:rPr lang="ja-JP" altLang="en-US" sz="2000" dirty="0" smtClean="0">
                <a:solidFill>
                  <a:schemeClr val="tx1">
                    <a:lumMod val="75000"/>
                    <a:lumOff val="25000"/>
                  </a:schemeClr>
                </a:solidFill>
                <a:latin typeface="メイリオ"/>
                <a:ea typeface="メイリオ"/>
                <a:cs typeface="メイリオ"/>
              </a:rPr>
              <a:t>　　この条件なら</a:t>
            </a:r>
            <a:r>
              <a:rPr lang="en-US" altLang="ja-JP" sz="2000" dirty="0" smtClean="0">
                <a:solidFill>
                  <a:schemeClr val="tx1">
                    <a:lumMod val="75000"/>
                    <a:lumOff val="25000"/>
                  </a:schemeClr>
                </a:solidFill>
                <a:latin typeface="メイリオ"/>
                <a:ea typeface="メイリオ"/>
                <a:cs typeface="メイリオ"/>
              </a:rPr>
              <a:t>CNN</a:t>
            </a:r>
            <a:r>
              <a:rPr lang="ja-JP" altLang="en-US" sz="2000" dirty="0" smtClean="0">
                <a:solidFill>
                  <a:schemeClr val="tx1">
                    <a:lumMod val="75000"/>
                    <a:lumOff val="25000"/>
                  </a:schemeClr>
                </a:solidFill>
                <a:latin typeface="メイリオ"/>
                <a:ea typeface="メイリオ"/>
                <a:cs typeface="メイリオ"/>
              </a:rPr>
              <a:t>が勝つのか？</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15" name="テキスト ボックス 14"/>
          <p:cNvSpPr txBox="1"/>
          <p:nvPr/>
        </p:nvSpPr>
        <p:spPr>
          <a:xfrm>
            <a:off x="1524000" y="5348873"/>
            <a:ext cx="1598815" cy="400110"/>
          </a:xfrm>
          <a:prstGeom prst="rect">
            <a:avLst/>
          </a:prstGeom>
          <a:noFill/>
        </p:spPr>
        <p:txBody>
          <a:bodyPr wrap="none" rtlCol="0">
            <a:spAutoFit/>
          </a:bodyPr>
          <a:lstStyle/>
          <a:p>
            <a:r>
              <a:rPr kumimoji="1" lang="en-US" altLang="ja-JP" sz="2000" dirty="0" smtClean="0">
                <a:solidFill>
                  <a:schemeClr val="tx1">
                    <a:lumMod val="75000"/>
                    <a:lumOff val="25000"/>
                  </a:schemeClr>
                </a:solidFill>
                <a:latin typeface="メイリオ"/>
                <a:ea typeface="メイリオ"/>
                <a:cs typeface="メイリオ"/>
              </a:rPr>
              <a:t>GBT: 0.793</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16" name="テキスト ボックス 15"/>
          <p:cNvSpPr txBox="1"/>
          <p:nvPr/>
        </p:nvSpPr>
        <p:spPr>
          <a:xfrm>
            <a:off x="6000751" y="5348873"/>
            <a:ext cx="1574269" cy="400110"/>
          </a:xfrm>
          <a:prstGeom prst="rect">
            <a:avLst/>
          </a:prstGeom>
          <a:noFill/>
        </p:spPr>
        <p:txBody>
          <a:bodyPr wrap="none" rtlCol="0">
            <a:spAutoFit/>
          </a:bodyPr>
          <a:lstStyle/>
          <a:p>
            <a:r>
              <a:rPr kumimoji="1" lang="en-US" altLang="ja-JP" sz="2000" dirty="0" smtClean="0">
                <a:solidFill>
                  <a:schemeClr val="tx1">
                    <a:lumMod val="75000"/>
                    <a:lumOff val="25000"/>
                  </a:schemeClr>
                </a:solidFill>
                <a:latin typeface="メイリオ"/>
                <a:ea typeface="メイリオ"/>
                <a:cs typeface="メイリオ"/>
              </a:rPr>
              <a:t>CNN:0.845</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17" name="テキスト ボックス 16"/>
          <p:cNvSpPr txBox="1"/>
          <p:nvPr/>
        </p:nvSpPr>
        <p:spPr>
          <a:xfrm>
            <a:off x="1820333" y="5789083"/>
            <a:ext cx="5551971" cy="400110"/>
          </a:xfrm>
          <a:prstGeom prst="rect">
            <a:avLst/>
          </a:prstGeom>
          <a:noFill/>
        </p:spPr>
        <p:txBody>
          <a:bodyPr wrap="none" rtlCol="0">
            <a:spAutoFit/>
          </a:bodyPr>
          <a:lstStyle/>
          <a:p>
            <a:r>
              <a:rPr kumimoji="1" lang="en-US" altLang="ja-JP" sz="2000" dirty="0" smtClean="0">
                <a:solidFill>
                  <a:schemeClr val="tx1">
                    <a:lumMod val="75000"/>
                    <a:lumOff val="25000"/>
                  </a:schemeClr>
                </a:solidFill>
                <a:latin typeface="メイリオ"/>
                <a:ea typeface="メイリオ"/>
                <a:cs typeface="メイリオ"/>
              </a:rPr>
              <a:t>AUC</a:t>
            </a:r>
            <a:r>
              <a:rPr kumimoji="1" lang="ja-JP" altLang="en-US" sz="2000" dirty="0" smtClean="0">
                <a:solidFill>
                  <a:schemeClr val="tx1">
                    <a:lumMod val="75000"/>
                    <a:lumOff val="25000"/>
                  </a:schemeClr>
                </a:solidFill>
                <a:latin typeface="メイリオ"/>
                <a:ea typeface="メイリオ"/>
                <a:cs typeface="メイリオ"/>
              </a:rPr>
              <a:t>で</a:t>
            </a:r>
            <a:r>
              <a:rPr kumimoji="1" lang="en-US" altLang="ja-JP" sz="2000" dirty="0" smtClean="0">
                <a:solidFill>
                  <a:schemeClr val="tx1">
                    <a:lumMod val="75000"/>
                    <a:lumOff val="25000"/>
                  </a:schemeClr>
                </a:solidFill>
                <a:latin typeface="メイリオ"/>
                <a:ea typeface="メイリオ"/>
                <a:cs typeface="メイリオ"/>
              </a:rPr>
              <a:t>, GBT</a:t>
            </a:r>
            <a:r>
              <a:rPr kumimoji="1" lang="ja-JP" altLang="en-US" sz="2000" dirty="0" smtClean="0">
                <a:solidFill>
                  <a:schemeClr val="tx1">
                    <a:lumMod val="75000"/>
                    <a:lumOff val="25000"/>
                  </a:schemeClr>
                </a:solidFill>
                <a:latin typeface="メイリオ"/>
                <a:ea typeface="メイリオ"/>
                <a:cs typeface="メイリオ"/>
              </a:rPr>
              <a:t>より</a:t>
            </a:r>
            <a:r>
              <a:rPr kumimoji="1" lang="en-US" altLang="ja-JP" sz="2000" dirty="0" smtClean="0">
                <a:solidFill>
                  <a:schemeClr val="tx1">
                    <a:lumMod val="75000"/>
                    <a:lumOff val="25000"/>
                  </a:schemeClr>
                </a:solidFill>
                <a:latin typeface="メイリオ"/>
                <a:ea typeface="メイリオ"/>
                <a:cs typeface="メイリオ"/>
              </a:rPr>
              <a:t>CNN</a:t>
            </a:r>
            <a:r>
              <a:rPr kumimoji="1" lang="ja-JP" altLang="en-US" sz="2000" dirty="0" smtClean="0">
                <a:solidFill>
                  <a:schemeClr val="tx1">
                    <a:lumMod val="75000"/>
                    <a:lumOff val="25000"/>
                  </a:schemeClr>
                </a:solidFill>
                <a:latin typeface="メイリオ"/>
                <a:ea typeface="メイリオ"/>
                <a:cs typeface="メイリオ"/>
              </a:rPr>
              <a:t>の方がスコアが高くなる</a:t>
            </a:r>
          </a:p>
        </p:txBody>
      </p:sp>
    </p:spTree>
    <p:extLst>
      <p:ext uri="{BB962C8B-B14F-4D97-AF65-F5344CB8AC3E}">
        <p14:creationId xmlns:p14="http://schemas.microsoft.com/office/powerpoint/2010/main" val="1702166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393456"/>
            <a:ext cx="9144000" cy="45719"/>
          </a:xfrm>
          <a:prstGeom prst="rect">
            <a:avLst/>
          </a:prstGeom>
          <a:solidFill>
            <a:srgbClr val="318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フッター プレースホルダー 2"/>
          <p:cNvSpPr txBox="1">
            <a:spLocks/>
          </p:cNvSpPr>
          <p:nvPr/>
        </p:nvSpPr>
        <p:spPr>
          <a:xfrm>
            <a:off x="133486" y="122336"/>
            <a:ext cx="4057514" cy="365125"/>
          </a:xfrm>
          <a:prstGeom prst="rect">
            <a:avLst/>
          </a:prstGeom>
        </p:spPr>
        <p:txBody>
          <a:bodyPr/>
          <a:lstStyle>
            <a:defPPr>
              <a:defRPr lang="ja-JP"/>
            </a:defPPr>
            <a:lvl1pPr marL="0" algn="l" defTabSz="457200" rtl="0" eaLnBrk="1" latinLnBrk="0" hangingPunct="1">
              <a:defRPr kumimoji="1" sz="1100" kern="1200">
                <a:solidFill>
                  <a:srgbClr val="DE8528"/>
                </a:solidFill>
                <a:latin typeface="メイリオ"/>
                <a:ea typeface="メイリオ"/>
                <a:cs typeface="メイリオ"/>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dirty="0" smtClean="0">
                <a:solidFill>
                  <a:srgbClr val="318BBA"/>
                </a:solidFill>
              </a:rPr>
              <a:t>RA</a:t>
            </a:r>
            <a:r>
              <a:rPr lang="ja-JP" altLang="en-US" dirty="0" smtClean="0">
                <a:solidFill>
                  <a:srgbClr val="318BBA"/>
                </a:solidFill>
              </a:rPr>
              <a:t>報告資料</a:t>
            </a:r>
            <a:r>
              <a:rPr lang="en-US" altLang="ja-JP" dirty="0" smtClean="0">
                <a:solidFill>
                  <a:srgbClr val="318BBA"/>
                </a:solidFill>
              </a:rPr>
              <a:t> 2/29</a:t>
            </a:r>
          </a:p>
        </p:txBody>
      </p:sp>
      <p:sp>
        <p:nvSpPr>
          <p:cNvPr id="7" name="テキスト ボックス 6"/>
          <p:cNvSpPr txBox="1"/>
          <p:nvPr/>
        </p:nvSpPr>
        <p:spPr>
          <a:xfrm>
            <a:off x="1354667" y="805362"/>
            <a:ext cx="6340197" cy="400110"/>
          </a:xfrm>
          <a:prstGeom prst="rect">
            <a:avLst/>
          </a:prstGeom>
          <a:noFill/>
        </p:spPr>
        <p:txBody>
          <a:bodyPr wrap="none" rtlCol="0">
            <a:spAutoFit/>
          </a:bodyPr>
          <a:lstStyle/>
          <a:p>
            <a:r>
              <a:rPr kumimoji="1" lang="ja-JP" altLang="en-US" sz="2000" dirty="0" smtClean="0">
                <a:solidFill>
                  <a:schemeClr val="tx1">
                    <a:lumMod val="75000"/>
                    <a:lumOff val="25000"/>
                  </a:schemeClr>
                </a:solidFill>
                <a:latin typeface="メイリオ"/>
                <a:ea typeface="メイリオ"/>
                <a:cs typeface="メイリオ"/>
              </a:rPr>
              <a:t>学習されたモデルの可視化・・・大きく分けて二通り</a:t>
            </a:r>
          </a:p>
        </p:txBody>
      </p:sp>
      <p:sp>
        <p:nvSpPr>
          <p:cNvPr id="8" name="テキスト ボックス 7"/>
          <p:cNvSpPr txBox="1"/>
          <p:nvPr/>
        </p:nvSpPr>
        <p:spPr>
          <a:xfrm>
            <a:off x="401314" y="1587500"/>
            <a:ext cx="8401809" cy="2862322"/>
          </a:xfrm>
          <a:prstGeom prst="rect">
            <a:avLst/>
          </a:prstGeom>
          <a:noFill/>
        </p:spPr>
        <p:txBody>
          <a:bodyPr wrap="none" rtlCol="0">
            <a:spAutoFit/>
          </a:bodyPr>
          <a:lstStyle/>
          <a:p>
            <a:r>
              <a:rPr kumimoji="1" lang="en-US" altLang="ja-JP" sz="2000" dirty="0" smtClean="0">
                <a:solidFill>
                  <a:schemeClr val="tx1">
                    <a:lumMod val="75000"/>
                    <a:lumOff val="25000"/>
                  </a:schemeClr>
                </a:solidFill>
                <a:latin typeface="メイリオ"/>
                <a:ea typeface="メイリオ"/>
                <a:cs typeface="メイリオ"/>
              </a:rPr>
              <a:t>1. </a:t>
            </a:r>
            <a:r>
              <a:rPr kumimoji="1" lang="ja-JP" altLang="en-US" sz="2000" dirty="0" smtClean="0">
                <a:solidFill>
                  <a:schemeClr val="tx1">
                    <a:lumMod val="75000"/>
                    <a:lumOff val="25000"/>
                  </a:schemeClr>
                </a:solidFill>
                <a:latin typeface="メイリオ"/>
                <a:ea typeface="メイリオ"/>
                <a:cs typeface="メイリオ"/>
              </a:rPr>
              <a:t>重みをニューロン毎にプロット</a:t>
            </a:r>
            <a:endParaRPr kumimoji="1" lang="en-US" altLang="ja-JP" sz="2000" dirty="0" smtClean="0">
              <a:solidFill>
                <a:schemeClr val="tx1">
                  <a:lumMod val="75000"/>
                  <a:lumOff val="25000"/>
                </a:schemeClr>
              </a:solidFill>
              <a:latin typeface="メイリオ"/>
              <a:ea typeface="メイリオ"/>
              <a:cs typeface="メイリオ"/>
            </a:endParaRPr>
          </a:p>
          <a:p>
            <a:r>
              <a:rPr lang="en-US" altLang="ja-JP" sz="2000" dirty="0">
                <a:solidFill>
                  <a:schemeClr val="tx1">
                    <a:lumMod val="75000"/>
                    <a:lumOff val="25000"/>
                  </a:schemeClr>
                </a:solidFill>
                <a:latin typeface="メイリオ"/>
                <a:ea typeface="メイリオ"/>
                <a:cs typeface="メイリオ"/>
              </a:rPr>
              <a:t>	</a:t>
            </a:r>
            <a:r>
              <a:rPr lang="en-US" altLang="ja-JP" sz="2000" dirty="0" smtClean="0">
                <a:solidFill>
                  <a:schemeClr val="tx1">
                    <a:lumMod val="75000"/>
                    <a:lumOff val="25000"/>
                  </a:schemeClr>
                </a:solidFill>
                <a:latin typeface="メイリオ"/>
                <a:ea typeface="メイリオ"/>
                <a:cs typeface="メイリオ"/>
              </a:rPr>
              <a:t>→</a:t>
            </a:r>
            <a:r>
              <a:rPr lang="ja-JP" altLang="en-US" sz="2000" dirty="0" smtClean="0">
                <a:solidFill>
                  <a:schemeClr val="tx1">
                    <a:lumMod val="75000"/>
                    <a:lumOff val="25000"/>
                  </a:schemeClr>
                </a:solidFill>
                <a:latin typeface="メイリオ"/>
                <a:ea typeface="メイリオ"/>
                <a:cs typeface="メイリオ"/>
              </a:rPr>
              <a:t>低レイヤーでは</a:t>
            </a:r>
            <a:r>
              <a:rPr lang="en-US" altLang="ja-JP" sz="2000" dirty="0" smtClean="0">
                <a:solidFill>
                  <a:schemeClr val="tx1">
                    <a:lumMod val="75000"/>
                    <a:lumOff val="25000"/>
                  </a:schemeClr>
                </a:solidFill>
                <a:latin typeface="メイリオ"/>
                <a:ea typeface="メイリオ"/>
                <a:cs typeface="メイリオ"/>
              </a:rPr>
              <a:t>, </a:t>
            </a:r>
            <a:r>
              <a:rPr lang="ja-JP" altLang="en-US" sz="2000" dirty="0" smtClean="0">
                <a:solidFill>
                  <a:schemeClr val="tx1">
                    <a:lumMod val="75000"/>
                    <a:lumOff val="25000"/>
                  </a:schemeClr>
                </a:solidFill>
                <a:latin typeface="メイリオ"/>
                <a:ea typeface="メイリオ"/>
                <a:cs typeface="メイリオ"/>
              </a:rPr>
              <a:t>入力との対応がつきやすいため</a:t>
            </a:r>
            <a:r>
              <a:rPr lang="en-US" altLang="ja-JP" sz="2000" dirty="0" smtClean="0">
                <a:solidFill>
                  <a:schemeClr val="tx1">
                    <a:lumMod val="75000"/>
                    <a:lumOff val="25000"/>
                  </a:schemeClr>
                </a:solidFill>
                <a:latin typeface="メイリオ"/>
                <a:ea typeface="メイリオ"/>
                <a:cs typeface="メイリオ"/>
              </a:rPr>
              <a:t>, </a:t>
            </a:r>
            <a:r>
              <a:rPr lang="ja-JP" altLang="en-US" sz="2000" dirty="0" smtClean="0">
                <a:solidFill>
                  <a:schemeClr val="tx1">
                    <a:lumMod val="75000"/>
                    <a:lumOff val="25000"/>
                  </a:schemeClr>
                </a:solidFill>
                <a:latin typeface="メイリオ"/>
                <a:ea typeface="メイリオ"/>
                <a:cs typeface="メイリオ"/>
              </a:rPr>
              <a:t>人間可読な</a:t>
            </a:r>
            <a:endParaRPr lang="en-US" altLang="ja-JP" sz="2000" dirty="0">
              <a:solidFill>
                <a:schemeClr val="tx1">
                  <a:lumMod val="75000"/>
                  <a:lumOff val="25000"/>
                </a:schemeClr>
              </a:solidFill>
              <a:latin typeface="メイリオ"/>
              <a:ea typeface="メイリオ"/>
              <a:cs typeface="メイリオ"/>
            </a:endParaRPr>
          </a:p>
          <a:p>
            <a:r>
              <a:rPr lang="ja-JP" altLang="ja-JP" sz="2000" dirty="0" smtClean="0">
                <a:solidFill>
                  <a:schemeClr val="tx1">
                    <a:lumMod val="75000"/>
                    <a:lumOff val="25000"/>
                  </a:schemeClr>
                </a:solidFill>
                <a:latin typeface="メイリオ"/>
                <a:ea typeface="メイリオ"/>
                <a:cs typeface="メイリオ"/>
              </a:rPr>
              <a:t>　</a:t>
            </a:r>
            <a:r>
              <a:rPr lang="ja-JP" altLang="en-US" sz="2000" dirty="0" smtClean="0">
                <a:solidFill>
                  <a:schemeClr val="tx1">
                    <a:lumMod val="75000"/>
                    <a:lumOff val="25000"/>
                  </a:schemeClr>
                </a:solidFill>
                <a:latin typeface="メイリオ"/>
                <a:ea typeface="メイリオ"/>
                <a:cs typeface="メイリオ"/>
              </a:rPr>
              <a:t>　　結果が出やすい</a:t>
            </a:r>
            <a:endParaRPr lang="en-US" altLang="ja-JP" sz="2000" dirty="0">
              <a:solidFill>
                <a:schemeClr val="tx1">
                  <a:lumMod val="75000"/>
                  <a:lumOff val="25000"/>
                </a:schemeClr>
              </a:solidFill>
              <a:latin typeface="メイリオ"/>
              <a:ea typeface="メイリオ"/>
              <a:cs typeface="メイリオ"/>
            </a:endParaRPr>
          </a:p>
          <a:p>
            <a:r>
              <a:rPr kumimoji="1" lang="en-US" altLang="ja-JP" sz="2000" dirty="0" smtClean="0">
                <a:solidFill>
                  <a:schemeClr val="tx1">
                    <a:lumMod val="75000"/>
                    <a:lumOff val="25000"/>
                  </a:schemeClr>
                </a:solidFill>
                <a:latin typeface="メイリオ"/>
                <a:ea typeface="メイリオ"/>
                <a:cs typeface="メイリオ"/>
              </a:rPr>
              <a:t>2. </a:t>
            </a:r>
            <a:r>
              <a:rPr kumimoji="1" lang="ja-JP" altLang="en-US" sz="2000" dirty="0" smtClean="0">
                <a:solidFill>
                  <a:schemeClr val="tx1">
                    <a:lumMod val="75000"/>
                    <a:lumOff val="25000"/>
                  </a:schemeClr>
                </a:solidFill>
                <a:latin typeface="メイリオ"/>
                <a:ea typeface="メイリオ"/>
                <a:cs typeface="メイリオ"/>
              </a:rPr>
              <a:t>あるニューロン</a:t>
            </a:r>
            <a:r>
              <a:rPr lang="ja-JP" altLang="en-US" sz="2000" dirty="0" smtClean="0">
                <a:solidFill>
                  <a:schemeClr val="tx1">
                    <a:lumMod val="75000"/>
                    <a:lumOff val="25000"/>
                  </a:schemeClr>
                </a:solidFill>
                <a:latin typeface="メイリオ"/>
                <a:ea typeface="メイリオ"/>
                <a:cs typeface="メイリオ"/>
              </a:rPr>
              <a:t>の出力を最大化するような入力を求める</a:t>
            </a:r>
            <a:endParaRPr lang="en-US" altLang="ja-JP" sz="2000" dirty="0" smtClean="0">
              <a:solidFill>
                <a:schemeClr val="tx1">
                  <a:lumMod val="75000"/>
                  <a:lumOff val="25000"/>
                </a:schemeClr>
              </a:solidFill>
              <a:latin typeface="メイリオ"/>
              <a:ea typeface="メイリオ"/>
              <a:cs typeface="メイリオ"/>
            </a:endParaRPr>
          </a:p>
          <a:p>
            <a:r>
              <a:rPr kumimoji="1" lang="ja-JP" altLang="ja-JP" sz="2000" dirty="0">
                <a:solidFill>
                  <a:schemeClr val="tx1">
                    <a:lumMod val="75000"/>
                    <a:lumOff val="25000"/>
                  </a:schemeClr>
                </a:solidFill>
                <a:latin typeface="メイリオ"/>
                <a:ea typeface="メイリオ"/>
                <a:cs typeface="メイリオ"/>
              </a:rPr>
              <a:t>　</a:t>
            </a:r>
            <a:r>
              <a:rPr kumimoji="1" lang="ja-JP" altLang="en-US" sz="2000" dirty="0" smtClean="0">
                <a:solidFill>
                  <a:schemeClr val="tx1">
                    <a:lumMod val="75000"/>
                    <a:lumOff val="25000"/>
                  </a:schemeClr>
                </a:solidFill>
                <a:latin typeface="メイリオ"/>
                <a:ea typeface="メイリオ"/>
                <a:cs typeface="メイリオ"/>
              </a:rPr>
              <a:t>　</a:t>
            </a:r>
            <a:r>
              <a:rPr kumimoji="1" lang="en-US" altLang="ja-JP" sz="2000" dirty="0" smtClean="0">
                <a:solidFill>
                  <a:schemeClr val="tx1">
                    <a:lumMod val="75000"/>
                    <a:lumOff val="25000"/>
                  </a:schemeClr>
                </a:solidFill>
                <a:latin typeface="メイリオ"/>
                <a:ea typeface="メイリオ"/>
                <a:cs typeface="メイリオ"/>
              </a:rPr>
              <a:t>→</a:t>
            </a:r>
            <a:r>
              <a:rPr kumimoji="1" lang="ja-JP" altLang="en-US" sz="2000" dirty="0" smtClean="0">
                <a:solidFill>
                  <a:schemeClr val="tx1">
                    <a:lumMod val="75000"/>
                    <a:lumOff val="25000"/>
                  </a:schemeClr>
                </a:solidFill>
                <a:latin typeface="メイリオ"/>
                <a:ea typeface="メイリオ"/>
                <a:cs typeface="メイリオ"/>
              </a:rPr>
              <a:t>いわゆる猫ニューロンなどがこれにあたる</a:t>
            </a:r>
            <a:r>
              <a:rPr kumimoji="1" lang="en-US" altLang="ja-JP" sz="2000" dirty="0" smtClean="0">
                <a:solidFill>
                  <a:schemeClr val="tx1">
                    <a:lumMod val="75000"/>
                    <a:lumOff val="25000"/>
                  </a:schemeClr>
                </a:solidFill>
                <a:latin typeface="メイリオ"/>
                <a:ea typeface="メイリオ"/>
                <a:cs typeface="メイリオ"/>
              </a:rPr>
              <a:t>. </a:t>
            </a:r>
            <a:r>
              <a:rPr kumimoji="1" lang="ja-JP" altLang="en-US" sz="2000" dirty="0" smtClean="0">
                <a:solidFill>
                  <a:schemeClr val="tx1">
                    <a:lumMod val="75000"/>
                    <a:lumOff val="25000"/>
                  </a:schemeClr>
                </a:solidFill>
                <a:latin typeface="メイリオ"/>
                <a:ea typeface="メイリオ"/>
                <a:cs typeface="メイリオ"/>
              </a:rPr>
              <a:t>より深いレイヤー</a:t>
            </a:r>
            <a:endParaRPr kumimoji="1" lang="en-US" altLang="ja-JP" sz="2000" dirty="0" smtClean="0">
              <a:solidFill>
                <a:schemeClr val="tx1">
                  <a:lumMod val="75000"/>
                  <a:lumOff val="25000"/>
                </a:schemeClr>
              </a:solidFill>
              <a:latin typeface="メイリオ"/>
              <a:ea typeface="メイリオ"/>
              <a:cs typeface="メイリオ"/>
            </a:endParaRPr>
          </a:p>
          <a:p>
            <a:r>
              <a:rPr lang="ja-JP" altLang="ja-JP" sz="2000" dirty="0">
                <a:solidFill>
                  <a:schemeClr val="tx1">
                    <a:lumMod val="75000"/>
                    <a:lumOff val="25000"/>
                  </a:schemeClr>
                </a:solidFill>
                <a:latin typeface="メイリオ"/>
                <a:ea typeface="メイリオ"/>
                <a:cs typeface="メイリオ"/>
              </a:rPr>
              <a:t>　</a:t>
            </a:r>
            <a:r>
              <a:rPr lang="ja-JP" altLang="en-US" sz="2000" dirty="0" smtClean="0">
                <a:solidFill>
                  <a:schemeClr val="tx1">
                    <a:lumMod val="75000"/>
                    <a:lumOff val="25000"/>
                  </a:schemeClr>
                </a:solidFill>
                <a:latin typeface="メイリオ"/>
                <a:ea typeface="メイリオ"/>
                <a:cs typeface="メイリオ"/>
              </a:rPr>
              <a:t>　　</a:t>
            </a:r>
            <a:r>
              <a:rPr kumimoji="1" lang="ja-JP" altLang="en-US" sz="2000" dirty="0" smtClean="0">
                <a:solidFill>
                  <a:schemeClr val="tx1">
                    <a:lumMod val="75000"/>
                    <a:lumOff val="25000"/>
                  </a:schemeClr>
                </a:solidFill>
                <a:latin typeface="メイリオ"/>
                <a:ea typeface="メイリオ"/>
                <a:cs typeface="メイリオ"/>
              </a:rPr>
              <a:t>では</a:t>
            </a:r>
            <a:r>
              <a:rPr kumimoji="1" lang="en-US" altLang="ja-JP" sz="2000" dirty="0" smtClean="0">
                <a:solidFill>
                  <a:schemeClr val="tx1">
                    <a:lumMod val="75000"/>
                    <a:lumOff val="25000"/>
                  </a:schemeClr>
                </a:solidFill>
                <a:latin typeface="メイリオ"/>
                <a:ea typeface="メイリオ"/>
                <a:cs typeface="メイリオ"/>
              </a:rPr>
              <a:t>, </a:t>
            </a:r>
            <a:r>
              <a:rPr kumimoji="1" lang="ja-JP" altLang="en-US" sz="2000" dirty="0" smtClean="0">
                <a:solidFill>
                  <a:schemeClr val="tx1">
                    <a:lumMod val="75000"/>
                    <a:lumOff val="25000"/>
                  </a:schemeClr>
                </a:solidFill>
                <a:latin typeface="メイリオ"/>
                <a:ea typeface="メイリオ"/>
                <a:cs typeface="メイリオ"/>
              </a:rPr>
              <a:t>重みを可視化するだけでは何が何やらわからなくなるので</a:t>
            </a:r>
            <a:r>
              <a:rPr kumimoji="1" lang="en-US" altLang="ja-JP" sz="2000" dirty="0" smtClean="0">
                <a:solidFill>
                  <a:schemeClr val="tx1">
                    <a:lumMod val="75000"/>
                    <a:lumOff val="25000"/>
                  </a:schemeClr>
                </a:solidFill>
                <a:latin typeface="メイリオ"/>
                <a:ea typeface="メイリオ"/>
                <a:cs typeface="メイリオ"/>
              </a:rPr>
              <a:t>,</a:t>
            </a:r>
          </a:p>
          <a:p>
            <a:r>
              <a:rPr lang="ja-JP" altLang="ja-JP" sz="2000" dirty="0">
                <a:solidFill>
                  <a:schemeClr val="tx1">
                    <a:lumMod val="75000"/>
                    <a:lumOff val="25000"/>
                  </a:schemeClr>
                </a:solidFill>
                <a:latin typeface="メイリオ"/>
                <a:ea typeface="メイリオ"/>
                <a:cs typeface="メイリオ"/>
              </a:rPr>
              <a:t>　</a:t>
            </a:r>
            <a:r>
              <a:rPr lang="ja-JP" altLang="en-US" sz="2000" dirty="0" smtClean="0">
                <a:solidFill>
                  <a:schemeClr val="tx1">
                    <a:lumMod val="75000"/>
                    <a:lumOff val="25000"/>
                  </a:schemeClr>
                </a:solidFill>
                <a:latin typeface="メイリオ"/>
                <a:ea typeface="メイリオ"/>
                <a:cs typeface="メイリオ"/>
              </a:rPr>
              <a:t>　　あるニューロン</a:t>
            </a:r>
            <a:r>
              <a:rPr lang="en-US" altLang="ja-JP" sz="2000" dirty="0" smtClean="0">
                <a:solidFill>
                  <a:schemeClr val="tx1">
                    <a:lumMod val="75000"/>
                    <a:lumOff val="25000"/>
                  </a:schemeClr>
                </a:solidFill>
                <a:latin typeface="メイリオ"/>
                <a:ea typeface="メイリオ"/>
                <a:cs typeface="メイリオ"/>
              </a:rPr>
              <a:t>(</a:t>
            </a:r>
            <a:r>
              <a:rPr lang="ja-JP" altLang="en-US" sz="2000" dirty="0" smtClean="0">
                <a:solidFill>
                  <a:schemeClr val="tx1">
                    <a:lumMod val="75000"/>
                    <a:lumOff val="25000"/>
                  </a:schemeClr>
                </a:solidFill>
                <a:latin typeface="メイリオ"/>
                <a:ea typeface="メイリオ"/>
                <a:cs typeface="メイリオ"/>
              </a:rPr>
              <a:t>あるいは出力</a:t>
            </a:r>
            <a:r>
              <a:rPr lang="en-US" altLang="ja-JP" sz="2000" dirty="0" smtClean="0">
                <a:solidFill>
                  <a:schemeClr val="tx1">
                    <a:lumMod val="75000"/>
                    <a:lumOff val="25000"/>
                  </a:schemeClr>
                </a:solidFill>
                <a:latin typeface="メイリオ"/>
                <a:ea typeface="メイリオ"/>
                <a:cs typeface="メイリオ"/>
              </a:rPr>
              <a:t>)</a:t>
            </a:r>
            <a:r>
              <a:rPr lang="ja-JP" altLang="en-US" sz="2000" dirty="0" smtClean="0">
                <a:solidFill>
                  <a:schemeClr val="tx1">
                    <a:lumMod val="75000"/>
                    <a:lumOff val="25000"/>
                  </a:schemeClr>
                </a:solidFill>
                <a:latin typeface="メイリオ"/>
                <a:ea typeface="メイリオ"/>
                <a:cs typeface="メイリオ"/>
              </a:rPr>
              <a:t>が強く反応するような入力を検出</a:t>
            </a:r>
            <a:endParaRPr lang="en-US" altLang="ja-JP" sz="2000" dirty="0" smtClean="0">
              <a:solidFill>
                <a:schemeClr val="tx1">
                  <a:lumMod val="75000"/>
                  <a:lumOff val="25000"/>
                </a:schemeClr>
              </a:solidFill>
              <a:latin typeface="メイリオ"/>
              <a:ea typeface="メイリオ"/>
              <a:cs typeface="メイリオ"/>
            </a:endParaRPr>
          </a:p>
          <a:p>
            <a:r>
              <a:rPr lang="ja-JP" altLang="ja-JP" sz="2000" dirty="0">
                <a:solidFill>
                  <a:schemeClr val="tx1">
                    <a:lumMod val="75000"/>
                    <a:lumOff val="25000"/>
                  </a:schemeClr>
                </a:solidFill>
                <a:latin typeface="メイリオ"/>
                <a:ea typeface="メイリオ"/>
                <a:cs typeface="メイリオ"/>
              </a:rPr>
              <a:t>　</a:t>
            </a:r>
            <a:r>
              <a:rPr lang="ja-JP" altLang="en-US" sz="2000" dirty="0" smtClean="0">
                <a:solidFill>
                  <a:schemeClr val="tx1">
                    <a:lumMod val="75000"/>
                    <a:lumOff val="25000"/>
                  </a:schemeClr>
                </a:solidFill>
                <a:latin typeface="メイリオ"/>
                <a:ea typeface="メイリオ"/>
                <a:cs typeface="メイリオ"/>
              </a:rPr>
              <a:t>　　したり</a:t>
            </a:r>
            <a:r>
              <a:rPr lang="en-US" altLang="ja-JP" sz="2000" dirty="0" smtClean="0">
                <a:solidFill>
                  <a:schemeClr val="tx1">
                    <a:lumMod val="75000"/>
                    <a:lumOff val="25000"/>
                  </a:schemeClr>
                </a:solidFill>
                <a:latin typeface="メイリオ"/>
                <a:ea typeface="メイリオ"/>
                <a:cs typeface="メイリオ"/>
              </a:rPr>
              <a:t>, </a:t>
            </a:r>
            <a:r>
              <a:rPr lang="ja-JP" altLang="en-US" sz="2000" dirty="0" smtClean="0">
                <a:solidFill>
                  <a:schemeClr val="tx1">
                    <a:lumMod val="75000"/>
                    <a:lumOff val="25000"/>
                  </a:schemeClr>
                </a:solidFill>
                <a:latin typeface="メイリオ"/>
                <a:ea typeface="メイリオ"/>
                <a:cs typeface="メイリオ"/>
              </a:rPr>
              <a:t>入力を変数としてニューロン出力を最大化する問題を</a:t>
            </a:r>
            <a:endParaRPr lang="en-US" altLang="ja-JP" sz="2000" dirty="0" smtClean="0">
              <a:solidFill>
                <a:schemeClr val="tx1">
                  <a:lumMod val="75000"/>
                  <a:lumOff val="25000"/>
                </a:schemeClr>
              </a:solidFill>
              <a:latin typeface="メイリオ"/>
              <a:ea typeface="メイリオ"/>
              <a:cs typeface="メイリオ"/>
            </a:endParaRPr>
          </a:p>
          <a:p>
            <a:r>
              <a:rPr lang="ja-JP" altLang="ja-JP" sz="2000" dirty="0">
                <a:solidFill>
                  <a:schemeClr val="tx1">
                    <a:lumMod val="75000"/>
                    <a:lumOff val="25000"/>
                  </a:schemeClr>
                </a:solidFill>
                <a:latin typeface="メイリオ"/>
                <a:ea typeface="メイリオ"/>
                <a:cs typeface="メイリオ"/>
              </a:rPr>
              <a:t>　</a:t>
            </a:r>
            <a:r>
              <a:rPr lang="ja-JP" altLang="en-US" sz="2000" dirty="0" smtClean="0">
                <a:solidFill>
                  <a:schemeClr val="tx1">
                    <a:lumMod val="75000"/>
                    <a:lumOff val="25000"/>
                  </a:schemeClr>
                </a:solidFill>
                <a:latin typeface="メイリオ"/>
                <a:ea typeface="メイリオ"/>
                <a:cs typeface="メイリオ"/>
              </a:rPr>
              <a:t>　　勾配法で解く</a:t>
            </a:r>
            <a:r>
              <a:rPr lang="en-US" altLang="ja-JP" sz="2000" dirty="0" smtClean="0">
                <a:solidFill>
                  <a:schemeClr val="tx1">
                    <a:lumMod val="75000"/>
                    <a:lumOff val="25000"/>
                  </a:schemeClr>
                </a:solidFill>
                <a:latin typeface="メイリオ"/>
                <a:ea typeface="メイリオ"/>
                <a:cs typeface="メイリオ"/>
              </a:rPr>
              <a:t>.</a:t>
            </a:r>
            <a:r>
              <a:rPr lang="ja-JP" altLang="en-US" sz="2000" dirty="0" smtClean="0">
                <a:solidFill>
                  <a:schemeClr val="tx1">
                    <a:lumMod val="75000"/>
                    <a:lumOff val="25000"/>
                  </a:schemeClr>
                </a:solidFill>
                <a:latin typeface="メイリオ"/>
                <a:ea typeface="メイリオ"/>
                <a:cs typeface="メイリオ"/>
              </a:rPr>
              <a:t>　</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9" name="テキスト ボックス 8"/>
          <p:cNvSpPr txBox="1"/>
          <p:nvPr/>
        </p:nvSpPr>
        <p:spPr>
          <a:xfrm>
            <a:off x="536251" y="4493861"/>
            <a:ext cx="4852160" cy="400110"/>
          </a:xfrm>
          <a:prstGeom prst="rect">
            <a:avLst/>
          </a:prstGeom>
          <a:noFill/>
        </p:spPr>
        <p:txBody>
          <a:bodyPr wrap="none" rtlCol="0">
            <a:spAutoFit/>
          </a:bodyPr>
          <a:lstStyle/>
          <a:p>
            <a:r>
              <a:rPr kumimoji="1" lang="en-US" altLang="ja-JP" sz="2000" dirty="0" smtClean="0">
                <a:solidFill>
                  <a:schemeClr val="tx1">
                    <a:lumMod val="75000"/>
                    <a:lumOff val="25000"/>
                  </a:schemeClr>
                </a:solidFill>
                <a:latin typeface="メイリオ"/>
                <a:ea typeface="メイリオ"/>
                <a:cs typeface="メイリオ"/>
              </a:rPr>
              <a:t>1.</a:t>
            </a:r>
            <a:r>
              <a:rPr kumimoji="1" lang="ja-JP" altLang="en-US" sz="2000" dirty="0" smtClean="0">
                <a:solidFill>
                  <a:schemeClr val="tx1">
                    <a:lumMod val="75000"/>
                    <a:lumOff val="25000"/>
                  </a:schemeClr>
                </a:solidFill>
                <a:latin typeface="メイリオ"/>
                <a:ea typeface="メイリオ"/>
                <a:cs typeface="メイリオ"/>
              </a:rPr>
              <a:t>がこれまでやっていたような方法</a:t>
            </a:r>
            <a:r>
              <a:rPr kumimoji="1" lang="en-US" altLang="ja-JP" sz="2000" dirty="0" smtClean="0">
                <a:solidFill>
                  <a:schemeClr val="tx1">
                    <a:lumMod val="75000"/>
                    <a:lumOff val="25000"/>
                  </a:schemeClr>
                </a:solidFill>
                <a:latin typeface="メイリオ"/>
                <a:ea typeface="メイリオ"/>
                <a:cs typeface="メイリオ"/>
              </a:rPr>
              <a:t>.(↓)</a:t>
            </a:r>
            <a:endParaRPr kumimoji="1" lang="ja-JP" altLang="en-US" sz="2000" dirty="0" smtClean="0">
              <a:solidFill>
                <a:schemeClr val="tx1">
                  <a:lumMod val="75000"/>
                  <a:lumOff val="25000"/>
                </a:schemeClr>
              </a:solidFill>
              <a:latin typeface="メイリオ"/>
              <a:ea typeface="メイリオ"/>
              <a:cs typeface="メイリオ"/>
            </a:endParaRPr>
          </a:p>
        </p:txBody>
      </p:sp>
      <p:pic>
        <p:nvPicPr>
          <p:cNvPr id="10" name="図 9" descr="conv2_filt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6692" y="5027074"/>
            <a:ext cx="3002229" cy="1716521"/>
          </a:xfrm>
          <a:prstGeom prst="rect">
            <a:avLst/>
          </a:prstGeom>
        </p:spPr>
      </p:pic>
      <p:sp>
        <p:nvSpPr>
          <p:cNvPr id="11" name="テキスト ボックス 10"/>
          <p:cNvSpPr txBox="1"/>
          <p:nvPr/>
        </p:nvSpPr>
        <p:spPr>
          <a:xfrm>
            <a:off x="4593166" y="6100077"/>
            <a:ext cx="4280714" cy="400110"/>
          </a:xfrm>
          <a:prstGeom prst="rect">
            <a:avLst/>
          </a:prstGeom>
          <a:noFill/>
        </p:spPr>
        <p:txBody>
          <a:bodyPr wrap="none" rtlCol="0">
            <a:spAutoFit/>
          </a:bodyPr>
          <a:lstStyle/>
          <a:p>
            <a:r>
              <a:rPr kumimoji="1" lang="ja-JP" altLang="en-US" sz="2000" dirty="0" smtClean="0">
                <a:solidFill>
                  <a:schemeClr val="tx1">
                    <a:lumMod val="75000"/>
                    <a:lumOff val="25000"/>
                  </a:schemeClr>
                </a:solidFill>
                <a:latin typeface="メイリオ"/>
                <a:ea typeface="メイリオ"/>
                <a:cs typeface="メイリオ"/>
              </a:rPr>
              <a:t>・・・今回は</a:t>
            </a:r>
            <a:r>
              <a:rPr kumimoji="1" lang="en-US" altLang="ja-JP" sz="2000" dirty="0" smtClean="0">
                <a:solidFill>
                  <a:schemeClr val="tx1">
                    <a:lumMod val="75000"/>
                    <a:lumOff val="25000"/>
                  </a:schemeClr>
                </a:solidFill>
                <a:latin typeface="メイリオ"/>
                <a:ea typeface="メイリオ"/>
                <a:cs typeface="メイリオ"/>
              </a:rPr>
              <a:t>2.</a:t>
            </a:r>
            <a:r>
              <a:rPr kumimoji="1" lang="ja-JP" altLang="en-US" sz="2000" dirty="0" smtClean="0">
                <a:solidFill>
                  <a:schemeClr val="tx1">
                    <a:lumMod val="75000"/>
                    <a:lumOff val="25000"/>
                  </a:schemeClr>
                </a:solidFill>
                <a:latin typeface="メイリオ"/>
                <a:ea typeface="メイリオ"/>
                <a:cs typeface="メイリオ"/>
              </a:rPr>
              <a:t>を使って評価したい</a:t>
            </a:r>
          </a:p>
        </p:txBody>
      </p:sp>
    </p:spTree>
    <p:extLst>
      <p:ext uri="{BB962C8B-B14F-4D97-AF65-F5344CB8AC3E}">
        <p14:creationId xmlns:p14="http://schemas.microsoft.com/office/powerpoint/2010/main" val="17839746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393456"/>
            <a:ext cx="9144000" cy="45719"/>
          </a:xfrm>
          <a:prstGeom prst="rect">
            <a:avLst/>
          </a:prstGeom>
          <a:solidFill>
            <a:srgbClr val="318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フッター プレースホルダー 2"/>
          <p:cNvSpPr txBox="1">
            <a:spLocks/>
          </p:cNvSpPr>
          <p:nvPr/>
        </p:nvSpPr>
        <p:spPr>
          <a:xfrm>
            <a:off x="133486" y="122336"/>
            <a:ext cx="4057514" cy="365125"/>
          </a:xfrm>
          <a:prstGeom prst="rect">
            <a:avLst/>
          </a:prstGeom>
        </p:spPr>
        <p:txBody>
          <a:bodyPr/>
          <a:lstStyle>
            <a:defPPr>
              <a:defRPr lang="ja-JP"/>
            </a:defPPr>
            <a:lvl1pPr marL="0" algn="l" defTabSz="457200" rtl="0" eaLnBrk="1" latinLnBrk="0" hangingPunct="1">
              <a:defRPr kumimoji="1" sz="1100" kern="1200">
                <a:solidFill>
                  <a:srgbClr val="DE8528"/>
                </a:solidFill>
                <a:latin typeface="メイリオ"/>
                <a:ea typeface="メイリオ"/>
                <a:cs typeface="メイリオ"/>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dirty="0" smtClean="0">
                <a:solidFill>
                  <a:srgbClr val="318BBA"/>
                </a:solidFill>
              </a:rPr>
              <a:t>RA</a:t>
            </a:r>
            <a:r>
              <a:rPr lang="ja-JP" altLang="en-US" dirty="0" smtClean="0">
                <a:solidFill>
                  <a:srgbClr val="318BBA"/>
                </a:solidFill>
              </a:rPr>
              <a:t>報告資料</a:t>
            </a:r>
            <a:r>
              <a:rPr lang="en-US" altLang="ja-JP" dirty="0" smtClean="0">
                <a:solidFill>
                  <a:srgbClr val="318BBA"/>
                </a:solidFill>
              </a:rPr>
              <a:t> 2/29</a:t>
            </a:r>
          </a:p>
        </p:txBody>
      </p:sp>
      <p:sp>
        <p:nvSpPr>
          <p:cNvPr id="5" name="正方形/長方形 4"/>
          <p:cNvSpPr/>
          <p:nvPr/>
        </p:nvSpPr>
        <p:spPr>
          <a:xfrm>
            <a:off x="2465446" y="1464502"/>
            <a:ext cx="4572000" cy="923330"/>
          </a:xfrm>
          <a:prstGeom prst="rect">
            <a:avLst/>
          </a:prstGeom>
        </p:spPr>
        <p:txBody>
          <a:bodyPr>
            <a:spAutoFit/>
          </a:bodyPr>
          <a:lstStyle/>
          <a:p>
            <a:r>
              <a:rPr lang="en-US" altLang="ja-JP" dirty="0"/>
              <a:t>http://</a:t>
            </a:r>
            <a:r>
              <a:rPr lang="en-US" altLang="ja-JP" dirty="0" err="1"/>
              <a:t>static.googleusercontent.com</a:t>
            </a:r>
            <a:r>
              <a:rPr lang="en-US" altLang="ja-JP" dirty="0"/>
              <a:t>/media/</a:t>
            </a:r>
            <a:r>
              <a:rPr lang="en-US" altLang="ja-JP" dirty="0" err="1"/>
              <a:t>research.google.com</a:t>
            </a:r>
            <a:r>
              <a:rPr lang="en-US" altLang="ja-JP" dirty="0"/>
              <a:t>/</a:t>
            </a:r>
            <a:r>
              <a:rPr lang="en-US" altLang="ja-JP" dirty="0" err="1"/>
              <a:t>ja</a:t>
            </a:r>
            <a:r>
              <a:rPr lang="en-US" altLang="ja-JP" dirty="0"/>
              <a:t>//archive/unsupervised_icml2012.pdf</a:t>
            </a:r>
            <a:endParaRPr lang="ja-JP" altLang="en-US" dirty="0"/>
          </a:p>
        </p:txBody>
      </p:sp>
      <p:sp>
        <p:nvSpPr>
          <p:cNvPr id="7" name="テキスト ボックス 6"/>
          <p:cNvSpPr txBox="1"/>
          <p:nvPr/>
        </p:nvSpPr>
        <p:spPr>
          <a:xfrm>
            <a:off x="1830446" y="1264447"/>
            <a:ext cx="2346716" cy="400110"/>
          </a:xfrm>
          <a:prstGeom prst="rect">
            <a:avLst/>
          </a:prstGeom>
          <a:noFill/>
        </p:spPr>
        <p:txBody>
          <a:bodyPr wrap="none" rtlCol="0">
            <a:spAutoFit/>
          </a:bodyPr>
          <a:lstStyle/>
          <a:p>
            <a:r>
              <a:rPr kumimoji="1" lang="ja-JP" altLang="en-US" sz="2000" dirty="0" smtClean="0">
                <a:solidFill>
                  <a:schemeClr val="tx1">
                    <a:lumMod val="75000"/>
                    <a:lumOff val="25000"/>
                  </a:schemeClr>
                </a:solidFill>
                <a:latin typeface="メイリオ"/>
                <a:ea typeface="メイリオ"/>
                <a:cs typeface="メイリオ"/>
              </a:rPr>
              <a:t>猫ニューロン論文</a:t>
            </a:r>
            <a:r>
              <a:rPr kumimoji="1" lang="en-US" altLang="ja-JP" sz="2000" dirty="0" smtClean="0">
                <a:solidFill>
                  <a:schemeClr val="tx1">
                    <a:lumMod val="75000"/>
                    <a:lumOff val="25000"/>
                  </a:schemeClr>
                </a:solidFill>
                <a:latin typeface="メイリオ"/>
                <a:ea typeface="メイリオ"/>
                <a:cs typeface="メイリオ"/>
              </a:rPr>
              <a:t>: </a:t>
            </a:r>
            <a:endParaRPr kumimoji="1" lang="ja-JP" altLang="en-US" sz="2000" dirty="0" smtClean="0">
              <a:solidFill>
                <a:schemeClr val="tx1">
                  <a:lumMod val="75000"/>
                  <a:lumOff val="25000"/>
                </a:schemeClr>
              </a:solidFill>
              <a:latin typeface="メイリオ"/>
              <a:ea typeface="メイリオ"/>
              <a:cs typeface="メイリオ"/>
            </a:endParaRPr>
          </a:p>
        </p:txBody>
      </p:sp>
      <p:pic>
        <p:nvPicPr>
          <p:cNvPr id="11" name="図 10" descr="スクリーンショット 2016-02-29 12.55.4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296" y="3429175"/>
            <a:ext cx="3867150" cy="2902111"/>
          </a:xfrm>
          <a:prstGeom prst="rect">
            <a:avLst/>
          </a:prstGeom>
        </p:spPr>
      </p:pic>
      <p:sp>
        <p:nvSpPr>
          <p:cNvPr id="12" name="テキスト ボックス 11"/>
          <p:cNvSpPr txBox="1"/>
          <p:nvPr/>
        </p:nvSpPr>
        <p:spPr>
          <a:xfrm>
            <a:off x="349250" y="3029065"/>
            <a:ext cx="5314275" cy="400110"/>
          </a:xfrm>
          <a:prstGeom prst="rect">
            <a:avLst/>
          </a:prstGeom>
          <a:noFill/>
        </p:spPr>
        <p:txBody>
          <a:bodyPr wrap="none" rtlCol="0">
            <a:spAutoFit/>
          </a:bodyPr>
          <a:lstStyle/>
          <a:p>
            <a:r>
              <a:rPr lang="ja-JP" altLang="en-US" sz="2000" dirty="0" smtClean="0">
                <a:solidFill>
                  <a:schemeClr val="tx1">
                    <a:lumMod val="75000"/>
                    <a:lumOff val="25000"/>
                  </a:schemeClr>
                </a:solidFill>
                <a:latin typeface="メイリオ"/>
                <a:ea typeface="メイリオ"/>
                <a:cs typeface="メイリオ"/>
              </a:rPr>
              <a:t>おじいさんニューロンが強く反応した入力例</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13" name="テキスト ボックス 12"/>
          <p:cNvSpPr txBox="1"/>
          <p:nvPr/>
        </p:nvSpPr>
        <p:spPr>
          <a:xfrm>
            <a:off x="5294198" y="4027543"/>
            <a:ext cx="3596066" cy="1938992"/>
          </a:xfrm>
          <a:prstGeom prst="rect">
            <a:avLst/>
          </a:prstGeom>
          <a:noFill/>
        </p:spPr>
        <p:txBody>
          <a:bodyPr wrap="square" rtlCol="0">
            <a:spAutoFit/>
          </a:bodyPr>
          <a:lstStyle/>
          <a:p>
            <a:r>
              <a:rPr kumimoji="1" lang="en-US" altLang="ja-JP" sz="2000" dirty="0" smtClean="0">
                <a:solidFill>
                  <a:schemeClr val="tx1">
                    <a:lumMod val="75000"/>
                    <a:lumOff val="25000"/>
                  </a:schemeClr>
                </a:solidFill>
                <a:latin typeface="メイリオ"/>
                <a:ea typeface="メイリオ"/>
                <a:cs typeface="メイリオ"/>
              </a:rPr>
              <a:t>CNN</a:t>
            </a:r>
            <a:r>
              <a:rPr kumimoji="1" lang="ja-JP" altLang="en-US" sz="2000" dirty="0" smtClean="0">
                <a:solidFill>
                  <a:schemeClr val="tx1">
                    <a:lumMod val="75000"/>
                    <a:lumOff val="25000"/>
                  </a:schemeClr>
                </a:solidFill>
                <a:latin typeface="メイリオ"/>
                <a:ea typeface="メイリオ"/>
                <a:cs typeface="メイリオ"/>
              </a:rPr>
              <a:t>がどのような特徴抽出を行っているかを見たい</a:t>
            </a:r>
            <a:endParaRPr kumimoji="1" lang="en-US" altLang="ja-JP" sz="2000" dirty="0" smtClean="0">
              <a:solidFill>
                <a:schemeClr val="tx1">
                  <a:lumMod val="75000"/>
                  <a:lumOff val="25000"/>
                </a:schemeClr>
              </a:solidFill>
              <a:latin typeface="メイリオ"/>
              <a:ea typeface="メイリオ"/>
              <a:cs typeface="メイリオ"/>
            </a:endParaRPr>
          </a:p>
          <a:p>
            <a:endParaRPr kumimoji="1" lang="en-US" altLang="ja-JP" sz="2000" dirty="0" smtClean="0">
              <a:solidFill>
                <a:schemeClr val="tx1">
                  <a:lumMod val="75000"/>
                  <a:lumOff val="25000"/>
                </a:schemeClr>
              </a:solidFill>
              <a:latin typeface="メイリオ"/>
              <a:ea typeface="メイリオ"/>
              <a:cs typeface="メイリオ"/>
            </a:endParaRPr>
          </a:p>
          <a:p>
            <a:r>
              <a:rPr lang="en-US" altLang="ja-JP" sz="2000" dirty="0" smtClean="0">
                <a:solidFill>
                  <a:schemeClr val="tx1">
                    <a:lumMod val="75000"/>
                    <a:lumOff val="25000"/>
                  </a:schemeClr>
                </a:solidFill>
                <a:latin typeface="メイリオ"/>
                <a:ea typeface="メイリオ"/>
                <a:cs typeface="メイリオ"/>
              </a:rPr>
              <a:t>→test</a:t>
            </a:r>
            <a:r>
              <a:rPr lang="ja-JP" altLang="en-US" sz="2000" dirty="0" smtClean="0">
                <a:solidFill>
                  <a:schemeClr val="tx1">
                    <a:lumMod val="75000"/>
                    <a:lumOff val="25000"/>
                  </a:schemeClr>
                </a:solidFill>
                <a:latin typeface="メイリオ"/>
                <a:ea typeface="メイリオ"/>
                <a:cs typeface="メイリオ"/>
              </a:rPr>
              <a:t>入力のうち</a:t>
            </a:r>
            <a:r>
              <a:rPr lang="en-US" altLang="ja-JP" sz="2000" dirty="0" smtClean="0">
                <a:solidFill>
                  <a:schemeClr val="tx1">
                    <a:lumMod val="75000"/>
                    <a:lumOff val="25000"/>
                  </a:schemeClr>
                </a:solidFill>
                <a:latin typeface="メイリオ"/>
                <a:ea typeface="メイリオ"/>
                <a:cs typeface="メイリオ"/>
              </a:rPr>
              <a:t>, 0, 1</a:t>
            </a:r>
            <a:r>
              <a:rPr lang="ja-JP" altLang="en-US" sz="2000" dirty="0" smtClean="0">
                <a:solidFill>
                  <a:schemeClr val="tx1">
                    <a:lumMod val="75000"/>
                    <a:lumOff val="25000"/>
                  </a:schemeClr>
                </a:solidFill>
                <a:latin typeface="メイリオ"/>
                <a:ea typeface="メイリオ"/>
                <a:cs typeface="メイリオ"/>
              </a:rPr>
              <a:t>と判別されるものそれぞれについて</a:t>
            </a:r>
            <a:r>
              <a:rPr lang="en-US" altLang="ja-JP" sz="2000" dirty="0" smtClean="0">
                <a:solidFill>
                  <a:schemeClr val="tx1">
                    <a:lumMod val="75000"/>
                    <a:lumOff val="25000"/>
                  </a:schemeClr>
                </a:solidFill>
                <a:latin typeface="メイリオ"/>
                <a:ea typeface="メイリオ"/>
                <a:cs typeface="メイリオ"/>
              </a:rPr>
              <a:t>, </a:t>
            </a:r>
          </a:p>
          <a:p>
            <a:r>
              <a:rPr kumimoji="1" lang="ja-JP" altLang="ja-JP" sz="2000" dirty="0">
                <a:solidFill>
                  <a:schemeClr val="tx1">
                    <a:lumMod val="75000"/>
                    <a:lumOff val="25000"/>
                  </a:schemeClr>
                </a:solidFill>
                <a:latin typeface="メイリオ"/>
                <a:ea typeface="メイリオ"/>
                <a:cs typeface="メイリオ"/>
              </a:rPr>
              <a:t>　</a:t>
            </a:r>
            <a:r>
              <a:rPr kumimoji="1" lang="ja-JP" altLang="en-US" sz="2000" dirty="0" smtClean="0">
                <a:solidFill>
                  <a:schemeClr val="tx1">
                    <a:lumMod val="75000"/>
                    <a:lumOff val="25000"/>
                  </a:schemeClr>
                </a:solidFill>
                <a:latin typeface="メイリオ"/>
                <a:ea typeface="メイリオ"/>
                <a:cs typeface="メイリオ"/>
              </a:rPr>
              <a:t>スコアが高いものを列挙</a:t>
            </a:r>
          </a:p>
        </p:txBody>
      </p:sp>
    </p:spTree>
    <p:extLst>
      <p:ext uri="{BB962C8B-B14F-4D97-AF65-F5344CB8AC3E}">
        <p14:creationId xmlns:p14="http://schemas.microsoft.com/office/powerpoint/2010/main" val="1064873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393456"/>
            <a:ext cx="9144000" cy="45719"/>
          </a:xfrm>
          <a:prstGeom prst="rect">
            <a:avLst/>
          </a:prstGeom>
          <a:solidFill>
            <a:srgbClr val="318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フッター プレースホルダー 2"/>
          <p:cNvSpPr txBox="1">
            <a:spLocks/>
          </p:cNvSpPr>
          <p:nvPr/>
        </p:nvSpPr>
        <p:spPr>
          <a:xfrm>
            <a:off x="133486" y="122336"/>
            <a:ext cx="4057514" cy="365125"/>
          </a:xfrm>
          <a:prstGeom prst="rect">
            <a:avLst/>
          </a:prstGeom>
        </p:spPr>
        <p:txBody>
          <a:bodyPr/>
          <a:lstStyle>
            <a:defPPr>
              <a:defRPr lang="ja-JP"/>
            </a:defPPr>
            <a:lvl1pPr marL="0" algn="l" defTabSz="457200" rtl="0" eaLnBrk="1" latinLnBrk="0" hangingPunct="1">
              <a:defRPr kumimoji="1" sz="1100" kern="1200">
                <a:solidFill>
                  <a:srgbClr val="DE8528"/>
                </a:solidFill>
                <a:latin typeface="メイリオ"/>
                <a:ea typeface="メイリオ"/>
                <a:cs typeface="メイリオ"/>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dirty="0" smtClean="0">
                <a:solidFill>
                  <a:srgbClr val="318BBA"/>
                </a:solidFill>
              </a:rPr>
              <a:t>RA</a:t>
            </a:r>
            <a:r>
              <a:rPr lang="ja-JP" altLang="en-US" dirty="0" smtClean="0">
                <a:solidFill>
                  <a:srgbClr val="318BBA"/>
                </a:solidFill>
              </a:rPr>
              <a:t>報告資料</a:t>
            </a:r>
            <a:r>
              <a:rPr lang="en-US" altLang="ja-JP" dirty="0" smtClean="0">
                <a:solidFill>
                  <a:srgbClr val="318BBA"/>
                </a:solidFill>
              </a:rPr>
              <a:t> 2/29</a:t>
            </a:r>
          </a:p>
        </p:txBody>
      </p:sp>
      <p:pic>
        <p:nvPicPr>
          <p:cNvPr id="5" name="図 4" descr="7_label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067" y="2295264"/>
            <a:ext cx="4762500" cy="546100"/>
          </a:xfrm>
          <a:prstGeom prst="rect">
            <a:avLst/>
          </a:prstGeom>
        </p:spPr>
      </p:pic>
      <p:pic>
        <p:nvPicPr>
          <p:cNvPr id="7" name="図 6" descr="0_label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067" y="5842106"/>
            <a:ext cx="4762500" cy="546100"/>
          </a:xfrm>
          <a:prstGeom prst="rect">
            <a:avLst/>
          </a:prstGeom>
        </p:spPr>
      </p:pic>
      <p:pic>
        <p:nvPicPr>
          <p:cNvPr id="8" name="図 7" descr="1_label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067" y="5383538"/>
            <a:ext cx="4762500" cy="546100"/>
          </a:xfrm>
          <a:prstGeom prst="rect">
            <a:avLst/>
          </a:prstGeom>
        </p:spPr>
      </p:pic>
      <p:pic>
        <p:nvPicPr>
          <p:cNvPr id="9" name="図 8" descr="2_label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212" y="4837438"/>
            <a:ext cx="4762500" cy="546100"/>
          </a:xfrm>
          <a:prstGeom prst="rect">
            <a:avLst/>
          </a:prstGeom>
        </p:spPr>
      </p:pic>
      <p:pic>
        <p:nvPicPr>
          <p:cNvPr id="10" name="図 9" descr="3_label0.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0212" y="4291338"/>
            <a:ext cx="4762500" cy="546100"/>
          </a:xfrm>
          <a:prstGeom prst="rect">
            <a:avLst/>
          </a:prstGeom>
        </p:spPr>
      </p:pic>
      <p:pic>
        <p:nvPicPr>
          <p:cNvPr id="11" name="図 10" descr="4_label0.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1067" y="3745238"/>
            <a:ext cx="4762500" cy="546100"/>
          </a:xfrm>
          <a:prstGeom prst="rect">
            <a:avLst/>
          </a:prstGeom>
        </p:spPr>
      </p:pic>
      <p:pic>
        <p:nvPicPr>
          <p:cNvPr id="12" name="図 11" descr="5_label0.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1067" y="3242562"/>
            <a:ext cx="4762500" cy="546100"/>
          </a:xfrm>
          <a:prstGeom prst="rect">
            <a:avLst/>
          </a:prstGeom>
        </p:spPr>
      </p:pic>
      <p:pic>
        <p:nvPicPr>
          <p:cNvPr id="13" name="図 12" descr="6_label0.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0212" y="2776228"/>
            <a:ext cx="4762500" cy="546100"/>
          </a:xfrm>
          <a:prstGeom prst="rect">
            <a:avLst/>
          </a:prstGeom>
        </p:spPr>
      </p:pic>
      <p:sp>
        <p:nvSpPr>
          <p:cNvPr id="14" name="テキスト ボックス 13"/>
          <p:cNvSpPr txBox="1"/>
          <p:nvPr/>
        </p:nvSpPr>
        <p:spPr>
          <a:xfrm>
            <a:off x="677333" y="1868237"/>
            <a:ext cx="4416594" cy="400110"/>
          </a:xfrm>
          <a:prstGeom prst="rect">
            <a:avLst/>
          </a:prstGeom>
          <a:noFill/>
        </p:spPr>
        <p:txBody>
          <a:bodyPr wrap="none" rtlCol="0">
            <a:spAutoFit/>
          </a:bodyPr>
          <a:lstStyle/>
          <a:p>
            <a:r>
              <a:rPr kumimoji="1" lang="ja-JP" altLang="en-US" sz="2000" dirty="0" smtClean="0">
                <a:solidFill>
                  <a:schemeClr val="tx1">
                    <a:lumMod val="75000"/>
                    <a:lumOff val="25000"/>
                  </a:schemeClr>
                </a:solidFill>
                <a:latin typeface="メイリオ"/>
                <a:ea typeface="メイリオ"/>
                <a:cs typeface="メイリオ"/>
              </a:rPr>
              <a:t>ラベル</a:t>
            </a:r>
            <a:r>
              <a:rPr kumimoji="1" lang="en-US" altLang="ja-JP" sz="2000" dirty="0" smtClean="0">
                <a:solidFill>
                  <a:schemeClr val="tx1">
                    <a:lumMod val="75000"/>
                    <a:lumOff val="25000"/>
                  </a:schemeClr>
                </a:solidFill>
                <a:latin typeface="メイリオ"/>
                <a:ea typeface="メイリオ"/>
                <a:cs typeface="メイリオ"/>
              </a:rPr>
              <a:t>0(</a:t>
            </a:r>
            <a:r>
              <a:rPr kumimoji="1" lang="ja-JP" altLang="en-US" sz="2000" dirty="0" smtClean="0">
                <a:solidFill>
                  <a:schemeClr val="tx1">
                    <a:lumMod val="75000"/>
                    <a:lumOff val="25000"/>
                  </a:schemeClr>
                </a:solidFill>
                <a:latin typeface="メイリオ"/>
                <a:ea typeface="メイリオ"/>
                <a:cs typeface="メイリオ"/>
              </a:rPr>
              <a:t>減少傾向</a:t>
            </a:r>
            <a:r>
              <a:rPr kumimoji="1" lang="en-US" altLang="ja-JP" sz="2000" dirty="0" smtClean="0">
                <a:solidFill>
                  <a:schemeClr val="tx1">
                    <a:lumMod val="75000"/>
                    <a:lumOff val="25000"/>
                  </a:schemeClr>
                </a:solidFill>
                <a:latin typeface="メイリオ"/>
                <a:ea typeface="メイリオ"/>
                <a:cs typeface="メイリオ"/>
              </a:rPr>
              <a:t>)</a:t>
            </a:r>
            <a:r>
              <a:rPr kumimoji="1" lang="ja-JP" altLang="en-US" sz="2000" dirty="0" smtClean="0">
                <a:solidFill>
                  <a:schemeClr val="tx1">
                    <a:lumMod val="75000"/>
                    <a:lumOff val="25000"/>
                  </a:schemeClr>
                </a:solidFill>
                <a:latin typeface="メイリオ"/>
                <a:ea typeface="メイリオ"/>
                <a:cs typeface="メイリオ"/>
              </a:rPr>
              <a:t>と推定された入力</a:t>
            </a:r>
          </a:p>
        </p:txBody>
      </p:sp>
      <p:sp>
        <p:nvSpPr>
          <p:cNvPr id="16" name="テキスト ボックス 15"/>
          <p:cNvSpPr txBox="1"/>
          <p:nvPr/>
        </p:nvSpPr>
        <p:spPr>
          <a:xfrm>
            <a:off x="1462497" y="666758"/>
            <a:ext cx="7058919" cy="1015663"/>
          </a:xfrm>
          <a:prstGeom prst="rect">
            <a:avLst/>
          </a:prstGeom>
          <a:noFill/>
        </p:spPr>
        <p:txBody>
          <a:bodyPr wrap="none" rtlCol="0">
            <a:spAutoFit/>
          </a:bodyPr>
          <a:lstStyle/>
          <a:p>
            <a:r>
              <a:rPr kumimoji="1" lang="en-US" altLang="ja-JP" sz="2000" dirty="0" smtClean="0">
                <a:solidFill>
                  <a:schemeClr val="tx1">
                    <a:lumMod val="75000"/>
                    <a:lumOff val="25000"/>
                  </a:schemeClr>
                </a:solidFill>
                <a:latin typeface="メイリオ"/>
                <a:ea typeface="メイリオ"/>
                <a:cs typeface="メイリオ"/>
              </a:rPr>
              <a:t>CNN</a:t>
            </a:r>
            <a:r>
              <a:rPr kumimoji="1" lang="ja-JP" altLang="en-US" sz="2000" dirty="0" smtClean="0">
                <a:solidFill>
                  <a:schemeClr val="tx1">
                    <a:lumMod val="75000"/>
                    <a:lumOff val="25000"/>
                  </a:schemeClr>
                </a:solidFill>
                <a:latin typeface="メイリオ"/>
                <a:ea typeface="メイリオ"/>
                <a:cs typeface="メイリオ"/>
              </a:rPr>
              <a:t>がどのような特徴抽出を行っているかを見たい</a:t>
            </a:r>
            <a:endParaRPr kumimoji="1" lang="en-US" altLang="ja-JP" sz="2000" dirty="0" smtClean="0">
              <a:solidFill>
                <a:schemeClr val="tx1">
                  <a:lumMod val="75000"/>
                  <a:lumOff val="25000"/>
                </a:schemeClr>
              </a:solidFill>
              <a:latin typeface="メイリオ"/>
              <a:ea typeface="メイリオ"/>
              <a:cs typeface="メイリオ"/>
            </a:endParaRPr>
          </a:p>
          <a:p>
            <a:r>
              <a:rPr lang="en-US" altLang="ja-JP" sz="2000" dirty="0" smtClean="0">
                <a:solidFill>
                  <a:schemeClr val="tx1">
                    <a:lumMod val="75000"/>
                    <a:lumOff val="25000"/>
                  </a:schemeClr>
                </a:solidFill>
                <a:latin typeface="メイリオ"/>
                <a:ea typeface="メイリオ"/>
                <a:cs typeface="メイリオ"/>
              </a:rPr>
              <a:t>→test</a:t>
            </a:r>
            <a:r>
              <a:rPr lang="ja-JP" altLang="en-US" sz="2000" dirty="0" smtClean="0">
                <a:solidFill>
                  <a:schemeClr val="tx1">
                    <a:lumMod val="75000"/>
                    <a:lumOff val="25000"/>
                  </a:schemeClr>
                </a:solidFill>
                <a:latin typeface="メイリオ"/>
                <a:ea typeface="メイリオ"/>
                <a:cs typeface="メイリオ"/>
              </a:rPr>
              <a:t>入力のうち</a:t>
            </a:r>
            <a:r>
              <a:rPr lang="en-US" altLang="ja-JP" sz="2000" dirty="0" smtClean="0">
                <a:solidFill>
                  <a:schemeClr val="tx1">
                    <a:lumMod val="75000"/>
                    <a:lumOff val="25000"/>
                  </a:schemeClr>
                </a:solidFill>
                <a:latin typeface="メイリオ"/>
                <a:ea typeface="メイリオ"/>
                <a:cs typeface="メイリオ"/>
              </a:rPr>
              <a:t>, 0, 1</a:t>
            </a:r>
            <a:r>
              <a:rPr lang="ja-JP" altLang="en-US" sz="2000" dirty="0" smtClean="0">
                <a:solidFill>
                  <a:schemeClr val="tx1">
                    <a:lumMod val="75000"/>
                    <a:lumOff val="25000"/>
                  </a:schemeClr>
                </a:solidFill>
                <a:latin typeface="メイリオ"/>
                <a:ea typeface="メイリオ"/>
                <a:cs typeface="メイリオ"/>
              </a:rPr>
              <a:t>と判別されるものそれぞれについて</a:t>
            </a:r>
            <a:r>
              <a:rPr lang="en-US" altLang="ja-JP" sz="2000" dirty="0" smtClean="0">
                <a:solidFill>
                  <a:schemeClr val="tx1">
                    <a:lumMod val="75000"/>
                    <a:lumOff val="25000"/>
                  </a:schemeClr>
                </a:solidFill>
                <a:latin typeface="メイリオ"/>
                <a:ea typeface="メイリオ"/>
                <a:cs typeface="メイリオ"/>
              </a:rPr>
              <a:t>, </a:t>
            </a:r>
          </a:p>
          <a:p>
            <a:r>
              <a:rPr kumimoji="1" lang="ja-JP" altLang="ja-JP" sz="2000" dirty="0">
                <a:solidFill>
                  <a:schemeClr val="tx1">
                    <a:lumMod val="75000"/>
                    <a:lumOff val="25000"/>
                  </a:schemeClr>
                </a:solidFill>
                <a:latin typeface="メイリオ"/>
                <a:ea typeface="メイリオ"/>
                <a:cs typeface="メイリオ"/>
              </a:rPr>
              <a:t>　</a:t>
            </a:r>
            <a:r>
              <a:rPr kumimoji="1" lang="ja-JP" altLang="en-US" sz="2000" dirty="0" smtClean="0">
                <a:solidFill>
                  <a:schemeClr val="tx1">
                    <a:lumMod val="75000"/>
                    <a:lumOff val="25000"/>
                  </a:schemeClr>
                </a:solidFill>
                <a:latin typeface="メイリオ"/>
                <a:ea typeface="メイリオ"/>
                <a:cs typeface="メイリオ"/>
              </a:rPr>
              <a:t>スコアが高いものを列挙</a:t>
            </a:r>
          </a:p>
        </p:txBody>
      </p:sp>
      <p:sp>
        <p:nvSpPr>
          <p:cNvPr id="17" name="テキスト ボックス 16"/>
          <p:cNvSpPr txBox="1"/>
          <p:nvPr/>
        </p:nvSpPr>
        <p:spPr>
          <a:xfrm>
            <a:off x="5445552" y="4531550"/>
            <a:ext cx="3695618" cy="1631216"/>
          </a:xfrm>
          <a:prstGeom prst="rect">
            <a:avLst/>
          </a:prstGeom>
          <a:noFill/>
        </p:spPr>
        <p:txBody>
          <a:bodyPr wrap="none" rtlCol="0">
            <a:spAutoFit/>
          </a:bodyPr>
          <a:lstStyle/>
          <a:p>
            <a:r>
              <a:rPr kumimoji="1" lang="ja-JP" altLang="en-US" sz="2000" dirty="0" smtClean="0">
                <a:solidFill>
                  <a:schemeClr val="tx1">
                    <a:lumMod val="75000"/>
                    <a:lumOff val="25000"/>
                  </a:schemeClr>
                </a:solidFill>
                <a:latin typeface="メイリオ"/>
                <a:ea typeface="メイリオ"/>
                <a:cs typeface="メイリオ"/>
              </a:rPr>
              <a:t>・直感的に正しそうな結果</a:t>
            </a:r>
            <a:endParaRPr kumimoji="1" lang="en-US" altLang="ja-JP" sz="2000" dirty="0" smtClean="0">
              <a:solidFill>
                <a:schemeClr val="tx1">
                  <a:lumMod val="75000"/>
                  <a:lumOff val="25000"/>
                </a:schemeClr>
              </a:solidFill>
              <a:latin typeface="メイリオ"/>
              <a:ea typeface="メイリオ"/>
              <a:cs typeface="メイリオ"/>
            </a:endParaRPr>
          </a:p>
          <a:p>
            <a:r>
              <a:rPr lang="ja-JP" altLang="en-US" sz="2000" dirty="0" smtClean="0">
                <a:solidFill>
                  <a:schemeClr val="tx1">
                    <a:lumMod val="75000"/>
                    <a:lumOff val="25000"/>
                  </a:schemeClr>
                </a:solidFill>
                <a:latin typeface="メイリオ"/>
                <a:ea typeface="メイリオ"/>
                <a:cs typeface="メイリオ"/>
              </a:rPr>
              <a:t>・一瞬流行ったものについて</a:t>
            </a:r>
            <a:endParaRPr lang="en-US" altLang="ja-JP" sz="2000" dirty="0" smtClean="0">
              <a:solidFill>
                <a:schemeClr val="tx1">
                  <a:lumMod val="75000"/>
                  <a:lumOff val="25000"/>
                </a:schemeClr>
              </a:solidFill>
              <a:latin typeface="メイリオ"/>
              <a:ea typeface="メイリオ"/>
              <a:cs typeface="メイリオ"/>
            </a:endParaRPr>
          </a:p>
          <a:p>
            <a:r>
              <a:rPr kumimoji="1" lang="ja-JP" altLang="ja-JP" sz="2000" dirty="0">
                <a:solidFill>
                  <a:schemeClr val="tx1">
                    <a:lumMod val="75000"/>
                    <a:lumOff val="25000"/>
                  </a:schemeClr>
                </a:solidFill>
                <a:latin typeface="メイリオ"/>
                <a:ea typeface="メイリオ"/>
                <a:cs typeface="メイリオ"/>
              </a:rPr>
              <a:t>　</a:t>
            </a:r>
            <a:r>
              <a:rPr kumimoji="1" lang="ja-JP" altLang="en-US" sz="2000" dirty="0" smtClean="0">
                <a:solidFill>
                  <a:schemeClr val="tx1">
                    <a:lumMod val="75000"/>
                    <a:lumOff val="25000"/>
                  </a:schemeClr>
                </a:solidFill>
                <a:latin typeface="メイリオ"/>
                <a:ea typeface="メイリオ"/>
                <a:cs typeface="メイリオ"/>
              </a:rPr>
              <a:t>は</a:t>
            </a:r>
            <a:r>
              <a:rPr kumimoji="1" lang="en-US" altLang="ja-JP" sz="2000" dirty="0" smtClean="0">
                <a:solidFill>
                  <a:schemeClr val="tx1">
                    <a:lumMod val="75000"/>
                    <a:lumOff val="25000"/>
                  </a:schemeClr>
                </a:solidFill>
                <a:latin typeface="メイリオ"/>
                <a:ea typeface="メイリオ"/>
                <a:cs typeface="メイリオ"/>
              </a:rPr>
              <a:t>, </a:t>
            </a:r>
            <a:r>
              <a:rPr kumimoji="1" lang="ja-JP" altLang="en-US" sz="2000" dirty="0" smtClean="0">
                <a:solidFill>
                  <a:schemeClr val="tx1">
                    <a:lumMod val="75000"/>
                    <a:lumOff val="25000"/>
                  </a:schemeClr>
                </a:solidFill>
                <a:latin typeface="メイリオ"/>
                <a:ea typeface="メイリオ"/>
                <a:cs typeface="メイリオ"/>
              </a:rPr>
              <a:t>それが一瞬であれば時期</a:t>
            </a:r>
            <a:endParaRPr kumimoji="1" lang="en-US" altLang="ja-JP" sz="2000" dirty="0" smtClean="0">
              <a:solidFill>
                <a:schemeClr val="tx1">
                  <a:lumMod val="75000"/>
                  <a:lumOff val="25000"/>
                </a:schemeClr>
              </a:solidFill>
              <a:latin typeface="メイリオ"/>
              <a:ea typeface="メイリオ"/>
              <a:cs typeface="メイリオ"/>
            </a:endParaRPr>
          </a:p>
          <a:p>
            <a:r>
              <a:rPr lang="ja-JP" altLang="ja-JP" sz="2000" dirty="0">
                <a:solidFill>
                  <a:schemeClr val="tx1">
                    <a:lumMod val="75000"/>
                    <a:lumOff val="25000"/>
                  </a:schemeClr>
                </a:solidFill>
                <a:latin typeface="メイリオ"/>
                <a:ea typeface="メイリオ"/>
                <a:cs typeface="メイリオ"/>
              </a:rPr>
              <a:t>　</a:t>
            </a:r>
            <a:r>
              <a:rPr lang="ja-JP" altLang="en-US" sz="2000" dirty="0" smtClean="0">
                <a:solidFill>
                  <a:schemeClr val="tx1">
                    <a:lumMod val="75000"/>
                    <a:lumOff val="25000"/>
                  </a:schemeClr>
                </a:solidFill>
                <a:latin typeface="メイリオ"/>
                <a:ea typeface="メイリオ"/>
                <a:cs typeface="メイリオ"/>
              </a:rPr>
              <a:t>関係なく今後も見込みが</a:t>
            </a:r>
            <a:endParaRPr lang="en-US" altLang="ja-JP" sz="2000" dirty="0" smtClean="0">
              <a:solidFill>
                <a:schemeClr val="tx1">
                  <a:lumMod val="75000"/>
                  <a:lumOff val="25000"/>
                </a:schemeClr>
              </a:solidFill>
              <a:latin typeface="メイリオ"/>
              <a:ea typeface="メイリオ"/>
              <a:cs typeface="メイリオ"/>
            </a:endParaRPr>
          </a:p>
          <a:p>
            <a:r>
              <a:rPr kumimoji="1" lang="ja-JP" altLang="ja-JP" sz="2000" dirty="0">
                <a:solidFill>
                  <a:schemeClr val="tx1">
                    <a:lumMod val="75000"/>
                    <a:lumOff val="25000"/>
                  </a:schemeClr>
                </a:solidFill>
                <a:latin typeface="メイリオ"/>
                <a:ea typeface="メイリオ"/>
                <a:cs typeface="メイリオ"/>
              </a:rPr>
              <a:t>　</a:t>
            </a:r>
            <a:r>
              <a:rPr kumimoji="1" lang="ja-JP" altLang="en-US" sz="2000" dirty="0" smtClean="0">
                <a:solidFill>
                  <a:schemeClr val="tx1">
                    <a:lumMod val="75000"/>
                    <a:lumOff val="25000"/>
                  </a:schemeClr>
                </a:solidFill>
                <a:latin typeface="メイリオ"/>
                <a:ea typeface="メイリオ"/>
                <a:cs typeface="メイリオ"/>
              </a:rPr>
              <a:t>ない？</a:t>
            </a:r>
          </a:p>
        </p:txBody>
      </p:sp>
    </p:spTree>
    <p:extLst>
      <p:ext uri="{BB962C8B-B14F-4D97-AF65-F5344CB8AC3E}">
        <p14:creationId xmlns:p14="http://schemas.microsoft.com/office/powerpoint/2010/main" val="17839746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0_label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278" y="1970620"/>
            <a:ext cx="4762500" cy="546100"/>
          </a:xfrm>
          <a:prstGeom prst="rect">
            <a:avLst/>
          </a:prstGeom>
        </p:spPr>
      </p:pic>
      <p:pic>
        <p:nvPicPr>
          <p:cNvPr id="4" name="図 3" descr="1_label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278" y="1339853"/>
            <a:ext cx="4762500" cy="546100"/>
          </a:xfrm>
          <a:prstGeom prst="rect">
            <a:avLst/>
          </a:prstGeom>
        </p:spPr>
      </p:pic>
      <p:pic>
        <p:nvPicPr>
          <p:cNvPr id="5" name="図 4" descr="2_label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278" y="2595036"/>
            <a:ext cx="4762500" cy="546100"/>
          </a:xfrm>
          <a:prstGeom prst="rect">
            <a:avLst/>
          </a:prstGeom>
        </p:spPr>
      </p:pic>
      <p:pic>
        <p:nvPicPr>
          <p:cNvPr id="6" name="図 5" descr="3_label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6278" y="3261787"/>
            <a:ext cx="4762500" cy="546100"/>
          </a:xfrm>
          <a:prstGeom prst="rect">
            <a:avLst/>
          </a:prstGeom>
        </p:spPr>
      </p:pic>
      <p:pic>
        <p:nvPicPr>
          <p:cNvPr id="7" name="図 6" descr="4_label1.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6278" y="3958170"/>
            <a:ext cx="4762500" cy="546100"/>
          </a:xfrm>
          <a:prstGeom prst="rect">
            <a:avLst/>
          </a:prstGeom>
        </p:spPr>
      </p:pic>
      <p:pic>
        <p:nvPicPr>
          <p:cNvPr id="8" name="図 7" descr="5_label1.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6278" y="4631270"/>
            <a:ext cx="4762500" cy="546100"/>
          </a:xfrm>
          <a:prstGeom prst="rect">
            <a:avLst/>
          </a:prstGeom>
        </p:spPr>
      </p:pic>
      <p:pic>
        <p:nvPicPr>
          <p:cNvPr id="9" name="図 8" descr="6_label1.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6278" y="5325537"/>
            <a:ext cx="4762500" cy="546100"/>
          </a:xfrm>
          <a:prstGeom prst="rect">
            <a:avLst/>
          </a:prstGeom>
        </p:spPr>
      </p:pic>
      <p:pic>
        <p:nvPicPr>
          <p:cNvPr id="10" name="図 9" descr="7_label1.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6278" y="5971119"/>
            <a:ext cx="4762500" cy="546100"/>
          </a:xfrm>
          <a:prstGeom prst="rect">
            <a:avLst/>
          </a:prstGeom>
        </p:spPr>
      </p:pic>
      <p:sp>
        <p:nvSpPr>
          <p:cNvPr id="11" name="正方形/長方形 10"/>
          <p:cNvSpPr/>
          <p:nvPr/>
        </p:nvSpPr>
        <p:spPr>
          <a:xfrm>
            <a:off x="0" y="393456"/>
            <a:ext cx="9144000" cy="45719"/>
          </a:xfrm>
          <a:prstGeom prst="rect">
            <a:avLst/>
          </a:prstGeom>
          <a:solidFill>
            <a:srgbClr val="318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フッター プレースホルダー 2"/>
          <p:cNvSpPr txBox="1">
            <a:spLocks/>
          </p:cNvSpPr>
          <p:nvPr/>
        </p:nvSpPr>
        <p:spPr>
          <a:xfrm>
            <a:off x="133486" y="122336"/>
            <a:ext cx="4057514" cy="365125"/>
          </a:xfrm>
          <a:prstGeom prst="rect">
            <a:avLst/>
          </a:prstGeom>
        </p:spPr>
        <p:txBody>
          <a:bodyPr/>
          <a:lstStyle>
            <a:defPPr>
              <a:defRPr lang="ja-JP"/>
            </a:defPPr>
            <a:lvl1pPr marL="0" algn="l" defTabSz="457200" rtl="0" eaLnBrk="1" latinLnBrk="0" hangingPunct="1">
              <a:defRPr kumimoji="1" sz="1100" kern="1200">
                <a:solidFill>
                  <a:srgbClr val="DE8528"/>
                </a:solidFill>
                <a:latin typeface="メイリオ"/>
                <a:ea typeface="メイリオ"/>
                <a:cs typeface="メイリオ"/>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dirty="0" smtClean="0">
                <a:solidFill>
                  <a:srgbClr val="318BBA"/>
                </a:solidFill>
              </a:rPr>
              <a:t>RA</a:t>
            </a:r>
            <a:r>
              <a:rPr lang="ja-JP" altLang="en-US" dirty="0" smtClean="0">
                <a:solidFill>
                  <a:srgbClr val="318BBA"/>
                </a:solidFill>
              </a:rPr>
              <a:t>報告資料</a:t>
            </a:r>
            <a:r>
              <a:rPr lang="en-US" altLang="ja-JP" dirty="0" smtClean="0">
                <a:solidFill>
                  <a:srgbClr val="318BBA"/>
                </a:solidFill>
              </a:rPr>
              <a:t> 2/29</a:t>
            </a:r>
          </a:p>
        </p:txBody>
      </p:sp>
      <p:sp>
        <p:nvSpPr>
          <p:cNvPr id="13" name="テキスト ボックス 12"/>
          <p:cNvSpPr txBox="1"/>
          <p:nvPr/>
        </p:nvSpPr>
        <p:spPr>
          <a:xfrm>
            <a:off x="952544" y="836077"/>
            <a:ext cx="4416594" cy="400110"/>
          </a:xfrm>
          <a:prstGeom prst="rect">
            <a:avLst/>
          </a:prstGeom>
          <a:noFill/>
        </p:spPr>
        <p:txBody>
          <a:bodyPr wrap="none" rtlCol="0">
            <a:spAutoFit/>
          </a:bodyPr>
          <a:lstStyle/>
          <a:p>
            <a:r>
              <a:rPr kumimoji="1" lang="ja-JP" altLang="en-US" sz="2000" dirty="0" smtClean="0">
                <a:solidFill>
                  <a:schemeClr val="tx1">
                    <a:lumMod val="75000"/>
                    <a:lumOff val="25000"/>
                  </a:schemeClr>
                </a:solidFill>
                <a:latin typeface="メイリオ"/>
                <a:ea typeface="メイリオ"/>
                <a:cs typeface="メイリオ"/>
              </a:rPr>
              <a:t>ラベル</a:t>
            </a:r>
            <a:r>
              <a:rPr lang="en-US" altLang="ja-JP" sz="2000" dirty="0">
                <a:solidFill>
                  <a:schemeClr val="tx1">
                    <a:lumMod val="75000"/>
                    <a:lumOff val="25000"/>
                  </a:schemeClr>
                </a:solidFill>
                <a:latin typeface="メイリオ"/>
                <a:ea typeface="メイリオ"/>
                <a:cs typeface="メイリオ"/>
              </a:rPr>
              <a:t>1</a:t>
            </a:r>
            <a:r>
              <a:rPr kumimoji="1" lang="en-US" altLang="ja-JP" sz="2000" dirty="0" smtClean="0">
                <a:solidFill>
                  <a:schemeClr val="tx1">
                    <a:lumMod val="75000"/>
                    <a:lumOff val="25000"/>
                  </a:schemeClr>
                </a:solidFill>
                <a:latin typeface="メイリオ"/>
                <a:ea typeface="メイリオ"/>
                <a:cs typeface="メイリオ"/>
              </a:rPr>
              <a:t>(</a:t>
            </a:r>
            <a:r>
              <a:rPr lang="en-US" altLang="en-US" sz="2000" dirty="0" smtClean="0">
                <a:solidFill>
                  <a:schemeClr val="tx1">
                    <a:lumMod val="75000"/>
                    <a:lumOff val="25000"/>
                  </a:schemeClr>
                </a:solidFill>
                <a:latin typeface="メイリオ"/>
                <a:ea typeface="メイリオ"/>
                <a:cs typeface="メイリオ"/>
              </a:rPr>
              <a:t>増加</a:t>
            </a:r>
            <a:r>
              <a:rPr kumimoji="1" lang="ja-JP" altLang="en-US" sz="2000" dirty="0" smtClean="0">
                <a:solidFill>
                  <a:schemeClr val="tx1">
                    <a:lumMod val="75000"/>
                    <a:lumOff val="25000"/>
                  </a:schemeClr>
                </a:solidFill>
                <a:latin typeface="メイリオ"/>
                <a:ea typeface="メイリオ"/>
                <a:cs typeface="メイリオ"/>
              </a:rPr>
              <a:t>傾向</a:t>
            </a:r>
            <a:r>
              <a:rPr kumimoji="1" lang="en-US" altLang="ja-JP" sz="2000" dirty="0" smtClean="0">
                <a:solidFill>
                  <a:schemeClr val="tx1">
                    <a:lumMod val="75000"/>
                    <a:lumOff val="25000"/>
                  </a:schemeClr>
                </a:solidFill>
                <a:latin typeface="メイリオ"/>
                <a:ea typeface="メイリオ"/>
                <a:cs typeface="メイリオ"/>
              </a:rPr>
              <a:t>)</a:t>
            </a:r>
            <a:r>
              <a:rPr kumimoji="1" lang="ja-JP" altLang="en-US" sz="2000" dirty="0" smtClean="0">
                <a:solidFill>
                  <a:schemeClr val="tx1">
                    <a:lumMod val="75000"/>
                    <a:lumOff val="25000"/>
                  </a:schemeClr>
                </a:solidFill>
                <a:latin typeface="メイリオ"/>
                <a:ea typeface="メイリオ"/>
                <a:cs typeface="メイリオ"/>
              </a:rPr>
              <a:t>と推定された入力</a:t>
            </a:r>
          </a:p>
        </p:txBody>
      </p:sp>
      <p:sp>
        <p:nvSpPr>
          <p:cNvPr id="15" name="テキスト ボックス 14"/>
          <p:cNvSpPr txBox="1"/>
          <p:nvPr/>
        </p:nvSpPr>
        <p:spPr>
          <a:xfrm>
            <a:off x="5736697" y="3411656"/>
            <a:ext cx="3518912" cy="1323439"/>
          </a:xfrm>
          <a:prstGeom prst="rect">
            <a:avLst/>
          </a:prstGeom>
          <a:noFill/>
        </p:spPr>
        <p:txBody>
          <a:bodyPr wrap="none" rtlCol="0">
            <a:spAutoFit/>
          </a:bodyPr>
          <a:lstStyle/>
          <a:p>
            <a:r>
              <a:rPr kumimoji="1" lang="ja-JP" altLang="en-US" sz="2000" dirty="0" smtClean="0">
                <a:solidFill>
                  <a:schemeClr val="tx1">
                    <a:lumMod val="75000"/>
                    <a:lumOff val="25000"/>
                  </a:schemeClr>
                </a:solidFill>
                <a:latin typeface="メイリオ"/>
                <a:ea typeface="メイリオ"/>
                <a:cs typeface="メイリオ"/>
              </a:rPr>
              <a:t>・ラベル</a:t>
            </a:r>
            <a:r>
              <a:rPr kumimoji="1" lang="en-US" altLang="ja-JP" sz="2000" dirty="0" smtClean="0">
                <a:solidFill>
                  <a:schemeClr val="tx1">
                    <a:lumMod val="75000"/>
                    <a:lumOff val="25000"/>
                  </a:schemeClr>
                </a:solidFill>
                <a:latin typeface="メイリオ"/>
                <a:ea typeface="メイリオ"/>
                <a:cs typeface="メイリオ"/>
              </a:rPr>
              <a:t>0</a:t>
            </a:r>
            <a:r>
              <a:rPr lang="ja-JP" altLang="en-US" sz="2000" dirty="0" smtClean="0">
                <a:solidFill>
                  <a:schemeClr val="tx1">
                    <a:lumMod val="75000"/>
                    <a:lumOff val="25000"/>
                  </a:schemeClr>
                </a:solidFill>
                <a:latin typeface="メイリオ"/>
                <a:ea typeface="メイリオ"/>
                <a:cs typeface="メイリオ"/>
              </a:rPr>
              <a:t>と推定されたもの</a:t>
            </a:r>
            <a:endParaRPr lang="en-US" altLang="ja-JP" sz="2000" dirty="0" smtClean="0">
              <a:solidFill>
                <a:schemeClr val="tx1">
                  <a:lumMod val="75000"/>
                  <a:lumOff val="25000"/>
                </a:schemeClr>
              </a:solidFill>
              <a:latin typeface="メイリオ"/>
              <a:ea typeface="メイリオ"/>
              <a:cs typeface="メイリオ"/>
            </a:endParaRPr>
          </a:p>
          <a:p>
            <a:r>
              <a:rPr kumimoji="1" lang="ja-JP" altLang="ja-JP" sz="2000" dirty="0">
                <a:solidFill>
                  <a:schemeClr val="tx1">
                    <a:lumMod val="75000"/>
                    <a:lumOff val="25000"/>
                  </a:schemeClr>
                </a:solidFill>
                <a:latin typeface="メイリオ"/>
                <a:ea typeface="メイリオ"/>
                <a:cs typeface="メイリオ"/>
              </a:rPr>
              <a:t>　</a:t>
            </a:r>
            <a:r>
              <a:rPr kumimoji="1" lang="ja-JP" altLang="en-US" sz="2000" dirty="0" smtClean="0">
                <a:solidFill>
                  <a:schemeClr val="tx1">
                    <a:lumMod val="75000"/>
                    <a:lumOff val="25000"/>
                  </a:schemeClr>
                </a:solidFill>
                <a:latin typeface="メイリオ"/>
                <a:ea typeface="メイリオ"/>
                <a:cs typeface="メイリオ"/>
              </a:rPr>
              <a:t>より後半に重みが集中</a:t>
            </a:r>
            <a:endParaRPr kumimoji="1" lang="en-US" altLang="ja-JP" sz="2000" dirty="0" smtClean="0">
              <a:solidFill>
                <a:schemeClr val="tx1">
                  <a:lumMod val="75000"/>
                  <a:lumOff val="25000"/>
                </a:schemeClr>
              </a:solidFill>
              <a:latin typeface="メイリオ"/>
              <a:ea typeface="メイリオ"/>
              <a:cs typeface="メイリオ"/>
            </a:endParaRPr>
          </a:p>
          <a:p>
            <a:r>
              <a:rPr lang="ja-JP" altLang="ja-JP" sz="2000" dirty="0">
                <a:solidFill>
                  <a:schemeClr val="tx1">
                    <a:lumMod val="75000"/>
                    <a:lumOff val="25000"/>
                  </a:schemeClr>
                </a:solidFill>
                <a:latin typeface="メイリオ"/>
                <a:ea typeface="メイリオ"/>
                <a:cs typeface="メイリオ"/>
              </a:rPr>
              <a:t>　</a:t>
            </a:r>
            <a:r>
              <a:rPr kumimoji="1" lang="ja-JP" altLang="en-US" sz="2000" dirty="0" smtClean="0">
                <a:solidFill>
                  <a:schemeClr val="tx1">
                    <a:lumMod val="75000"/>
                    <a:lumOff val="25000"/>
                  </a:schemeClr>
                </a:solidFill>
                <a:latin typeface="メイリオ"/>
                <a:ea typeface="メイリオ"/>
                <a:cs typeface="メイリオ"/>
              </a:rPr>
              <a:t>している　</a:t>
            </a:r>
            <a:endParaRPr kumimoji="1" lang="en-US" altLang="ja-JP" sz="2000" dirty="0" smtClean="0">
              <a:solidFill>
                <a:schemeClr val="tx1">
                  <a:lumMod val="75000"/>
                  <a:lumOff val="25000"/>
                </a:schemeClr>
              </a:solidFill>
              <a:latin typeface="メイリオ"/>
              <a:ea typeface="メイリオ"/>
              <a:cs typeface="メイリオ"/>
            </a:endParaRPr>
          </a:p>
          <a:p>
            <a:r>
              <a:rPr lang="ja-JP" altLang="en-US" sz="2000" dirty="0" smtClean="0">
                <a:solidFill>
                  <a:schemeClr val="tx1">
                    <a:lumMod val="75000"/>
                    <a:lumOff val="25000"/>
                  </a:schemeClr>
                </a:solidFill>
                <a:latin typeface="メイリオ"/>
                <a:ea typeface="メイリオ"/>
                <a:cs typeface="メイリオ"/>
              </a:rPr>
              <a:t>・やや解釈しづらい</a:t>
            </a:r>
            <a:endParaRPr kumimoji="1" lang="ja-JP" altLang="en-US" sz="2000" dirty="0" smtClean="0">
              <a:solidFill>
                <a:schemeClr val="tx1">
                  <a:lumMod val="75000"/>
                  <a:lumOff val="25000"/>
                </a:schemeClr>
              </a:solidFill>
              <a:latin typeface="メイリオ"/>
              <a:ea typeface="メイリオ"/>
              <a:cs typeface="メイリオ"/>
            </a:endParaRPr>
          </a:p>
        </p:txBody>
      </p:sp>
    </p:spTree>
    <p:extLst>
      <p:ext uri="{BB962C8B-B14F-4D97-AF65-F5344CB8AC3E}">
        <p14:creationId xmlns:p14="http://schemas.microsoft.com/office/powerpoint/2010/main" val="12460098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スクリーンショット 2016-02-29 12.56.1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7648" y="2039602"/>
            <a:ext cx="5925372" cy="579119"/>
          </a:xfrm>
          <a:prstGeom prst="rect">
            <a:avLst/>
          </a:prstGeom>
        </p:spPr>
      </p:pic>
      <p:pic>
        <p:nvPicPr>
          <p:cNvPr id="4" name="図 3" descr="スクリーンショット 2016-02-29 12.55.5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347" y="4233701"/>
            <a:ext cx="3318933" cy="2643186"/>
          </a:xfrm>
          <a:prstGeom prst="rect">
            <a:avLst/>
          </a:prstGeom>
        </p:spPr>
      </p:pic>
      <p:sp>
        <p:nvSpPr>
          <p:cNvPr id="5" name="正方形/長方形 4"/>
          <p:cNvSpPr/>
          <p:nvPr/>
        </p:nvSpPr>
        <p:spPr>
          <a:xfrm>
            <a:off x="0" y="393456"/>
            <a:ext cx="9144000" cy="45719"/>
          </a:xfrm>
          <a:prstGeom prst="rect">
            <a:avLst/>
          </a:prstGeom>
          <a:solidFill>
            <a:srgbClr val="318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フッター プレースホルダー 2"/>
          <p:cNvSpPr txBox="1">
            <a:spLocks/>
          </p:cNvSpPr>
          <p:nvPr/>
        </p:nvSpPr>
        <p:spPr>
          <a:xfrm>
            <a:off x="133486" y="122336"/>
            <a:ext cx="4057514" cy="365125"/>
          </a:xfrm>
          <a:prstGeom prst="rect">
            <a:avLst/>
          </a:prstGeom>
        </p:spPr>
        <p:txBody>
          <a:bodyPr/>
          <a:lstStyle>
            <a:defPPr>
              <a:defRPr lang="ja-JP"/>
            </a:defPPr>
            <a:lvl1pPr marL="0" algn="l" defTabSz="457200" rtl="0" eaLnBrk="1" latinLnBrk="0" hangingPunct="1">
              <a:defRPr kumimoji="1" sz="1100" kern="1200">
                <a:solidFill>
                  <a:srgbClr val="DE8528"/>
                </a:solidFill>
                <a:latin typeface="メイリオ"/>
                <a:ea typeface="メイリオ"/>
                <a:cs typeface="メイリオ"/>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dirty="0" smtClean="0">
                <a:solidFill>
                  <a:srgbClr val="318BBA"/>
                </a:solidFill>
              </a:rPr>
              <a:t>RA</a:t>
            </a:r>
            <a:r>
              <a:rPr lang="ja-JP" altLang="en-US" dirty="0" smtClean="0">
                <a:solidFill>
                  <a:srgbClr val="318BBA"/>
                </a:solidFill>
              </a:rPr>
              <a:t>報告資料</a:t>
            </a:r>
            <a:r>
              <a:rPr lang="en-US" altLang="ja-JP" dirty="0" smtClean="0">
                <a:solidFill>
                  <a:srgbClr val="318BBA"/>
                </a:solidFill>
              </a:rPr>
              <a:t> 2/29</a:t>
            </a:r>
          </a:p>
        </p:txBody>
      </p:sp>
      <p:sp>
        <p:nvSpPr>
          <p:cNvPr id="7" name="テキスト ボックス 6"/>
          <p:cNvSpPr txBox="1"/>
          <p:nvPr/>
        </p:nvSpPr>
        <p:spPr>
          <a:xfrm>
            <a:off x="518592" y="910168"/>
            <a:ext cx="8312266" cy="400110"/>
          </a:xfrm>
          <a:prstGeom prst="rect">
            <a:avLst/>
          </a:prstGeom>
          <a:noFill/>
        </p:spPr>
        <p:txBody>
          <a:bodyPr wrap="none" rtlCol="0">
            <a:spAutoFit/>
          </a:bodyPr>
          <a:lstStyle/>
          <a:p>
            <a:r>
              <a:rPr kumimoji="1" lang="ja-JP" altLang="en-US" sz="2000" dirty="0" smtClean="0">
                <a:solidFill>
                  <a:schemeClr val="tx1">
                    <a:lumMod val="75000"/>
                    <a:lumOff val="25000"/>
                  </a:schemeClr>
                </a:solidFill>
                <a:latin typeface="メイリオ"/>
                <a:ea typeface="メイリオ"/>
                <a:cs typeface="メイリオ"/>
              </a:rPr>
              <a:t>入力を変数として</a:t>
            </a:r>
            <a:r>
              <a:rPr kumimoji="1" lang="en-US" altLang="ja-JP" sz="2000" dirty="0" smtClean="0">
                <a:solidFill>
                  <a:schemeClr val="tx1">
                    <a:lumMod val="75000"/>
                    <a:lumOff val="25000"/>
                  </a:schemeClr>
                </a:solidFill>
                <a:latin typeface="メイリオ"/>
                <a:ea typeface="メイリオ"/>
                <a:cs typeface="メイリオ"/>
              </a:rPr>
              <a:t>, </a:t>
            </a:r>
            <a:r>
              <a:rPr kumimoji="1" lang="ja-JP" altLang="en-US" sz="2000" dirty="0" smtClean="0">
                <a:solidFill>
                  <a:schemeClr val="tx1">
                    <a:lumMod val="75000"/>
                    <a:lumOff val="25000"/>
                  </a:schemeClr>
                </a:solidFill>
                <a:latin typeface="メイリオ"/>
                <a:ea typeface="メイリオ"/>
                <a:cs typeface="メイリオ"/>
              </a:rPr>
              <a:t>あるニューロンが最も反応する入力を人工的に作る</a:t>
            </a:r>
          </a:p>
        </p:txBody>
      </p:sp>
      <p:sp>
        <p:nvSpPr>
          <p:cNvPr id="8" name="テキスト ボックス 7"/>
          <p:cNvSpPr txBox="1"/>
          <p:nvPr/>
        </p:nvSpPr>
        <p:spPr>
          <a:xfrm>
            <a:off x="963075" y="1363194"/>
            <a:ext cx="7799305" cy="707886"/>
          </a:xfrm>
          <a:prstGeom prst="rect">
            <a:avLst/>
          </a:prstGeom>
          <a:noFill/>
        </p:spPr>
        <p:txBody>
          <a:bodyPr wrap="none" rtlCol="0">
            <a:spAutoFit/>
          </a:bodyPr>
          <a:lstStyle/>
          <a:p>
            <a:r>
              <a:rPr kumimoji="1" lang="ja-JP" altLang="en-US" sz="2000" dirty="0" smtClean="0">
                <a:solidFill>
                  <a:schemeClr val="tx1">
                    <a:lumMod val="75000"/>
                    <a:lumOff val="25000"/>
                  </a:schemeClr>
                </a:solidFill>
                <a:latin typeface="メイリオ"/>
                <a:ea typeface="メイリオ"/>
                <a:cs typeface="メイリオ"/>
              </a:rPr>
              <a:t>・学習済みのモデルの重みを固定して</a:t>
            </a:r>
            <a:r>
              <a:rPr kumimoji="1" lang="en-US" altLang="ja-JP" sz="2000" dirty="0" smtClean="0">
                <a:solidFill>
                  <a:schemeClr val="tx1">
                    <a:lumMod val="75000"/>
                    <a:lumOff val="25000"/>
                  </a:schemeClr>
                </a:solidFill>
                <a:latin typeface="メイリオ"/>
                <a:ea typeface="メイリオ"/>
                <a:cs typeface="メイリオ"/>
              </a:rPr>
              <a:t>, </a:t>
            </a:r>
            <a:r>
              <a:rPr kumimoji="1" lang="ja-JP" altLang="en-US" sz="2000" dirty="0" smtClean="0">
                <a:solidFill>
                  <a:schemeClr val="tx1">
                    <a:lumMod val="75000"/>
                    <a:lumOff val="25000"/>
                  </a:schemeClr>
                </a:solidFill>
                <a:latin typeface="メイリオ"/>
                <a:ea typeface="メイリオ"/>
                <a:cs typeface="メイリオ"/>
              </a:rPr>
              <a:t>勾配法によって入力変数を</a:t>
            </a:r>
            <a:endParaRPr kumimoji="1" lang="en-US" altLang="ja-JP" sz="2000" dirty="0" smtClean="0">
              <a:solidFill>
                <a:schemeClr val="tx1">
                  <a:lumMod val="75000"/>
                  <a:lumOff val="25000"/>
                </a:schemeClr>
              </a:solidFill>
              <a:latin typeface="メイリオ"/>
              <a:ea typeface="メイリオ"/>
              <a:cs typeface="メイリオ"/>
            </a:endParaRPr>
          </a:p>
          <a:p>
            <a:r>
              <a:rPr lang="ja-JP" altLang="ja-JP" sz="2000" dirty="0">
                <a:solidFill>
                  <a:schemeClr val="tx1">
                    <a:lumMod val="75000"/>
                    <a:lumOff val="25000"/>
                  </a:schemeClr>
                </a:solidFill>
                <a:latin typeface="メイリオ"/>
                <a:ea typeface="メイリオ"/>
                <a:cs typeface="メイリオ"/>
              </a:rPr>
              <a:t>　</a:t>
            </a:r>
            <a:r>
              <a:rPr lang="ja-JP" altLang="en-US" sz="2000" dirty="0" smtClean="0">
                <a:solidFill>
                  <a:schemeClr val="tx1">
                    <a:lumMod val="75000"/>
                    <a:lumOff val="25000"/>
                  </a:schemeClr>
                </a:solidFill>
                <a:latin typeface="メイリオ"/>
                <a:ea typeface="メイリオ"/>
                <a:cs typeface="メイリオ"/>
              </a:rPr>
              <a:t>最適化する</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9" name="テキスト ボックス 8"/>
          <p:cNvSpPr txBox="1"/>
          <p:nvPr/>
        </p:nvSpPr>
        <p:spPr>
          <a:xfrm>
            <a:off x="190519" y="2644817"/>
            <a:ext cx="4180408" cy="1631216"/>
          </a:xfrm>
          <a:prstGeom prst="rect">
            <a:avLst/>
          </a:prstGeom>
          <a:noFill/>
        </p:spPr>
        <p:txBody>
          <a:bodyPr wrap="square" rtlCol="0">
            <a:spAutoFit/>
          </a:bodyPr>
          <a:lstStyle/>
          <a:p>
            <a:r>
              <a:rPr kumimoji="1" lang="ja-JP" altLang="en-US" sz="2000" dirty="0" smtClean="0">
                <a:solidFill>
                  <a:schemeClr val="tx1">
                    <a:lumMod val="75000"/>
                    <a:lumOff val="25000"/>
                  </a:schemeClr>
                </a:solidFill>
                <a:latin typeface="メイリオ"/>
                <a:ea typeface="メイリオ"/>
                <a:cs typeface="メイリオ"/>
              </a:rPr>
              <a:t>例</a:t>
            </a:r>
            <a:r>
              <a:rPr kumimoji="1" lang="en-US" altLang="ja-JP" sz="2000" dirty="0" smtClean="0">
                <a:solidFill>
                  <a:schemeClr val="tx1">
                    <a:lumMod val="75000"/>
                    <a:lumOff val="25000"/>
                  </a:schemeClr>
                </a:solidFill>
                <a:latin typeface="メイリオ"/>
                <a:ea typeface="メイリオ"/>
                <a:cs typeface="メイリオ"/>
              </a:rPr>
              <a:t>: </a:t>
            </a:r>
            <a:r>
              <a:rPr kumimoji="1" lang="ja-JP" altLang="en-US" sz="2000" dirty="0" smtClean="0">
                <a:solidFill>
                  <a:schemeClr val="tx1">
                    <a:lumMod val="75000"/>
                    <a:lumOff val="25000"/>
                  </a:schemeClr>
                </a:solidFill>
                <a:latin typeface="メイリオ"/>
                <a:ea typeface="メイリオ"/>
                <a:cs typeface="メイリオ"/>
              </a:rPr>
              <a:t>おじいさんニューロン</a:t>
            </a:r>
            <a:endParaRPr kumimoji="1" lang="en-US" altLang="ja-JP" sz="2000" dirty="0" smtClean="0">
              <a:solidFill>
                <a:schemeClr val="tx1">
                  <a:lumMod val="75000"/>
                  <a:lumOff val="25000"/>
                </a:schemeClr>
              </a:solidFill>
              <a:latin typeface="メイリオ"/>
              <a:ea typeface="メイリオ"/>
              <a:cs typeface="メイリオ"/>
            </a:endParaRPr>
          </a:p>
          <a:p>
            <a:r>
              <a:rPr lang="ja-JP" altLang="en-US" sz="2000" dirty="0" smtClean="0">
                <a:solidFill>
                  <a:schemeClr val="tx1">
                    <a:lumMod val="75000"/>
                    <a:lumOff val="25000"/>
                  </a:schemeClr>
                </a:solidFill>
                <a:latin typeface="メイリオ"/>
                <a:ea typeface="メイリオ"/>
                <a:cs typeface="メイリオ"/>
              </a:rPr>
              <a:t>おじいさん系の顔で出力が高くなるニューロンについて</a:t>
            </a:r>
            <a:r>
              <a:rPr lang="en-US" altLang="ja-JP" sz="2000" dirty="0" smtClean="0">
                <a:solidFill>
                  <a:schemeClr val="tx1">
                    <a:lumMod val="75000"/>
                    <a:lumOff val="25000"/>
                  </a:schemeClr>
                </a:solidFill>
                <a:latin typeface="メイリオ"/>
                <a:ea typeface="メイリオ"/>
                <a:cs typeface="メイリオ"/>
              </a:rPr>
              <a:t>, </a:t>
            </a:r>
            <a:r>
              <a:rPr lang="ja-JP" altLang="en-US" sz="2000" dirty="0" smtClean="0">
                <a:solidFill>
                  <a:schemeClr val="tx1">
                    <a:lumMod val="75000"/>
                    <a:lumOff val="25000"/>
                  </a:schemeClr>
                </a:solidFill>
                <a:latin typeface="メイリオ"/>
                <a:ea typeface="メイリオ"/>
                <a:cs typeface="メイリオ"/>
              </a:rPr>
              <a:t>最も高い反応を示すであろう画像を仮想的に作成している</a:t>
            </a:r>
            <a:r>
              <a:rPr lang="en-US" altLang="ja-JP" sz="2000" dirty="0" smtClean="0">
                <a:solidFill>
                  <a:schemeClr val="tx1">
                    <a:lumMod val="75000"/>
                    <a:lumOff val="25000"/>
                  </a:schemeClr>
                </a:solidFill>
                <a:latin typeface="メイリオ"/>
                <a:ea typeface="メイリオ"/>
                <a:cs typeface="メイリオ"/>
              </a:rPr>
              <a:t>.</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10" name="テキスト ボックス 9"/>
          <p:cNvSpPr txBox="1"/>
          <p:nvPr/>
        </p:nvSpPr>
        <p:spPr>
          <a:xfrm>
            <a:off x="3979340" y="4011087"/>
            <a:ext cx="5129680" cy="1631216"/>
          </a:xfrm>
          <a:prstGeom prst="rect">
            <a:avLst/>
          </a:prstGeom>
          <a:noFill/>
        </p:spPr>
        <p:txBody>
          <a:bodyPr wrap="none" rtlCol="0">
            <a:spAutoFit/>
          </a:bodyPr>
          <a:lstStyle/>
          <a:p>
            <a:r>
              <a:rPr kumimoji="1" lang="ja-JP" altLang="en-US" sz="2000" dirty="0" smtClean="0">
                <a:solidFill>
                  <a:schemeClr val="tx1">
                    <a:lumMod val="75000"/>
                    <a:lumOff val="25000"/>
                  </a:schemeClr>
                </a:solidFill>
                <a:latin typeface="メイリオ"/>
                <a:ea typeface="メイリオ"/>
                <a:cs typeface="メイリオ"/>
              </a:rPr>
              <a:t>・とりあえず出力の</a:t>
            </a:r>
            <a:r>
              <a:rPr kumimoji="1" lang="en-US" altLang="ja-JP" sz="2000" dirty="0" smtClean="0">
                <a:solidFill>
                  <a:schemeClr val="tx1">
                    <a:lumMod val="75000"/>
                    <a:lumOff val="25000"/>
                  </a:schemeClr>
                </a:solidFill>
                <a:latin typeface="メイリオ"/>
                <a:ea typeface="メイリオ"/>
                <a:cs typeface="メイリオ"/>
              </a:rPr>
              <a:t>0, 1</a:t>
            </a:r>
            <a:r>
              <a:rPr lang="ja-JP" altLang="en-US" sz="2000" dirty="0" smtClean="0">
                <a:solidFill>
                  <a:schemeClr val="tx1">
                    <a:lumMod val="75000"/>
                    <a:lumOff val="25000"/>
                  </a:schemeClr>
                </a:solidFill>
                <a:latin typeface="メイリオ"/>
                <a:ea typeface="メイリオ"/>
                <a:cs typeface="メイリオ"/>
              </a:rPr>
              <a:t>それぞれについて</a:t>
            </a:r>
            <a:r>
              <a:rPr lang="en-US" altLang="ja-JP" sz="2000" dirty="0" smtClean="0">
                <a:solidFill>
                  <a:schemeClr val="tx1">
                    <a:lumMod val="75000"/>
                    <a:lumOff val="25000"/>
                  </a:schemeClr>
                </a:solidFill>
                <a:latin typeface="メイリオ"/>
                <a:ea typeface="メイリオ"/>
                <a:cs typeface="メイリオ"/>
              </a:rPr>
              <a:t>, </a:t>
            </a:r>
          </a:p>
          <a:p>
            <a:r>
              <a:rPr kumimoji="1" lang="ja-JP" altLang="ja-JP" sz="2000" dirty="0">
                <a:solidFill>
                  <a:schemeClr val="tx1">
                    <a:lumMod val="75000"/>
                    <a:lumOff val="25000"/>
                  </a:schemeClr>
                </a:solidFill>
                <a:latin typeface="メイリオ"/>
                <a:ea typeface="メイリオ"/>
                <a:cs typeface="メイリオ"/>
              </a:rPr>
              <a:t>　</a:t>
            </a:r>
            <a:r>
              <a:rPr kumimoji="1" lang="ja-JP" altLang="en-US" sz="2000" dirty="0" smtClean="0">
                <a:solidFill>
                  <a:schemeClr val="tx1">
                    <a:lumMod val="75000"/>
                    <a:lumOff val="25000"/>
                  </a:schemeClr>
                </a:solidFill>
                <a:latin typeface="メイリオ"/>
                <a:ea typeface="メイリオ"/>
                <a:cs typeface="メイリオ"/>
              </a:rPr>
              <a:t>最も高い反応を示す入力を生成する</a:t>
            </a:r>
            <a:endParaRPr kumimoji="1" lang="en-US" altLang="ja-JP" sz="2000" dirty="0" smtClean="0">
              <a:solidFill>
                <a:schemeClr val="tx1">
                  <a:lumMod val="75000"/>
                  <a:lumOff val="25000"/>
                </a:schemeClr>
              </a:solidFill>
              <a:latin typeface="メイリオ"/>
              <a:ea typeface="メイリオ"/>
              <a:cs typeface="メイリオ"/>
            </a:endParaRPr>
          </a:p>
          <a:p>
            <a:r>
              <a:rPr lang="ja-JP" altLang="en-US" sz="2000" dirty="0" smtClean="0">
                <a:solidFill>
                  <a:schemeClr val="tx1">
                    <a:lumMod val="75000"/>
                    <a:lumOff val="25000"/>
                  </a:schemeClr>
                </a:solidFill>
                <a:latin typeface="メイリオ"/>
                <a:ea typeface="メイリオ"/>
                <a:cs typeface="メイリオ"/>
              </a:rPr>
              <a:t>・シングルレイヤーでは動くことを確認</a:t>
            </a:r>
            <a:endParaRPr kumimoji="1" lang="en-US" altLang="ja-JP" sz="2000" dirty="0" smtClean="0">
              <a:solidFill>
                <a:schemeClr val="tx1">
                  <a:lumMod val="75000"/>
                  <a:lumOff val="25000"/>
                </a:schemeClr>
              </a:solidFill>
              <a:latin typeface="メイリオ"/>
              <a:ea typeface="メイリオ"/>
              <a:cs typeface="メイリオ"/>
            </a:endParaRPr>
          </a:p>
          <a:p>
            <a:r>
              <a:rPr lang="ja-JP" altLang="en-US" sz="2000" dirty="0" smtClean="0">
                <a:solidFill>
                  <a:schemeClr val="tx1">
                    <a:lumMod val="75000"/>
                    <a:lumOff val="25000"/>
                  </a:schemeClr>
                </a:solidFill>
                <a:latin typeface="メイリオ"/>
                <a:ea typeface="メイリオ"/>
                <a:cs typeface="メイリオ"/>
              </a:rPr>
              <a:t>・</a:t>
            </a:r>
            <a:r>
              <a:rPr lang="en-US" altLang="ja-JP" sz="2000" dirty="0" smtClean="0">
                <a:solidFill>
                  <a:schemeClr val="tx1">
                    <a:lumMod val="75000"/>
                    <a:lumOff val="25000"/>
                  </a:schemeClr>
                </a:solidFill>
                <a:latin typeface="メイリオ"/>
                <a:ea typeface="メイリオ"/>
                <a:cs typeface="メイリオ"/>
              </a:rPr>
              <a:t>CNN</a:t>
            </a:r>
            <a:r>
              <a:rPr lang="ja-JP" altLang="en-US" sz="2000" dirty="0" smtClean="0">
                <a:solidFill>
                  <a:schemeClr val="tx1">
                    <a:lumMod val="75000"/>
                    <a:lumOff val="25000"/>
                  </a:schemeClr>
                </a:solidFill>
                <a:latin typeface="メイリオ"/>
                <a:ea typeface="メイリオ"/>
                <a:cs typeface="メイリオ"/>
              </a:rPr>
              <a:t>で上手く最適化されず</a:t>
            </a:r>
            <a:endParaRPr lang="en-US" altLang="ja-JP" sz="2000" dirty="0" smtClean="0">
              <a:solidFill>
                <a:schemeClr val="tx1">
                  <a:lumMod val="75000"/>
                  <a:lumOff val="25000"/>
                </a:schemeClr>
              </a:solidFill>
              <a:latin typeface="メイリオ"/>
              <a:ea typeface="メイリオ"/>
              <a:cs typeface="メイリオ"/>
            </a:endParaRPr>
          </a:p>
          <a:p>
            <a:r>
              <a:rPr lang="ja-JP" altLang="ja-JP" sz="2000" dirty="0">
                <a:solidFill>
                  <a:schemeClr val="tx1">
                    <a:lumMod val="75000"/>
                    <a:lumOff val="25000"/>
                  </a:schemeClr>
                </a:solidFill>
                <a:latin typeface="メイリオ"/>
                <a:ea typeface="メイリオ"/>
                <a:cs typeface="メイリオ"/>
              </a:rPr>
              <a:t>　</a:t>
            </a:r>
            <a:r>
              <a:rPr lang="ja-JP" altLang="en-US" sz="2000" dirty="0" smtClean="0">
                <a:solidFill>
                  <a:schemeClr val="tx1">
                    <a:lumMod val="75000"/>
                    <a:lumOff val="25000"/>
                  </a:schemeClr>
                </a:solidFill>
                <a:latin typeface="メイリオ"/>
                <a:ea typeface="メイリオ"/>
                <a:cs typeface="メイリオ"/>
              </a:rPr>
              <a:t>困っています・・・</a:t>
            </a:r>
            <a:endParaRPr lang="en-US" altLang="ja-JP" sz="2000" dirty="0" smtClean="0">
              <a:solidFill>
                <a:schemeClr val="tx1">
                  <a:lumMod val="75000"/>
                  <a:lumOff val="25000"/>
                </a:schemeClr>
              </a:solidFill>
              <a:latin typeface="メイリオ"/>
              <a:ea typeface="メイリオ"/>
              <a:cs typeface="メイリオ"/>
            </a:endParaRPr>
          </a:p>
        </p:txBody>
      </p:sp>
    </p:spTree>
    <p:extLst>
      <p:ext uri="{BB962C8B-B14F-4D97-AF65-F5344CB8AC3E}">
        <p14:creationId xmlns:p14="http://schemas.microsoft.com/office/powerpoint/2010/main" val="48083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1185333"/>
            <a:ext cx="8229600" cy="5408083"/>
          </a:xfrm>
        </p:spPr>
        <p:txBody>
          <a:bodyPr>
            <a:normAutofit fontScale="92500" lnSpcReduction="10000"/>
          </a:bodyPr>
          <a:lstStyle/>
          <a:p>
            <a:r>
              <a:rPr lang="ja-JP" altLang="en-US" dirty="0" smtClean="0">
                <a:latin typeface="メイリオ"/>
                <a:ea typeface="メイリオ"/>
                <a:cs typeface="メイリオ"/>
              </a:rPr>
              <a:t>シミュレーション設定</a:t>
            </a:r>
            <a:endParaRPr lang="en-US" altLang="ja-JP" dirty="0" smtClean="0">
              <a:latin typeface="メイリオ"/>
              <a:ea typeface="メイリオ"/>
              <a:cs typeface="メイリオ"/>
            </a:endParaRPr>
          </a:p>
          <a:p>
            <a:r>
              <a:rPr lang="ja-JP" altLang="en-US" dirty="0" smtClean="0">
                <a:latin typeface="メイリオ"/>
                <a:ea typeface="メイリオ"/>
                <a:cs typeface="メイリオ"/>
              </a:rPr>
              <a:t>分類結果</a:t>
            </a:r>
            <a:endParaRPr lang="en-US" altLang="ja-JP" dirty="0" smtClean="0">
              <a:latin typeface="メイリオ"/>
              <a:ea typeface="メイリオ"/>
              <a:cs typeface="メイリオ"/>
            </a:endParaRPr>
          </a:p>
          <a:p>
            <a:pPr lvl="1"/>
            <a:r>
              <a:rPr lang="en-US" altLang="ja-JP" dirty="0" smtClean="0">
                <a:latin typeface="メイリオ"/>
                <a:ea typeface="メイリオ"/>
                <a:cs typeface="メイリオ"/>
              </a:rPr>
              <a:t>Logistic Regression</a:t>
            </a:r>
          </a:p>
          <a:p>
            <a:pPr lvl="1"/>
            <a:r>
              <a:rPr lang="en-US" altLang="ja-JP" dirty="0" smtClean="0">
                <a:latin typeface="メイリオ"/>
                <a:ea typeface="メイリオ"/>
                <a:cs typeface="メイリオ"/>
              </a:rPr>
              <a:t>SVM</a:t>
            </a:r>
          </a:p>
          <a:p>
            <a:pPr lvl="1"/>
            <a:r>
              <a:rPr lang="en-US" altLang="ja-JP" dirty="0" smtClean="0">
                <a:latin typeface="メイリオ"/>
                <a:ea typeface="メイリオ"/>
                <a:cs typeface="メイリオ"/>
              </a:rPr>
              <a:t>Random Forest</a:t>
            </a:r>
          </a:p>
          <a:p>
            <a:pPr lvl="1"/>
            <a:r>
              <a:rPr lang="en-US" altLang="ja-JP" dirty="0" smtClean="0">
                <a:latin typeface="メイリオ"/>
                <a:ea typeface="メイリオ"/>
                <a:cs typeface="メイリオ"/>
              </a:rPr>
              <a:t>Bayesian Ridge Regression</a:t>
            </a:r>
          </a:p>
          <a:p>
            <a:pPr lvl="1"/>
            <a:r>
              <a:rPr lang="en-US" altLang="ja-JP" dirty="0" err="1" smtClean="0">
                <a:latin typeface="メイリオ"/>
                <a:ea typeface="メイリオ"/>
                <a:cs typeface="メイリオ"/>
              </a:rPr>
              <a:t>AdaBoost</a:t>
            </a:r>
            <a:endParaRPr lang="en-US" altLang="ja-JP" dirty="0" smtClean="0">
              <a:latin typeface="メイリオ"/>
              <a:ea typeface="メイリオ"/>
              <a:cs typeface="メイリオ"/>
            </a:endParaRPr>
          </a:p>
          <a:p>
            <a:pPr lvl="1"/>
            <a:r>
              <a:rPr lang="en-US" altLang="ja-JP" dirty="0" smtClean="0">
                <a:latin typeface="メイリオ"/>
                <a:ea typeface="メイリオ"/>
                <a:cs typeface="メイリオ"/>
              </a:rPr>
              <a:t>Convolutional Neural Net</a:t>
            </a:r>
          </a:p>
          <a:p>
            <a:pPr lvl="1"/>
            <a:r>
              <a:rPr kumimoji="1" lang="ja-JP" altLang="en-US" dirty="0" smtClean="0">
                <a:latin typeface="メイリオ"/>
                <a:ea typeface="メイリオ"/>
                <a:cs typeface="メイリオ"/>
              </a:rPr>
              <a:t>結果</a:t>
            </a:r>
            <a:endParaRPr kumimoji="1" lang="en-US" altLang="ja-JP" dirty="0" smtClean="0">
              <a:latin typeface="メイリオ"/>
              <a:ea typeface="メイリオ"/>
              <a:cs typeface="メイリオ"/>
            </a:endParaRPr>
          </a:p>
          <a:p>
            <a:r>
              <a:rPr lang="ja-JP" altLang="en-US" dirty="0" smtClean="0">
                <a:latin typeface="メイリオ"/>
                <a:ea typeface="メイリオ"/>
                <a:cs typeface="メイリオ"/>
              </a:rPr>
              <a:t>回帰</a:t>
            </a:r>
            <a:r>
              <a:rPr lang="en-US" altLang="ja-JP" dirty="0" smtClean="0">
                <a:latin typeface="メイリオ"/>
                <a:ea typeface="メイリオ"/>
                <a:cs typeface="メイリオ"/>
              </a:rPr>
              <a:t>or</a:t>
            </a:r>
            <a:r>
              <a:rPr lang="ja-JP" altLang="en-US" dirty="0" smtClean="0">
                <a:latin typeface="メイリオ"/>
                <a:ea typeface="メイリオ"/>
                <a:cs typeface="メイリオ"/>
              </a:rPr>
              <a:t>分類</a:t>
            </a:r>
            <a:endParaRPr lang="en-US" altLang="ja-JP" dirty="0">
              <a:latin typeface="メイリオ"/>
              <a:ea typeface="メイリオ"/>
              <a:cs typeface="メイリオ"/>
            </a:endParaRPr>
          </a:p>
          <a:p>
            <a:r>
              <a:rPr lang="en-US" altLang="ja-JP" dirty="0" smtClean="0">
                <a:latin typeface="メイリオ"/>
                <a:ea typeface="メイリオ"/>
                <a:cs typeface="メイリオ"/>
              </a:rPr>
              <a:t>Recurrent CNN</a:t>
            </a:r>
          </a:p>
        </p:txBody>
      </p:sp>
      <p:sp>
        <p:nvSpPr>
          <p:cNvPr id="4" name="正方形/長方形 3"/>
          <p:cNvSpPr/>
          <p:nvPr/>
        </p:nvSpPr>
        <p:spPr>
          <a:xfrm>
            <a:off x="0" y="393456"/>
            <a:ext cx="9144000" cy="45719"/>
          </a:xfrm>
          <a:prstGeom prst="rect">
            <a:avLst/>
          </a:prstGeom>
          <a:solidFill>
            <a:srgbClr val="318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584570" y="624941"/>
            <a:ext cx="332601" cy="342710"/>
          </a:xfrm>
          <a:prstGeom prst="rect">
            <a:avLst/>
          </a:prstGeom>
          <a:solidFill>
            <a:srgbClr val="318BBA">
              <a:alpha val="8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フッター プレースホルダー 2"/>
          <p:cNvSpPr txBox="1">
            <a:spLocks/>
          </p:cNvSpPr>
          <p:nvPr/>
        </p:nvSpPr>
        <p:spPr>
          <a:xfrm>
            <a:off x="133486" y="122336"/>
            <a:ext cx="4057514" cy="365125"/>
          </a:xfrm>
          <a:prstGeom prst="rect">
            <a:avLst/>
          </a:prstGeom>
        </p:spPr>
        <p:txBody>
          <a:bodyPr/>
          <a:lstStyle>
            <a:defPPr>
              <a:defRPr lang="ja-JP"/>
            </a:defPPr>
            <a:lvl1pPr marL="0" algn="l" defTabSz="457200" rtl="0" eaLnBrk="1" latinLnBrk="0" hangingPunct="1">
              <a:defRPr kumimoji="1" sz="1100" kern="1200">
                <a:solidFill>
                  <a:srgbClr val="DE8528"/>
                </a:solidFill>
                <a:latin typeface="メイリオ"/>
                <a:ea typeface="メイリオ"/>
                <a:cs typeface="メイリオ"/>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dirty="0" smtClean="0">
                <a:solidFill>
                  <a:srgbClr val="318BBA"/>
                </a:solidFill>
              </a:rPr>
              <a:t>RA</a:t>
            </a:r>
            <a:r>
              <a:rPr lang="ja-JP" altLang="en-US" dirty="0" smtClean="0">
                <a:solidFill>
                  <a:srgbClr val="318BBA"/>
                </a:solidFill>
              </a:rPr>
              <a:t>報告資料</a:t>
            </a:r>
            <a:r>
              <a:rPr lang="en-US" altLang="ja-JP" dirty="0" smtClean="0">
                <a:solidFill>
                  <a:srgbClr val="318BBA"/>
                </a:solidFill>
              </a:rPr>
              <a:t> 1/14</a:t>
            </a:r>
          </a:p>
        </p:txBody>
      </p:sp>
      <p:sp>
        <p:nvSpPr>
          <p:cNvPr id="7" name="テキスト ボックス 6"/>
          <p:cNvSpPr txBox="1"/>
          <p:nvPr/>
        </p:nvSpPr>
        <p:spPr>
          <a:xfrm>
            <a:off x="916530" y="571456"/>
            <a:ext cx="800219" cy="461665"/>
          </a:xfrm>
          <a:prstGeom prst="rect">
            <a:avLst/>
          </a:prstGeom>
          <a:noFill/>
        </p:spPr>
        <p:txBody>
          <a:bodyPr wrap="none" rtlCol="0">
            <a:spAutoFit/>
          </a:bodyPr>
          <a:lstStyle/>
          <a:p>
            <a:r>
              <a:rPr lang="ja-JP" altLang="en-US" sz="2400" dirty="0" smtClean="0">
                <a:solidFill>
                  <a:srgbClr val="318BBA"/>
                </a:solidFill>
                <a:latin typeface="メイリオ"/>
                <a:ea typeface="メイリオ"/>
                <a:cs typeface="メイリオ"/>
              </a:rPr>
              <a:t>目次</a:t>
            </a:r>
            <a:endParaRPr kumimoji="1" lang="ja-JP" altLang="en-US" sz="2400" dirty="0">
              <a:solidFill>
                <a:srgbClr val="318BBA"/>
              </a:solidFill>
              <a:latin typeface="メイリオ"/>
              <a:ea typeface="メイリオ"/>
              <a:cs typeface="メイリオ"/>
            </a:endParaRPr>
          </a:p>
        </p:txBody>
      </p:sp>
    </p:spTree>
    <p:extLst>
      <p:ext uri="{BB962C8B-B14F-4D97-AF65-F5344CB8AC3E}">
        <p14:creationId xmlns:p14="http://schemas.microsoft.com/office/powerpoint/2010/main" val="15122257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正方形/長方形 1"/>
          <p:cNvSpPr/>
          <p:nvPr/>
        </p:nvSpPr>
        <p:spPr>
          <a:xfrm>
            <a:off x="0" y="393456"/>
            <a:ext cx="9144000" cy="45719"/>
          </a:xfrm>
          <a:prstGeom prst="rect">
            <a:avLst/>
          </a:prstGeom>
          <a:solidFill>
            <a:srgbClr val="318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 name="正方形/長方形 2"/>
          <p:cNvSpPr/>
          <p:nvPr/>
        </p:nvSpPr>
        <p:spPr>
          <a:xfrm>
            <a:off x="584570" y="624941"/>
            <a:ext cx="332601" cy="342710"/>
          </a:xfrm>
          <a:prstGeom prst="rect">
            <a:avLst/>
          </a:prstGeom>
          <a:solidFill>
            <a:srgbClr val="318BBA">
              <a:alpha val="8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 name="フッター プレースホルダー 2"/>
          <p:cNvSpPr txBox="1">
            <a:spLocks/>
          </p:cNvSpPr>
          <p:nvPr/>
        </p:nvSpPr>
        <p:spPr>
          <a:xfrm>
            <a:off x="133486" y="122336"/>
            <a:ext cx="4057514" cy="365125"/>
          </a:xfrm>
          <a:prstGeom prst="rect">
            <a:avLst/>
          </a:prstGeom>
        </p:spPr>
        <p:txBody>
          <a:bodyPr/>
          <a:lstStyle>
            <a:defPPr>
              <a:defRPr lang="ja-JP"/>
            </a:defPPr>
            <a:lvl1pPr marL="0" algn="l" defTabSz="457200" rtl="0" eaLnBrk="1" latinLnBrk="0" hangingPunct="1">
              <a:defRPr kumimoji="1" sz="1100" kern="1200">
                <a:solidFill>
                  <a:srgbClr val="DE8528"/>
                </a:solidFill>
                <a:latin typeface="メイリオ"/>
                <a:ea typeface="メイリオ"/>
                <a:cs typeface="メイリオ"/>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dirty="0" smtClean="0">
                <a:solidFill>
                  <a:srgbClr val="318BBA"/>
                </a:solidFill>
              </a:rPr>
              <a:t>RA</a:t>
            </a:r>
            <a:r>
              <a:rPr lang="ja-JP" altLang="en-US" dirty="0" smtClean="0">
                <a:solidFill>
                  <a:srgbClr val="318BBA"/>
                </a:solidFill>
              </a:rPr>
              <a:t>報告資料</a:t>
            </a:r>
            <a:r>
              <a:rPr lang="en-US" altLang="ja-JP" dirty="0" smtClean="0">
                <a:solidFill>
                  <a:srgbClr val="318BBA"/>
                </a:solidFill>
              </a:rPr>
              <a:t> 1/14</a:t>
            </a:r>
          </a:p>
        </p:txBody>
      </p:sp>
      <p:sp>
        <p:nvSpPr>
          <p:cNvPr id="5" name="テキスト ボックス 4"/>
          <p:cNvSpPr txBox="1"/>
          <p:nvPr/>
        </p:nvSpPr>
        <p:spPr>
          <a:xfrm>
            <a:off x="916530" y="571456"/>
            <a:ext cx="3262432" cy="461665"/>
          </a:xfrm>
          <a:prstGeom prst="rect">
            <a:avLst/>
          </a:prstGeom>
          <a:noFill/>
        </p:spPr>
        <p:txBody>
          <a:bodyPr wrap="none" rtlCol="0">
            <a:spAutoFit/>
          </a:bodyPr>
          <a:lstStyle/>
          <a:p>
            <a:r>
              <a:rPr lang="ja-JP" altLang="en-US" sz="2400" dirty="0" smtClean="0">
                <a:solidFill>
                  <a:srgbClr val="318BBA"/>
                </a:solidFill>
                <a:latin typeface="メイリオ"/>
                <a:ea typeface="メイリオ"/>
                <a:cs typeface="メイリオ"/>
              </a:rPr>
              <a:t>シミュレーション設定</a:t>
            </a:r>
            <a:endParaRPr kumimoji="1" lang="ja-JP" altLang="en-US" sz="2400" dirty="0">
              <a:solidFill>
                <a:srgbClr val="318BBA"/>
              </a:solidFill>
              <a:latin typeface="メイリオ"/>
              <a:ea typeface="メイリオ"/>
              <a:cs typeface="メイリオ"/>
            </a:endParaRPr>
          </a:p>
        </p:txBody>
      </p:sp>
      <p:sp>
        <p:nvSpPr>
          <p:cNvPr id="6" name="テキスト ボックス 5"/>
          <p:cNvSpPr txBox="1"/>
          <p:nvPr/>
        </p:nvSpPr>
        <p:spPr>
          <a:xfrm>
            <a:off x="477491" y="1499748"/>
            <a:ext cx="8184478" cy="2246769"/>
          </a:xfrm>
          <a:prstGeom prst="rect">
            <a:avLst/>
          </a:prstGeom>
          <a:noFill/>
        </p:spPr>
        <p:txBody>
          <a:bodyPr wrap="square" rtlCol="0">
            <a:spAutoFit/>
          </a:bodyPr>
          <a:lstStyle/>
          <a:p>
            <a:r>
              <a:rPr lang="ja-JP" altLang="en-US" sz="2000" dirty="0" smtClean="0">
                <a:solidFill>
                  <a:schemeClr val="tx1">
                    <a:lumMod val="75000"/>
                    <a:lumOff val="25000"/>
                  </a:schemeClr>
                </a:solidFill>
                <a:latin typeface="メイリオ"/>
                <a:ea typeface="メイリオ"/>
                <a:cs typeface="メイリオ"/>
              </a:rPr>
              <a:t>・“</a:t>
            </a:r>
            <a:r>
              <a:rPr lang="en-US" altLang="ja-JP" sz="2000" dirty="0" err="1" smtClean="0">
                <a:solidFill>
                  <a:schemeClr val="tx1">
                    <a:lumMod val="75000"/>
                    <a:lumOff val="25000"/>
                  </a:schemeClr>
                </a:solidFill>
                <a:latin typeface="メイリオ"/>
                <a:ea typeface="メイリオ"/>
                <a:cs typeface="メイリオ"/>
              </a:rPr>
              <a:t>ajax</a:t>
            </a:r>
            <a:r>
              <a:rPr lang="en-US" altLang="ja-JP" sz="2000" dirty="0" smtClean="0">
                <a:solidFill>
                  <a:schemeClr val="tx1">
                    <a:lumMod val="75000"/>
                    <a:lumOff val="25000"/>
                  </a:schemeClr>
                </a:solidFill>
                <a:latin typeface="メイリオ"/>
                <a:ea typeface="メイリオ"/>
                <a:cs typeface="メイリオ"/>
              </a:rPr>
              <a:t>”</a:t>
            </a:r>
            <a:r>
              <a:rPr lang="ja-JP" altLang="en-US" sz="2000" dirty="0" smtClean="0">
                <a:solidFill>
                  <a:schemeClr val="tx1">
                    <a:lumMod val="75000"/>
                    <a:lumOff val="25000"/>
                  </a:schemeClr>
                </a:solidFill>
                <a:latin typeface="メイリオ"/>
                <a:ea typeface="メイリオ"/>
                <a:cs typeface="メイリオ"/>
              </a:rPr>
              <a:t>カテゴリに属する</a:t>
            </a:r>
            <a:r>
              <a:rPr lang="en-US" altLang="ja-JP" sz="2000" dirty="0" smtClean="0">
                <a:solidFill>
                  <a:schemeClr val="tx1">
                    <a:lumMod val="75000"/>
                    <a:lumOff val="25000"/>
                  </a:schemeClr>
                </a:solidFill>
                <a:latin typeface="メイリオ"/>
                <a:ea typeface="メイリオ"/>
                <a:cs typeface="メイリオ"/>
              </a:rPr>
              <a:t>Web</a:t>
            </a:r>
            <a:r>
              <a:rPr lang="ja-JP" altLang="en-US" sz="2000" dirty="0" smtClean="0">
                <a:solidFill>
                  <a:schemeClr val="tx1">
                    <a:lumMod val="75000"/>
                    <a:lumOff val="25000"/>
                  </a:schemeClr>
                </a:solidFill>
                <a:latin typeface="メイリオ"/>
                <a:ea typeface="メイリオ"/>
                <a:cs typeface="メイリオ"/>
              </a:rPr>
              <a:t>サイト</a:t>
            </a:r>
            <a:r>
              <a:rPr lang="en-US" altLang="ja-JP" sz="2000" dirty="0" smtClean="0">
                <a:solidFill>
                  <a:schemeClr val="tx1">
                    <a:lumMod val="75000"/>
                    <a:lumOff val="25000"/>
                  </a:schemeClr>
                </a:solidFill>
                <a:latin typeface="メイリオ"/>
                <a:ea typeface="メイリオ"/>
                <a:cs typeface="メイリオ"/>
              </a:rPr>
              <a:t>(</a:t>
            </a:r>
            <a:r>
              <a:rPr lang="ja-JP" altLang="en-US" sz="2000" dirty="0" smtClean="0">
                <a:solidFill>
                  <a:schemeClr val="tx1">
                    <a:lumMod val="75000"/>
                    <a:lumOff val="25000"/>
                  </a:schemeClr>
                </a:solidFill>
                <a:latin typeface="メイリオ"/>
                <a:ea typeface="メイリオ"/>
                <a:cs typeface="メイリオ"/>
              </a:rPr>
              <a:t>約</a:t>
            </a:r>
            <a:r>
              <a:rPr lang="en-US" altLang="ja-JP" sz="2000" dirty="0" smtClean="0">
                <a:solidFill>
                  <a:schemeClr val="tx1">
                    <a:lumMod val="75000"/>
                    <a:lumOff val="25000"/>
                  </a:schemeClr>
                </a:solidFill>
                <a:latin typeface="メイリオ"/>
                <a:ea typeface="メイリオ"/>
                <a:cs typeface="メイリオ"/>
              </a:rPr>
              <a:t>56000</a:t>
            </a:r>
            <a:r>
              <a:rPr lang="ja-JP" altLang="en-US" sz="2000" dirty="0" smtClean="0">
                <a:solidFill>
                  <a:schemeClr val="tx1">
                    <a:lumMod val="75000"/>
                    <a:lumOff val="25000"/>
                  </a:schemeClr>
                </a:solidFill>
                <a:latin typeface="メイリオ"/>
                <a:ea typeface="メイリオ"/>
                <a:cs typeface="メイリオ"/>
              </a:rPr>
              <a:t>件</a:t>
            </a:r>
            <a:r>
              <a:rPr lang="en-US" altLang="ja-JP" sz="2000" dirty="0" smtClean="0">
                <a:solidFill>
                  <a:schemeClr val="tx1">
                    <a:lumMod val="75000"/>
                    <a:lumOff val="25000"/>
                  </a:schemeClr>
                </a:solidFill>
                <a:latin typeface="メイリオ"/>
                <a:ea typeface="メイリオ"/>
                <a:cs typeface="メイリオ"/>
              </a:rPr>
              <a:t>)</a:t>
            </a:r>
            <a:r>
              <a:rPr lang="ja-JP" altLang="en-US" sz="2000" dirty="0" smtClean="0">
                <a:solidFill>
                  <a:schemeClr val="tx1">
                    <a:lumMod val="75000"/>
                    <a:lumOff val="25000"/>
                  </a:schemeClr>
                </a:solidFill>
                <a:latin typeface="メイリオ"/>
                <a:ea typeface="メイリオ"/>
                <a:cs typeface="メイリオ"/>
              </a:rPr>
              <a:t>のうち</a:t>
            </a:r>
            <a:r>
              <a:rPr lang="en-US" altLang="ja-JP" sz="2000" dirty="0" smtClean="0">
                <a:solidFill>
                  <a:schemeClr val="tx1">
                    <a:lumMod val="75000"/>
                    <a:lumOff val="25000"/>
                  </a:schemeClr>
                </a:solidFill>
                <a:latin typeface="メイリオ"/>
                <a:ea typeface="メイリオ"/>
                <a:cs typeface="メイリオ"/>
              </a:rPr>
              <a:t>bookmark</a:t>
            </a:r>
          </a:p>
          <a:p>
            <a:r>
              <a:rPr lang="ja-JP" altLang="ja-JP" sz="2000" dirty="0">
                <a:solidFill>
                  <a:schemeClr val="tx1">
                    <a:lumMod val="75000"/>
                    <a:lumOff val="25000"/>
                  </a:schemeClr>
                </a:solidFill>
                <a:latin typeface="メイリオ"/>
                <a:ea typeface="メイリオ"/>
                <a:cs typeface="メイリオ"/>
              </a:rPr>
              <a:t>　</a:t>
            </a:r>
            <a:r>
              <a:rPr lang="ja-JP" altLang="en-US" sz="2000" dirty="0" smtClean="0">
                <a:solidFill>
                  <a:schemeClr val="tx1">
                    <a:lumMod val="75000"/>
                    <a:lumOff val="25000"/>
                  </a:schemeClr>
                </a:solidFill>
                <a:latin typeface="メイリオ"/>
                <a:ea typeface="メイリオ"/>
                <a:cs typeface="メイリオ"/>
              </a:rPr>
              <a:t>数が</a:t>
            </a:r>
            <a:r>
              <a:rPr lang="en-US" altLang="ja-JP" sz="2000" dirty="0" smtClean="0">
                <a:solidFill>
                  <a:schemeClr val="tx1">
                    <a:lumMod val="75000"/>
                    <a:lumOff val="25000"/>
                  </a:schemeClr>
                </a:solidFill>
                <a:latin typeface="メイリオ"/>
                <a:ea typeface="メイリオ"/>
                <a:cs typeface="メイリオ"/>
              </a:rPr>
              <a:t>100</a:t>
            </a:r>
            <a:r>
              <a:rPr lang="ja-JP" altLang="en-US" sz="2000" dirty="0" smtClean="0">
                <a:solidFill>
                  <a:schemeClr val="tx1">
                    <a:lumMod val="75000"/>
                    <a:lumOff val="25000"/>
                  </a:schemeClr>
                </a:solidFill>
                <a:latin typeface="メイリオ"/>
                <a:ea typeface="メイリオ"/>
                <a:cs typeface="メイリオ"/>
              </a:rPr>
              <a:t>以上のもの</a:t>
            </a:r>
            <a:r>
              <a:rPr lang="en-US" altLang="ja-JP" sz="2000" dirty="0" smtClean="0">
                <a:solidFill>
                  <a:schemeClr val="tx1">
                    <a:lumMod val="75000"/>
                    <a:lumOff val="25000"/>
                  </a:schemeClr>
                </a:solidFill>
                <a:latin typeface="メイリオ"/>
                <a:ea typeface="メイリオ"/>
                <a:cs typeface="メイリオ"/>
              </a:rPr>
              <a:t>(2076</a:t>
            </a:r>
            <a:r>
              <a:rPr lang="ja-JP" altLang="en-US" sz="2000" dirty="0" smtClean="0">
                <a:solidFill>
                  <a:schemeClr val="tx1">
                    <a:lumMod val="75000"/>
                    <a:lumOff val="25000"/>
                  </a:schemeClr>
                </a:solidFill>
                <a:latin typeface="メイリオ"/>
                <a:ea typeface="メイリオ"/>
                <a:cs typeface="メイリオ"/>
              </a:rPr>
              <a:t>件</a:t>
            </a:r>
            <a:r>
              <a:rPr lang="en-US" altLang="ja-JP" sz="2000" dirty="0" smtClean="0">
                <a:solidFill>
                  <a:schemeClr val="tx1">
                    <a:lumMod val="75000"/>
                    <a:lumOff val="25000"/>
                  </a:schemeClr>
                </a:solidFill>
                <a:latin typeface="メイリオ"/>
                <a:ea typeface="メイリオ"/>
                <a:cs typeface="メイリオ"/>
              </a:rPr>
              <a:t>).</a:t>
            </a:r>
          </a:p>
          <a:p>
            <a:r>
              <a:rPr lang="ja-JP" altLang="en-US" sz="2000" dirty="0" smtClean="0">
                <a:solidFill>
                  <a:schemeClr val="tx1">
                    <a:lumMod val="75000"/>
                    <a:lumOff val="25000"/>
                  </a:schemeClr>
                </a:solidFill>
                <a:latin typeface="メイリオ"/>
                <a:ea typeface="メイリオ"/>
                <a:cs typeface="メイリオ"/>
              </a:rPr>
              <a:t>・</a:t>
            </a:r>
            <a:r>
              <a:rPr lang="en-US" altLang="ja-JP" sz="2000" dirty="0" smtClean="0">
                <a:solidFill>
                  <a:schemeClr val="tx1">
                    <a:lumMod val="75000"/>
                    <a:lumOff val="25000"/>
                  </a:schemeClr>
                </a:solidFill>
                <a:latin typeface="メイリオ"/>
                <a:ea typeface="メイリオ"/>
                <a:cs typeface="メイリオ"/>
              </a:rPr>
              <a:t>bookmark</a:t>
            </a:r>
            <a:r>
              <a:rPr lang="ja-JP" altLang="en-US" sz="2000" dirty="0" smtClean="0">
                <a:solidFill>
                  <a:schemeClr val="tx1">
                    <a:lumMod val="75000"/>
                    <a:lumOff val="25000"/>
                  </a:schemeClr>
                </a:solidFill>
                <a:latin typeface="メイリオ"/>
                <a:ea typeface="メイリオ"/>
                <a:cs typeface="メイリオ"/>
              </a:rPr>
              <a:t>開始時点から</a:t>
            </a:r>
            <a:r>
              <a:rPr lang="en-US" altLang="ja-JP" sz="2000" dirty="0" smtClean="0">
                <a:solidFill>
                  <a:schemeClr val="tx1">
                    <a:lumMod val="75000"/>
                    <a:lumOff val="25000"/>
                  </a:schemeClr>
                </a:solidFill>
                <a:latin typeface="メイリオ"/>
                <a:ea typeface="メイリオ"/>
                <a:cs typeface="メイリオ"/>
              </a:rPr>
              <a:t>60</a:t>
            </a:r>
            <a:r>
              <a:rPr lang="ja-JP" altLang="en-US" sz="2000" dirty="0" smtClean="0">
                <a:solidFill>
                  <a:schemeClr val="tx1">
                    <a:lumMod val="75000"/>
                    <a:lumOff val="25000"/>
                  </a:schemeClr>
                </a:solidFill>
                <a:latin typeface="メイリオ"/>
                <a:ea typeface="メイリオ"/>
                <a:cs typeface="メイリオ"/>
              </a:rPr>
              <a:t>日分の時系列を取得し</a:t>
            </a:r>
            <a:r>
              <a:rPr lang="en-US" altLang="ja-JP" sz="2000" dirty="0" smtClean="0">
                <a:solidFill>
                  <a:schemeClr val="tx1">
                    <a:lumMod val="75000"/>
                    <a:lumOff val="25000"/>
                  </a:schemeClr>
                </a:solidFill>
                <a:latin typeface="メイリオ"/>
                <a:ea typeface="メイリオ"/>
                <a:cs typeface="メイリオ"/>
              </a:rPr>
              <a:t>, </a:t>
            </a:r>
            <a:r>
              <a:rPr lang="ja-JP" altLang="en-US" sz="2000" dirty="0" smtClean="0">
                <a:solidFill>
                  <a:schemeClr val="tx1">
                    <a:lumMod val="75000"/>
                    <a:lumOff val="25000"/>
                  </a:schemeClr>
                </a:solidFill>
                <a:latin typeface="メイリオ"/>
                <a:ea typeface="メイリオ"/>
                <a:cs typeface="メイリオ"/>
              </a:rPr>
              <a:t>最初の</a:t>
            </a:r>
            <a:r>
              <a:rPr lang="en-US" altLang="ja-JP" sz="2000" dirty="0" smtClean="0">
                <a:solidFill>
                  <a:schemeClr val="tx1">
                    <a:lumMod val="75000"/>
                    <a:lumOff val="25000"/>
                  </a:schemeClr>
                </a:solidFill>
                <a:latin typeface="メイリオ"/>
                <a:ea typeface="メイリオ"/>
                <a:cs typeface="メイリオ"/>
              </a:rPr>
              <a:t>30</a:t>
            </a:r>
            <a:r>
              <a:rPr lang="ja-JP" altLang="en-US" sz="2000" dirty="0" smtClean="0">
                <a:solidFill>
                  <a:schemeClr val="tx1">
                    <a:lumMod val="75000"/>
                    <a:lumOff val="25000"/>
                  </a:schemeClr>
                </a:solidFill>
                <a:latin typeface="メイリオ"/>
                <a:ea typeface="メイリオ"/>
                <a:cs typeface="メイリオ"/>
              </a:rPr>
              <a:t>日の</a:t>
            </a:r>
            <a:endParaRPr lang="en-US" altLang="ja-JP" sz="2000" dirty="0" smtClean="0">
              <a:solidFill>
                <a:schemeClr val="tx1">
                  <a:lumMod val="75000"/>
                  <a:lumOff val="25000"/>
                </a:schemeClr>
              </a:solidFill>
              <a:latin typeface="メイリオ"/>
              <a:ea typeface="メイリオ"/>
              <a:cs typeface="メイリオ"/>
            </a:endParaRPr>
          </a:p>
          <a:p>
            <a:r>
              <a:rPr lang="ja-JP" altLang="ja-JP" sz="2000" dirty="0">
                <a:solidFill>
                  <a:schemeClr val="tx1">
                    <a:lumMod val="75000"/>
                    <a:lumOff val="25000"/>
                  </a:schemeClr>
                </a:solidFill>
                <a:latin typeface="メイリオ"/>
                <a:ea typeface="メイリオ"/>
                <a:cs typeface="メイリオ"/>
              </a:rPr>
              <a:t>　</a:t>
            </a:r>
            <a:r>
              <a:rPr lang="en-US" altLang="ja-JP" sz="2000" dirty="0" smtClean="0">
                <a:solidFill>
                  <a:schemeClr val="tx1">
                    <a:lumMod val="75000"/>
                    <a:lumOff val="25000"/>
                  </a:schemeClr>
                </a:solidFill>
                <a:latin typeface="メイリオ"/>
                <a:ea typeface="メイリオ"/>
                <a:cs typeface="メイリオ"/>
              </a:rPr>
              <a:t>bookmark</a:t>
            </a:r>
            <a:r>
              <a:rPr lang="ja-JP" altLang="en-US" sz="2000" dirty="0" smtClean="0">
                <a:solidFill>
                  <a:schemeClr val="tx1">
                    <a:lumMod val="75000"/>
                    <a:lumOff val="25000"/>
                  </a:schemeClr>
                </a:solidFill>
                <a:latin typeface="メイリオ"/>
                <a:ea typeface="メイリオ"/>
                <a:cs typeface="メイリオ"/>
              </a:rPr>
              <a:t>時系列を入力とする</a:t>
            </a:r>
            <a:r>
              <a:rPr lang="en-US" altLang="ja-JP" sz="2000" dirty="0" smtClean="0">
                <a:solidFill>
                  <a:schemeClr val="tx1">
                    <a:lumMod val="75000"/>
                    <a:lumOff val="25000"/>
                  </a:schemeClr>
                </a:solidFill>
                <a:latin typeface="メイリオ"/>
                <a:ea typeface="メイリオ"/>
                <a:cs typeface="メイリオ"/>
              </a:rPr>
              <a:t>.</a:t>
            </a:r>
          </a:p>
          <a:p>
            <a:r>
              <a:rPr lang="ja-JP" altLang="en-US" sz="2000" dirty="0" smtClean="0">
                <a:solidFill>
                  <a:schemeClr val="tx1">
                    <a:lumMod val="75000"/>
                    <a:lumOff val="25000"/>
                  </a:schemeClr>
                </a:solidFill>
                <a:latin typeface="メイリオ"/>
                <a:ea typeface="メイリオ"/>
                <a:cs typeface="メイリオ"/>
              </a:rPr>
              <a:t>・後半</a:t>
            </a:r>
            <a:r>
              <a:rPr lang="en-US" altLang="ja-JP" sz="2000" dirty="0" smtClean="0">
                <a:solidFill>
                  <a:schemeClr val="tx1">
                    <a:lumMod val="75000"/>
                    <a:lumOff val="25000"/>
                  </a:schemeClr>
                </a:solidFill>
                <a:latin typeface="メイリオ"/>
                <a:ea typeface="メイリオ"/>
                <a:cs typeface="メイリオ"/>
              </a:rPr>
              <a:t>30</a:t>
            </a:r>
            <a:r>
              <a:rPr lang="ja-JP" altLang="en-US" sz="2000" dirty="0" smtClean="0">
                <a:solidFill>
                  <a:schemeClr val="tx1">
                    <a:lumMod val="75000"/>
                    <a:lumOff val="25000"/>
                  </a:schemeClr>
                </a:solidFill>
                <a:latin typeface="メイリオ"/>
                <a:ea typeface="メイリオ"/>
                <a:cs typeface="メイリオ"/>
              </a:rPr>
              <a:t>日分の時系列から</a:t>
            </a:r>
            <a:r>
              <a:rPr lang="en-US" altLang="ja-JP" sz="2000" dirty="0" smtClean="0">
                <a:solidFill>
                  <a:schemeClr val="tx1">
                    <a:lumMod val="75000"/>
                    <a:lumOff val="25000"/>
                  </a:schemeClr>
                </a:solidFill>
                <a:latin typeface="メイリオ"/>
                <a:ea typeface="メイリオ"/>
                <a:cs typeface="メイリオ"/>
              </a:rPr>
              <a:t>bookmark</a:t>
            </a:r>
            <a:r>
              <a:rPr lang="ja-JP" altLang="en-US" sz="2000" dirty="0" smtClean="0">
                <a:solidFill>
                  <a:schemeClr val="tx1">
                    <a:lumMod val="75000"/>
                    <a:lumOff val="25000"/>
                  </a:schemeClr>
                </a:solidFill>
                <a:latin typeface="メイリオ"/>
                <a:ea typeface="メイリオ"/>
                <a:cs typeface="メイリオ"/>
              </a:rPr>
              <a:t>数の平均を計算し</a:t>
            </a:r>
            <a:r>
              <a:rPr lang="en-US" altLang="ja-JP" sz="2000" dirty="0" smtClean="0">
                <a:solidFill>
                  <a:schemeClr val="tx1">
                    <a:lumMod val="75000"/>
                    <a:lumOff val="25000"/>
                  </a:schemeClr>
                </a:solidFill>
                <a:latin typeface="メイリオ"/>
                <a:ea typeface="メイリオ"/>
                <a:cs typeface="メイリオ"/>
              </a:rPr>
              <a:t>, </a:t>
            </a:r>
            <a:r>
              <a:rPr lang="ja-JP" altLang="en-US" sz="2000" dirty="0" smtClean="0">
                <a:solidFill>
                  <a:schemeClr val="tx1">
                    <a:lumMod val="75000"/>
                    <a:lumOff val="25000"/>
                  </a:schemeClr>
                </a:solidFill>
                <a:latin typeface="メイリオ"/>
                <a:ea typeface="メイリオ"/>
                <a:cs typeface="メイリオ"/>
              </a:rPr>
              <a:t>最初の</a:t>
            </a:r>
            <a:r>
              <a:rPr lang="en-US" altLang="ja-JP" sz="2000" dirty="0" smtClean="0">
                <a:solidFill>
                  <a:schemeClr val="tx1">
                    <a:lumMod val="75000"/>
                    <a:lumOff val="25000"/>
                  </a:schemeClr>
                </a:solidFill>
                <a:latin typeface="メイリオ"/>
                <a:ea typeface="メイリオ"/>
                <a:cs typeface="メイリオ"/>
              </a:rPr>
              <a:t>30</a:t>
            </a:r>
            <a:r>
              <a:rPr lang="ja-JP" altLang="en-US" sz="2000" dirty="0" smtClean="0">
                <a:solidFill>
                  <a:schemeClr val="tx1">
                    <a:lumMod val="75000"/>
                    <a:lumOff val="25000"/>
                  </a:schemeClr>
                </a:solidFill>
                <a:latin typeface="メイリオ"/>
                <a:ea typeface="メイリオ"/>
                <a:cs typeface="メイリオ"/>
              </a:rPr>
              <a:t>日</a:t>
            </a:r>
            <a:endParaRPr lang="en-US" altLang="ja-JP" sz="2000" dirty="0">
              <a:solidFill>
                <a:schemeClr val="tx1">
                  <a:lumMod val="75000"/>
                  <a:lumOff val="25000"/>
                </a:schemeClr>
              </a:solidFill>
              <a:latin typeface="メイリオ"/>
              <a:ea typeface="メイリオ"/>
              <a:cs typeface="メイリオ"/>
            </a:endParaRPr>
          </a:p>
          <a:p>
            <a:r>
              <a:rPr lang="ja-JP" altLang="ja-JP" sz="2000" dirty="0" smtClean="0">
                <a:solidFill>
                  <a:schemeClr val="tx1">
                    <a:lumMod val="75000"/>
                    <a:lumOff val="25000"/>
                  </a:schemeClr>
                </a:solidFill>
                <a:latin typeface="メイリオ"/>
                <a:ea typeface="メイリオ"/>
                <a:cs typeface="メイリオ"/>
              </a:rPr>
              <a:t>　</a:t>
            </a:r>
            <a:r>
              <a:rPr lang="en-US" altLang="ja-JP" sz="2000" dirty="0" smtClean="0">
                <a:solidFill>
                  <a:schemeClr val="tx1">
                    <a:lumMod val="75000"/>
                    <a:lumOff val="25000"/>
                  </a:schemeClr>
                </a:solidFill>
                <a:latin typeface="メイリオ"/>
                <a:ea typeface="メイリオ"/>
                <a:cs typeface="メイリオ"/>
              </a:rPr>
              <a:t>(</a:t>
            </a:r>
            <a:r>
              <a:rPr lang="ja-JP" altLang="en-US" sz="2000" dirty="0" smtClean="0">
                <a:solidFill>
                  <a:schemeClr val="tx1">
                    <a:lumMod val="75000"/>
                    <a:lumOff val="25000"/>
                  </a:schemeClr>
                </a:solidFill>
                <a:latin typeface="メイリオ"/>
                <a:ea typeface="メイリオ"/>
                <a:cs typeface="メイリオ"/>
              </a:rPr>
              <a:t>入力</a:t>
            </a:r>
            <a:r>
              <a:rPr lang="en-US" altLang="ja-JP" sz="2000" dirty="0" smtClean="0">
                <a:solidFill>
                  <a:schemeClr val="tx1">
                    <a:lumMod val="75000"/>
                    <a:lumOff val="25000"/>
                  </a:schemeClr>
                </a:solidFill>
                <a:latin typeface="メイリオ"/>
                <a:ea typeface="メイリオ"/>
                <a:cs typeface="メイリオ"/>
              </a:rPr>
              <a:t>)</a:t>
            </a:r>
            <a:r>
              <a:rPr lang="ja-JP" altLang="en-US" sz="2000" dirty="0" smtClean="0">
                <a:solidFill>
                  <a:schemeClr val="tx1">
                    <a:lumMod val="75000"/>
                    <a:lumOff val="25000"/>
                  </a:schemeClr>
                </a:solidFill>
                <a:latin typeface="メイリオ"/>
                <a:ea typeface="メイリオ"/>
                <a:cs typeface="メイリオ"/>
              </a:rPr>
              <a:t>の平均より大きければ</a:t>
            </a:r>
            <a:r>
              <a:rPr lang="en-US" altLang="ja-JP" sz="2000" dirty="0" smtClean="0">
                <a:solidFill>
                  <a:schemeClr val="tx1">
                    <a:lumMod val="75000"/>
                    <a:lumOff val="25000"/>
                  </a:schemeClr>
                </a:solidFill>
                <a:latin typeface="メイリオ"/>
                <a:ea typeface="メイリオ"/>
                <a:cs typeface="メイリオ"/>
              </a:rPr>
              <a:t>1, </a:t>
            </a:r>
            <a:r>
              <a:rPr lang="ja-JP" altLang="en-US" sz="2000" dirty="0" smtClean="0">
                <a:solidFill>
                  <a:schemeClr val="tx1">
                    <a:lumMod val="75000"/>
                    <a:lumOff val="25000"/>
                  </a:schemeClr>
                </a:solidFill>
                <a:latin typeface="メイリオ"/>
                <a:ea typeface="メイリオ"/>
                <a:cs typeface="メイリオ"/>
              </a:rPr>
              <a:t>小さければ</a:t>
            </a:r>
            <a:r>
              <a:rPr lang="en-US" altLang="ja-JP" sz="2000" dirty="0" smtClean="0">
                <a:solidFill>
                  <a:schemeClr val="tx1">
                    <a:lumMod val="75000"/>
                    <a:lumOff val="25000"/>
                  </a:schemeClr>
                </a:solidFill>
                <a:latin typeface="メイリオ"/>
                <a:ea typeface="メイリオ"/>
                <a:cs typeface="メイリオ"/>
              </a:rPr>
              <a:t>0</a:t>
            </a:r>
            <a:r>
              <a:rPr lang="ja-JP" altLang="en-US" sz="2000" dirty="0" smtClean="0">
                <a:solidFill>
                  <a:schemeClr val="tx1">
                    <a:lumMod val="75000"/>
                    <a:lumOff val="25000"/>
                  </a:schemeClr>
                </a:solidFill>
                <a:latin typeface="メイリオ"/>
                <a:ea typeface="メイリオ"/>
                <a:cs typeface="メイリオ"/>
              </a:rPr>
              <a:t>とラベル付けする</a:t>
            </a:r>
            <a:r>
              <a:rPr lang="en-US" altLang="ja-JP" sz="2000" dirty="0">
                <a:solidFill>
                  <a:schemeClr val="tx1">
                    <a:lumMod val="75000"/>
                    <a:lumOff val="25000"/>
                  </a:schemeClr>
                </a:solidFill>
                <a:latin typeface="メイリオ"/>
                <a:ea typeface="メイリオ"/>
                <a:cs typeface="メイリオ"/>
              </a:rPr>
              <a:t>.</a:t>
            </a:r>
          </a:p>
          <a:p>
            <a:r>
              <a:rPr lang="ja-JP" altLang="en-US" sz="2000" dirty="0" smtClean="0">
                <a:solidFill>
                  <a:schemeClr val="tx1">
                    <a:lumMod val="75000"/>
                    <a:lumOff val="25000"/>
                  </a:schemeClr>
                </a:solidFill>
                <a:latin typeface="メイリオ"/>
                <a:ea typeface="メイリオ"/>
                <a:cs typeface="メイリオ"/>
              </a:rPr>
              <a:t>・速度と加速度を計算して</a:t>
            </a:r>
            <a:r>
              <a:rPr lang="en-US" altLang="ja-JP" sz="2000" dirty="0" smtClean="0">
                <a:solidFill>
                  <a:schemeClr val="tx1">
                    <a:lumMod val="75000"/>
                    <a:lumOff val="25000"/>
                  </a:schemeClr>
                </a:solidFill>
                <a:latin typeface="メイリオ"/>
                <a:ea typeface="メイリオ"/>
                <a:cs typeface="メイリオ"/>
              </a:rPr>
              <a:t>3×30</a:t>
            </a:r>
            <a:r>
              <a:rPr lang="ja-JP" altLang="en-US" sz="2000" dirty="0" smtClean="0">
                <a:solidFill>
                  <a:schemeClr val="tx1">
                    <a:lumMod val="75000"/>
                    <a:lumOff val="25000"/>
                  </a:schemeClr>
                </a:solidFill>
                <a:latin typeface="メイリオ"/>
                <a:ea typeface="メイリオ"/>
                <a:cs typeface="メイリオ"/>
              </a:rPr>
              <a:t>の多チャンネル入力とした</a:t>
            </a:r>
            <a:r>
              <a:rPr lang="en-US" altLang="ja-JP" sz="2000" dirty="0" smtClean="0">
                <a:solidFill>
                  <a:schemeClr val="tx1">
                    <a:lumMod val="75000"/>
                    <a:lumOff val="25000"/>
                  </a:schemeClr>
                </a:solidFill>
                <a:latin typeface="メイリオ"/>
                <a:ea typeface="メイリオ"/>
                <a:cs typeface="メイリオ"/>
              </a:rPr>
              <a:t>.</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7" name="角丸四角形 6"/>
          <p:cNvSpPr/>
          <p:nvPr/>
        </p:nvSpPr>
        <p:spPr>
          <a:xfrm>
            <a:off x="382747" y="1324790"/>
            <a:ext cx="8265206" cy="2506377"/>
          </a:xfrm>
          <a:prstGeom prst="roundRect">
            <a:avLst>
              <a:gd name="adj" fmla="val 9040"/>
            </a:avLst>
          </a:prstGeom>
          <a:noFill/>
          <a:ln w="38100">
            <a:solidFill>
              <a:srgbClr val="3B96C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951286" y="1016731"/>
            <a:ext cx="1723549" cy="461665"/>
          </a:xfrm>
          <a:prstGeom prst="rect">
            <a:avLst/>
          </a:prstGeom>
          <a:solidFill>
            <a:schemeClr val="bg1"/>
          </a:solidFill>
        </p:spPr>
        <p:txBody>
          <a:bodyPr wrap="none" rtlCol="0">
            <a:spAutoFit/>
          </a:bodyPr>
          <a:lstStyle/>
          <a:p>
            <a:r>
              <a:rPr lang="ja-JP" altLang="en-US" sz="2400" dirty="0" smtClean="0">
                <a:solidFill>
                  <a:srgbClr val="3B96C1"/>
                </a:solidFill>
                <a:latin typeface="メイリオ"/>
                <a:ea typeface="メイリオ"/>
                <a:cs typeface="メイリオ"/>
              </a:rPr>
              <a:t>学習データ</a:t>
            </a:r>
            <a:endParaRPr kumimoji="1" lang="ja-JP" altLang="en-US" sz="2400" dirty="0" smtClean="0">
              <a:solidFill>
                <a:srgbClr val="3B96C1"/>
              </a:solidFill>
              <a:latin typeface="メイリオ"/>
              <a:ea typeface="メイリオ"/>
              <a:cs typeface="メイリオ"/>
            </a:endParaRPr>
          </a:p>
        </p:txBody>
      </p:sp>
      <p:sp>
        <p:nvSpPr>
          <p:cNvPr id="9" name="テキスト ボックス 8"/>
          <p:cNvSpPr txBox="1"/>
          <p:nvPr/>
        </p:nvSpPr>
        <p:spPr>
          <a:xfrm>
            <a:off x="541310" y="4276812"/>
            <a:ext cx="8021051" cy="2246769"/>
          </a:xfrm>
          <a:prstGeom prst="rect">
            <a:avLst/>
          </a:prstGeom>
          <a:noFill/>
        </p:spPr>
        <p:txBody>
          <a:bodyPr wrap="square" rtlCol="0">
            <a:spAutoFit/>
          </a:bodyPr>
          <a:lstStyle/>
          <a:p>
            <a:r>
              <a:rPr kumimoji="1" lang="ja-JP" altLang="en-US" sz="2000" dirty="0" smtClean="0">
                <a:solidFill>
                  <a:schemeClr val="tx1">
                    <a:lumMod val="75000"/>
                    <a:lumOff val="25000"/>
                  </a:schemeClr>
                </a:solidFill>
                <a:latin typeface="メイリオ"/>
                <a:ea typeface="メイリオ"/>
                <a:cs typeface="メイリオ"/>
              </a:rPr>
              <a:t>・</a:t>
            </a:r>
            <a:r>
              <a:rPr lang="ja-JP" altLang="en-US" sz="2000" dirty="0" smtClean="0">
                <a:solidFill>
                  <a:schemeClr val="tx1">
                    <a:lumMod val="75000"/>
                    <a:lumOff val="25000"/>
                  </a:schemeClr>
                </a:solidFill>
                <a:latin typeface="メイリオ"/>
                <a:ea typeface="メイリオ"/>
                <a:cs typeface="メイリオ"/>
              </a:rPr>
              <a:t>学習データでは</a:t>
            </a:r>
            <a:r>
              <a:rPr lang="en-US" altLang="ja-JP" sz="2000" dirty="0" smtClean="0">
                <a:solidFill>
                  <a:schemeClr val="tx1">
                    <a:lumMod val="75000"/>
                    <a:lumOff val="25000"/>
                  </a:schemeClr>
                </a:solidFill>
                <a:latin typeface="メイリオ"/>
                <a:ea typeface="メイリオ"/>
                <a:cs typeface="メイリオ"/>
              </a:rPr>
              <a:t>, </a:t>
            </a:r>
            <a:r>
              <a:rPr kumimoji="1" lang="ja-JP" altLang="en-US" sz="2000" dirty="0" smtClean="0">
                <a:solidFill>
                  <a:schemeClr val="tx1">
                    <a:lumMod val="75000"/>
                    <a:lumOff val="25000"/>
                  </a:schemeClr>
                </a:solidFill>
                <a:latin typeface="メイリオ"/>
                <a:ea typeface="メイリオ"/>
                <a:cs typeface="メイリオ"/>
              </a:rPr>
              <a:t>正例と負例が同数となるようにサンプリング</a:t>
            </a:r>
            <a:endParaRPr kumimoji="1" lang="en-US" altLang="ja-JP" sz="2000" dirty="0" smtClean="0">
              <a:solidFill>
                <a:schemeClr val="tx1">
                  <a:lumMod val="75000"/>
                  <a:lumOff val="25000"/>
                </a:schemeClr>
              </a:solidFill>
              <a:latin typeface="メイリオ"/>
              <a:ea typeface="メイリオ"/>
              <a:cs typeface="メイリオ"/>
            </a:endParaRPr>
          </a:p>
          <a:p>
            <a:r>
              <a:rPr lang="ja-JP" altLang="en-US" sz="2000" dirty="0" smtClean="0">
                <a:solidFill>
                  <a:schemeClr val="tx1">
                    <a:lumMod val="75000"/>
                    <a:lumOff val="25000"/>
                  </a:schemeClr>
                </a:solidFill>
                <a:latin typeface="メイリオ"/>
                <a:ea typeface="メイリオ"/>
                <a:cs typeface="メイリオ"/>
              </a:rPr>
              <a:t>・チャンスレベルは約</a:t>
            </a:r>
            <a:r>
              <a:rPr lang="en-US" altLang="ja-JP" sz="2000" dirty="0" smtClean="0">
                <a:solidFill>
                  <a:schemeClr val="tx1">
                    <a:lumMod val="75000"/>
                    <a:lumOff val="25000"/>
                  </a:schemeClr>
                </a:solidFill>
                <a:latin typeface="メイリオ"/>
                <a:ea typeface="メイリオ"/>
                <a:cs typeface="メイリオ"/>
              </a:rPr>
              <a:t>80%</a:t>
            </a:r>
          </a:p>
          <a:p>
            <a:r>
              <a:rPr lang="ja-JP" altLang="en-US" sz="2000" dirty="0" smtClean="0">
                <a:solidFill>
                  <a:schemeClr val="tx1">
                    <a:lumMod val="75000"/>
                    <a:lumOff val="25000"/>
                  </a:schemeClr>
                </a:solidFill>
                <a:latin typeface="メイリオ"/>
                <a:ea typeface="メイリオ"/>
                <a:cs typeface="メイリオ"/>
              </a:rPr>
              <a:t>・入力とする系列の</a:t>
            </a:r>
            <a:r>
              <a:rPr lang="en-US" altLang="ja-JP" sz="2000" dirty="0" smtClean="0">
                <a:solidFill>
                  <a:schemeClr val="tx1">
                    <a:lumMod val="75000"/>
                    <a:lumOff val="25000"/>
                  </a:schemeClr>
                </a:solidFill>
                <a:latin typeface="メイリオ"/>
                <a:ea typeface="メイリオ"/>
                <a:cs typeface="メイリオ"/>
              </a:rPr>
              <a:t>bookmark</a:t>
            </a:r>
            <a:r>
              <a:rPr lang="ja-JP" altLang="en-US" sz="2000" dirty="0" smtClean="0">
                <a:solidFill>
                  <a:schemeClr val="tx1">
                    <a:lumMod val="75000"/>
                    <a:lumOff val="25000"/>
                  </a:schemeClr>
                </a:solidFill>
                <a:latin typeface="メイリオ"/>
                <a:ea typeface="メイリオ"/>
                <a:cs typeface="メイリオ"/>
              </a:rPr>
              <a:t>数が少なすぎると</a:t>
            </a:r>
            <a:r>
              <a:rPr lang="en-US" altLang="ja-JP" sz="2000" dirty="0" smtClean="0">
                <a:solidFill>
                  <a:schemeClr val="tx1">
                    <a:lumMod val="75000"/>
                    <a:lumOff val="25000"/>
                  </a:schemeClr>
                </a:solidFill>
                <a:latin typeface="メイリオ"/>
                <a:ea typeface="メイリオ"/>
                <a:cs typeface="メイリオ"/>
              </a:rPr>
              <a:t>, </a:t>
            </a:r>
            <a:r>
              <a:rPr lang="ja-JP" altLang="en-US" sz="2000" dirty="0" smtClean="0">
                <a:solidFill>
                  <a:schemeClr val="tx1">
                    <a:lumMod val="75000"/>
                    <a:lumOff val="25000"/>
                  </a:schemeClr>
                </a:solidFill>
                <a:latin typeface="メイリオ"/>
                <a:ea typeface="メイリオ"/>
                <a:cs typeface="メイリオ"/>
              </a:rPr>
              <a:t>将来的に現在より</a:t>
            </a:r>
            <a:endParaRPr lang="en-US" altLang="ja-JP" sz="2000" dirty="0" smtClean="0">
              <a:solidFill>
                <a:schemeClr val="tx1">
                  <a:lumMod val="75000"/>
                  <a:lumOff val="25000"/>
                </a:schemeClr>
              </a:solidFill>
              <a:latin typeface="メイリオ"/>
              <a:ea typeface="メイリオ"/>
              <a:cs typeface="メイリオ"/>
            </a:endParaRPr>
          </a:p>
          <a:p>
            <a:r>
              <a:rPr lang="ja-JP" altLang="ja-JP" sz="2000" dirty="0">
                <a:solidFill>
                  <a:schemeClr val="tx1">
                    <a:lumMod val="75000"/>
                    <a:lumOff val="25000"/>
                  </a:schemeClr>
                </a:solidFill>
                <a:latin typeface="メイリオ"/>
                <a:ea typeface="メイリオ"/>
                <a:cs typeface="メイリオ"/>
              </a:rPr>
              <a:t>　</a:t>
            </a:r>
            <a:r>
              <a:rPr lang="en-US" altLang="ja-JP" sz="2000" dirty="0" smtClean="0">
                <a:solidFill>
                  <a:schemeClr val="tx1">
                    <a:lumMod val="75000"/>
                    <a:lumOff val="25000"/>
                  </a:schemeClr>
                </a:solidFill>
                <a:latin typeface="メイリオ"/>
                <a:ea typeface="メイリオ"/>
                <a:cs typeface="メイリオ"/>
              </a:rPr>
              <a:t>bookmark</a:t>
            </a:r>
            <a:r>
              <a:rPr lang="ja-JP" altLang="en-US" sz="2000" dirty="0" smtClean="0">
                <a:solidFill>
                  <a:schemeClr val="tx1">
                    <a:lumMod val="75000"/>
                    <a:lumOff val="25000"/>
                  </a:schemeClr>
                </a:solidFill>
                <a:latin typeface="メイリオ"/>
                <a:ea typeface="メイリオ"/>
                <a:cs typeface="メイリオ"/>
              </a:rPr>
              <a:t>数が伸びると判断されたとしてもその規模は小さい可能</a:t>
            </a:r>
            <a:endParaRPr lang="en-US" altLang="ja-JP" sz="2000" dirty="0" smtClean="0">
              <a:solidFill>
                <a:schemeClr val="tx1">
                  <a:lumMod val="75000"/>
                  <a:lumOff val="25000"/>
                </a:schemeClr>
              </a:solidFill>
              <a:latin typeface="メイリオ"/>
              <a:ea typeface="メイリオ"/>
              <a:cs typeface="メイリオ"/>
            </a:endParaRPr>
          </a:p>
          <a:p>
            <a:r>
              <a:rPr lang="ja-JP" altLang="ja-JP" sz="2000" dirty="0">
                <a:solidFill>
                  <a:schemeClr val="tx1">
                    <a:lumMod val="75000"/>
                    <a:lumOff val="25000"/>
                  </a:schemeClr>
                </a:solidFill>
                <a:latin typeface="メイリオ"/>
                <a:ea typeface="メイリオ"/>
                <a:cs typeface="メイリオ"/>
              </a:rPr>
              <a:t>　</a:t>
            </a:r>
            <a:r>
              <a:rPr lang="ja-JP" altLang="en-US" sz="2000" dirty="0" smtClean="0">
                <a:solidFill>
                  <a:schemeClr val="tx1">
                    <a:lumMod val="75000"/>
                    <a:lumOff val="25000"/>
                  </a:schemeClr>
                </a:solidFill>
                <a:latin typeface="メイリオ"/>
                <a:ea typeface="メイリオ"/>
                <a:cs typeface="メイリオ"/>
              </a:rPr>
              <a:t>性があるので</a:t>
            </a:r>
            <a:r>
              <a:rPr lang="en-US" altLang="ja-JP" sz="2000" dirty="0" smtClean="0">
                <a:solidFill>
                  <a:schemeClr val="tx1">
                    <a:lumMod val="75000"/>
                    <a:lumOff val="25000"/>
                  </a:schemeClr>
                </a:solidFill>
                <a:latin typeface="メイリオ"/>
                <a:ea typeface="メイリオ"/>
                <a:cs typeface="メイリオ"/>
              </a:rPr>
              <a:t>, </a:t>
            </a:r>
            <a:r>
              <a:rPr lang="ja-JP" altLang="en-US" sz="2000" dirty="0" smtClean="0">
                <a:solidFill>
                  <a:schemeClr val="tx1">
                    <a:lumMod val="75000"/>
                    <a:lumOff val="25000"/>
                  </a:schemeClr>
                </a:solidFill>
                <a:latin typeface="メイリオ"/>
                <a:ea typeface="メイリオ"/>
                <a:cs typeface="メイリオ"/>
              </a:rPr>
              <a:t>入力時系列の平均</a:t>
            </a:r>
            <a:r>
              <a:rPr lang="en-US" altLang="ja-JP" sz="2000" dirty="0" smtClean="0">
                <a:solidFill>
                  <a:schemeClr val="tx1">
                    <a:lumMod val="75000"/>
                    <a:lumOff val="25000"/>
                  </a:schemeClr>
                </a:solidFill>
                <a:latin typeface="メイリオ"/>
                <a:ea typeface="メイリオ"/>
                <a:cs typeface="メイリオ"/>
              </a:rPr>
              <a:t>bookmark</a:t>
            </a:r>
            <a:r>
              <a:rPr lang="ja-JP" altLang="en-US" sz="2000" dirty="0" smtClean="0">
                <a:solidFill>
                  <a:schemeClr val="tx1">
                    <a:lumMod val="75000"/>
                    <a:lumOff val="25000"/>
                  </a:schemeClr>
                </a:solidFill>
                <a:latin typeface="メイリオ"/>
                <a:ea typeface="メイリオ"/>
                <a:cs typeface="メイリオ"/>
              </a:rPr>
              <a:t>数に閾値を設定</a:t>
            </a:r>
            <a:endParaRPr lang="en-US" altLang="ja-JP" sz="2000" dirty="0">
              <a:solidFill>
                <a:schemeClr val="tx1">
                  <a:lumMod val="75000"/>
                  <a:lumOff val="25000"/>
                </a:schemeClr>
              </a:solidFill>
              <a:latin typeface="メイリオ"/>
              <a:ea typeface="メイリオ"/>
              <a:cs typeface="メイリオ"/>
            </a:endParaRPr>
          </a:p>
          <a:p>
            <a:r>
              <a:rPr lang="ja-JP" altLang="ja-JP" sz="2000" dirty="0" smtClean="0">
                <a:solidFill>
                  <a:schemeClr val="tx1">
                    <a:lumMod val="75000"/>
                    <a:lumOff val="25000"/>
                  </a:schemeClr>
                </a:solidFill>
                <a:latin typeface="メイリオ"/>
                <a:ea typeface="メイリオ"/>
                <a:cs typeface="メイリオ"/>
              </a:rPr>
              <a:t>　</a:t>
            </a:r>
            <a:r>
              <a:rPr lang="en-US" altLang="ja-JP" sz="2000" dirty="0" smtClean="0">
                <a:solidFill>
                  <a:schemeClr val="tx1">
                    <a:lumMod val="75000"/>
                    <a:lumOff val="25000"/>
                  </a:schemeClr>
                </a:solidFill>
                <a:latin typeface="メイリオ"/>
                <a:ea typeface="メイリオ"/>
                <a:cs typeface="メイリオ"/>
              </a:rPr>
              <a:t>→</a:t>
            </a:r>
            <a:r>
              <a:rPr lang="ja-JP" altLang="en-US" sz="2000" dirty="0" smtClean="0">
                <a:solidFill>
                  <a:schemeClr val="tx1">
                    <a:lumMod val="75000"/>
                    <a:lumOff val="25000"/>
                  </a:schemeClr>
                </a:solidFill>
                <a:latin typeface="メイリオ"/>
                <a:ea typeface="メイリオ"/>
                <a:cs typeface="メイリオ"/>
              </a:rPr>
              <a:t>とりあえず平均</a:t>
            </a:r>
            <a:r>
              <a:rPr lang="en-US" altLang="ja-JP" sz="2000" dirty="0" smtClean="0">
                <a:solidFill>
                  <a:schemeClr val="tx1">
                    <a:lumMod val="75000"/>
                    <a:lumOff val="25000"/>
                  </a:schemeClr>
                </a:solidFill>
                <a:latin typeface="メイリオ"/>
                <a:ea typeface="メイリオ"/>
                <a:cs typeface="メイリオ"/>
              </a:rPr>
              <a:t>bookmark</a:t>
            </a:r>
            <a:r>
              <a:rPr lang="ja-JP" altLang="en-US" sz="2000" dirty="0" smtClean="0">
                <a:solidFill>
                  <a:schemeClr val="tx1">
                    <a:lumMod val="75000"/>
                    <a:lumOff val="25000"/>
                  </a:schemeClr>
                </a:solidFill>
                <a:latin typeface="メイリオ"/>
                <a:ea typeface="メイリオ"/>
                <a:cs typeface="メイリオ"/>
              </a:rPr>
              <a:t>数</a:t>
            </a:r>
            <a:r>
              <a:rPr lang="en-US" altLang="ja-JP" sz="2000" dirty="0">
                <a:solidFill>
                  <a:schemeClr val="tx1">
                    <a:lumMod val="75000"/>
                    <a:lumOff val="25000"/>
                  </a:schemeClr>
                </a:solidFill>
                <a:latin typeface="メイリオ"/>
                <a:ea typeface="メイリオ"/>
                <a:cs typeface="メイリオ"/>
              </a:rPr>
              <a:t> </a:t>
            </a:r>
            <a:r>
              <a:rPr lang="en-US" altLang="ja-JP" sz="2000" dirty="0" smtClean="0">
                <a:solidFill>
                  <a:schemeClr val="tx1">
                    <a:lumMod val="75000"/>
                    <a:lumOff val="25000"/>
                  </a:schemeClr>
                </a:solidFill>
                <a:latin typeface="メイリオ"/>
                <a:ea typeface="メイリオ"/>
                <a:cs typeface="メイリオ"/>
              </a:rPr>
              <a:t>&gt;= 2</a:t>
            </a:r>
          </a:p>
          <a:p>
            <a:r>
              <a:rPr lang="ja-JP" altLang="en-US" sz="2000" dirty="0" smtClean="0">
                <a:solidFill>
                  <a:schemeClr val="tx1">
                    <a:lumMod val="75000"/>
                    <a:lumOff val="25000"/>
                  </a:schemeClr>
                </a:solidFill>
                <a:latin typeface="メイリオ"/>
                <a:ea typeface="メイリオ"/>
                <a:cs typeface="メイリオ"/>
              </a:rPr>
              <a:t>・データシャッフル</a:t>
            </a:r>
            <a:endParaRPr lang="en-US" altLang="ja-JP" sz="2000" dirty="0" smtClean="0">
              <a:solidFill>
                <a:schemeClr val="tx1">
                  <a:lumMod val="75000"/>
                  <a:lumOff val="25000"/>
                </a:schemeClr>
              </a:solidFill>
              <a:latin typeface="メイリオ"/>
              <a:ea typeface="メイリオ"/>
              <a:cs typeface="メイリオ"/>
            </a:endParaRPr>
          </a:p>
        </p:txBody>
      </p:sp>
      <p:sp>
        <p:nvSpPr>
          <p:cNvPr id="10" name="角丸四角形 9"/>
          <p:cNvSpPr/>
          <p:nvPr/>
        </p:nvSpPr>
        <p:spPr>
          <a:xfrm>
            <a:off x="396763" y="4152291"/>
            <a:ext cx="8265206" cy="2494041"/>
          </a:xfrm>
          <a:prstGeom prst="roundRect">
            <a:avLst>
              <a:gd name="adj" fmla="val 9040"/>
            </a:avLst>
          </a:prstGeom>
          <a:noFill/>
          <a:ln w="38100">
            <a:solidFill>
              <a:srgbClr val="3B96C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973519" y="3871651"/>
            <a:ext cx="1107996" cy="461665"/>
          </a:xfrm>
          <a:prstGeom prst="rect">
            <a:avLst/>
          </a:prstGeom>
          <a:solidFill>
            <a:schemeClr val="bg1"/>
          </a:solidFill>
        </p:spPr>
        <p:txBody>
          <a:bodyPr wrap="none" rtlCol="0">
            <a:spAutoFit/>
          </a:bodyPr>
          <a:lstStyle/>
          <a:p>
            <a:r>
              <a:rPr lang="ja-JP" altLang="en-US" sz="2400" dirty="0" smtClean="0">
                <a:solidFill>
                  <a:srgbClr val="3B96C1"/>
                </a:solidFill>
                <a:latin typeface="メイリオ"/>
                <a:ea typeface="メイリオ"/>
                <a:cs typeface="メイリオ"/>
              </a:rPr>
              <a:t>その他</a:t>
            </a:r>
            <a:endParaRPr kumimoji="1" lang="ja-JP" altLang="en-US" sz="2400" dirty="0" smtClean="0">
              <a:solidFill>
                <a:srgbClr val="3B96C1"/>
              </a:solidFill>
              <a:latin typeface="メイリオ"/>
              <a:ea typeface="メイリオ"/>
              <a:cs typeface="メイリオ"/>
            </a:endParaRPr>
          </a:p>
        </p:txBody>
      </p:sp>
    </p:spTree>
    <p:extLst>
      <p:ext uri="{BB962C8B-B14F-4D97-AF65-F5344CB8AC3E}">
        <p14:creationId xmlns:p14="http://schemas.microsoft.com/office/powerpoint/2010/main" val="33501466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正方形/長方形 1"/>
          <p:cNvSpPr/>
          <p:nvPr/>
        </p:nvSpPr>
        <p:spPr>
          <a:xfrm>
            <a:off x="0" y="393456"/>
            <a:ext cx="9144000" cy="45719"/>
          </a:xfrm>
          <a:prstGeom prst="rect">
            <a:avLst/>
          </a:prstGeom>
          <a:solidFill>
            <a:srgbClr val="318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 name="正方形/長方形 2"/>
          <p:cNvSpPr/>
          <p:nvPr/>
        </p:nvSpPr>
        <p:spPr>
          <a:xfrm>
            <a:off x="584570" y="624941"/>
            <a:ext cx="332601" cy="342710"/>
          </a:xfrm>
          <a:prstGeom prst="rect">
            <a:avLst/>
          </a:prstGeom>
          <a:solidFill>
            <a:srgbClr val="318BBA">
              <a:alpha val="8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 name="フッター プレースホルダー 2"/>
          <p:cNvSpPr txBox="1">
            <a:spLocks/>
          </p:cNvSpPr>
          <p:nvPr/>
        </p:nvSpPr>
        <p:spPr>
          <a:xfrm>
            <a:off x="133486" y="122336"/>
            <a:ext cx="4057514" cy="365125"/>
          </a:xfrm>
          <a:prstGeom prst="rect">
            <a:avLst/>
          </a:prstGeom>
        </p:spPr>
        <p:txBody>
          <a:bodyPr/>
          <a:lstStyle>
            <a:defPPr>
              <a:defRPr lang="ja-JP"/>
            </a:defPPr>
            <a:lvl1pPr marL="0" algn="l" defTabSz="457200" rtl="0" eaLnBrk="1" latinLnBrk="0" hangingPunct="1">
              <a:defRPr kumimoji="1" sz="1100" kern="1200">
                <a:solidFill>
                  <a:srgbClr val="DE8528"/>
                </a:solidFill>
                <a:latin typeface="メイリオ"/>
                <a:ea typeface="メイリオ"/>
                <a:cs typeface="メイリオ"/>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dirty="0" smtClean="0">
                <a:solidFill>
                  <a:srgbClr val="318BBA"/>
                </a:solidFill>
              </a:rPr>
              <a:t>RA</a:t>
            </a:r>
            <a:r>
              <a:rPr lang="ja-JP" altLang="en-US" dirty="0" smtClean="0">
                <a:solidFill>
                  <a:srgbClr val="318BBA"/>
                </a:solidFill>
              </a:rPr>
              <a:t>報告資料</a:t>
            </a:r>
            <a:r>
              <a:rPr lang="en-US" altLang="ja-JP" dirty="0" smtClean="0">
                <a:solidFill>
                  <a:srgbClr val="318BBA"/>
                </a:solidFill>
              </a:rPr>
              <a:t> 1/14</a:t>
            </a:r>
          </a:p>
        </p:txBody>
      </p:sp>
      <p:sp>
        <p:nvSpPr>
          <p:cNvPr id="5" name="テキスト ボックス 4"/>
          <p:cNvSpPr txBox="1"/>
          <p:nvPr/>
        </p:nvSpPr>
        <p:spPr>
          <a:xfrm>
            <a:off x="916530" y="571456"/>
            <a:ext cx="2954655" cy="461665"/>
          </a:xfrm>
          <a:prstGeom prst="rect">
            <a:avLst/>
          </a:prstGeom>
          <a:noFill/>
        </p:spPr>
        <p:txBody>
          <a:bodyPr wrap="none" rtlCol="0">
            <a:spAutoFit/>
          </a:bodyPr>
          <a:lstStyle/>
          <a:p>
            <a:r>
              <a:rPr lang="ja-JP" altLang="en-US" sz="2400" dirty="0" smtClean="0">
                <a:solidFill>
                  <a:srgbClr val="318BBA"/>
                </a:solidFill>
                <a:latin typeface="メイリオ"/>
                <a:ea typeface="メイリオ"/>
                <a:cs typeface="メイリオ"/>
              </a:rPr>
              <a:t>ロジスティック回帰</a:t>
            </a:r>
            <a:endParaRPr kumimoji="1" lang="ja-JP" altLang="en-US" sz="2400" dirty="0">
              <a:solidFill>
                <a:srgbClr val="318BBA"/>
              </a:solidFill>
              <a:latin typeface="メイリオ"/>
              <a:ea typeface="メイリオ"/>
              <a:cs typeface="メイリオ"/>
            </a:endParaRPr>
          </a:p>
        </p:txBody>
      </p:sp>
      <p:pic>
        <p:nvPicPr>
          <p:cNvPr id="6" name="図 5" descr="l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500" y="1638300"/>
            <a:ext cx="4953000" cy="3568700"/>
          </a:xfrm>
          <a:prstGeom prst="rect">
            <a:avLst/>
          </a:prstGeom>
        </p:spPr>
      </p:pic>
      <p:sp>
        <p:nvSpPr>
          <p:cNvPr id="7" name="テキスト ボックス 6"/>
          <p:cNvSpPr txBox="1"/>
          <p:nvPr/>
        </p:nvSpPr>
        <p:spPr>
          <a:xfrm>
            <a:off x="1005417" y="5334005"/>
            <a:ext cx="2399189" cy="707886"/>
          </a:xfrm>
          <a:prstGeom prst="rect">
            <a:avLst/>
          </a:prstGeom>
          <a:noFill/>
        </p:spPr>
        <p:txBody>
          <a:bodyPr wrap="none" rtlCol="0">
            <a:spAutoFit/>
          </a:bodyPr>
          <a:lstStyle/>
          <a:p>
            <a:r>
              <a:rPr kumimoji="1" lang="ja-JP" altLang="en-US" sz="2000" dirty="0" smtClean="0">
                <a:solidFill>
                  <a:schemeClr val="tx1">
                    <a:lumMod val="75000"/>
                    <a:lumOff val="25000"/>
                  </a:schemeClr>
                </a:solidFill>
                <a:latin typeface="メイリオ"/>
                <a:ea typeface="メイリオ"/>
                <a:cs typeface="メイリオ"/>
              </a:rPr>
              <a:t>・</a:t>
            </a:r>
            <a:r>
              <a:rPr kumimoji="1" lang="en-US" altLang="ja-JP" sz="2000" dirty="0" smtClean="0">
                <a:solidFill>
                  <a:schemeClr val="tx1">
                    <a:lumMod val="75000"/>
                    <a:lumOff val="25000"/>
                  </a:schemeClr>
                </a:solidFill>
                <a:latin typeface="メイリオ"/>
                <a:ea typeface="メイリオ"/>
                <a:cs typeface="メイリオ"/>
              </a:rPr>
              <a:t>L2</a:t>
            </a:r>
            <a:r>
              <a:rPr kumimoji="1" lang="ja-JP" altLang="en-US" sz="2000" dirty="0" smtClean="0">
                <a:solidFill>
                  <a:schemeClr val="tx1">
                    <a:lumMod val="75000"/>
                    <a:lumOff val="25000"/>
                  </a:schemeClr>
                </a:solidFill>
                <a:latin typeface="メイリオ"/>
                <a:ea typeface="メイリオ"/>
                <a:cs typeface="メイリオ"/>
              </a:rPr>
              <a:t>で正則化</a:t>
            </a:r>
            <a:endParaRPr kumimoji="1" lang="en-US" altLang="ja-JP" sz="2000" dirty="0" smtClean="0">
              <a:solidFill>
                <a:schemeClr val="tx1">
                  <a:lumMod val="75000"/>
                  <a:lumOff val="25000"/>
                </a:schemeClr>
              </a:solidFill>
              <a:latin typeface="メイリオ"/>
              <a:ea typeface="メイリオ"/>
              <a:cs typeface="メイリオ"/>
            </a:endParaRPr>
          </a:p>
          <a:p>
            <a:r>
              <a:rPr lang="ja-JP" altLang="en-US" sz="2000" dirty="0" smtClean="0">
                <a:solidFill>
                  <a:schemeClr val="tx1">
                    <a:lumMod val="75000"/>
                    <a:lumOff val="25000"/>
                  </a:schemeClr>
                </a:solidFill>
                <a:latin typeface="メイリオ"/>
                <a:ea typeface="メイリオ"/>
                <a:cs typeface="メイリオ"/>
              </a:rPr>
              <a:t>・</a:t>
            </a:r>
            <a:r>
              <a:rPr lang="en-US" altLang="ja-JP" sz="2000" dirty="0" smtClean="0">
                <a:solidFill>
                  <a:schemeClr val="tx1">
                    <a:lumMod val="75000"/>
                    <a:lumOff val="25000"/>
                  </a:schemeClr>
                </a:solidFill>
                <a:latin typeface="メイリオ"/>
                <a:ea typeface="メイリオ"/>
                <a:cs typeface="メイリオ"/>
              </a:rPr>
              <a:t>AUC = 0.54522</a:t>
            </a:r>
            <a:endParaRPr kumimoji="1" lang="ja-JP" altLang="en-US" sz="2000" dirty="0" smtClean="0">
              <a:solidFill>
                <a:schemeClr val="tx1">
                  <a:lumMod val="75000"/>
                  <a:lumOff val="25000"/>
                </a:schemeClr>
              </a:solidFill>
              <a:latin typeface="メイリオ"/>
              <a:ea typeface="メイリオ"/>
              <a:cs typeface="メイリオ"/>
            </a:endParaRPr>
          </a:p>
        </p:txBody>
      </p:sp>
    </p:spTree>
    <p:extLst>
      <p:ext uri="{BB962C8B-B14F-4D97-AF65-F5344CB8AC3E}">
        <p14:creationId xmlns:p14="http://schemas.microsoft.com/office/powerpoint/2010/main" val="33501466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393456"/>
            <a:ext cx="9144000" cy="45719"/>
          </a:xfrm>
          <a:prstGeom prst="rect">
            <a:avLst/>
          </a:prstGeom>
          <a:solidFill>
            <a:srgbClr val="318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584570" y="624941"/>
            <a:ext cx="332601" cy="342710"/>
          </a:xfrm>
          <a:prstGeom prst="rect">
            <a:avLst/>
          </a:prstGeom>
          <a:solidFill>
            <a:srgbClr val="318BBA">
              <a:alpha val="8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フッター プレースホルダー 2"/>
          <p:cNvSpPr txBox="1">
            <a:spLocks/>
          </p:cNvSpPr>
          <p:nvPr/>
        </p:nvSpPr>
        <p:spPr>
          <a:xfrm>
            <a:off x="133486" y="122336"/>
            <a:ext cx="4057514" cy="365125"/>
          </a:xfrm>
          <a:prstGeom prst="rect">
            <a:avLst/>
          </a:prstGeom>
        </p:spPr>
        <p:txBody>
          <a:bodyPr/>
          <a:lstStyle>
            <a:defPPr>
              <a:defRPr lang="ja-JP"/>
            </a:defPPr>
            <a:lvl1pPr marL="0" algn="l" defTabSz="457200" rtl="0" eaLnBrk="1" latinLnBrk="0" hangingPunct="1">
              <a:defRPr kumimoji="1" sz="1100" kern="1200">
                <a:solidFill>
                  <a:srgbClr val="DE8528"/>
                </a:solidFill>
                <a:latin typeface="メイリオ"/>
                <a:ea typeface="メイリオ"/>
                <a:cs typeface="メイリオ"/>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dirty="0" smtClean="0">
                <a:solidFill>
                  <a:srgbClr val="318BBA"/>
                </a:solidFill>
              </a:rPr>
              <a:t>RA</a:t>
            </a:r>
            <a:r>
              <a:rPr lang="ja-JP" altLang="en-US" dirty="0" smtClean="0">
                <a:solidFill>
                  <a:srgbClr val="318BBA"/>
                </a:solidFill>
              </a:rPr>
              <a:t>報告資料</a:t>
            </a:r>
            <a:r>
              <a:rPr lang="en-US" altLang="ja-JP" dirty="0" smtClean="0">
                <a:solidFill>
                  <a:srgbClr val="318BBA"/>
                </a:solidFill>
              </a:rPr>
              <a:t> 4/7</a:t>
            </a:r>
          </a:p>
        </p:txBody>
      </p:sp>
      <p:sp>
        <p:nvSpPr>
          <p:cNvPr id="7" name="テキスト ボックス 6"/>
          <p:cNvSpPr txBox="1"/>
          <p:nvPr/>
        </p:nvSpPr>
        <p:spPr>
          <a:xfrm>
            <a:off x="916530" y="571456"/>
            <a:ext cx="1415772" cy="461665"/>
          </a:xfrm>
          <a:prstGeom prst="rect">
            <a:avLst/>
          </a:prstGeom>
          <a:noFill/>
        </p:spPr>
        <p:txBody>
          <a:bodyPr wrap="none" rtlCol="0">
            <a:spAutoFit/>
          </a:bodyPr>
          <a:lstStyle/>
          <a:p>
            <a:r>
              <a:rPr lang="ja-JP" altLang="en-US" sz="2400" dirty="0" smtClean="0">
                <a:solidFill>
                  <a:srgbClr val="318BBA"/>
                </a:solidFill>
                <a:latin typeface="メイリオ"/>
                <a:ea typeface="メイリオ"/>
                <a:cs typeface="メイリオ"/>
              </a:rPr>
              <a:t>学習状況</a:t>
            </a:r>
            <a:endParaRPr kumimoji="1" lang="ja-JP" altLang="en-US" sz="2400" dirty="0">
              <a:solidFill>
                <a:srgbClr val="318BBA"/>
              </a:solidFill>
              <a:latin typeface="メイリオ"/>
              <a:ea typeface="メイリオ"/>
              <a:cs typeface="メイリオ"/>
            </a:endParaRPr>
          </a:p>
        </p:txBody>
      </p:sp>
      <p:sp>
        <p:nvSpPr>
          <p:cNvPr id="3" name="テキスト ボックス 2"/>
          <p:cNvSpPr txBox="1"/>
          <p:nvPr/>
        </p:nvSpPr>
        <p:spPr>
          <a:xfrm>
            <a:off x="694918" y="2757377"/>
            <a:ext cx="7745928" cy="1323439"/>
          </a:xfrm>
          <a:prstGeom prst="rect">
            <a:avLst/>
          </a:prstGeom>
          <a:noFill/>
        </p:spPr>
        <p:txBody>
          <a:bodyPr wrap="square" rtlCol="0">
            <a:spAutoFit/>
          </a:bodyPr>
          <a:lstStyle/>
          <a:p>
            <a:r>
              <a:rPr kumimoji="1" lang="en-US" altLang="ja-JP" sz="2000" dirty="0" err="1" smtClean="0">
                <a:solidFill>
                  <a:schemeClr val="tx1">
                    <a:lumMod val="75000"/>
                    <a:lumOff val="25000"/>
                  </a:schemeClr>
                </a:solidFill>
                <a:latin typeface="メイリオ"/>
                <a:ea typeface="メイリオ"/>
                <a:cs typeface="メイリオ"/>
              </a:rPr>
              <a:t>Overfitting</a:t>
            </a:r>
            <a:r>
              <a:rPr kumimoji="1" lang="ja-JP" altLang="en-US" sz="2000" dirty="0" smtClean="0">
                <a:solidFill>
                  <a:schemeClr val="tx1">
                    <a:lumMod val="75000"/>
                    <a:lumOff val="25000"/>
                  </a:schemeClr>
                </a:solidFill>
                <a:latin typeface="メイリオ"/>
                <a:ea typeface="メイリオ"/>
                <a:cs typeface="メイリオ"/>
              </a:rPr>
              <a:t>気味</a:t>
            </a:r>
            <a:endParaRPr kumimoji="1" lang="en-US" altLang="ja-JP" sz="2000" dirty="0" smtClean="0">
              <a:solidFill>
                <a:schemeClr val="tx1">
                  <a:lumMod val="75000"/>
                  <a:lumOff val="25000"/>
                </a:schemeClr>
              </a:solidFill>
              <a:latin typeface="メイリオ"/>
              <a:ea typeface="メイリオ"/>
              <a:cs typeface="メイリオ"/>
            </a:endParaRPr>
          </a:p>
          <a:p>
            <a:r>
              <a:rPr kumimoji="1" lang="en-US" altLang="ja-JP" sz="2000" dirty="0" smtClean="0">
                <a:solidFill>
                  <a:schemeClr val="tx1">
                    <a:lumMod val="75000"/>
                    <a:lumOff val="25000"/>
                  </a:schemeClr>
                </a:solidFill>
                <a:latin typeface="メイリオ"/>
                <a:ea typeface="メイリオ"/>
                <a:cs typeface="メイリオ"/>
              </a:rPr>
              <a:t>→</a:t>
            </a:r>
            <a:r>
              <a:rPr kumimoji="1" lang="en-US" altLang="ja-JP" sz="2000" dirty="0" err="1" smtClean="0">
                <a:solidFill>
                  <a:schemeClr val="tx1">
                    <a:lumMod val="75000"/>
                    <a:lumOff val="25000"/>
                  </a:schemeClr>
                </a:solidFill>
                <a:latin typeface="メイリオ"/>
                <a:ea typeface="メイリオ"/>
                <a:cs typeface="メイリオ"/>
              </a:rPr>
              <a:t>overfitting</a:t>
            </a:r>
            <a:r>
              <a:rPr kumimoji="1" lang="ja-JP" altLang="en-US" sz="2000" dirty="0" smtClean="0">
                <a:solidFill>
                  <a:schemeClr val="tx1">
                    <a:lumMod val="75000"/>
                    <a:lumOff val="25000"/>
                  </a:schemeClr>
                </a:solidFill>
                <a:latin typeface="メイリオ"/>
                <a:ea typeface="メイリオ"/>
                <a:cs typeface="メイリオ"/>
              </a:rPr>
              <a:t>を解消するため</a:t>
            </a:r>
            <a:r>
              <a:rPr kumimoji="1" lang="en-US" altLang="ja-JP" sz="2000" dirty="0" smtClean="0">
                <a:solidFill>
                  <a:schemeClr val="tx1">
                    <a:lumMod val="75000"/>
                    <a:lumOff val="25000"/>
                  </a:schemeClr>
                </a:solidFill>
                <a:latin typeface="メイリオ"/>
                <a:ea typeface="メイリオ"/>
                <a:cs typeface="メイリオ"/>
              </a:rPr>
              <a:t>training</a:t>
            </a:r>
            <a:r>
              <a:rPr kumimoji="1" lang="ja-JP" altLang="en-US" sz="2000" dirty="0" smtClean="0">
                <a:solidFill>
                  <a:schemeClr val="tx1">
                    <a:lumMod val="75000"/>
                    <a:lumOff val="25000"/>
                  </a:schemeClr>
                </a:solidFill>
                <a:latin typeface="メイリオ"/>
                <a:ea typeface="メイリオ"/>
                <a:cs typeface="メイリオ"/>
              </a:rPr>
              <a:t>時から</a:t>
            </a:r>
            <a:r>
              <a:rPr kumimoji="1" lang="en-US" altLang="ja-JP" sz="2000" dirty="0" smtClean="0">
                <a:solidFill>
                  <a:schemeClr val="tx1">
                    <a:lumMod val="75000"/>
                    <a:lumOff val="25000"/>
                  </a:schemeClr>
                </a:solidFill>
                <a:latin typeface="メイリオ"/>
                <a:ea typeface="メイリオ"/>
                <a:cs typeface="メイリオ"/>
              </a:rPr>
              <a:t>test</a:t>
            </a:r>
            <a:r>
              <a:rPr kumimoji="1" lang="ja-JP" altLang="en-US" sz="2000" dirty="0" smtClean="0">
                <a:solidFill>
                  <a:schemeClr val="tx1">
                    <a:lumMod val="75000"/>
                    <a:lumOff val="25000"/>
                  </a:schemeClr>
                </a:solidFill>
                <a:latin typeface="メイリオ"/>
                <a:ea typeface="メイリオ"/>
                <a:cs typeface="メイリオ"/>
              </a:rPr>
              <a:t>の状況に近づけるために</a:t>
            </a:r>
            <a:r>
              <a:rPr kumimoji="1" lang="en-US" altLang="ja-JP" sz="2000" dirty="0" smtClean="0">
                <a:solidFill>
                  <a:schemeClr val="tx1">
                    <a:lumMod val="75000"/>
                    <a:lumOff val="25000"/>
                  </a:schemeClr>
                </a:solidFill>
                <a:latin typeface="メイリオ"/>
                <a:ea typeface="メイリオ"/>
                <a:cs typeface="メイリオ"/>
              </a:rPr>
              <a:t>,stride5</a:t>
            </a:r>
            <a:r>
              <a:rPr kumimoji="1" lang="ja-JP" altLang="en-US" sz="2000" dirty="0" smtClean="0">
                <a:solidFill>
                  <a:schemeClr val="tx1">
                    <a:lumMod val="75000"/>
                    <a:lumOff val="25000"/>
                  </a:schemeClr>
                </a:solidFill>
                <a:latin typeface="メイリオ"/>
                <a:ea typeface="メイリオ"/>
                <a:cs typeface="メイリオ"/>
              </a:rPr>
              <a:t>による</a:t>
            </a:r>
            <a:r>
              <a:rPr kumimoji="1" lang="en-US" altLang="ja-JP" sz="2000" dirty="0" smtClean="0">
                <a:solidFill>
                  <a:schemeClr val="tx1">
                    <a:lumMod val="75000"/>
                    <a:lumOff val="25000"/>
                  </a:schemeClr>
                </a:solidFill>
                <a:latin typeface="メイリオ"/>
                <a:ea typeface="メイリオ"/>
                <a:cs typeface="メイリオ"/>
              </a:rPr>
              <a:t>data augmentation</a:t>
            </a:r>
            <a:r>
              <a:rPr kumimoji="1" lang="ja-JP" altLang="en-US" sz="2000" dirty="0" smtClean="0">
                <a:solidFill>
                  <a:schemeClr val="tx1">
                    <a:lumMod val="75000"/>
                    <a:lumOff val="25000"/>
                  </a:schemeClr>
                </a:solidFill>
                <a:latin typeface="メイリオ"/>
                <a:ea typeface="メイリオ"/>
                <a:cs typeface="メイリオ"/>
              </a:rPr>
              <a:t>をやめる</a:t>
            </a:r>
            <a:endParaRPr kumimoji="1" lang="en-US" altLang="ja-JP" sz="2000" dirty="0" smtClean="0">
              <a:solidFill>
                <a:schemeClr val="tx1">
                  <a:lumMod val="75000"/>
                  <a:lumOff val="25000"/>
                </a:schemeClr>
              </a:solidFill>
              <a:latin typeface="メイリオ"/>
              <a:ea typeface="メイリオ"/>
              <a:cs typeface="メイリオ"/>
            </a:endParaRPr>
          </a:p>
          <a:p>
            <a:r>
              <a:rPr lang="en-US" altLang="ja-JP" sz="2000" dirty="0" smtClean="0">
                <a:solidFill>
                  <a:schemeClr val="tx1">
                    <a:lumMod val="75000"/>
                    <a:lumOff val="25000"/>
                  </a:schemeClr>
                </a:solidFill>
                <a:latin typeface="メイリオ"/>
                <a:ea typeface="メイリオ"/>
                <a:cs typeface="メイリオ"/>
              </a:rPr>
              <a:t>→stride30, 60</a:t>
            </a:r>
            <a:r>
              <a:rPr lang="ja-JP" altLang="en-US" sz="2000" dirty="0" smtClean="0">
                <a:solidFill>
                  <a:schemeClr val="tx1">
                    <a:lumMod val="75000"/>
                    <a:lumOff val="25000"/>
                  </a:schemeClr>
                </a:solidFill>
                <a:latin typeface="メイリオ"/>
                <a:ea typeface="メイリオ"/>
                <a:cs typeface="メイリオ"/>
              </a:rPr>
              <a:t>で</a:t>
            </a:r>
            <a:r>
              <a:rPr lang="ja-JP" altLang="en-US" sz="2000" dirty="0" smtClean="0">
                <a:solidFill>
                  <a:schemeClr val="tx1">
                    <a:lumMod val="75000"/>
                    <a:lumOff val="25000"/>
                  </a:schemeClr>
                </a:solidFill>
                <a:latin typeface="メイリオ"/>
                <a:ea typeface="メイリオ"/>
                <a:cs typeface="メイリオ"/>
              </a:rPr>
              <a:t>検証</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8" name="テキスト ボックス 7"/>
          <p:cNvSpPr txBox="1"/>
          <p:nvPr/>
        </p:nvSpPr>
        <p:spPr>
          <a:xfrm>
            <a:off x="584570" y="1311514"/>
            <a:ext cx="8003045" cy="1015663"/>
          </a:xfrm>
          <a:prstGeom prst="rect">
            <a:avLst/>
          </a:prstGeom>
          <a:noFill/>
        </p:spPr>
        <p:txBody>
          <a:bodyPr wrap="square" rtlCol="0">
            <a:spAutoFit/>
          </a:bodyPr>
          <a:lstStyle/>
          <a:p>
            <a:pPr marL="342900" indent="-342900">
              <a:buFont typeface="Arial"/>
              <a:buChar char="•"/>
            </a:pPr>
            <a:r>
              <a:rPr lang="en-US" altLang="ja-JP" sz="2000" dirty="0" smtClean="0">
                <a:solidFill>
                  <a:schemeClr val="tx1">
                    <a:lumMod val="75000"/>
                    <a:lumOff val="25000"/>
                  </a:schemeClr>
                </a:solidFill>
                <a:latin typeface="メイリオ"/>
                <a:ea typeface="メイリオ"/>
                <a:cs typeface="メイリオ"/>
              </a:rPr>
              <a:t>t</a:t>
            </a:r>
            <a:r>
              <a:rPr kumimoji="1" lang="en-US" altLang="ja-JP" sz="2000" dirty="0" smtClean="0">
                <a:solidFill>
                  <a:schemeClr val="tx1">
                    <a:lumMod val="75000"/>
                    <a:lumOff val="25000"/>
                  </a:schemeClr>
                </a:solidFill>
                <a:latin typeface="メイリオ"/>
                <a:ea typeface="メイリオ"/>
                <a:cs typeface="メイリオ"/>
              </a:rPr>
              <a:t>raining accuracy</a:t>
            </a:r>
            <a:r>
              <a:rPr kumimoji="1" lang="ja-JP" altLang="en-US" sz="2000" dirty="0" smtClean="0">
                <a:solidFill>
                  <a:schemeClr val="tx1">
                    <a:lumMod val="75000"/>
                    <a:lumOff val="25000"/>
                  </a:schemeClr>
                </a:solidFill>
                <a:latin typeface="メイリオ"/>
                <a:ea typeface="メイリオ"/>
                <a:cs typeface="メイリオ"/>
              </a:rPr>
              <a:t>が</a:t>
            </a:r>
            <a:r>
              <a:rPr kumimoji="1" lang="en-US" altLang="ja-JP" sz="2000" dirty="0" smtClean="0">
                <a:solidFill>
                  <a:schemeClr val="tx1">
                    <a:lumMod val="75000"/>
                    <a:lumOff val="25000"/>
                  </a:schemeClr>
                </a:solidFill>
                <a:latin typeface="メイリオ"/>
                <a:ea typeface="メイリオ"/>
                <a:cs typeface="メイリオ"/>
              </a:rPr>
              <a:t>1.0</a:t>
            </a:r>
            <a:r>
              <a:rPr kumimoji="1" lang="ja-JP" altLang="en-US" sz="2000" dirty="0" smtClean="0">
                <a:solidFill>
                  <a:schemeClr val="tx1">
                    <a:lumMod val="75000"/>
                    <a:lumOff val="25000"/>
                  </a:schemeClr>
                </a:solidFill>
                <a:latin typeface="メイリオ"/>
                <a:ea typeface="メイリオ"/>
                <a:cs typeface="メイリオ"/>
              </a:rPr>
              <a:t>に達している状態で</a:t>
            </a:r>
            <a:r>
              <a:rPr kumimoji="1" lang="en-US" altLang="ja-JP" sz="2000" dirty="0" smtClean="0">
                <a:solidFill>
                  <a:schemeClr val="tx1">
                    <a:lumMod val="75000"/>
                    <a:lumOff val="25000"/>
                  </a:schemeClr>
                </a:solidFill>
                <a:latin typeface="メイリオ"/>
                <a:ea typeface="メイリオ"/>
                <a:cs typeface="メイリオ"/>
              </a:rPr>
              <a:t>, test accuracy</a:t>
            </a:r>
            <a:r>
              <a:rPr kumimoji="1" lang="ja-JP" altLang="en-US" sz="2000" dirty="0" smtClean="0">
                <a:solidFill>
                  <a:schemeClr val="tx1">
                    <a:lumMod val="75000"/>
                    <a:lumOff val="25000"/>
                  </a:schemeClr>
                </a:solidFill>
                <a:latin typeface="メイリオ"/>
                <a:ea typeface="メイリオ"/>
                <a:cs typeface="メイリオ"/>
              </a:rPr>
              <a:t>が</a:t>
            </a:r>
            <a:r>
              <a:rPr kumimoji="1" lang="en-US" altLang="ja-JP" sz="2000" dirty="0" smtClean="0">
                <a:solidFill>
                  <a:schemeClr val="tx1">
                    <a:lumMod val="75000"/>
                    <a:lumOff val="25000"/>
                  </a:schemeClr>
                </a:solidFill>
                <a:latin typeface="メイリオ"/>
                <a:ea typeface="メイリオ"/>
                <a:cs typeface="メイリオ"/>
              </a:rPr>
              <a:t>0.9</a:t>
            </a:r>
            <a:r>
              <a:rPr kumimoji="1" lang="ja-JP" altLang="en-US" sz="2000" dirty="0" smtClean="0">
                <a:solidFill>
                  <a:schemeClr val="tx1">
                    <a:lumMod val="75000"/>
                    <a:lumOff val="25000"/>
                  </a:schemeClr>
                </a:solidFill>
                <a:latin typeface="メイリオ"/>
                <a:ea typeface="メイリオ"/>
                <a:cs typeface="メイリオ"/>
              </a:rPr>
              <a:t>程度</a:t>
            </a:r>
            <a:r>
              <a:rPr kumimoji="1" lang="en-US" altLang="ja-JP" sz="2000" dirty="0" smtClean="0">
                <a:solidFill>
                  <a:schemeClr val="tx1">
                    <a:lumMod val="75000"/>
                    <a:lumOff val="25000"/>
                  </a:schemeClr>
                </a:solidFill>
                <a:latin typeface="メイリオ"/>
                <a:ea typeface="メイリオ"/>
                <a:cs typeface="メイリオ"/>
              </a:rPr>
              <a:t>→train</a:t>
            </a:r>
            <a:r>
              <a:rPr kumimoji="1" lang="ja-JP" altLang="en-US" sz="2000" dirty="0" smtClean="0">
                <a:solidFill>
                  <a:schemeClr val="tx1">
                    <a:lumMod val="75000"/>
                    <a:lumOff val="25000"/>
                  </a:schemeClr>
                </a:solidFill>
                <a:latin typeface="メイリオ"/>
                <a:ea typeface="メイリオ"/>
                <a:cs typeface="メイリオ"/>
              </a:rPr>
              <a:t>と</a:t>
            </a:r>
            <a:r>
              <a:rPr kumimoji="1" lang="en-US" altLang="ja-JP" sz="2000" dirty="0" smtClean="0">
                <a:solidFill>
                  <a:schemeClr val="tx1">
                    <a:lumMod val="75000"/>
                    <a:lumOff val="25000"/>
                  </a:schemeClr>
                </a:solidFill>
                <a:latin typeface="メイリオ"/>
                <a:ea typeface="メイリオ"/>
                <a:cs typeface="メイリオ"/>
              </a:rPr>
              <a:t>test</a:t>
            </a:r>
            <a:r>
              <a:rPr kumimoji="1" lang="ja-JP" altLang="en-US" sz="2000" dirty="0" smtClean="0">
                <a:solidFill>
                  <a:schemeClr val="tx1">
                    <a:lumMod val="75000"/>
                    <a:lumOff val="25000"/>
                  </a:schemeClr>
                </a:solidFill>
                <a:latin typeface="メイリオ"/>
                <a:ea typeface="メイリオ"/>
                <a:cs typeface="メイリオ"/>
              </a:rPr>
              <a:t>で</a:t>
            </a:r>
            <a:r>
              <a:rPr kumimoji="1" lang="en-US" altLang="ja-JP" sz="2000" dirty="0" smtClean="0">
                <a:solidFill>
                  <a:schemeClr val="tx1">
                    <a:lumMod val="75000"/>
                    <a:lumOff val="25000"/>
                  </a:schemeClr>
                </a:solidFill>
                <a:latin typeface="メイリオ"/>
                <a:ea typeface="メイリオ"/>
                <a:cs typeface="メイリオ"/>
              </a:rPr>
              <a:t>accuracy</a:t>
            </a:r>
            <a:r>
              <a:rPr kumimoji="1" lang="ja-JP" altLang="en-US" sz="2000" dirty="0" smtClean="0">
                <a:solidFill>
                  <a:schemeClr val="tx1">
                    <a:lumMod val="75000"/>
                    <a:lumOff val="25000"/>
                  </a:schemeClr>
                </a:solidFill>
                <a:latin typeface="メイリオ"/>
                <a:ea typeface="メイリオ"/>
                <a:cs typeface="メイリオ"/>
              </a:rPr>
              <a:t>の差が大きい</a:t>
            </a:r>
            <a:endParaRPr kumimoji="1" lang="en-US" altLang="ja-JP" sz="2000" dirty="0" smtClean="0">
              <a:solidFill>
                <a:schemeClr val="tx1">
                  <a:lumMod val="75000"/>
                  <a:lumOff val="25000"/>
                </a:schemeClr>
              </a:solidFill>
              <a:latin typeface="メイリオ"/>
              <a:ea typeface="メイリオ"/>
              <a:cs typeface="メイリオ"/>
            </a:endParaRPr>
          </a:p>
          <a:p>
            <a:pPr marL="342900" indent="-342900">
              <a:buFont typeface="Arial"/>
              <a:buChar char="•"/>
            </a:pPr>
            <a:r>
              <a:rPr lang="en-US" altLang="ja-JP" sz="2000" dirty="0" smtClean="0">
                <a:solidFill>
                  <a:schemeClr val="tx1">
                    <a:lumMod val="75000"/>
                    <a:lumOff val="25000"/>
                  </a:schemeClr>
                </a:solidFill>
                <a:latin typeface="メイリオ"/>
                <a:ea typeface="メイリオ"/>
                <a:cs typeface="メイリオ"/>
              </a:rPr>
              <a:t>Predict</a:t>
            </a:r>
            <a:r>
              <a:rPr lang="ja-JP" altLang="en-US" sz="2000" dirty="0" smtClean="0">
                <a:solidFill>
                  <a:schemeClr val="tx1">
                    <a:lumMod val="75000"/>
                    <a:lumOff val="25000"/>
                  </a:schemeClr>
                </a:solidFill>
                <a:latin typeface="メイリオ"/>
                <a:ea typeface="メイリオ"/>
                <a:cs typeface="メイリオ"/>
              </a:rPr>
              <a:t>の確率値が</a:t>
            </a:r>
            <a:r>
              <a:rPr lang="en-US" altLang="ja-JP" sz="2000" dirty="0" smtClean="0">
                <a:solidFill>
                  <a:schemeClr val="tx1">
                    <a:lumMod val="75000"/>
                    <a:lumOff val="25000"/>
                  </a:schemeClr>
                </a:solidFill>
                <a:latin typeface="メイリオ"/>
                <a:ea typeface="メイリオ"/>
                <a:cs typeface="メイリオ"/>
              </a:rPr>
              <a:t>0.9999</a:t>
            </a:r>
            <a:r>
              <a:rPr lang="ja-JP" altLang="en-US" sz="2000" dirty="0" smtClean="0">
                <a:solidFill>
                  <a:schemeClr val="tx1">
                    <a:lumMod val="75000"/>
                    <a:lumOff val="25000"/>
                  </a:schemeClr>
                </a:solidFill>
                <a:latin typeface="メイリオ"/>
                <a:ea typeface="メイリオ"/>
                <a:cs typeface="メイリオ"/>
              </a:rPr>
              <a:t>や</a:t>
            </a:r>
            <a:r>
              <a:rPr lang="en-US" altLang="ja-JP" sz="2000" dirty="0" smtClean="0">
                <a:solidFill>
                  <a:schemeClr val="tx1">
                    <a:lumMod val="75000"/>
                    <a:lumOff val="25000"/>
                  </a:schemeClr>
                </a:solidFill>
                <a:latin typeface="メイリオ"/>
                <a:ea typeface="メイリオ"/>
                <a:cs typeface="メイリオ"/>
              </a:rPr>
              <a:t>0.00001</a:t>
            </a:r>
            <a:r>
              <a:rPr lang="ja-JP" altLang="en-US" sz="2000" dirty="0" smtClean="0">
                <a:solidFill>
                  <a:schemeClr val="tx1">
                    <a:lumMod val="75000"/>
                    <a:lumOff val="25000"/>
                  </a:schemeClr>
                </a:solidFill>
                <a:latin typeface="メイリオ"/>
                <a:ea typeface="メイリオ"/>
                <a:cs typeface="メイリオ"/>
              </a:rPr>
              <a:t>などの極端な値を取る</a:t>
            </a:r>
            <a:endParaRPr kumimoji="1" lang="ja-JP" altLang="en-US" sz="2000" dirty="0" smtClean="0">
              <a:solidFill>
                <a:schemeClr val="tx1">
                  <a:lumMod val="75000"/>
                  <a:lumOff val="25000"/>
                </a:schemeClr>
              </a:solidFill>
              <a:latin typeface="メイリオ"/>
              <a:ea typeface="メイリオ"/>
              <a:cs typeface="メイリオ"/>
            </a:endParaRPr>
          </a:p>
        </p:txBody>
      </p:sp>
    </p:spTree>
    <p:extLst>
      <p:ext uri="{BB962C8B-B14F-4D97-AF65-F5344CB8AC3E}">
        <p14:creationId xmlns:p14="http://schemas.microsoft.com/office/powerpoint/2010/main" val="347653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正方形/長方形 1"/>
          <p:cNvSpPr/>
          <p:nvPr/>
        </p:nvSpPr>
        <p:spPr>
          <a:xfrm>
            <a:off x="0" y="393456"/>
            <a:ext cx="9144000" cy="45719"/>
          </a:xfrm>
          <a:prstGeom prst="rect">
            <a:avLst/>
          </a:prstGeom>
          <a:solidFill>
            <a:srgbClr val="318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 name="正方形/長方形 2"/>
          <p:cNvSpPr/>
          <p:nvPr/>
        </p:nvSpPr>
        <p:spPr>
          <a:xfrm>
            <a:off x="584570" y="624941"/>
            <a:ext cx="332601" cy="342710"/>
          </a:xfrm>
          <a:prstGeom prst="rect">
            <a:avLst/>
          </a:prstGeom>
          <a:solidFill>
            <a:srgbClr val="318BBA">
              <a:alpha val="8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 name="フッター プレースホルダー 2"/>
          <p:cNvSpPr txBox="1">
            <a:spLocks/>
          </p:cNvSpPr>
          <p:nvPr/>
        </p:nvSpPr>
        <p:spPr>
          <a:xfrm>
            <a:off x="133486" y="122336"/>
            <a:ext cx="4057514" cy="365125"/>
          </a:xfrm>
          <a:prstGeom prst="rect">
            <a:avLst/>
          </a:prstGeom>
        </p:spPr>
        <p:txBody>
          <a:bodyPr/>
          <a:lstStyle>
            <a:defPPr>
              <a:defRPr lang="ja-JP"/>
            </a:defPPr>
            <a:lvl1pPr marL="0" algn="l" defTabSz="457200" rtl="0" eaLnBrk="1" latinLnBrk="0" hangingPunct="1">
              <a:defRPr kumimoji="1" sz="1100" kern="1200">
                <a:solidFill>
                  <a:srgbClr val="DE8528"/>
                </a:solidFill>
                <a:latin typeface="メイリオ"/>
                <a:ea typeface="メイリオ"/>
                <a:cs typeface="メイリオ"/>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dirty="0" smtClean="0">
                <a:solidFill>
                  <a:srgbClr val="318BBA"/>
                </a:solidFill>
              </a:rPr>
              <a:t>RA</a:t>
            </a:r>
            <a:r>
              <a:rPr lang="ja-JP" altLang="en-US" dirty="0" smtClean="0">
                <a:solidFill>
                  <a:srgbClr val="318BBA"/>
                </a:solidFill>
              </a:rPr>
              <a:t>報告資料</a:t>
            </a:r>
            <a:r>
              <a:rPr lang="en-US" altLang="ja-JP" dirty="0" smtClean="0">
                <a:solidFill>
                  <a:srgbClr val="318BBA"/>
                </a:solidFill>
              </a:rPr>
              <a:t> 1/14</a:t>
            </a:r>
          </a:p>
        </p:txBody>
      </p:sp>
      <p:sp>
        <p:nvSpPr>
          <p:cNvPr id="5" name="テキスト ボックス 4"/>
          <p:cNvSpPr txBox="1"/>
          <p:nvPr/>
        </p:nvSpPr>
        <p:spPr>
          <a:xfrm>
            <a:off x="916530" y="571456"/>
            <a:ext cx="845754" cy="461665"/>
          </a:xfrm>
          <a:prstGeom prst="rect">
            <a:avLst/>
          </a:prstGeom>
          <a:noFill/>
        </p:spPr>
        <p:txBody>
          <a:bodyPr wrap="none" rtlCol="0">
            <a:spAutoFit/>
          </a:bodyPr>
          <a:lstStyle/>
          <a:p>
            <a:r>
              <a:rPr lang="en-US" altLang="ja-JP" sz="2400" dirty="0" smtClean="0">
                <a:solidFill>
                  <a:srgbClr val="318BBA"/>
                </a:solidFill>
                <a:latin typeface="メイリオ"/>
                <a:ea typeface="メイリオ"/>
                <a:cs typeface="メイリオ"/>
              </a:rPr>
              <a:t>SVM</a:t>
            </a:r>
            <a:endParaRPr kumimoji="1" lang="ja-JP" altLang="en-US" sz="2400" dirty="0">
              <a:solidFill>
                <a:srgbClr val="318BBA"/>
              </a:solidFill>
              <a:latin typeface="メイリオ"/>
              <a:ea typeface="メイリオ"/>
              <a:cs typeface="メイリオ"/>
            </a:endParaRPr>
          </a:p>
        </p:txBody>
      </p:sp>
      <p:pic>
        <p:nvPicPr>
          <p:cNvPr id="6" name="図 5" descr="sv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500" y="1638300"/>
            <a:ext cx="4953000" cy="3568700"/>
          </a:xfrm>
          <a:prstGeom prst="rect">
            <a:avLst/>
          </a:prstGeom>
        </p:spPr>
      </p:pic>
      <p:sp>
        <p:nvSpPr>
          <p:cNvPr id="8" name="テキスト ボックス 7"/>
          <p:cNvSpPr txBox="1"/>
          <p:nvPr/>
        </p:nvSpPr>
        <p:spPr>
          <a:xfrm>
            <a:off x="1005417" y="5334005"/>
            <a:ext cx="2399189" cy="707886"/>
          </a:xfrm>
          <a:prstGeom prst="rect">
            <a:avLst/>
          </a:prstGeom>
          <a:noFill/>
        </p:spPr>
        <p:txBody>
          <a:bodyPr wrap="none" rtlCol="0">
            <a:spAutoFit/>
          </a:bodyPr>
          <a:lstStyle/>
          <a:p>
            <a:r>
              <a:rPr kumimoji="1" lang="ja-JP" altLang="en-US" sz="2000" dirty="0" smtClean="0">
                <a:solidFill>
                  <a:schemeClr val="tx1">
                    <a:lumMod val="75000"/>
                    <a:lumOff val="25000"/>
                  </a:schemeClr>
                </a:solidFill>
                <a:latin typeface="メイリオ"/>
                <a:ea typeface="メイリオ"/>
                <a:cs typeface="メイリオ"/>
              </a:rPr>
              <a:t>・</a:t>
            </a:r>
            <a:r>
              <a:rPr kumimoji="1" lang="en-US" altLang="ja-JP" sz="2000" dirty="0" smtClean="0">
                <a:solidFill>
                  <a:schemeClr val="tx1">
                    <a:lumMod val="75000"/>
                    <a:lumOff val="25000"/>
                  </a:schemeClr>
                </a:solidFill>
                <a:latin typeface="メイリオ"/>
                <a:ea typeface="メイリオ"/>
                <a:cs typeface="メイリオ"/>
              </a:rPr>
              <a:t>RBF</a:t>
            </a:r>
            <a:r>
              <a:rPr kumimoji="1" lang="ja-JP" altLang="en-US" sz="2000" dirty="0" smtClean="0">
                <a:solidFill>
                  <a:schemeClr val="tx1">
                    <a:lumMod val="75000"/>
                    <a:lumOff val="25000"/>
                  </a:schemeClr>
                </a:solidFill>
                <a:latin typeface="メイリオ"/>
                <a:ea typeface="メイリオ"/>
                <a:cs typeface="メイリオ"/>
              </a:rPr>
              <a:t>カーネル</a:t>
            </a:r>
            <a:endParaRPr kumimoji="1" lang="en-US" altLang="ja-JP" sz="2000" dirty="0" smtClean="0">
              <a:solidFill>
                <a:schemeClr val="tx1">
                  <a:lumMod val="75000"/>
                  <a:lumOff val="25000"/>
                </a:schemeClr>
              </a:solidFill>
              <a:latin typeface="メイリオ"/>
              <a:ea typeface="メイリオ"/>
              <a:cs typeface="メイリオ"/>
            </a:endParaRPr>
          </a:p>
          <a:p>
            <a:r>
              <a:rPr lang="ja-JP" altLang="en-US" sz="2000" dirty="0" smtClean="0">
                <a:solidFill>
                  <a:schemeClr val="tx1">
                    <a:lumMod val="75000"/>
                    <a:lumOff val="25000"/>
                  </a:schemeClr>
                </a:solidFill>
                <a:latin typeface="メイリオ"/>
                <a:ea typeface="メイリオ"/>
                <a:cs typeface="メイリオ"/>
              </a:rPr>
              <a:t>・</a:t>
            </a:r>
            <a:r>
              <a:rPr lang="en-US" altLang="ja-JP" sz="2000" dirty="0" smtClean="0">
                <a:solidFill>
                  <a:schemeClr val="tx1">
                    <a:lumMod val="75000"/>
                    <a:lumOff val="25000"/>
                  </a:schemeClr>
                </a:solidFill>
                <a:latin typeface="メイリオ"/>
                <a:ea typeface="メイリオ"/>
                <a:cs typeface="メイリオ"/>
              </a:rPr>
              <a:t>AUC = 0.51094</a:t>
            </a:r>
            <a:endParaRPr kumimoji="1" lang="ja-JP" altLang="en-US" sz="2000" dirty="0" smtClean="0">
              <a:solidFill>
                <a:schemeClr val="tx1">
                  <a:lumMod val="75000"/>
                  <a:lumOff val="25000"/>
                </a:schemeClr>
              </a:solidFill>
              <a:latin typeface="メイリオ"/>
              <a:ea typeface="メイリオ"/>
              <a:cs typeface="メイリオ"/>
            </a:endParaRPr>
          </a:p>
        </p:txBody>
      </p:sp>
    </p:spTree>
    <p:extLst>
      <p:ext uri="{BB962C8B-B14F-4D97-AF65-F5344CB8AC3E}">
        <p14:creationId xmlns:p14="http://schemas.microsoft.com/office/powerpoint/2010/main" val="33501466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正方形/長方形 1"/>
          <p:cNvSpPr/>
          <p:nvPr/>
        </p:nvSpPr>
        <p:spPr>
          <a:xfrm>
            <a:off x="0" y="393456"/>
            <a:ext cx="9144000" cy="45719"/>
          </a:xfrm>
          <a:prstGeom prst="rect">
            <a:avLst/>
          </a:prstGeom>
          <a:solidFill>
            <a:srgbClr val="318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 name="正方形/長方形 2"/>
          <p:cNvSpPr/>
          <p:nvPr/>
        </p:nvSpPr>
        <p:spPr>
          <a:xfrm>
            <a:off x="584570" y="624941"/>
            <a:ext cx="332601" cy="342710"/>
          </a:xfrm>
          <a:prstGeom prst="rect">
            <a:avLst/>
          </a:prstGeom>
          <a:solidFill>
            <a:srgbClr val="318BBA">
              <a:alpha val="8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 name="フッター プレースホルダー 2"/>
          <p:cNvSpPr txBox="1">
            <a:spLocks/>
          </p:cNvSpPr>
          <p:nvPr/>
        </p:nvSpPr>
        <p:spPr>
          <a:xfrm>
            <a:off x="133486" y="122336"/>
            <a:ext cx="4057514" cy="365125"/>
          </a:xfrm>
          <a:prstGeom prst="rect">
            <a:avLst/>
          </a:prstGeom>
        </p:spPr>
        <p:txBody>
          <a:bodyPr/>
          <a:lstStyle>
            <a:defPPr>
              <a:defRPr lang="ja-JP"/>
            </a:defPPr>
            <a:lvl1pPr marL="0" algn="l" defTabSz="457200" rtl="0" eaLnBrk="1" latinLnBrk="0" hangingPunct="1">
              <a:defRPr kumimoji="1" sz="1100" kern="1200">
                <a:solidFill>
                  <a:srgbClr val="DE8528"/>
                </a:solidFill>
                <a:latin typeface="メイリオ"/>
                <a:ea typeface="メイリオ"/>
                <a:cs typeface="メイリオ"/>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dirty="0" smtClean="0">
                <a:solidFill>
                  <a:srgbClr val="318BBA"/>
                </a:solidFill>
              </a:rPr>
              <a:t>RA</a:t>
            </a:r>
            <a:r>
              <a:rPr lang="ja-JP" altLang="en-US" dirty="0" smtClean="0">
                <a:solidFill>
                  <a:srgbClr val="318BBA"/>
                </a:solidFill>
              </a:rPr>
              <a:t>報告資料</a:t>
            </a:r>
            <a:r>
              <a:rPr lang="en-US" altLang="ja-JP" dirty="0" smtClean="0">
                <a:solidFill>
                  <a:srgbClr val="318BBA"/>
                </a:solidFill>
              </a:rPr>
              <a:t> 1/14</a:t>
            </a:r>
          </a:p>
        </p:txBody>
      </p:sp>
      <p:sp>
        <p:nvSpPr>
          <p:cNvPr id="5" name="テキスト ボックス 4"/>
          <p:cNvSpPr txBox="1"/>
          <p:nvPr/>
        </p:nvSpPr>
        <p:spPr>
          <a:xfrm>
            <a:off x="916530" y="571456"/>
            <a:ext cx="2458125" cy="461665"/>
          </a:xfrm>
          <a:prstGeom prst="rect">
            <a:avLst/>
          </a:prstGeom>
          <a:noFill/>
        </p:spPr>
        <p:txBody>
          <a:bodyPr wrap="none" rtlCol="0">
            <a:spAutoFit/>
          </a:bodyPr>
          <a:lstStyle/>
          <a:p>
            <a:r>
              <a:rPr lang="en-US" altLang="ja-JP" sz="2400" dirty="0" smtClean="0">
                <a:solidFill>
                  <a:srgbClr val="318BBA"/>
                </a:solidFill>
                <a:latin typeface="メイリオ"/>
                <a:ea typeface="メイリオ"/>
                <a:cs typeface="メイリオ"/>
              </a:rPr>
              <a:t>Random Forest</a:t>
            </a:r>
            <a:endParaRPr kumimoji="1" lang="ja-JP" altLang="en-US" sz="2400" dirty="0">
              <a:solidFill>
                <a:srgbClr val="318BBA"/>
              </a:solidFill>
              <a:latin typeface="メイリオ"/>
              <a:ea typeface="メイリオ"/>
              <a:cs typeface="メイリオ"/>
            </a:endParaRPr>
          </a:p>
        </p:txBody>
      </p:sp>
      <p:pic>
        <p:nvPicPr>
          <p:cNvPr id="6" name="図 5" descr="randomfores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500" y="1638300"/>
            <a:ext cx="4953000" cy="3568700"/>
          </a:xfrm>
          <a:prstGeom prst="rect">
            <a:avLst/>
          </a:prstGeom>
        </p:spPr>
      </p:pic>
      <p:sp>
        <p:nvSpPr>
          <p:cNvPr id="7" name="テキスト ボックス 6"/>
          <p:cNvSpPr txBox="1"/>
          <p:nvPr/>
        </p:nvSpPr>
        <p:spPr>
          <a:xfrm>
            <a:off x="1005417" y="5334005"/>
            <a:ext cx="2399189" cy="707886"/>
          </a:xfrm>
          <a:prstGeom prst="rect">
            <a:avLst/>
          </a:prstGeom>
          <a:noFill/>
        </p:spPr>
        <p:txBody>
          <a:bodyPr wrap="none" rtlCol="0">
            <a:spAutoFit/>
          </a:bodyPr>
          <a:lstStyle/>
          <a:p>
            <a:r>
              <a:rPr kumimoji="1" lang="ja-JP" altLang="en-US" sz="2000" dirty="0" smtClean="0">
                <a:solidFill>
                  <a:schemeClr val="tx1">
                    <a:lumMod val="75000"/>
                    <a:lumOff val="25000"/>
                  </a:schemeClr>
                </a:solidFill>
                <a:latin typeface="メイリオ"/>
                <a:ea typeface="メイリオ"/>
                <a:cs typeface="メイリオ"/>
              </a:rPr>
              <a:t>・決定木</a:t>
            </a:r>
            <a:r>
              <a:rPr kumimoji="1" lang="en-US" altLang="ja-JP" sz="2000" dirty="0" smtClean="0">
                <a:solidFill>
                  <a:schemeClr val="tx1">
                    <a:lumMod val="75000"/>
                    <a:lumOff val="25000"/>
                  </a:schemeClr>
                </a:solidFill>
                <a:latin typeface="メイリオ"/>
                <a:ea typeface="メイリオ"/>
                <a:cs typeface="メイリオ"/>
              </a:rPr>
              <a:t>100</a:t>
            </a:r>
            <a:r>
              <a:rPr kumimoji="1" lang="ja-JP" altLang="en-US" sz="2000" dirty="0" smtClean="0">
                <a:solidFill>
                  <a:schemeClr val="tx1">
                    <a:lumMod val="75000"/>
                    <a:lumOff val="25000"/>
                  </a:schemeClr>
                </a:solidFill>
                <a:latin typeface="メイリオ"/>
                <a:ea typeface="メイリオ"/>
                <a:cs typeface="メイリオ"/>
              </a:rPr>
              <a:t>個</a:t>
            </a:r>
            <a:endParaRPr kumimoji="1" lang="en-US" altLang="ja-JP" sz="2000" dirty="0" smtClean="0">
              <a:solidFill>
                <a:schemeClr val="tx1">
                  <a:lumMod val="75000"/>
                  <a:lumOff val="25000"/>
                </a:schemeClr>
              </a:solidFill>
              <a:latin typeface="メイリオ"/>
              <a:ea typeface="メイリオ"/>
              <a:cs typeface="メイリオ"/>
            </a:endParaRPr>
          </a:p>
          <a:p>
            <a:r>
              <a:rPr lang="ja-JP" altLang="en-US" sz="2000" dirty="0" smtClean="0">
                <a:solidFill>
                  <a:schemeClr val="tx1">
                    <a:lumMod val="75000"/>
                    <a:lumOff val="25000"/>
                  </a:schemeClr>
                </a:solidFill>
                <a:latin typeface="メイリオ"/>
                <a:ea typeface="メイリオ"/>
                <a:cs typeface="メイリオ"/>
              </a:rPr>
              <a:t>・</a:t>
            </a:r>
            <a:r>
              <a:rPr lang="en-US" altLang="ja-JP" sz="2000" dirty="0" smtClean="0">
                <a:solidFill>
                  <a:schemeClr val="tx1">
                    <a:lumMod val="75000"/>
                    <a:lumOff val="25000"/>
                  </a:schemeClr>
                </a:solidFill>
                <a:latin typeface="メイリオ"/>
                <a:ea typeface="メイリオ"/>
                <a:cs typeface="メイリオ"/>
              </a:rPr>
              <a:t>AUC = 0.58400</a:t>
            </a:r>
            <a:endParaRPr kumimoji="1" lang="ja-JP" altLang="en-US" sz="2000" dirty="0" smtClean="0">
              <a:solidFill>
                <a:schemeClr val="tx1">
                  <a:lumMod val="75000"/>
                  <a:lumOff val="25000"/>
                </a:schemeClr>
              </a:solidFill>
              <a:latin typeface="メイリオ"/>
              <a:ea typeface="メイリオ"/>
              <a:cs typeface="メイリオ"/>
            </a:endParaRPr>
          </a:p>
        </p:txBody>
      </p:sp>
    </p:spTree>
    <p:extLst>
      <p:ext uri="{BB962C8B-B14F-4D97-AF65-F5344CB8AC3E}">
        <p14:creationId xmlns:p14="http://schemas.microsoft.com/office/powerpoint/2010/main" val="33501466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正方形/長方形 1"/>
          <p:cNvSpPr/>
          <p:nvPr/>
        </p:nvSpPr>
        <p:spPr>
          <a:xfrm>
            <a:off x="0" y="393456"/>
            <a:ext cx="9144000" cy="45719"/>
          </a:xfrm>
          <a:prstGeom prst="rect">
            <a:avLst/>
          </a:prstGeom>
          <a:solidFill>
            <a:srgbClr val="318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 name="正方形/長方形 2"/>
          <p:cNvSpPr/>
          <p:nvPr/>
        </p:nvSpPr>
        <p:spPr>
          <a:xfrm>
            <a:off x="584570" y="624941"/>
            <a:ext cx="332601" cy="342710"/>
          </a:xfrm>
          <a:prstGeom prst="rect">
            <a:avLst/>
          </a:prstGeom>
          <a:solidFill>
            <a:srgbClr val="318BBA">
              <a:alpha val="8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 name="フッター プレースホルダー 2"/>
          <p:cNvSpPr txBox="1">
            <a:spLocks/>
          </p:cNvSpPr>
          <p:nvPr/>
        </p:nvSpPr>
        <p:spPr>
          <a:xfrm>
            <a:off x="133486" y="122336"/>
            <a:ext cx="4057514" cy="365125"/>
          </a:xfrm>
          <a:prstGeom prst="rect">
            <a:avLst/>
          </a:prstGeom>
        </p:spPr>
        <p:txBody>
          <a:bodyPr/>
          <a:lstStyle>
            <a:defPPr>
              <a:defRPr lang="ja-JP"/>
            </a:defPPr>
            <a:lvl1pPr marL="0" algn="l" defTabSz="457200" rtl="0" eaLnBrk="1" latinLnBrk="0" hangingPunct="1">
              <a:defRPr kumimoji="1" sz="1100" kern="1200">
                <a:solidFill>
                  <a:srgbClr val="DE8528"/>
                </a:solidFill>
                <a:latin typeface="メイリオ"/>
                <a:ea typeface="メイリオ"/>
                <a:cs typeface="メイリオ"/>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dirty="0" smtClean="0">
                <a:solidFill>
                  <a:srgbClr val="318BBA"/>
                </a:solidFill>
              </a:rPr>
              <a:t>RA</a:t>
            </a:r>
            <a:r>
              <a:rPr lang="ja-JP" altLang="en-US" dirty="0" smtClean="0">
                <a:solidFill>
                  <a:srgbClr val="318BBA"/>
                </a:solidFill>
              </a:rPr>
              <a:t>報告資料</a:t>
            </a:r>
            <a:r>
              <a:rPr lang="en-US" altLang="ja-JP" dirty="0" smtClean="0">
                <a:solidFill>
                  <a:srgbClr val="318BBA"/>
                </a:solidFill>
              </a:rPr>
              <a:t> 1/14</a:t>
            </a:r>
          </a:p>
        </p:txBody>
      </p:sp>
      <p:sp>
        <p:nvSpPr>
          <p:cNvPr id="5" name="テキスト ボックス 4"/>
          <p:cNvSpPr txBox="1"/>
          <p:nvPr/>
        </p:nvSpPr>
        <p:spPr>
          <a:xfrm>
            <a:off x="916530" y="571456"/>
            <a:ext cx="4198084" cy="461665"/>
          </a:xfrm>
          <a:prstGeom prst="rect">
            <a:avLst/>
          </a:prstGeom>
          <a:noFill/>
        </p:spPr>
        <p:txBody>
          <a:bodyPr wrap="none" rtlCol="0">
            <a:spAutoFit/>
          </a:bodyPr>
          <a:lstStyle/>
          <a:p>
            <a:r>
              <a:rPr lang="en-US" altLang="ja-JP" sz="2400" dirty="0" smtClean="0">
                <a:solidFill>
                  <a:srgbClr val="318BBA"/>
                </a:solidFill>
                <a:latin typeface="メイリオ"/>
                <a:ea typeface="メイリオ"/>
                <a:cs typeface="メイリオ"/>
              </a:rPr>
              <a:t>Bayesian Ridge Regression</a:t>
            </a:r>
            <a:endParaRPr kumimoji="1" lang="ja-JP" altLang="en-US" sz="2400" dirty="0">
              <a:solidFill>
                <a:srgbClr val="318BBA"/>
              </a:solidFill>
              <a:latin typeface="メイリオ"/>
              <a:ea typeface="メイリオ"/>
              <a:cs typeface="メイリオ"/>
            </a:endParaRPr>
          </a:p>
        </p:txBody>
      </p:sp>
      <p:pic>
        <p:nvPicPr>
          <p:cNvPr id="6" name="図 5" descr="br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500" y="1638300"/>
            <a:ext cx="4953000" cy="3568700"/>
          </a:xfrm>
          <a:prstGeom prst="rect">
            <a:avLst/>
          </a:prstGeom>
        </p:spPr>
      </p:pic>
      <p:sp>
        <p:nvSpPr>
          <p:cNvPr id="7" name="テキスト ボックス 6"/>
          <p:cNvSpPr txBox="1"/>
          <p:nvPr/>
        </p:nvSpPr>
        <p:spPr>
          <a:xfrm>
            <a:off x="1005417" y="5334005"/>
            <a:ext cx="2399189" cy="707886"/>
          </a:xfrm>
          <a:prstGeom prst="rect">
            <a:avLst/>
          </a:prstGeom>
          <a:noFill/>
        </p:spPr>
        <p:txBody>
          <a:bodyPr wrap="none" rtlCol="0">
            <a:spAutoFit/>
          </a:bodyPr>
          <a:lstStyle/>
          <a:p>
            <a:endParaRPr kumimoji="1" lang="en-US" altLang="ja-JP" sz="2000" dirty="0" smtClean="0">
              <a:solidFill>
                <a:schemeClr val="tx1">
                  <a:lumMod val="75000"/>
                  <a:lumOff val="25000"/>
                </a:schemeClr>
              </a:solidFill>
              <a:latin typeface="メイリオ"/>
              <a:ea typeface="メイリオ"/>
              <a:cs typeface="メイリオ"/>
            </a:endParaRPr>
          </a:p>
          <a:p>
            <a:r>
              <a:rPr lang="ja-JP" altLang="en-US" sz="2000" dirty="0" smtClean="0">
                <a:solidFill>
                  <a:schemeClr val="tx1">
                    <a:lumMod val="75000"/>
                    <a:lumOff val="25000"/>
                  </a:schemeClr>
                </a:solidFill>
                <a:latin typeface="メイリオ"/>
                <a:ea typeface="メイリオ"/>
                <a:cs typeface="メイリオ"/>
              </a:rPr>
              <a:t>・</a:t>
            </a:r>
            <a:r>
              <a:rPr lang="en-US" altLang="ja-JP" sz="2000" dirty="0" smtClean="0">
                <a:solidFill>
                  <a:schemeClr val="tx1">
                    <a:lumMod val="75000"/>
                    <a:lumOff val="25000"/>
                  </a:schemeClr>
                </a:solidFill>
                <a:latin typeface="メイリオ"/>
                <a:ea typeface="メイリオ"/>
                <a:cs typeface="メイリオ"/>
              </a:rPr>
              <a:t>AUC = 0.59785</a:t>
            </a:r>
            <a:endParaRPr kumimoji="1" lang="ja-JP" altLang="en-US" sz="2000" dirty="0" smtClean="0">
              <a:solidFill>
                <a:schemeClr val="tx1">
                  <a:lumMod val="75000"/>
                  <a:lumOff val="25000"/>
                </a:schemeClr>
              </a:solidFill>
              <a:latin typeface="メイリオ"/>
              <a:ea typeface="メイリオ"/>
              <a:cs typeface="メイリオ"/>
            </a:endParaRPr>
          </a:p>
        </p:txBody>
      </p:sp>
    </p:spTree>
    <p:extLst>
      <p:ext uri="{BB962C8B-B14F-4D97-AF65-F5344CB8AC3E}">
        <p14:creationId xmlns:p14="http://schemas.microsoft.com/office/powerpoint/2010/main" val="33501466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正方形/長方形 1"/>
          <p:cNvSpPr/>
          <p:nvPr/>
        </p:nvSpPr>
        <p:spPr>
          <a:xfrm>
            <a:off x="0" y="393456"/>
            <a:ext cx="9144000" cy="45719"/>
          </a:xfrm>
          <a:prstGeom prst="rect">
            <a:avLst/>
          </a:prstGeom>
          <a:solidFill>
            <a:srgbClr val="318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 name="正方形/長方形 2"/>
          <p:cNvSpPr/>
          <p:nvPr/>
        </p:nvSpPr>
        <p:spPr>
          <a:xfrm>
            <a:off x="584570" y="624941"/>
            <a:ext cx="332601" cy="342710"/>
          </a:xfrm>
          <a:prstGeom prst="rect">
            <a:avLst/>
          </a:prstGeom>
          <a:solidFill>
            <a:srgbClr val="318BBA">
              <a:alpha val="8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 name="フッター プレースホルダー 2"/>
          <p:cNvSpPr txBox="1">
            <a:spLocks/>
          </p:cNvSpPr>
          <p:nvPr/>
        </p:nvSpPr>
        <p:spPr>
          <a:xfrm>
            <a:off x="133486" y="122336"/>
            <a:ext cx="4057514" cy="365125"/>
          </a:xfrm>
          <a:prstGeom prst="rect">
            <a:avLst/>
          </a:prstGeom>
        </p:spPr>
        <p:txBody>
          <a:bodyPr/>
          <a:lstStyle>
            <a:defPPr>
              <a:defRPr lang="ja-JP"/>
            </a:defPPr>
            <a:lvl1pPr marL="0" algn="l" defTabSz="457200" rtl="0" eaLnBrk="1" latinLnBrk="0" hangingPunct="1">
              <a:defRPr kumimoji="1" sz="1100" kern="1200">
                <a:solidFill>
                  <a:srgbClr val="DE8528"/>
                </a:solidFill>
                <a:latin typeface="メイリオ"/>
                <a:ea typeface="メイリオ"/>
                <a:cs typeface="メイリオ"/>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dirty="0" smtClean="0">
                <a:solidFill>
                  <a:srgbClr val="318BBA"/>
                </a:solidFill>
              </a:rPr>
              <a:t>RA</a:t>
            </a:r>
            <a:r>
              <a:rPr lang="ja-JP" altLang="en-US" dirty="0" smtClean="0">
                <a:solidFill>
                  <a:srgbClr val="318BBA"/>
                </a:solidFill>
              </a:rPr>
              <a:t>報告資料</a:t>
            </a:r>
            <a:r>
              <a:rPr lang="en-US" altLang="ja-JP" dirty="0" smtClean="0">
                <a:solidFill>
                  <a:srgbClr val="318BBA"/>
                </a:solidFill>
              </a:rPr>
              <a:t> 1/14</a:t>
            </a:r>
          </a:p>
        </p:txBody>
      </p:sp>
      <p:sp>
        <p:nvSpPr>
          <p:cNvPr id="5" name="テキスト ボックス 4"/>
          <p:cNvSpPr txBox="1"/>
          <p:nvPr/>
        </p:nvSpPr>
        <p:spPr>
          <a:xfrm>
            <a:off x="916530" y="571456"/>
            <a:ext cx="1601520" cy="461665"/>
          </a:xfrm>
          <a:prstGeom prst="rect">
            <a:avLst/>
          </a:prstGeom>
          <a:noFill/>
        </p:spPr>
        <p:txBody>
          <a:bodyPr wrap="none" rtlCol="0">
            <a:spAutoFit/>
          </a:bodyPr>
          <a:lstStyle/>
          <a:p>
            <a:r>
              <a:rPr lang="en-US" altLang="ja-JP" sz="2400" dirty="0" err="1" smtClean="0">
                <a:solidFill>
                  <a:srgbClr val="318BBA"/>
                </a:solidFill>
                <a:latin typeface="メイリオ"/>
                <a:ea typeface="メイリオ"/>
                <a:cs typeface="メイリオ"/>
              </a:rPr>
              <a:t>AdaBoost</a:t>
            </a:r>
            <a:endParaRPr kumimoji="1" lang="ja-JP" altLang="en-US" sz="2400" dirty="0">
              <a:solidFill>
                <a:srgbClr val="318BBA"/>
              </a:solidFill>
              <a:latin typeface="メイリオ"/>
              <a:ea typeface="メイリオ"/>
              <a:cs typeface="メイリオ"/>
            </a:endParaRPr>
          </a:p>
        </p:txBody>
      </p:sp>
      <p:pic>
        <p:nvPicPr>
          <p:cNvPr id="6" name="図 5" descr="AdaBoos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500" y="1638300"/>
            <a:ext cx="4953000" cy="3568700"/>
          </a:xfrm>
          <a:prstGeom prst="rect">
            <a:avLst/>
          </a:prstGeom>
        </p:spPr>
      </p:pic>
      <p:sp>
        <p:nvSpPr>
          <p:cNvPr id="7" name="テキスト ボックス 6"/>
          <p:cNvSpPr txBox="1"/>
          <p:nvPr/>
        </p:nvSpPr>
        <p:spPr>
          <a:xfrm>
            <a:off x="1005417" y="5334005"/>
            <a:ext cx="2873703" cy="707886"/>
          </a:xfrm>
          <a:prstGeom prst="rect">
            <a:avLst/>
          </a:prstGeom>
          <a:noFill/>
        </p:spPr>
        <p:txBody>
          <a:bodyPr wrap="none" rtlCol="0">
            <a:spAutoFit/>
          </a:bodyPr>
          <a:lstStyle/>
          <a:p>
            <a:r>
              <a:rPr kumimoji="1" lang="ja-JP" altLang="en-US" sz="2000" dirty="0" smtClean="0">
                <a:solidFill>
                  <a:schemeClr val="tx1">
                    <a:lumMod val="75000"/>
                    <a:lumOff val="25000"/>
                  </a:schemeClr>
                </a:solidFill>
                <a:latin typeface="メイリオ"/>
                <a:ea typeface="メイリオ"/>
                <a:cs typeface="メイリオ"/>
              </a:rPr>
              <a:t>・深さ</a:t>
            </a:r>
            <a:r>
              <a:rPr kumimoji="1" lang="en-US" altLang="ja-JP" sz="2000" dirty="0" smtClean="0">
                <a:solidFill>
                  <a:schemeClr val="tx1">
                    <a:lumMod val="75000"/>
                    <a:lumOff val="25000"/>
                  </a:schemeClr>
                </a:solidFill>
                <a:latin typeface="メイリオ"/>
                <a:ea typeface="メイリオ"/>
                <a:cs typeface="メイリオ"/>
              </a:rPr>
              <a:t>3</a:t>
            </a:r>
            <a:r>
              <a:rPr kumimoji="1" lang="ja-JP" altLang="en-US" sz="2000" dirty="0" smtClean="0">
                <a:solidFill>
                  <a:schemeClr val="tx1">
                    <a:lumMod val="75000"/>
                    <a:lumOff val="25000"/>
                  </a:schemeClr>
                </a:solidFill>
                <a:latin typeface="メイリオ"/>
                <a:ea typeface="メイリオ"/>
                <a:cs typeface="メイリオ"/>
              </a:rPr>
              <a:t>の決定木</a:t>
            </a:r>
            <a:r>
              <a:rPr lang="en-US" altLang="ja-JP" sz="2000" dirty="0">
                <a:solidFill>
                  <a:schemeClr val="tx1">
                    <a:lumMod val="75000"/>
                    <a:lumOff val="25000"/>
                  </a:schemeClr>
                </a:solidFill>
                <a:latin typeface="メイリオ"/>
                <a:ea typeface="メイリオ"/>
                <a:cs typeface="メイリオ"/>
              </a:rPr>
              <a:t>5</a:t>
            </a:r>
            <a:r>
              <a:rPr kumimoji="1" lang="en-US" altLang="ja-JP" sz="2000" dirty="0" smtClean="0">
                <a:solidFill>
                  <a:schemeClr val="tx1">
                    <a:lumMod val="75000"/>
                    <a:lumOff val="25000"/>
                  </a:schemeClr>
                </a:solidFill>
                <a:latin typeface="メイリオ"/>
                <a:ea typeface="メイリオ"/>
                <a:cs typeface="メイリオ"/>
              </a:rPr>
              <a:t>00</a:t>
            </a:r>
            <a:r>
              <a:rPr kumimoji="1" lang="ja-JP" altLang="en-US" sz="2000" dirty="0" smtClean="0">
                <a:solidFill>
                  <a:schemeClr val="tx1">
                    <a:lumMod val="75000"/>
                    <a:lumOff val="25000"/>
                  </a:schemeClr>
                </a:solidFill>
                <a:latin typeface="メイリオ"/>
                <a:ea typeface="メイリオ"/>
                <a:cs typeface="メイリオ"/>
              </a:rPr>
              <a:t>個</a:t>
            </a:r>
            <a:endParaRPr kumimoji="1" lang="en-US" altLang="ja-JP" sz="2000" dirty="0" smtClean="0">
              <a:solidFill>
                <a:schemeClr val="tx1">
                  <a:lumMod val="75000"/>
                  <a:lumOff val="25000"/>
                </a:schemeClr>
              </a:solidFill>
              <a:latin typeface="メイリオ"/>
              <a:ea typeface="メイリオ"/>
              <a:cs typeface="メイリオ"/>
            </a:endParaRPr>
          </a:p>
          <a:p>
            <a:r>
              <a:rPr lang="ja-JP" altLang="en-US" sz="2000" dirty="0" smtClean="0">
                <a:solidFill>
                  <a:schemeClr val="tx1">
                    <a:lumMod val="75000"/>
                    <a:lumOff val="25000"/>
                  </a:schemeClr>
                </a:solidFill>
                <a:latin typeface="メイリオ"/>
                <a:ea typeface="メイリオ"/>
                <a:cs typeface="メイリオ"/>
              </a:rPr>
              <a:t>・</a:t>
            </a:r>
            <a:r>
              <a:rPr lang="en-US" altLang="ja-JP" sz="2000" dirty="0" smtClean="0">
                <a:solidFill>
                  <a:schemeClr val="tx1">
                    <a:lumMod val="75000"/>
                    <a:lumOff val="25000"/>
                  </a:schemeClr>
                </a:solidFill>
                <a:latin typeface="メイリオ"/>
                <a:ea typeface="メイリオ"/>
                <a:cs typeface="メイリオ"/>
              </a:rPr>
              <a:t>AUC = 0.66758</a:t>
            </a:r>
            <a:endParaRPr kumimoji="1" lang="ja-JP" altLang="en-US" sz="2000" dirty="0" smtClean="0">
              <a:solidFill>
                <a:schemeClr val="tx1">
                  <a:lumMod val="75000"/>
                  <a:lumOff val="25000"/>
                </a:schemeClr>
              </a:solidFill>
              <a:latin typeface="メイリオ"/>
              <a:ea typeface="メイリオ"/>
              <a:cs typeface="メイリオ"/>
            </a:endParaRPr>
          </a:p>
        </p:txBody>
      </p:sp>
    </p:spTree>
    <p:extLst>
      <p:ext uri="{BB962C8B-B14F-4D97-AF65-F5344CB8AC3E}">
        <p14:creationId xmlns:p14="http://schemas.microsoft.com/office/powerpoint/2010/main" val="30262594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正方形/長方形 1"/>
          <p:cNvSpPr/>
          <p:nvPr/>
        </p:nvSpPr>
        <p:spPr>
          <a:xfrm>
            <a:off x="0" y="393456"/>
            <a:ext cx="9144000" cy="45719"/>
          </a:xfrm>
          <a:prstGeom prst="rect">
            <a:avLst/>
          </a:prstGeom>
          <a:solidFill>
            <a:srgbClr val="318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 name="正方形/長方形 2"/>
          <p:cNvSpPr/>
          <p:nvPr/>
        </p:nvSpPr>
        <p:spPr>
          <a:xfrm>
            <a:off x="584570" y="624941"/>
            <a:ext cx="332601" cy="342710"/>
          </a:xfrm>
          <a:prstGeom prst="rect">
            <a:avLst/>
          </a:prstGeom>
          <a:solidFill>
            <a:srgbClr val="318BBA">
              <a:alpha val="8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 name="フッター プレースホルダー 2"/>
          <p:cNvSpPr txBox="1">
            <a:spLocks/>
          </p:cNvSpPr>
          <p:nvPr/>
        </p:nvSpPr>
        <p:spPr>
          <a:xfrm>
            <a:off x="133486" y="122336"/>
            <a:ext cx="4057514" cy="365125"/>
          </a:xfrm>
          <a:prstGeom prst="rect">
            <a:avLst/>
          </a:prstGeom>
        </p:spPr>
        <p:txBody>
          <a:bodyPr/>
          <a:lstStyle>
            <a:defPPr>
              <a:defRPr lang="ja-JP"/>
            </a:defPPr>
            <a:lvl1pPr marL="0" algn="l" defTabSz="457200" rtl="0" eaLnBrk="1" latinLnBrk="0" hangingPunct="1">
              <a:defRPr kumimoji="1" sz="1100" kern="1200">
                <a:solidFill>
                  <a:srgbClr val="DE8528"/>
                </a:solidFill>
                <a:latin typeface="メイリオ"/>
                <a:ea typeface="メイリオ"/>
                <a:cs typeface="メイリオ"/>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dirty="0" smtClean="0">
                <a:solidFill>
                  <a:srgbClr val="318BBA"/>
                </a:solidFill>
              </a:rPr>
              <a:t>RA</a:t>
            </a:r>
            <a:r>
              <a:rPr lang="ja-JP" altLang="en-US" dirty="0" smtClean="0">
                <a:solidFill>
                  <a:srgbClr val="318BBA"/>
                </a:solidFill>
              </a:rPr>
              <a:t>報告資料</a:t>
            </a:r>
            <a:r>
              <a:rPr lang="en-US" altLang="ja-JP" dirty="0" smtClean="0">
                <a:solidFill>
                  <a:srgbClr val="318BBA"/>
                </a:solidFill>
              </a:rPr>
              <a:t> 1/14</a:t>
            </a:r>
          </a:p>
        </p:txBody>
      </p:sp>
      <p:sp>
        <p:nvSpPr>
          <p:cNvPr id="5" name="テキスト ボックス 4"/>
          <p:cNvSpPr txBox="1"/>
          <p:nvPr/>
        </p:nvSpPr>
        <p:spPr>
          <a:xfrm>
            <a:off x="916530" y="571456"/>
            <a:ext cx="4652235" cy="461665"/>
          </a:xfrm>
          <a:prstGeom prst="rect">
            <a:avLst/>
          </a:prstGeom>
          <a:noFill/>
        </p:spPr>
        <p:txBody>
          <a:bodyPr wrap="none" rtlCol="0">
            <a:spAutoFit/>
          </a:bodyPr>
          <a:lstStyle/>
          <a:p>
            <a:r>
              <a:rPr lang="en-US" altLang="ja-JP" sz="2400" dirty="0" smtClean="0">
                <a:solidFill>
                  <a:srgbClr val="318BBA"/>
                </a:solidFill>
                <a:latin typeface="メイリオ"/>
                <a:ea typeface="メイリオ"/>
                <a:cs typeface="メイリオ"/>
              </a:rPr>
              <a:t>Convolutional Neural Network</a:t>
            </a:r>
            <a:endParaRPr kumimoji="1" lang="ja-JP" altLang="en-US" sz="2400" dirty="0">
              <a:solidFill>
                <a:srgbClr val="318BBA"/>
              </a:solidFill>
              <a:latin typeface="メイリオ"/>
              <a:ea typeface="メイリオ"/>
              <a:cs typeface="メイリオ"/>
            </a:endParaRPr>
          </a:p>
        </p:txBody>
      </p:sp>
      <p:sp>
        <p:nvSpPr>
          <p:cNvPr id="6" name="テキスト ボックス 5"/>
          <p:cNvSpPr txBox="1"/>
          <p:nvPr/>
        </p:nvSpPr>
        <p:spPr>
          <a:xfrm>
            <a:off x="440393" y="1473875"/>
            <a:ext cx="8767097" cy="1631216"/>
          </a:xfrm>
          <a:prstGeom prst="rect">
            <a:avLst/>
          </a:prstGeom>
          <a:noFill/>
        </p:spPr>
        <p:txBody>
          <a:bodyPr wrap="square" rtlCol="0">
            <a:spAutoFit/>
          </a:bodyPr>
          <a:lstStyle/>
          <a:p>
            <a:r>
              <a:rPr kumimoji="1" lang="ja-JP" altLang="en-US" sz="2000" dirty="0" smtClean="0">
                <a:solidFill>
                  <a:schemeClr val="tx1">
                    <a:lumMod val="75000"/>
                    <a:lumOff val="25000"/>
                  </a:schemeClr>
                </a:solidFill>
                <a:latin typeface="メイリオ"/>
                <a:ea typeface="メイリオ"/>
                <a:cs typeface="メイリオ"/>
              </a:rPr>
              <a:t>入力</a:t>
            </a:r>
            <a:r>
              <a:rPr kumimoji="1" lang="en-US" altLang="ja-JP" sz="2000" dirty="0" smtClean="0">
                <a:solidFill>
                  <a:schemeClr val="tx1">
                    <a:lumMod val="75000"/>
                    <a:lumOff val="25000"/>
                  </a:schemeClr>
                </a:solidFill>
                <a:latin typeface="メイリオ"/>
                <a:ea typeface="メイリオ"/>
                <a:cs typeface="メイリオ"/>
              </a:rPr>
              <a:t>(30</a:t>
            </a:r>
            <a:r>
              <a:rPr kumimoji="1" lang="ja-JP" altLang="en-US" sz="2000" dirty="0" smtClean="0">
                <a:solidFill>
                  <a:schemeClr val="tx1">
                    <a:lumMod val="75000"/>
                    <a:lumOff val="25000"/>
                  </a:schemeClr>
                </a:solidFill>
                <a:latin typeface="メイリオ"/>
                <a:ea typeface="メイリオ"/>
                <a:cs typeface="メイリオ"/>
              </a:rPr>
              <a:t>次元</a:t>
            </a:r>
            <a:r>
              <a:rPr kumimoji="1" lang="en-US" altLang="ja-JP" sz="2000" dirty="0" smtClean="0">
                <a:solidFill>
                  <a:schemeClr val="tx1">
                    <a:lumMod val="75000"/>
                    <a:lumOff val="25000"/>
                  </a:schemeClr>
                </a:solidFill>
                <a:latin typeface="メイリオ"/>
                <a:ea typeface="メイリオ"/>
                <a:cs typeface="メイリオ"/>
              </a:rPr>
              <a:t>)</a:t>
            </a:r>
          </a:p>
          <a:p>
            <a:r>
              <a:rPr kumimoji="1" lang="en-US" altLang="ja-JP" sz="2000" dirty="0" smtClean="0">
                <a:solidFill>
                  <a:schemeClr val="tx1">
                    <a:lumMod val="75000"/>
                    <a:lumOff val="25000"/>
                  </a:schemeClr>
                </a:solidFill>
                <a:latin typeface="メイリオ"/>
                <a:ea typeface="メイリオ"/>
                <a:cs typeface="メイリオ"/>
              </a:rPr>
              <a:t>→1×5 convolution</a:t>
            </a:r>
            <a:r>
              <a:rPr kumimoji="1" lang="ja-JP" altLang="en-US" sz="2000" dirty="0" smtClean="0">
                <a:solidFill>
                  <a:schemeClr val="tx1">
                    <a:lumMod val="75000"/>
                    <a:lumOff val="25000"/>
                  </a:schemeClr>
                </a:solidFill>
                <a:latin typeface="メイリオ"/>
                <a:ea typeface="メイリオ"/>
                <a:cs typeface="メイリオ"/>
              </a:rPr>
              <a:t>で</a:t>
            </a:r>
            <a:r>
              <a:rPr kumimoji="1" lang="en-US" altLang="ja-JP" sz="2000" dirty="0" smtClean="0">
                <a:solidFill>
                  <a:schemeClr val="tx1">
                    <a:lumMod val="75000"/>
                    <a:lumOff val="25000"/>
                  </a:schemeClr>
                </a:solidFill>
                <a:latin typeface="メイリオ"/>
                <a:ea typeface="メイリオ"/>
                <a:cs typeface="メイリオ"/>
              </a:rPr>
              <a:t>32</a:t>
            </a:r>
            <a:r>
              <a:rPr kumimoji="1" lang="ja-JP" altLang="en-US" sz="2000" dirty="0" smtClean="0">
                <a:solidFill>
                  <a:schemeClr val="tx1">
                    <a:lumMod val="75000"/>
                    <a:lumOff val="25000"/>
                  </a:schemeClr>
                </a:solidFill>
                <a:latin typeface="メイリオ"/>
                <a:ea typeface="メイリオ"/>
                <a:cs typeface="メイリオ"/>
              </a:rPr>
              <a:t>枚にマップ</a:t>
            </a:r>
            <a:r>
              <a:rPr kumimoji="1" lang="en-US" altLang="ja-JP" sz="2000" dirty="0" smtClean="0">
                <a:solidFill>
                  <a:schemeClr val="tx1">
                    <a:lumMod val="75000"/>
                    <a:lumOff val="25000"/>
                  </a:schemeClr>
                </a:solidFill>
                <a:latin typeface="メイリオ"/>
                <a:ea typeface="メイリオ"/>
                <a:cs typeface="メイリオ"/>
              </a:rPr>
              <a:t>→1×2 max pooling</a:t>
            </a:r>
          </a:p>
          <a:p>
            <a:r>
              <a:rPr kumimoji="1" lang="en-US" altLang="ja-JP" sz="2000" dirty="0" smtClean="0">
                <a:solidFill>
                  <a:schemeClr val="tx1">
                    <a:lumMod val="75000"/>
                    <a:lumOff val="25000"/>
                  </a:schemeClr>
                </a:solidFill>
                <a:latin typeface="メイリオ"/>
                <a:ea typeface="メイリオ"/>
                <a:cs typeface="メイリオ"/>
              </a:rPr>
              <a:t>→1×5 convolution</a:t>
            </a:r>
            <a:r>
              <a:rPr kumimoji="1" lang="ja-JP" altLang="en-US" sz="2000" dirty="0" smtClean="0">
                <a:solidFill>
                  <a:schemeClr val="tx1">
                    <a:lumMod val="75000"/>
                    <a:lumOff val="25000"/>
                  </a:schemeClr>
                </a:solidFill>
                <a:latin typeface="メイリオ"/>
                <a:ea typeface="メイリオ"/>
                <a:cs typeface="メイリオ"/>
              </a:rPr>
              <a:t>で</a:t>
            </a:r>
            <a:r>
              <a:rPr kumimoji="1" lang="en-US" altLang="ja-JP" sz="2000" dirty="0" smtClean="0">
                <a:solidFill>
                  <a:schemeClr val="tx1">
                    <a:lumMod val="75000"/>
                    <a:lumOff val="25000"/>
                  </a:schemeClr>
                </a:solidFill>
                <a:latin typeface="メイリオ"/>
                <a:ea typeface="メイリオ"/>
                <a:cs typeface="メイリオ"/>
              </a:rPr>
              <a:t>64</a:t>
            </a:r>
            <a:r>
              <a:rPr kumimoji="1" lang="ja-JP" altLang="en-US" sz="2000" dirty="0" smtClean="0">
                <a:solidFill>
                  <a:schemeClr val="tx1">
                    <a:lumMod val="75000"/>
                    <a:lumOff val="25000"/>
                  </a:schemeClr>
                </a:solidFill>
                <a:latin typeface="メイリオ"/>
                <a:ea typeface="メイリオ"/>
                <a:cs typeface="メイリオ"/>
              </a:rPr>
              <a:t>枚にマップ</a:t>
            </a:r>
            <a:r>
              <a:rPr kumimoji="1" lang="en-US" altLang="ja-JP" sz="2000" dirty="0" smtClean="0">
                <a:solidFill>
                  <a:schemeClr val="tx1">
                    <a:lumMod val="75000"/>
                    <a:lumOff val="25000"/>
                  </a:schemeClr>
                </a:solidFill>
                <a:latin typeface="メイリオ"/>
                <a:ea typeface="メイリオ"/>
                <a:cs typeface="メイリオ"/>
              </a:rPr>
              <a:t>→1×2 max pooling</a:t>
            </a:r>
          </a:p>
          <a:p>
            <a:r>
              <a:rPr kumimoji="1" lang="en-US" altLang="ja-JP" sz="2000" dirty="0" smtClean="0">
                <a:solidFill>
                  <a:schemeClr val="tx1">
                    <a:lumMod val="75000"/>
                    <a:lumOff val="25000"/>
                  </a:schemeClr>
                </a:solidFill>
                <a:latin typeface="メイリオ"/>
                <a:ea typeface="メイリオ"/>
                <a:cs typeface="メイリオ"/>
              </a:rPr>
              <a:t>→full-connect</a:t>
            </a:r>
            <a:r>
              <a:rPr kumimoji="1" lang="ja-JP" altLang="en-US" sz="2000" dirty="0" smtClean="0">
                <a:solidFill>
                  <a:schemeClr val="tx1">
                    <a:lumMod val="75000"/>
                    <a:lumOff val="25000"/>
                  </a:schemeClr>
                </a:solidFill>
                <a:latin typeface="メイリオ"/>
                <a:ea typeface="メイリオ"/>
                <a:cs typeface="メイリオ"/>
              </a:rPr>
              <a:t>で</a:t>
            </a:r>
            <a:r>
              <a:rPr kumimoji="1" lang="en-US" altLang="ja-JP" sz="2000" dirty="0" smtClean="0">
                <a:solidFill>
                  <a:schemeClr val="tx1">
                    <a:lumMod val="75000"/>
                    <a:lumOff val="25000"/>
                  </a:schemeClr>
                </a:solidFill>
                <a:latin typeface="メイリオ"/>
                <a:ea typeface="メイリオ"/>
                <a:cs typeface="メイリオ"/>
              </a:rPr>
              <a:t>1024</a:t>
            </a:r>
            <a:r>
              <a:rPr lang="ja-JP" altLang="en-US" sz="2000" dirty="0" smtClean="0">
                <a:solidFill>
                  <a:schemeClr val="tx1">
                    <a:lumMod val="75000"/>
                    <a:lumOff val="25000"/>
                  </a:schemeClr>
                </a:solidFill>
                <a:latin typeface="メイリオ"/>
                <a:ea typeface="メイリオ"/>
                <a:cs typeface="メイリオ"/>
              </a:rPr>
              <a:t>次元にマップ</a:t>
            </a:r>
            <a:endParaRPr lang="en-US" altLang="ja-JP" sz="2000" dirty="0" smtClean="0">
              <a:solidFill>
                <a:schemeClr val="tx1">
                  <a:lumMod val="75000"/>
                  <a:lumOff val="25000"/>
                </a:schemeClr>
              </a:solidFill>
              <a:latin typeface="メイリオ"/>
              <a:ea typeface="メイリオ"/>
              <a:cs typeface="メイリオ"/>
            </a:endParaRPr>
          </a:p>
          <a:p>
            <a:r>
              <a:rPr lang="en-US" altLang="ja-JP" sz="2000" dirty="0" smtClean="0">
                <a:solidFill>
                  <a:schemeClr val="tx1">
                    <a:lumMod val="75000"/>
                    <a:lumOff val="25000"/>
                  </a:schemeClr>
                </a:solidFill>
                <a:latin typeface="メイリオ"/>
                <a:ea typeface="メイリオ"/>
                <a:cs typeface="メイリオ"/>
              </a:rPr>
              <a:t>→1</a:t>
            </a:r>
            <a:r>
              <a:rPr lang="ja-JP" altLang="en-US" sz="2000" dirty="0" smtClean="0">
                <a:solidFill>
                  <a:schemeClr val="tx1">
                    <a:lumMod val="75000"/>
                    <a:lumOff val="25000"/>
                  </a:schemeClr>
                </a:solidFill>
                <a:latin typeface="メイリオ"/>
                <a:ea typeface="メイリオ"/>
                <a:cs typeface="メイリオ"/>
              </a:rPr>
              <a:t>次元の出力</a:t>
            </a:r>
            <a:endParaRPr lang="en-US" altLang="ja-JP" sz="2000" dirty="0" smtClean="0">
              <a:solidFill>
                <a:schemeClr val="tx1">
                  <a:lumMod val="75000"/>
                  <a:lumOff val="25000"/>
                </a:schemeClr>
              </a:solidFill>
              <a:latin typeface="メイリオ"/>
              <a:ea typeface="メイリオ"/>
              <a:cs typeface="メイリオ"/>
            </a:endParaRPr>
          </a:p>
        </p:txBody>
      </p:sp>
      <p:sp>
        <p:nvSpPr>
          <p:cNvPr id="7" name="角丸四角形 6"/>
          <p:cNvSpPr/>
          <p:nvPr/>
        </p:nvSpPr>
        <p:spPr>
          <a:xfrm>
            <a:off x="340415" y="1359938"/>
            <a:ext cx="8265206" cy="1889145"/>
          </a:xfrm>
          <a:prstGeom prst="roundRect">
            <a:avLst>
              <a:gd name="adj" fmla="val 9040"/>
            </a:avLst>
          </a:prstGeom>
          <a:noFill/>
          <a:ln w="38100">
            <a:solidFill>
              <a:srgbClr val="3B96C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917171" y="1079297"/>
            <a:ext cx="1107996" cy="461665"/>
          </a:xfrm>
          <a:prstGeom prst="rect">
            <a:avLst/>
          </a:prstGeom>
          <a:solidFill>
            <a:schemeClr val="bg1"/>
          </a:solidFill>
        </p:spPr>
        <p:txBody>
          <a:bodyPr wrap="none" rtlCol="0">
            <a:spAutoFit/>
          </a:bodyPr>
          <a:lstStyle/>
          <a:p>
            <a:r>
              <a:rPr kumimoji="1" lang="ja-JP" altLang="en-US" sz="2400" dirty="0" smtClean="0">
                <a:solidFill>
                  <a:srgbClr val="3B96C1"/>
                </a:solidFill>
                <a:latin typeface="メイリオ"/>
                <a:ea typeface="メイリオ"/>
                <a:cs typeface="メイリオ"/>
              </a:rPr>
              <a:t>モデル</a:t>
            </a:r>
          </a:p>
        </p:txBody>
      </p:sp>
      <p:sp>
        <p:nvSpPr>
          <p:cNvPr id="9" name="テキスト ボックス 8"/>
          <p:cNvSpPr txBox="1"/>
          <p:nvPr/>
        </p:nvSpPr>
        <p:spPr>
          <a:xfrm>
            <a:off x="1587500" y="3841750"/>
            <a:ext cx="5806948" cy="2246769"/>
          </a:xfrm>
          <a:prstGeom prst="rect">
            <a:avLst/>
          </a:prstGeom>
          <a:noFill/>
        </p:spPr>
        <p:txBody>
          <a:bodyPr wrap="none" rtlCol="0">
            <a:spAutoFit/>
          </a:bodyPr>
          <a:lstStyle/>
          <a:p>
            <a:r>
              <a:rPr kumimoji="1" lang="ja-JP" altLang="en-US" sz="2000" dirty="0" smtClean="0">
                <a:solidFill>
                  <a:schemeClr val="tx1">
                    <a:lumMod val="75000"/>
                    <a:lumOff val="25000"/>
                  </a:schemeClr>
                </a:solidFill>
                <a:latin typeface="メイリオ"/>
                <a:ea typeface="メイリオ"/>
                <a:cs typeface="メイリオ"/>
              </a:rPr>
              <a:t>・</a:t>
            </a:r>
            <a:r>
              <a:rPr kumimoji="1" lang="en-US" altLang="ja-JP" sz="2000" dirty="0" smtClean="0">
                <a:solidFill>
                  <a:schemeClr val="tx1">
                    <a:lumMod val="75000"/>
                    <a:lumOff val="25000"/>
                  </a:schemeClr>
                </a:solidFill>
                <a:latin typeface="メイリオ"/>
                <a:ea typeface="メイリオ"/>
                <a:cs typeface="メイリオ"/>
              </a:rPr>
              <a:t>fully-connect layer</a:t>
            </a:r>
            <a:r>
              <a:rPr kumimoji="1" lang="ja-JP" altLang="en-US" sz="2000" dirty="0" smtClean="0">
                <a:solidFill>
                  <a:schemeClr val="tx1">
                    <a:lumMod val="75000"/>
                    <a:lumOff val="25000"/>
                  </a:schemeClr>
                </a:solidFill>
                <a:latin typeface="メイリオ"/>
                <a:ea typeface="メイリオ"/>
                <a:cs typeface="メイリオ"/>
              </a:rPr>
              <a:t>は</a:t>
            </a:r>
            <a:r>
              <a:rPr kumimoji="1" lang="en-US" altLang="ja-JP" sz="2000" dirty="0" smtClean="0">
                <a:solidFill>
                  <a:schemeClr val="tx1">
                    <a:lumMod val="75000"/>
                    <a:lumOff val="25000"/>
                  </a:schemeClr>
                </a:solidFill>
                <a:latin typeface="メイリオ"/>
                <a:ea typeface="メイリオ"/>
                <a:cs typeface="メイリオ"/>
              </a:rPr>
              <a:t>Dropout</a:t>
            </a:r>
            <a:r>
              <a:rPr kumimoji="1" lang="ja-JP" altLang="en-US" sz="2000" dirty="0" smtClean="0">
                <a:solidFill>
                  <a:schemeClr val="tx1">
                    <a:lumMod val="75000"/>
                    <a:lumOff val="25000"/>
                  </a:schemeClr>
                </a:solidFill>
                <a:latin typeface="メイリオ"/>
                <a:ea typeface="メイリオ"/>
                <a:cs typeface="メイリオ"/>
              </a:rPr>
              <a:t>で正則化</a:t>
            </a:r>
            <a:endParaRPr kumimoji="1" lang="en-US" altLang="ja-JP" sz="2000" dirty="0" smtClean="0">
              <a:solidFill>
                <a:schemeClr val="tx1">
                  <a:lumMod val="75000"/>
                  <a:lumOff val="25000"/>
                </a:schemeClr>
              </a:solidFill>
              <a:latin typeface="メイリオ"/>
              <a:ea typeface="メイリオ"/>
              <a:cs typeface="メイリオ"/>
            </a:endParaRPr>
          </a:p>
          <a:p>
            <a:r>
              <a:rPr lang="ja-JP" altLang="en-US" sz="2000" dirty="0" smtClean="0">
                <a:solidFill>
                  <a:schemeClr val="tx1">
                    <a:lumMod val="75000"/>
                    <a:lumOff val="25000"/>
                  </a:schemeClr>
                </a:solidFill>
                <a:latin typeface="メイリオ"/>
                <a:ea typeface="メイリオ"/>
                <a:cs typeface="メイリオ"/>
              </a:rPr>
              <a:t>・</a:t>
            </a:r>
            <a:r>
              <a:rPr lang="en-US" altLang="ja-JP" sz="2000" dirty="0" smtClean="0">
                <a:solidFill>
                  <a:schemeClr val="tx1">
                    <a:lumMod val="75000"/>
                    <a:lumOff val="25000"/>
                  </a:schemeClr>
                </a:solidFill>
                <a:latin typeface="メイリオ"/>
                <a:ea typeface="メイリオ"/>
                <a:cs typeface="メイリオ"/>
              </a:rPr>
              <a:t>ADAM</a:t>
            </a:r>
            <a:r>
              <a:rPr lang="ja-JP" altLang="en-US" sz="2000" dirty="0" smtClean="0">
                <a:solidFill>
                  <a:schemeClr val="tx1">
                    <a:lumMod val="75000"/>
                    <a:lumOff val="25000"/>
                  </a:schemeClr>
                </a:solidFill>
                <a:latin typeface="メイリオ"/>
                <a:ea typeface="メイリオ"/>
                <a:cs typeface="メイリオ"/>
              </a:rPr>
              <a:t>で最適化</a:t>
            </a:r>
            <a:r>
              <a:rPr lang="en-US" altLang="ja-JP" sz="2000" dirty="0" smtClean="0">
                <a:solidFill>
                  <a:schemeClr val="tx1">
                    <a:lumMod val="75000"/>
                    <a:lumOff val="25000"/>
                  </a:schemeClr>
                </a:solidFill>
                <a:latin typeface="メイリオ"/>
                <a:ea typeface="メイリオ"/>
                <a:cs typeface="メイリオ"/>
              </a:rPr>
              <a:t>(SGD</a:t>
            </a:r>
            <a:r>
              <a:rPr lang="ja-JP" altLang="en-US" sz="2000" dirty="0" smtClean="0">
                <a:solidFill>
                  <a:schemeClr val="tx1">
                    <a:lumMod val="75000"/>
                    <a:lumOff val="25000"/>
                  </a:schemeClr>
                </a:solidFill>
                <a:latin typeface="メイリオ"/>
                <a:ea typeface="メイリオ"/>
                <a:cs typeface="メイリオ"/>
              </a:rPr>
              <a:t>と比較して精度向上あり</a:t>
            </a:r>
            <a:r>
              <a:rPr lang="en-US" altLang="ja-JP" sz="2000" dirty="0" smtClean="0">
                <a:solidFill>
                  <a:schemeClr val="tx1">
                    <a:lumMod val="75000"/>
                    <a:lumOff val="25000"/>
                  </a:schemeClr>
                </a:solidFill>
                <a:latin typeface="メイリオ"/>
                <a:ea typeface="メイリオ"/>
                <a:cs typeface="メイリオ"/>
              </a:rPr>
              <a:t>)</a:t>
            </a:r>
          </a:p>
          <a:p>
            <a:r>
              <a:rPr kumimoji="1" lang="ja-JP" altLang="en-US" sz="2000" dirty="0" smtClean="0">
                <a:solidFill>
                  <a:schemeClr val="tx1">
                    <a:lumMod val="75000"/>
                    <a:lumOff val="25000"/>
                  </a:schemeClr>
                </a:solidFill>
                <a:latin typeface="メイリオ"/>
                <a:ea typeface="メイリオ"/>
                <a:cs typeface="メイリオ"/>
              </a:rPr>
              <a:t>・バッチサイズ</a:t>
            </a:r>
            <a:r>
              <a:rPr kumimoji="1" lang="en-US" altLang="ja-JP" sz="2000" dirty="0" smtClean="0">
                <a:solidFill>
                  <a:schemeClr val="tx1">
                    <a:lumMod val="75000"/>
                    <a:lumOff val="25000"/>
                  </a:schemeClr>
                </a:solidFill>
                <a:latin typeface="メイリオ"/>
                <a:ea typeface="メイリオ"/>
                <a:cs typeface="メイリオ"/>
              </a:rPr>
              <a:t>50</a:t>
            </a:r>
            <a:r>
              <a:rPr kumimoji="1" lang="ja-JP" altLang="en-US" sz="2000" dirty="0" smtClean="0">
                <a:solidFill>
                  <a:schemeClr val="tx1">
                    <a:lumMod val="75000"/>
                    <a:lumOff val="25000"/>
                  </a:schemeClr>
                </a:solidFill>
                <a:latin typeface="メイリオ"/>
                <a:ea typeface="メイリオ"/>
                <a:cs typeface="メイリオ"/>
              </a:rPr>
              <a:t>で</a:t>
            </a:r>
            <a:r>
              <a:rPr lang="en-US" altLang="ja-JP" sz="2000" dirty="0" smtClean="0">
                <a:solidFill>
                  <a:schemeClr val="tx1">
                    <a:lumMod val="75000"/>
                    <a:lumOff val="25000"/>
                  </a:schemeClr>
                </a:solidFill>
                <a:latin typeface="メイリオ"/>
                <a:ea typeface="メイリオ"/>
                <a:cs typeface="メイリオ"/>
              </a:rPr>
              <a:t>1000iteration</a:t>
            </a:r>
            <a:r>
              <a:rPr lang="ja-JP" altLang="en-US" sz="2000" dirty="0" smtClean="0">
                <a:solidFill>
                  <a:schemeClr val="tx1">
                    <a:lumMod val="75000"/>
                    <a:lumOff val="25000"/>
                  </a:schemeClr>
                </a:solidFill>
                <a:latin typeface="メイリオ"/>
                <a:ea typeface="メイリオ"/>
                <a:cs typeface="メイリオ"/>
              </a:rPr>
              <a:t>学習</a:t>
            </a:r>
            <a:endParaRPr lang="en-US" altLang="ja-JP" sz="2000" dirty="0" smtClean="0">
              <a:solidFill>
                <a:schemeClr val="tx1">
                  <a:lumMod val="75000"/>
                  <a:lumOff val="25000"/>
                </a:schemeClr>
              </a:solidFill>
              <a:latin typeface="メイリオ"/>
              <a:ea typeface="メイリオ"/>
              <a:cs typeface="メイリオ"/>
            </a:endParaRPr>
          </a:p>
          <a:p>
            <a:r>
              <a:rPr kumimoji="1" lang="ja-JP" altLang="en-US" sz="2000" dirty="0" smtClean="0">
                <a:solidFill>
                  <a:schemeClr val="tx1">
                    <a:lumMod val="75000"/>
                    <a:lumOff val="25000"/>
                  </a:schemeClr>
                </a:solidFill>
                <a:latin typeface="メイリオ"/>
                <a:ea typeface="メイリオ"/>
                <a:cs typeface="メイリオ"/>
              </a:rPr>
              <a:t>・クロスエントロピーロス</a:t>
            </a:r>
            <a:endParaRPr kumimoji="1" lang="en-US" altLang="ja-JP" sz="2000" dirty="0" smtClean="0">
              <a:solidFill>
                <a:schemeClr val="tx1">
                  <a:lumMod val="75000"/>
                  <a:lumOff val="25000"/>
                </a:schemeClr>
              </a:solidFill>
              <a:latin typeface="メイリオ"/>
              <a:ea typeface="メイリオ"/>
              <a:cs typeface="メイリオ"/>
            </a:endParaRPr>
          </a:p>
          <a:p>
            <a:r>
              <a:rPr lang="ja-JP" altLang="en-US" sz="2000" dirty="0" smtClean="0">
                <a:solidFill>
                  <a:schemeClr val="tx1">
                    <a:lumMod val="75000"/>
                    <a:lumOff val="25000"/>
                  </a:schemeClr>
                </a:solidFill>
                <a:latin typeface="メイリオ"/>
                <a:ea typeface="メイリオ"/>
                <a:cs typeface="メイリオ"/>
              </a:rPr>
              <a:t>・切断正規分布から重み初期値をサンプリング</a:t>
            </a:r>
            <a:endParaRPr lang="en-US" altLang="ja-JP" sz="2000" dirty="0" smtClean="0">
              <a:solidFill>
                <a:schemeClr val="tx1">
                  <a:lumMod val="75000"/>
                  <a:lumOff val="25000"/>
                </a:schemeClr>
              </a:solidFill>
              <a:latin typeface="メイリオ"/>
              <a:ea typeface="メイリオ"/>
              <a:cs typeface="メイリオ"/>
            </a:endParaRPr>
          </a:p>
          <a:p>
            <a:r>
              <a:rPr kumimoji="1" lang="ja-JP" altLang="en-US" sz="2000" dirty="0" smtClean="0">
                <a:solidFill>
                  <a:schemeClr val="tx1">
                    <a:lumMod val="75000"/>
                    <a:lumOff val="25000"/>
                  </a:schemeClr>
                </a:solidFill>
                <a:latin typeface="メイリオ"/>
                <a:ea typeface="メイリオ"/>
                <a:cs typeface="メイリオ"/>
              </a:rPr>
              <a:t>・バイアスは初期値</a:t>
            </a:r>
            <a:r>
              <a:rPr kumimoji="1" lang="en-US" altLang="ja-JP" sz="2000" dirty="0" smtClean="0">
                <a:solidFill>
                  <a:schemeClr val="tx1">
                    <a:lumMod val="75000"/>
                    <a:lumOff val="25000"/>
                  </a:schemeClr>
                </a:solidFill>
                <a:latin typeface="メイリオ"/>
                <a:ea typeface="メイリオ"/>
                <a:cs typeface="メイリオ"/>
              </a:rPr>
              <a:t>0</a:t>
            </a:r>
            <a:r>
              <a:rPr kumimoji="1" lang="ja-JP" altLang="en-US" sz="2000" dirty="0" smtClean="0">
                <a:solidFill>
                  <a:schemeClr val="tx1">
                    <a:lumMod val="75000"/>
                    <a:lumOff val="25000"/>
                  </a:schemeClr>
                </a:solidFill>
                <a:latin typeface="メイリオ"/>
                <a:ea typeface="メイリオ"/>
                <a:cs typeface="メイリオ"/>
              </a:rPr>
              <a:t>を回避</a:t>
            </a:r>
            <a:r>
              <a:rPr kumimoji="1" lang="en-US" altLang="ja-JP" sz="2000" dirty="0" smtClean="0">
                <a:solidFill>
                  <a:schemeClr val="tx1">
                    <a:lumMod val="75000"/>
                    <a:lumOff val="25000"/>
                  </a:schemeClr>
                </a:solidFill>
                <a:latin typeface="メイリオ"/>
                <a:ea typeface="メイリオ"/>
                <a:cs typeface="メイリオ"/>
              </a:rPr>
              <a:t>(</a:t>
            </a:r>
            <a:r>
              <a:rPr lang="ja-JP" altLang="en-US" sz="2000" dirty="0" smtClean="0">
                <a:solidFill>
                  <a:schemeClr val="tx1">
                    <a:lumMod val="75000"/>
                    <a:lumOff val="25000"/>
                  </a:schemeClr>
                </a:solidFill>
                <a:latin typeface="メイリオ"/>
                <a:ea typeface="メイリオ"/>
                <a:cs typeface="メイリオ"/>
              </a:rPr>
              <a:t>微小値を加える</a:t>
            </a:r>
            <a:r>
              <a:rPr lang="en-US" altLang="ja-JP" sz="2000" dirty="0" smtClean="0">
                <a:solidFill>
                  <a:schemeClr val="tx1">
                    <a:lumMod val="75000"/>
                    <a:lumOff val="25000"/>
                  </a:schemeClr>
                </a:solidFill>
                <a:latin typeface="メイリオ"/>
                <a:ea typeface="メイリオ"/>
                <a:cs typeface="メイリオ"/>
              </a:rPr>
              <a:t>)</a:t>
            </a:r>
          </a:p>
          <a:p>
            <a:r>
              <a:rPr kumimoji="1" lang="ja-JP" altLang="en-US" sz="2000" dirty="0" smtClean="0">
                <a:solidFill>
                  <a:schemeClr val="tx1">
                    <a:lumMod val="75000"/>
                    <a:lumOff val="25000"/>
                  </a:schemeClr>
                </a:solidFill>
                <a:latin typeface="メイリオ"/>
                <a:ea typeface="メイリオ"/>
                <a:cs typeface="メイリオ"/>
              </a:rPr>
              <a:t>・</a:t>
            </a:r>
            <a:r>
              <a:rPr kumimoji="1" lang="en-US" altLang="ja-JP" sz="2000" dirty="0" smtClean="0">
                <a:solidFill>
                  <a:schemeClr val="tx1">
                    <a:lumMod val="75000"/>
                    <a:lumOff val="25000"/>
                  </a:schemeClr>
                </a:solidFill>
                <a:latin typeface="メイリオ"/>
                <a:ea typeface="メイリオ"/>
                <a:cs typeface="メイリオ"/>
              </a:rPr>
              <a:t>0 padding</a:t>
            </a:r>
            <a:endParaRPr kumimoji="1" lang="ja-JP" altLang="en-US" sz="2000" dirty="0" smtClean="0">
              <a:solidFill>
                <a:schemeClr val="tx1">
                  <a:lumMod val="75000"/>
                  <a:lumOff val="25000"/>
                </a:schemeClr>
              </a:solidFill>
              <a:latin typeface="メイリオ"/>
              <a:ea typeface="メイリオ"/>
              <a:cs typeface="メイリオ"/>
            </a:endParaRPr>
          </a:p>
        </p:txBody>
      </p:sp>
    </p:spTree>
    <p:extLst>
      <p:ext uri="{BB962C8B-B14F-4D97-AF65-F5344CB8AC3E}">
        <p14:creationId xmlns:p14="http://schemas.microsoft.com/office/powerpoint/2010/main" val="23784601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正方形/長方形 1"/>
          <p:cNvSpPr/>
          <p:nvPr/>
        </p:nvSpPr>
        <p:spPr>
          <a:xfrm>
            <a:off x="0" y="393456"/>
            <a:ext cx="9144000" cy="45719"/>
          </a:xfrm>
          <a:prstGeom prst="rect">
            <a:avLst/>
          </a:prstGeom>
          <a:solidFill>
            <a:srgbClr val="318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 name="正方形/長方形 2"/>
          <p:cNvSpPr/>
          <p:nvPr/>
        </p:nvSpPr>
        <p:spPr>
          <a:xfrm>
            <a:off x="584570" y="624941"/>
            <a:ext cx="332601" cy="342710"/>
          </a:xfrm>
          <a:prstGeom prst="rect">
            <a:avLst/>
          </a:prstGeom>
          <a:solidFill>
            <a:srgbClr val="318BBA">
              <a:alpha val="8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 name="フッター プレースホルダー 2"/>
          <p:cNvSpPr txBox="1">
            <a:spLocks/>
          </p:cNvSpPr>
          <p:nvPr/>
        </p:nvSpPr>
        <p:spPr>
          <a:xfrm>
            <a:off x="133486" y="122336"/>
            <a:ext cx="4057514" cy="365125"/>
          </a:xfrm>
          <a:prstGeom prst="rect">
            <a:avLst/>
          </a:prstGeom>
        </p:spPr>
        <p:txBody>
          <a:bodyPr/>
          <a:lstStyle>
            <a:defPPr>
              <a:defRPr lang="ja-JP"/>
            </a:defPPr>
            <a:lvl1pPr marL="0" algn="l" defTabSz="457200" rtl="0" eaLnBrk="1" latinLnBrk="0" hangingPunct="1">
              <a:defRPr kumimoji="1" sz="1100" kern="1200">
                <a:solidFill>
                  <a:srgbClr val="DE8528"/>
                </a:solidFill>
                <a:latin typeface="メイリオ"/>
                <a:ea typeface="メイリオ"/>
                <a:cs typeface="メイリオ"/>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dirty="0" smtClean="0">
                <a:solidFill>
                  <a:srgbClr val="318BBA"/>
                </a:solidFill>
              </a:rPr>
              <a:t>RA</a:t>
            </a:r>
            <a:r>
              <a:rPr lang="ja-JP" altLang="en-US" dirty="0" smtClean="0">
                <a:solidFill>
                  <a:srgbClr val="318BBA"/>
                </a:solidFill>
              </a:rPr>
              <a:t>報告資料</a:t>
            </a:r>
            <a:r>
              <a:rPr lang="en-US" altLang="ja-JP" dirty="0" smtClean="0">
                <a:solidFill>
                  <a:srgbClr val="318BBA"/>
                </a:solidFill>
              </a:rPr>
              <a:t> 1/14</a:t>
            </a:r>
          </a:p>
        </p:txBody>
      </p:sp>
      <p:sp>
        <p:nvSpPr>
          <p:cNvPr id="5" name="テキスト ボックス 4"/>
          <p:cNvSpPr txBox="1"/>
          <p:nvPr/>
        </p:nvSpPr>
        <p:spPr>
          <a:xfrm>
            <a:off x="916530" y="571456"/>
            <a:ext cx="4652235" cy="461665"/>
          </a:xfrm>
          <a:prstGeom prst="rect">
            <a:avLst/>
          </a:prstGeom>
          <a:noFill/>
        </p:spPr>
        <p:txBody>
          <a:bodyPr wrap="none" rtlCol="0">
            <a:spAutoFit/>
          </a:bodyPr>
          <a:lstStyle/>
          <a:p>
            <a:r>
              <a:rPr lang="en-US" altLang="ja-JP" sz="2400" dirty="0" smtClean="0">
                <a:solidFill>
                  <a:srgbClr val="318BBA"/>
                </a:solidFill>
                <a:latin typeface="メイリオ"/>
                <a:ea typeface="メイリオ"/>
                <a:cs typeface="メイリオ"/>
              </a:rPr>
              <a:t>Convolutional Neural Network</a:t>
            </a:r>
            <a:endParaRPr kumimoji="1" lang="ja-JP" altLang="en-US" sz="2400" dirty="0">
              <a:solidFill>
                <a:srgbClr val="318BBA"/>
              </a:solidFill>
              <a:latin typeface="メイリオ"/>
              <a:ea typeface="メイリオ"/>
              <a:cs typeface="メイリオ"/>
            </a:endParaRPr>
          </a:p>
        </p:txBody>
      </p:sp>
      <p:pic>
        <p:nvPicPr>
          <p:cNvPr id="6" name="図 5" descr="CN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500" y="1638300"/>
            <a:ext cx="4953000" cy="3568700"/>
          </a:xfrm>
          <a:prstGeom prst="rect">
            <a:avLst/>
          </a:prstGeom>
        </p:spPr>
      </p:pic>
      <p:sp>
        <p:nvSpPr>
          <p:cNvPr id="7" name="テキスト ボックス 6"/>
          <p:cNvSpPr txBox="1"/>
          <p:nvPr/>
        </p:nvSpPr>
        <p:spPr>
          <a:xfrm>
            <a:off x="1005417" y="5334005"/>
            <a:ext cx="2399189" cy="707886"/>
          </a:xfrm>
          <a:prstGeom prst="rect">
            <a:avLst/>
          </a:prstGeom>
          <a:noFill/>
        </p:spPr>
        <p:txBody>
          <a:bodyPr wrap="none" rtlCol="0">
            <a:spAutoFit/>
          </a:bodyPr>
          <a:lstStyle/>
          <a:p>
            <a:endParaRPr kumimoji="1" lang="en-US" altLang="ja-JP" sz="2000" dirty="0" smtClean="0">
              <a:solidFill>
                <a:schemeClr val="tx1">
                  <a:lumMod val="75000"/>
                  <a:lumOff val="25000"/>
                </a:schemeClr>
              </a:solidFill>
              <a:latin typeface="メイリオ"/>
              <a:ea typeface="メイリオ"/>
              <a:cs typeface="メイリオ"/>
            </a:endParaRPr>
          </a:p>
          <a:p>
            <a:r>
              <a:rPr lang="ja-JP" altLang="en-US" sz="2000" dirty="0" smtClean="0">
                <a:solidFill>
                  <a:schemeClr val="tx1">
                    <a:lumMod val="75000"/>
                    <a:lumOff val="25000"/>
                  </a:schemeClr>
                </a:solidFill>
                <a:latin typeface="メイリオ"/>
                <a:ea typeface="メイリオ"/>
                <a:cs typeface="メイリオ"/>
              </a:rPr>
              <a:t>・</a:t>
            </a:r>
            <a:r>
              <a:rPr lang="en-US" altLang="ja-JP" sz="2000" dirty="0" smtClean="0">
                <a:solidFill>
                  <a:schemeClr val="tx1">
                    <a:lumMod val="75000"/>
                    <a:lumOff val="25000"/>
                  </a:schemeClr>
                </a:solidFill>
                <a:latin typeface="メイリオ"/>
                <a:ea typeface="メイリオ"/>
                <a:cs typeface="メイリオ"/>
              </a:rPr>
              <a:t>AUC = </a:t>
            </a:r>
            <a:r>
              <a:rPr lang="en-US" altLang="ja-JP" sz="2000" dirty="0" smtClean="0">
                <a:solidFill>
                  <a:srgbClr val="C0504D"/>
                </a:solidFill>
                <a:latin typeface="メイリオ"/>
                <a:ea typeface="メイリオ"/>
                <a:cs typeface="メイリオ"/>
              </a:rPr>
              <a:t>0.68249</a:t>
            </a:r>
            <a:endParaRPr kumimoji="1" lang="ja-JP" altLang="en-US" sz="2000" dirty="0" smtClean="0">
              <a:solidFill>
                <a:srgbClr val="C0504D"/>
              </a:solidFill>
              <a:latin typeface="メイリオ"/>
              <a:ea typeface="メイリオ"/>
              <a:cs typeface="メイリオ"/>
            </a:endParaRPr>
          </a:p>
        </p:txBody>
      </p:sp>
    </p:spTree>
    <p:extLst>
      <p:ext uri="{BB962C8B-B14F-4D97-AF65-F5344CB8AC3E}">
        <p14:creationId xmlns:p14="http://schemas.microsoft.com/office/powerpoint/2010/main" val="30262594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正方形/長方形 1"/>
          <p:cNvSpPr/>
          <p:nvPr/>
        </p:nvSpPr>
        <p:spPr>
          <a:xfrm>
            <a:off x="0" y="393456"/>
            <a:ext cx="9144000" cy="45719"/>
          </a:xfrm>
          <a:prstGeom prst="rect">
            <a:avLst/>
          </a:prstGeom>
          <a:solidFill>
            <a:srgbClr val="318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 name="正方形/長方形 2"/>
          <p:cNvSpPr/>
          <p:nvPr/>
        </p:nvSpPr>
        <p:spPr>
          <a:xfrm>
            <a:off x="584570" y="624941"/>
            <a:ext cx="332601" cy="342710"/>
          </a:xfrm>
          <a:prstGeom prst="rect">
            <a:avLst/>
          </a:prstGeom>
          <a:solidFill>
            <a:srgbClr val="318BBA">
              <a:alpha val="8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 name="フッター プレースホルダー 2"/>
          <p:cNvSpPr txBox="1">
            <a:spLocks/>
          </p:cNvSpPr>
          <p:nvPr/>
        </p:nvSpPr>
        <p:spPr>
          <a:xfrm>
            <a:off x="133486" y="122336"/>
            <a:ext cx="4057514" cy="365125"/>
          </a:xfrm>
          <a:prstGeom prst="rect">
            <a:avLst/>
          </a:prstGeom>
        </p:spPr>
        <p:txBody>
          <a:bodyPr/>
          <a:lstStyle>
            <a:defPPr>
              <a:defRPr lang="ja-JP"/>
            </a:defPPr>
            <a:lvl1pPr marL="0" algn="l" defTabSz="457200" rtl="0" eaLnBrk="1" latinLnBrk="0" hangingPunct="1">
              <a:defRPr kumimoji="1" sz="1100" kern="1200">
                <a:solidFill>
                  <a:srgbClr val="DE8528"/>
                </a:solidFill>
                <a:latin typeface="メイリオ"/>
                <a:ea typeface="メイリオ"/>
                <a:cs typeface="メイリオ"/>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dirty="0" smtClean="0">
                <a:solidFill>
                  <a:srgbClr val="318BBA"/>
                </a:solidFill>
              </a:rPr>
              <a:t>RA</a:t>
            </a:r>
            <a:r>
              <a:rPr lang="ja-JP" altLang="en-US" dirty="0" smtClean="0">
                <a:solidFill>
                  <a:srgbClr val="318BBA"/>
                </a:solidFill>
              </a:rPr>
              <a:t>報告資料</a:t>
            </a:r>
            <a:r>
              <a:rPr lang="en-US" altLang="ja-JP" dirty="0" smtClean="0">
                <a:solidFill>
                  <a:srgbClr val="318BBA"/>
                </a:solidFill>
              </a:rPr>
              <a:t> 1/14</a:t>
            </a:r>
          </a:p>
        </p:txBody>
      </p:sp>
      <p:sp>
        <p:nvSpPr>
          <p:cNvPr id="5" name="テキスト ボックス 4"/>
          <p:cNvSpPr txBox="1"/>
          <p:nvPr/>
        </p:nvSpPr>
        <p:spPr>
          <a:xfrm>
            <a:off x="916530" y="571456"/>
            <a:ext cx="800219" cy="461665"/>
          </a:xfrm>
          <a:prstGeom prst="rect">
            <a:avLst/>
          </a:prstGeom>
          <a:noFill/>
        </p:spPr>
        <p:txBody>
          <a:bodyPr wrap="none" rtlCol="0">
            <a:spAutoFit/>
          </a:bodyPr>
          <a:lstStyle/>
          <a:p>
            <a:r>
              <a:rPr lang="ja-JP" altLang="en-US" sz="2400" dirty="0" smtClean="0">
                <a:solidFill>
                  <a:srgbClr val="318BBA"/>
                </a:solidFill>
                <a:latin typeface="メイリオ"/>
                <a:ea typeface="メイリオ"/>
                <a:cs typeface="メイリオ"/>
              </a:rPr>
              <a:t>結果</a:t>
            </a:r>
            <a:endParaRPr kumimoji="1" lang="ja-JP" altLang="en-US" sz="2400" dirty="0">
              <a:solidFill>
                <a:srgbClr val="318BBA"/>
              </a:solidFill>
              <a:latin typeface="メイリオ"/>
              <a:ea typeface="メイリオ"/>
              <a:cs typeface="メイリオ"/>
            </a:endParaRPr>
          </a:p>
        </p:txBody>
      </p:sp>
      <p:graphicFrame>
        <p:nvGraphicFramePr>
          <p:cNvPr id="6" name="表 5"/>
          <p:cNvGraphicFramePr>
            <a:graphicFrameLocks noGrp="1"/>
          </p:cNvGraphicFramePr>
          <p:nvPr>
            <p:extLst>
              <p:ext uri="{D42A27DB-BD31-4B8C-83A1-F6EECF244321}">
                <p14:modId xmlns:p14="http://schemas.microsoft.com/office/powerpoint/2010/main" val="1850863697"/>
              </p:ext>
            </p:extLst>
          </p:nvPr>
        </p:nvGraphicFramePr>
        <p:xfrm>
          <a:off x="423330" y="2095483"/>
          <a:ext cx="8329086" cy="1285239"/>
        </p:xfrm>
        <a:graphic>
          <a:graphicData uri="http://schemas.openxmlformats.org/drawingml/2006/table">
            <a:tbl>
              <a:tblPr firstRow="1" bandRow="1">
                <a:tableStyleId>{5940675A-B579-460E-94D1-54222C63F5DA}</a:tableStyleId>
              </a:tblPr>
              <a:tblGrid>
                <a:gridCol w="1388181"/>
                <a:gridCol w="1388181"/>
                <a:gridCol w="1388181"/>
                <a:gridCol w="1388181"/>
                <a:gridCol w="1388181"/>
                <a:gridCol w="1388181"/>
              </a:tblGrid>
              <a:tr h="370840">
                <a:tc>
                  <a:txBody>
                    <a:bodyPr/>
                    <a:lstStyle/>
                    <a:p>
                      <a:pPr algn="ctr"/>
                      <a:r>
                        <a:rPr kumimoji="1" lang="en-US" altLang="ja-JP" dirty="0" smtClean="0"/>
                        <a:t>Logistic Regression</a:t>
                      </a:r>
                      <a:endParaRPr kumimoji="1" lang="ja-JP" altLang="en-US" dirty="0"/>
                    </a:p>
                  </a:txBody>
                  <a:tcPr/>
                </a:tc>
                <a:tc>
                  <a:txBody>
                    <a:bodyPr/>
                    <a:lstStyle/>
                    <a:p>
                      <a:pPr algn="ctr"/>
                      <a:endParaRPr kumimoji="1" lang="en-US" altLang="ja-JP" dirty="0" smtClean="0"/>
                    </a:p>
                    <a:p>
                      <a:pPr algn="ctr"/>
                      <a:r>
                        <a:rPr kumimoji="1" lang="en-US" altLang="ja-JP" dirty="0" smtClean="0"/>
                        <a:t>SVM</a:t>
                      </a:r>
                      <a:endParaRPr kumimoji="1" lang="ja-JP" altLang="en-US" dirty="0"/>
                    </a:p>
                  </a:txBody>
                  <a:tcPr/>
                </a:tc>
                <a:tc>
                  <a:txBody>
                    <a:bodyPr/>
                    <a:lstStyle/>
                    <a:p>
                      <a:pPr algn="ctr"/>
                      <a:r>
                        <a:rPr kumimoji="1" lang="en-US" altLang="ja-JP" dirty="0" smtClean="0"/>
                        <a:t>Random Forest</a:t>
                      </a:r>
                      <a:endParaRPr kumimoji="1" lang="ja-JP" altLang="en-US" dirty="0"/>
                    </a:p>
                  </a:txBody>
                  <a:tcPr/>
                </a:tc>
                <a:tc>
                  <a:txBody>
                    <a:bodyPr/>
                    <a:lstStyle/>
                    <a:p>
                      <a:pPr algn="ctr"/>
                      <a:r>
                        <a:rPr kumimoji="1" lang="en-US" altLang="ja-JP" dirty="0" smtClean="0"/>
                        <a:t>Bayesian </a:t>
                      </a:r>
                    </a:p>
                    <a:p>
                      <a:pPr algn="ctr"/>
                      <a:r>
                        <a:rPr kumimoji="1" lang="en-US" altLang="ja-JP" dirty="0" smtClean="0"/>
                        <a:t>Ridge Regression</a:t>
                      </a:r>
                      <a:endParaRPr kumimoji="1" lang="ja-JP" altLang="en-US" dirty="0"/>
                    </a:p>
                  </a:txBody>
                  <a:tcPr/>
                </a:tc>
                <a:tc>
                  <a:txBody>
                    <a:bodyPr/>
                    <a:lstStyle/>
                    <a:p>
                      <a:pPr algn="ctr"/>
                      <a:endParaRPr kumimoji="1" lang="en-US" altLang="ja-JP" dirty="0" smtClean="0"/>
                    </a:p>
                    <a:p>
                      <a:pPr algn="ctr"/>
                      <a:r>
                        <a:rPr kumimoji="1" lang="en-US" altLang="ja-JP" dirty="0" err="1" smtClean="0"/>
                        <a:t>AdaBoost</a:t>
                      </a:r>
                      <a:endParaRPr kumimoji="1" lang="ja-JP" altLang="en-US" dirty="0"/>
                    </a:p>
                  </a:txBody>
                  <a:tcPr/>
                </a:tc>
                <a:tc>
                  <a:txBody>
                    <a:bodyPr/>
                    <a:lstStyle/>
                    <a:p>
                      <a:pPr algn="ctr"/>
                      <a:endParaRPr kumimoji="1" lang="en-US" altLang="ja-JP" dirty="0" smtClean="0"/>
                    </a:p>
                    <a:p>
                      <a:pPr algn="ctr"/>
                      <a:r>
                        <a:rPr kumimoji="1" lang="en-US" altLang="ja-JP" dirty="0" smtClean="0"/>
                        <a:t>CNN</a:t>
                      </a:r>
                      <a:endParaRPr kumimoji="1" lang="ja-JP" altLang="en-US" dirty="0"/>
                    </a:p>
                  </a:txBody>
                  <a:tcPr/>
                </a:tc>
              </a:tr>
              <a:tr h="370840">
                <a:tc>
                  <a:txBody>
                    <a:bodyPr/>
                    <a:lstStyle/>
                    <a:p>
                      <a:pPr algn="ctr"/>
                      <a:r>
                        <a:rPr kumimoji="1" lang="en-US" altLang="ja-JP" dirty="0" smtClean="0"/>
                        <a:t>0.5452</a:t>
                      </a:r>
                      <a:endParaRPr kumimoji="1" lang="ja-JP" altLang="en-US" dirty="0"/>
                    </a:p>
                  </a:txBody>
                  <a:tcPr/>
                </a:tc>
                <a:tc>
                  <a:txBody>
                    <a:bodyPr/>
                    <a:lstStyle/>
                    <a:p>
                      <a:pPr algn="ctr"/>
                      <a:r>
                        <a:rPr kumimoji="1" lang="en-US" altLang="ja-JP" dirty="0" smtClean="0"/>
                        <a:t>0.5109</a:t>
                      </a:r>
                      <a:endParaRPr kumimoji="1" lang="ja-JP" altLang="en-US" dirty="0"/>
                    </a:p>
                  </a:txBody>
                  <a:tcPr/>
                </a:tc>
                <a:tc>
                  <a:txBody>
                    <a:bodyPr/>
                    <a:lstStyle/>
                    <a:p>
                      <a:pPr algn="ctr"/>
                      <a:r>
                        <a:rPr kumimoji="1" lang="en-US" altLang="ja-JP" dirty="0" smtClean="0"/>
                        <a:t>0.5840</a:t>
                      </a:r>
                      <a:endParaRPr kumimoji="1" lang="ja-JP" altLang="en-US" dirty="0"/>
                    </a:p>
                  </a:txBody>
                  <a:tcPr/>
                </a:tc>
                <a:tc>
                  <a:txBody>
                    <a:bodyPr/>
                    <a:lstStyle/>
                    <a:p>
                      <a:pPr algn="ctr"/>
                      <a:r>
                        <a:rPr kumimoji="1" lang="en-US" altLang="ja-JP" dirty="0" smtClean="0"/>
                        <a:t>0.5979</a:t>
                      </a:r>
                      <a:endParaRPr kumimoji="1" lang="ja-JP" altLang="en-US" dirty="0"/>
                    </a:p>
                  </a:txBody>
                  <a:tcPr/>
                </a:tc>
                <a:tc>
                  <a:txBody>
                    <a:bodyPr/>
                    <a:lstStyle/>
                    <a:p>
                      <a:pPr algn="ctr"/>
                      <a:r>
                        <a:rPr kumimoji="1" lang="en-US" altLang="ja-JP" dirty="0" smtClean="0"/>
                        <a:t>0.6676</a:t>
                      </a:r>
                      <a:endParaRPr kumimoji="1" lang="ja-JP" altLang="en-US" dirty="0"/>
                    </a:p>
                  </a:txBody>
                  <a:tcPr/>
                </a:tc>
                <a:tc>
                  <a:txBody>
                    <a:bodyPr/>
                    <a:lstStyle/>
                    <a:p>
                      <a:pPr algn="ctr"/>
                      <a:r>
                        <a:rPr kumimoji="1" lang="en-US" altLang="ja-JP" dirty="0" smtClean="0">
                          <a:solidFill>
                            <a:schemeClr val="accent2"/>
                          </a:solidFill>
                        </a:rPr>
                        <a:t>0.6825</a:t>
                      </a:r>
                      <a:endParaRPr kumimoji="1" lang="ja-JP" altLang="en-US" dirty="0">
                        <a:solidFill>
                          <a:schemeClr val="accent2"/>
                        </a:solidFill>
                      </a:endParaRPr>
                    </a:p>
                  </a:txBody>
                  <a:tcPr/>
                </a:tc>
              </a:tr>
            </a:tbl>
          </a:graphicData>
        </a:graphic>
      </p:graphicFrame>
      <p:sp>
        <p:nvSpPr>
          <p:cNvPr id="7" name="テキスト ボックス 6"/>
          <p:cNvSpPr txBox="1"/>
          <p:nvPr/>
        </p:nvSpPr>
        <p:spPr>
          <a:xfrm>
            <a:off x="920750" y="3926399"/>
            <a:ext cx="6711393" cy="1323439"/>
          </a:xfrm>
          <a:prstGeom prst="rect">
            <a:avLst/>
          </a:prstGeom>
          <a:noFill/>
        </p:spPr>
        <p:txBody>
          <a:bodyPr wrap="none" rtlCol="0">
            <a:spAutoFit/>
          </a:bodyPr>
          <a:lstStyle/>
          <a:p>
            <a:r>
              <a:rPr kumimoji="1" lang="ja-JP" altLang="en-US" sz="2000" dirty="0" smtClean="0">
                <a:solidFill>
                  <a:schemeClr val="tx1">
                    <a:lumMod val="75000"/>
                    <a:lumOff val="25000"/>
                  </a:schemeClr>
                </a:solidFill>
                <a:latin typeface="メイリオ"/>
                <a:ea typeface="メイリオ"/>
                <a:cs typeface="メイリオ"/>
              </a:rPr>
              <a:t>・パラメータサーチは特に行っていない</a:t>
            </a:r>
            <a:endParaRPr kumimoji="1" lang="en-US" altLang="ja-JP" sz="2000" dirty="0" smtClean="0">
              <a:solidFill>
                <a:schemeClr val="tx1">
                  <a:lumMod val="75000"/>
                  <a:lumOff val="25000"/>
                </a:schemeClr>
              </a:solidFill>
              <a:latin typeface="メイリオ"/>
              <a:ea typeface="メイリオ"/>
              <a:cs typeface="メイリオ"/>
            </a:endParaRPr>
          </a:p>
          <a:p>
            <a:r>
              <a:rPr lang="ja-JP" altLang="ja-JP" sz="2000" dirty="0">
                <a:solidFill>
                  <a:schemeClr val="tx1">
                    <a:lumMod val="75000"/>
                    <a:lumOff val="25000"/>
                  </a:schemeClr>
                </a:solidFill>
                <a:latin typeface="メイリオ"/>
                <a:ea typeface="メイリオ"/>
                <a:cs typeface="メイリオ"/>
              </a:rPr>
              <a:t>　</a:t>
            </a:r>
            <a:r>
              <a:rPr lang="en-US" altLang="ja-JP" sz="2000" dirty="0" smtClean="0">
                <a:solidFill>
                  <a:schemeClr val="tx1">
                    <a:lumMod val="75000"/>
                    <a:lumOff val="25000"/>
                  </a:schemeClr>
                </a:solidFill>
                <a:latin typeface="メイリオ"/>
                <a:ea typeface="メイリオ"/>
                <a:cs typeface="メイリオ"/>
              </a:rPr>
              <a:t>→</a:t>
            </a:r>
            <a:r>
              <a:rPr lang="ja-JP" altLang="en-US" sz="2000" dirty="0" smtClean="0">
                <a:solidFill>
                  <a:schemeClr val="tx1">
                    <a:lumMod val="75000"/>
                    <a:lumOff val="25000"/>
                  </a:schemeClr>
                </a:solidFill>
                <a:latin typeface="メイリオ"/>
                <a:ea typeface="メイリオ"/>
                <a:cs typeface="メイリオ"/>
              </a:rPr>
              <a:t>特に</a:t>
            </a:r>
            <a:r>
              <a:rPr lang="en-US" altLang="ja-JP" sz="2000" dirty="0" err="1" smtClean="0">
                <a:solidFill>
                  <a:schemeClr val="tx1">
                    <a:lumMod val="75000"/>
                    <a:lumOff val="25000"/>
                  </a:schemeClr>
                </a:solidFill>
                <a:latin typeface="メイリオ"/>
                <a:ea typeface="メイリオ"/>
                <a:cs typeface="メイリオ"/>
              </a:rPr>
              <a:t>AdaBoost</a:t>
            </a:r>
            <a:r>
              <a:rPr lang="en-US" altLang="ja-JP" sz="2000" dirty="0" smtClean="0">
                <a:solidFill>
                  <a:schemeClr val="tx1">
                    <a:lumMod val="75000"/>
                    <a:lumOff val="25000"/>
                  </a:schemeClr>
                </a:solidFill>
                <a:latin typeface="メイリオ"/>
                <a:ea typeface="メイリオ"/>
                <a:cs typeface="メイリオ"/>
              </a:rPr>
              <a:t>, CNN</a:t>
            </a:r>
            <a:r>
              <a:rPr lang="ja-JP" altLang="en-US" sz="2000" dirty="0" smtClean="0">
                <a:solidFill>
                  <a:schemeClr val="tx1">
                    <a:lumMod val="75000"/>
                    <a:lumOff val="25000"/>
                  </a:schemeClr>
                </a:solidFill>
                <a:latin typeface="メイリオ"/>
                <a:ea typeface="メイリオ"/>
                <a:cs typeface="メイリオ"/>
              </a:rPr>
              <a:t>はまだまだ伸びしろがありそう</a:t>
            </a:r>
            <a:endParaRPr lang="en-US" altLang="ja-JP" sz="2000" dirty="0" smtClean="0">
              <a:solidFill>
                <a:schemeClr val="tx1">
                  <a:lumMod val="75000"/>
                  <a:lumOff val="25000"/>
                </a:schemeClr>
              </a:solidFill>
              <a:latin typeface="メイリオ"/>
              <a:ea typeface="メイリオ"/>
              <a:cs typeface="メイリオ"/>
            </a:endParaRPr>
          </a:p>
          <a:p>
            <a:endParaRPr kumimoji="1" lang="en-US" altLang="ja-JP" sz="2000" dirty="0" smtClean="0">
              <a:solidFill>
                <a:schemeClr val="tx1">
                  <a:lumMod val="75000"/>
                  <a:lumOff val="25000"/>
                </a:schemeClr>
              </a:solidFill>
              <a:latin typeface="メイリオ"/>
              <a:ea typeface="メイリオ"/>
              <a:cs typeface="メイリオ"/>
            </a:endParaRPr>
          </a:p>
          <a:p>
            <a:r>
              <a:rPr lang="ja-JP" altLang="en-US" sz="2000" dirty="0" smtClean="0">
                <a:solidFill>
                  <a:schemeClr val="tx1">
                    <a:lumMod val="75000"/>
                    <a:lumOff val="25000"/>
                  </a:schemeClr>
                </a:solidFill>
                <a:latin typeface="メイリオ"/>
                <a:ea typeface="メイリオ"/>
                <a:cs typeface="メイリオ"/>
              </a:rPr>
              <a:t>・先行研究など確認して対抗手法を充実させるべき</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8" name="テキスト ボックス 7"/>
          <p:cNvSpPr txBox="1"/>
          <p:nvPr/>
        </p:nvSpPr>
        <p:spPr>
          <a:xfrm>
            <a:off x="3407835" y="1684790"/>
            <a:ext cx="1999315" cy="400110"/>
          </a:xfrm>
          <a:prstGeom prst="rect">
            <a:avLst/>
          </a:prstGeom>
          <a:noFill/>
        </p:spPr>
        <p:txBody>
          <a:bodyPr wrap="none" rtlCol="0">
            <a:spAutoFit/>
          </a:bodyPr>
          <a:lstStyle/>
          <a:p>
            <a:r>
              <a:rPr kumimoji="1" lang="ja-JP" altLang="en-US" sz="2000" dirty="0" smtClean="0">
                <a:solidFill>
                  <a:schemeClr val="tx1">
                    <a:lumMod val="75000"/>
                    <a:lumOff val="25000"/>
                  </a:schemeClr>
                </a:solidFill>
                <a:latin typeface="メイリオ"/>
                <a:ea typeface="メイリオ"/>
                <a:cs typeface="メイリオ"/>
              </a:rPr>
              <a:t>各手法での</a:t>
            </a:r>
            <a:r>
              <a:rPr kumimoji="1" lang="en-US" altLang="ja-JP" sz="2000" dirty="0" smtClean="0">
                <a:solidFill>
                  <a:schemeClr val="tx1">
                    <a:lumMod val="75000"/>
                    <a:lumOff val="25000"/>
                  </a:schemeClr>
                </a:solidFill>
                <a:latin typeface="メイリオ"/>
                <a:ea typeface="メイリオ"/>
                <a:cs typeface="メイリオ"/>
              </a:rPr>
              <a:t>AUC</a:t>
            </a:r>
            <a:endParaRPr kumimoji="1" lang="ja-JP" altLang="en-US" sz="2000" dirty="0" smtClean="0">
              <a:solidFill>
                <a:schemeClr val="tx1">
                  <a:lumMod val="75000"/>
                  <a:lumOff val="25000"/>
                </a:schemeClr>
              </a:solidFill>
              <a:latin typeface="メイリオ"/>
              <a:ea typeface="メイリオ"/>
              <a:cs typeface="メイリオ"/>
            </a:endParaRPr>
          </a:p>
        </p:txBody>
      </p:sp>
    </p:spTree>
    <p:extLst>
      <p:ext uri="{BB962C8B-B14F-4D97-AF65-F5344CB8AC3E}">
        <p14:creationId xmlns:p14="http://schemas.microsoft.com/office/powerpoint/2010/main" val="30262594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正方形/長方形 1"/>
          <p:cNvSpPr/>
          <p:nvPr/>
        </p:nvSpPr>
        <p:spPr>
          <a:xfrm>
            <a:off x="0" y="393456"/>
            <a:ext cx="9144000" cy="45719"/>
          </a:xfrm>
          <a:prstGeom prst="rect">
            <a:avLst/>
          </a:prstGeom>
          <a:solidFill>
            <a:srgbClr val="318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 name="正方形/長方形 2"/>
          <p:cNvSpPr/>
          <p:nvPr/>
        </p:nvSpPr>
        <p:spPr>
          <a:xfrm>
            <a:off x="584570" y="624941"/>
            <a:ext cx="332601" cy="342710"/>
          </a:xfrm>
          <a:prstGeom prst="rect">
            <a:avLst/>
          </a:prstGeom>
          <a:solidFill>
            <a:srgbClr val="318BBA">
              <a:alpha val="8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 name="フッター プレースホルダー 2"/>
          <p:cNvSpPr txBox="1">
            <a:spLocks/>
          </p:cNvSpPr>
          <p:nvPr/>
        </p:nvSpPr>
        <p:spPr>
          <a:xfrm>
            <a:off x="133486" y="122336"/>
            <a:ext cx="4057514" cy="365125"/>
          </a:xfrm>
          <a:prstGeom prst="rect">
            <a:avLst/>
          </a:prstGeom>
        </p:spPr>
        <p:txBody>
          <a:bodyPr/>
          <a:lstStyle>
            <a:defPPr>
              <a:defRPr lang="ja-JP"/>
            </a:defPPr>
            <a:lvl1pPr marL="0" algn="l" defTabSz="457200" rtl="0" eaLnBrk="1" latinLnBrk="0" hangingPunct="1">
              <a:defRPr kumimoji="1" sz="1100" kern="1200">
                <a:solidFill>
                  <a:srgbClr val="DE8528"/>
                </a:solidFill>
                <a:latin typeface="メイリオ"/>
                <a:ea typeface="メイリオ"/>
                <a:cs typeface="メイリオ"/>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dirty="0" smtClean="0">
                <a:solidFill>
                  <a:srgbClr val="318BBA"/>
                </a:solidFill>
              </a:rPr>
              <a:t>RA</a:t>
            </a:r>
            <a:r>
              <a:rPr lang="ja-JP" altLang="en-US" dirty="0" smtClean="0">
                <a:solidFill>
                  <a:srgbClr val="318BBA"/>
                </a:solidFill>
              </a:rPr>
              <a:t>報告資料</a:t>
            </a:r>
            <a:r>
              <a:rPr lang="en-US" altLang="ja-JP" dirty="0" smtClean="0">
                <a:solidFill>
                  <a:srgbClr val="318BBA"/>
                </a:solidFill>
              </a:rPr>
              <a:t> 1/14</a:t>
            </a:r>
          </a:p>
        </p:txBody>
      </p:sp>
      <p:sp>
        <p:nvSpPr>
          <p:cNvPr id="5" name="テキスト ボックス 4"/>
          <p:cNvSpPr txBox="1"/>
          <p:nvPr/>
        </p:nvSpPr>
        <p:spPr>
          <a:xfrm>
            <a:off x="916530" y="571456"/>
            <a:ext cx="1725653" cy="461665"/>
          </a:xfrm>
          <a:prstGeom prst="rect">
            <a:avLst/>
          </a:prstGeom>
          <a:noFill/>
        </p:spPr>
        <p:txBody>
          <a:bodyPr wrap="none" rtlCol="0">
            <a:spAutoFit/>
          </a:bodyPr>
          <a:lstStyle/>
          <a:p>
            <a:r>
              <a:rPr kumimoji="1" lang="ja-JP" altLang="en-US" sz="2400" dirty="0" smtClean="0">
                <a:solidFill>
                  <a:srgbClr val="318BBA"/>
                </a:solidFill>
                <a:latin typeface="メイリオ"/>
                <a:ea typeface="メイリオ"/>
                <a:cs typeface="メイリオ"/>
              </a:rPr>
              <a:t>分類</a:t>
            </a:r>
            <a:r>
              <a:rPr kumimoji="1" lang="en-US" altLang="ja-JP" sz="2400" dirty="0" smtClean="0">
                <a:solidFill>
                  <a:srgbClr val="318BBA"/>
                </a:solidFill>
                <a:latin typeface="メイリオ"/>
                <a:ea typeface="メイリオ"/>
                <a:cs typeface="メイリオ"/>
              </a:rPr>
              <a:t>or</a:t>
            </a:r>
            <a:r>
              <a:rPr kumimoji="1" lang="ja-JP" altLang="en-US" sz="2400" dirty="0" smtClean="0">
                <a:solidFill>
                  <a:srgbClr val="318BBA"/>
                </a:solidFill>
                <a:latin typeface="メイリオ"/>
                <a:ea typeface="メイリオ"/>
                <a:cs typeface="メイリオ"/>
              </a:rPr>
              <a:t>回帰</a:t>
            </a:r>
            <a:endParaRPr kumimoji="1" lang="ja-JP" altLang="en-US" sz="2400" dirty="0">
              <a:solidFill>
                <a:srgbClr val="318BBA"/>
              </a:solidFill>
              <a:latin typeface="メイリオ"/>
              <a:ea typeface="メイリオ"/>
              <a:cs typeface="メイリオ"/>
            </a:endParaRPr>
          </a:p>
        </p:txBody>
      </p:sp>
      <p:sp>
        <p:nvSpPr>
          <p:cNvPr id="6" name="テキスト ボックス 5"/>
          <p:cNvSpPr txBox="1"/>
          <p:nvPr/>
        </p:nvSpPr>
        <p:spPr>
          <a:xfrm>
            <a:off x="1111250" y="1345112"/>
            <a:ext cx="7001436" cy="400110"/>
          </a:xfrm>
          <a:prstGeom prst="rect">
            <a:avLst/>
          </a:prstGeom>
          <a:noFill/>
        </p:spPr>
        <p:txBody>
          <a:bodyPr wrap="none" rtlCol="0">
            <a:spAutoFit/>
          </a:bodyPr>
          <a:lstStyle/>
          <a:p>
            <a:r>
              <a:rPr kumimoji="1" lang="ja-JP" altLang="en-US" sz="2000" dirty="0" smtClean="0">
                <a:solidFill>
                  <a:schemeClr val="tx1">
                    <a:lumMod val="75000"/>
                    <a:lumOff val="25000"/>
                  </a:schemeClr>
                </a:solidFill>
                <a:latin typeface="メイリオ"/>
                <a:ea typeface="メイリオ"/>
                <a:cs typeface="メイリオ"/>
              </a:rPr>
              <a:t>回帰では</a:t>
            </a:r>
            <a:r>
              <a:rPr kumimoji="1" lang="en-US" altLang="ja-JP" sz="2000" dirty="0" smtClean="0">
                <a:solidFill>
                  <a:schemeClr val="tx1">
                    <a:lumMod val="75000"/>
                    <a:lumOff val="25000"/>
                  </a:schemeClr>
                </a:solidFill>
                <a:latin typeface="メイリオ"/>
                <a:ea typeface="メイリオ"/>
                <a:cs typeface="メイリオ"/>
              </a:rPr>
              <a:t>, </a:t>
            </a:r>
            <a:r>
              <a:rPr kumimoji="1" lang="ja-JP" altLang="en-US" sz="2000" dirty="0" smtClean="0">
                <a:solidFill>
                  <a:schemeClr val="tx1">
                    <a:lumMod val="75000"/>
                    <a:lumOff val="25000"/>
                  </a:schemeClr>
                </a:solidFill>
                <a:latin typeface="メイリオ"/>
                <a:ea typeface="メイリオ"/>
                <a:cs typeface="メイリオ"/>
              </a:rPr>
              <a:t>平均の</a:t>
            </a:r>
            <a:r>
              <a:rPr kumimoji="1" lang="en-US" altLang="ja-JP" sz="2000" dirty="0" smtClean="0">
                <a:solidFill>
                  <a:schemeClr val="tx1">
                    <a:lumMod val="75000"/>
                    <a:lumOff val="25000"/>
                  </a:schemeClr>
                </a:solidFill>
                <a:latin typeface="メイリオ"/>
                <a:ea typeface="メイリオ"/>
                <a:cs typeface="メイリオ"/>
              </a:rPr>
              <a:t>bookmark</a:t>
            </a:r>
            <a:r>
              <a:rPr kumimoji="1" lang="ja-JP" altLang="en-US" sz="2000" dirty="0" smtClean="0">
                <a:solidFill>
                  <a:schemeClr val="tx1">
                    <a:lumMod val="75000"/>
                    <a:lumOff val="25000"/>
                  </a:schemeClr>
                </a:solidFill>
                <a:latin typeface="メイリオ"/>
                <a:ea typeface="メイリオ"/>
                <a:cs typeface="メイリオ"/>
              </a:rPr>
              <a:t>数を予測</a:t>
            </a:r>
            <a:r>
              <a:rPr kumimoji="1" lang="en-US" altLang="ja-JP" sz="2000" dirty="0" smtClean="0">
                <a:solidFill>
                  <a:schemeClr val="tx1">
                    <a:lumMod val="75000"/>
                    <a:lumOff val="25000"/>
                  </a:schemeClr>
                </a:solidFill>
                <a:latin typeface="メイリオ"/>
                <a:ea typeface="メイリオ"/>
                <a:cs typeface="メイリオ"/>
              </a:rPr>
              <a:t>. </a:t>
            </a:r>
            <a:r>
              <a:rPr kumimoji="1" lang="ja-JP" altLang="en-US" sz="2000" dirty="0" smtClean="0">
                <a:solidFill>
                  <a:schemeClr val="tx1">
                    <a:lumMod val="75000"/>
                    <a:lumOff val="25000"/>
                  </a:schemeClr>
                </a:solidFill>
                <a:latin typeface="メイリオ"/>
                <a:ea typeface="メイリオ"/>
                <a:cs typeface="メイリオ"/>
              </a:rPr>
              <a:t>平均二乗誤差で評価</a:t>
            </a:r>
            <a:r>
              <a:rPr kumimoji="1" lang="en-US" altLang="ja-JP" sz="2000" dirty="0" smtClean="0">
                <a:solidFill>
                  <a:schemeClr val="tx1">
                    <a:lumMod val="75000"/>
                    <a:lumOff val="25000"/>
                  </a:schemeClr>
                </a:solidFill>
                <a:latin typeface="メイリオ"/>
                <a:ea typeface="メイリオ"/>
                <a:cs typeface="メイリオ"/>
              </a:rPr>
              <a:t>.</a:t>
            </a:r>
          </a:p>
        </p:txBody>
      </p:sp>
      <p:graphicFrame>
        <p:nvGraphicFramePr>
          <p:cNvPr id="8" name="表 7"/>
          <p:cNvGraphicFramePr>
            <a:graphicFrameLocks noGrp="1"/>
          </p:cNvGraphicFramePr>
          <p:nvPr>
            <p:extLst>
              <p:ext uri="{D42A27DB-BD31-4B8C-83A1-F6EECF244321}">
                <p14:modId xmlns:p14="http://schemas.microsoft.com/office/powerpoint/2010/main" val="1123428476"/>
              </p:ext>
            </p:extLst>
          </p:nvPr>
        </p:nvGraphicFramePr>
        <p:xfrm>
          <a:off x="1555754" y="2158996"/>
          <a:ext cx="6096000" cy="1010920"/>
        </p:xfrm>
        <a:graphic>
          <a:graphicData uri="http://schemas.openxmlformats.org/drawingml/2006/table">
            <a:tbl>
              <a:tblPr firstRow="1" bandRow="1">
                <a:tableStyleId>{5940675A-B579-460E-94D1-54222C63F5DA}</a:tableStyleId>
              </a:tblPr>
              <a:tblGrid>
                <a:gridCol w="2032000"/>
                <a:gridCol w="2032000"/>
                <a:gridCol w="2032000"/>
              </a:tblGrid>
              <a:tr h="370840">
                <a:tc>
                  <a:txBody>
                    <a:bodyPr/>
                    <a:lstStyle/>
                    <a:p>
                      <a:pPr algn="ctr"/>
                      <a:r>
                        <a:rPr kumimoji="1" lang="en-US" altLang="ja-JP" dirty="0" smtClean="0"/>
                        <a:t>Ridge</a:t>
                      </a:r>
                    </a:p>
                    <a:p>
                      <a:pPr algn="ctr"/>
                      <a:r>
                        <a:rPr kumimoji="1" lang="en-US" altLang="ja-JP" dirty="0" smtClean="0"/>
                        <a:t>Regression</a:t>
                      </a:r>
                      <a:endParaRPr kumimoji="1" lang="ja-JP" altLang="en-US" dirty="0"/>
                    </a:p>
                  </a:txBody>
                  <a:tcPr/>
                </a:tc>
                <a:tc>
                  <a:txBody>
                    <a:bodyPr/>
                    <a:lstStyle/>
                    <a:p>
                      <a:pPr algn="ctr"/>
                      <a:r>
                        <a:rPr kumimoji="1" lang="en-US" altLang="ja-JP" dirty="0" smtClean="0"/>
                        <a:t>SVR</a:t>
                      </a:r>
                      <a:endParaRPr kumimoji="1" lang="ja-JP" altLang="en-US" dirty="0"/>
                    </a:p>
                  </a:txBody>
                  <a:tcPr/>
                </a:tc>
                <a:tc>
                  <a:txBody>
                    <a:bodyPr/>
                    <a:lstStyle/>
                    <a:p>
                      <a:pPr algn="ctr"/>
                      <a:r>
                        <a:rPr kumimoji="1" lang="en-US" altLang="ja-JP" dirty="0" smtClean="0"/>
                        <a:t>CNN</a:t>
                      </a:r>
                      <a:endParaRPr kumimoji="1" lang="ja-JP" altLang="en-US" dirty="0"/>
                    </a:p>
                  </a:txBody>
                  <a:tcPr/>
                </a:tc>
              </a:tr>
              <a:tr h="370840">
                <a:tc>
                  <a:txBody>
                    <a:bodyPr/>
                    <a:lstStyle/>
                    <a:p>
                      <a:pPr algn="ctr"/>
                      <a:r>
                        <a:rPr kumimoji="1" lang="en-US" altLang="ja-JP" dirty="0" smtClean="0"/>
                        <a:t>13.4678</a:t>
                      </a:r>
                      <a:endParaRPr kumimoji="1" lang="ja-JP" altLang="en-US" dirty="0"/>
                    </a:p>
                  </a:txBody>
                  <a:tcPr/>
                </a:tc>
                <a:tc>
                  <a:txBody>
                    <a:bodyPr/>
                    <a:lstStyle/>
                    <a:p>
                      <a:pPr algn="ctr"/>
                      <a:r>
                        <a:rPr kumimoji="1" lang="en-US" altLang="ja-JP" dirty="0" smtClean="0"/>
                        <a:t>14.2238</a:t>
                      </a:r>
                      <a:endParaRPr kumimoji="1" lang="ja-JP" altLang="en-US" dirty="0"/>
                    </a:p>
                  </a:txBody>
                  <a:tcPr/>
                </a:tc>
                <a:tc>
                  <a:txBody>
                    <a:bodyPr/>
                    <a:lstStyle/>
                    <a:p>
                      <a:pPr algn="ctr"/>
                      <a:r>
                        <a:rPr kumimoji="1" lang="en-US" altLang="ja-JP" dirty="0" smtClean="0">
                          <a:solidFill>
                            <a:schemeClr val="accent2"/>
                          </a:solidFill>
                        </a:rPr>
                        <a:t>11.5826</a:t>
                      </a:r>
                      <a:endParaRPr kumimoji="1" lang="ja-JP" altLang="en-US" dirty="0">
                        <a:solidFill>
                          <a:schemeClr val="accent2"/>
                        </a:solidFill>
                      </a:endParaRPr>
                    </a:p>
                  </a:txBody>
                  <a:tcPr/>
                </a:tc>
              </a:tr>
            </a:tbl>
          </a:graphicData>
        </a:graphic>
      </p:graphicFrame>
      <p:sp>
        <p:nvSpPr>
          <p:cNvPr id="9" name="テキスト ボックス 8"/>
          <p:cNvSpPr txBox="1"/>
          <p:nvPr/>
        </p:nvSpPr>
        <p:spPr>
          <a:xfrm>
            <a:off x="1185333" y="3905250"/>
            <a:ext cx="6083717" cy="1631216"/>
          </a:xfrm>
          <a:prstGeom prst="rect">
            <a:avLst/>
          </a:prstGeom>
          <a:noFill/>
        </p:spPr>
        <p:txBody>
          <a:bodyPr wrap="none" rtlCol="0">
            <a:spAutoFit/>
          </a:bodyPr>
          <a:lstStyle/>
          <a:p>
            <a:r>
              <a:rPr kumimoji="1" lang="ja-JP" altLang="en-US" sz="2000" dirty="0" smtClean="0">
                <a:solidFill>
                  <a:schemeClr val="tx1">
                    <a:lumMod val="75000"/>
                    <a:lumOff val="25000"/>
                  </a:schemeClr>
                </a:solidFill>
                <a:latin typeface="メイリオ"/>
                <a:ea typeface="メイリオ"/>
                <a:cs typeface="メイリオ"/>
              </a:rPr>
              <a:t>・一応</a:t>
            </a:r>
            <a:r>
              <a:rPr kumimoji="1" lang="en-US" altLang="ja-JP" sz="2000" dirty="0" smtClean="0">
                <a:solidFill>
                  <a:schemeClr val="tx1">
                    <a:lumMod val="75000"/>
                    <a:lumOff val="25000"/>
                  </a:schemeClr>
                </a:solidFill>
                <a:latin typeface="メイリオ"/>
                <a:ea typeface="メイリオ"/>
                <a:cs typeface="メイリオ"/>
              </a:rPr>
              <a:t>, CNN</a:t>
            </a:r>
            <a:r>
              <a:rPr kumimoji="1" lang="ja-JP" altLang="en-US" sz="2000" dirty="0" smtClean="0">
                <a:solidFill>
                  <a:schemeClr val="tx1">
                    <a:lumMod val="75000"/>
                    <a:lumOff val="25000"/>
                  </a:schemeClr>
                </a:solidFill>
                <a:latin typeface="メイリオ"/>
                <a:ea typeface="メイリオ"/>
                <a:cs typeface="メイリオ"/>
              </a:rPr>
              <a:t>で最も良い結果が得られた</a:t>
            </a:r>
            <a:endParaRPr kumimoji="1" lang="en-US" altLang="ja-JP" sz="2000" dirty="0" smtClean="0">
              <a:solidFill>
                <a:schemeClr val="tx1">
                  <a:lumMod val="75000"/>
                  <a:lumOff val="25000"/>
                </a:schemeClr>
              </a:solidFill>
              <a:latin typeface="メイリオ"/>
              <a:ea typeface="メイリオ"/>
              <a:cs typeface="メイリオ"/>
            </a:endParaRPr>
          </a:p>
          <a:p>
            <a:endParaRPr lang="en-US" altLang="ja-JP" sz="2000" dirty="0" smtClean="0">
              <a:solidFill>
                <a:schemeClr val="tx1">
                  <a:lumMod val="75000"/>
                  <a:lumOff val="25000"/>
                </a:schemeClr>
              </a:solidFill>
              <a:latin typeface="メイリオ"/>
              <a:ea typeface="メイリオ"/>
              <a:cs typeface="メイリオ"/>
            </a:endParaRPr>
          </a:p>
          <a:p>
            <a:r>
              <a:rPr lang="ja-JP" altLang="en-US" sz="2000" dirty="0" smtClean="0">
                <a:solidFill>
                  <a:schemeClr val="tx1">
                    <a:lumMod val="75000"/>
                    <a:lumOff val="25000"/>
                  </a:schemeClr>
                </a:solidFill>
                <a:latin typeface="メイリオ"/>
                <a:ea typeface="メイリオ"/>
                <a:cs typeface="メイリオ"/>
              </a:rPr>
              <a:t>・対抗手法がまだまだ少ないのでなんとも言えない</a:t>
            </a:r>
            <a:endParaRPr lang="en-US" altLang="ja-JP" sz="2000" dirty="0" smtClean="0">
              <a:solidFill>
                <a:schemeClr val="tx1">
                  <a:lumMod val="75000"/>
                  <a:lumOff val="25000"/>
                </a:schemeClr>
              </a:solidFill>
              <a:latin typeface="メイリオ"/>
              <a:ea typeface="メイリオ"/>
              <a:cs typeface="メイリオ"/>
            </a:endParaRPr>
          </a:p>
          <a:p>
            <a:endParaRPr kumimoji="1" lang="en-US" altLang="ja-JP" sz="2000" dirty="0">
              <a:solidFill>
                <a:schemeClr val="tx1">
                  <a:lumMod val="75000"/>
                  <a:lumOff val="25000"/>
                </a:schemeClr>
              </a:solidFill>
              <a:latin typeface="メイリオ"/>
              <a:ea typeface="メイリオ"/>
              <a:cs typeface="メイリオ"/>
            </a:endParaRPr>
          </a:p>
          <a:p>
            <a:r>
              <a:rPr kumimoji="1" lang="ja-JP" altLang="en-US" sz="2000" dirty="0" smtClean="0">
                <a:solidFill>
                  <a:schemeClr val="tx1">
                    <a:lumMod val="75000"/>
                    <a:lumOff val="25000"/>
                  </a:schemeClr>
                </a:solidFill>
                <a:latin typeface="メイリオ"/>
                <a:ea typeface="メイリオ"/>
                <a:cs typeface="メイリオ"/>
              </a:rPr>
              <a:t>・一番良い</a:t>
            </a:r>
            <a:r>
              <a:rPr kumimoji="1" lang="en-US" altLang="ja-JP" sz="2000" dirty="0" smtClean="0">
                <a:solidFill>
                  <a:schemeClr val="tx1">
                    <a:lumMod val="75000"/>
                    <a:lumOff val="25000"/>
                  </a:schemeClr>
                </a:solidFill>
                <a:latin typeface="メイリオ"/>
                <a:ea typeface="メイリオ"/>
                <a:cs typeface="メイリオ"/>
              </a:rPr>
              <a:t>CNN</a:t>
            </a:r>
            <a:r>
              <a:rPr kumimoji="1" lang="ja-JP" altLang="en-US" sz="2000" dirty="0" smtClean="0">
                <a:solidFill>
                  <a:schemeClr val="tx1">
                    <a:lumMod val="75000"/>
                    <a:lumOff val="25000"/>
                  </a:schemeClr>
                </a:solidFill>
                <a:latin typeface="メイリオ"/>
                <a:ea typeface="メイリオ"/>
                <a:cs typeface="メイリオ"/>
              </a:rPr>
              <a:t>ですら結構外している印象</a:t>
            </a:r>
          </a:p>
        </p:txBody>
      </p:sp>
    </p:spTree>
    <p:extLst>
      <p:ext uri="{BB962C8B-B14F-4D97-AF65-F5344CB8AC3E}">
        <p14:creationId xmlns:p14="http://schemas.microsoft.com/office/powerpoint/2010/main" val="36557514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正方形/長方形 1"/>
          <p:cNvSpPr/>
          <p:nvPr/>
        </p:nvSpPr>
        <p:spPr>
          <a:xfrm>
            <a:off x="0" y="393456"/>
            <a:ext cx="9144000" cy="45719"/>
          </a:xfrm>
          <a:prstGeom prst="rect">
            <a:avLst/>
          </a:prstGeom>
          <a:solidFill>
            <a:srgbClr val="318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 name="フッター プレースホルダー 2"/>
          <p:cNvSpPr txBox="1">
            <a:spLocks/>
          </p:cNvSpPr>
          <p:nvPr/>
        </p:nvSpPr>
        <p:spPr>
          <a:xfrm>
            <a:off x="133486" y="122336"/>
            <a:ext cx="4057514" cy="365125"/>
          </a:xfrm>
          <a:prstGeom prst="rect">
            <a:avLst/>
          </a:prstGeom>
        </p:spPr>
        <p:txBody>
          <a:bodyPr/>
          <a:lstStyle>
            <a:defPPr>
              <a:defRPr lang="ja-JP"/>
            </a:defPPr>
            <a:lvl1pPr marL="0" algn="l" defTabSz="457200" rtl="0" eaLnBrk="1" latinLnBrk="0" hangingPunct="1">
              <a:defRPr kumimoji="1" sz="1100" kern="1200">
                <a:solidFill>
                  <a:srgbClr val="DE8528"/>
                </a:solidFill>
                <a:latin typeface="メイリオ"/>
                <a:ea typeface="メイリオ"/>
                <a:cs typeface="メイリオ"/>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dirty="0" smtClean="0">
                <a:solidFill>
                  <a:srgbClr val="318BBA"/>
                </a:solidFill>
              </a:rPr>
              <a:t>RA</a:t>
            </a:r>
            <a:r>
              <a:rPr lang="ja-JP" altLang="en-US" dirty="0" smtClean="0">
                <a:solidFill>
                  <a:srgbClr val="318BBA"/>
                </a:solidFill>
              </a:rPr>
              <a:t>報告資料</a:t>
            </a:r>
            <a:r>
              <a:rPr lang="en-US" altLang="ja-JP" dirty="0" smtClean="0">
                <a:solidFill>
                  <a:srgbClr val="318BBA"/>
                </a:solidFill>
              </a:rPr>
              <a:t> 1/14</a:t>
            </a:r>
          </a:p>
        </p:txBody>
      </p:sp>
      <p:sp>
        <p:nvSpPr>
          <p:cNvPr id="6" name="正方形/長方形 5"/>
          <p:cNvSpPr/>
          <p:nvPr/>
        </p:nvSpPr>
        <p:spPr>
          <a:xfrm>
            <a:off x="0" y="393456"/>
            <a:ext cx="9144000" cy="45719"/>
          </a:xfrm>
          <a:prstGeom prst="rect">
            <a:avLst/>
          </a:prstGeom>
          <a:solidFill>
            <a:srgbClr val="318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584570" y="624941"/>
            <a:ext cx="332601" cy="342710"/>
          </a:xfrm>
          <a:prstGeom prst="rect">
            <a:avLst/>
          </a:prstGeom>
          <a:solidFill>
            <a:srgbClr val="318BBA">
              <a:alpha val="8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916530" y="571456"/>
            <a:ext cx="7472118" cy="461665"/>
          </a:xfrm>
          <a:prstGeom prst="rect">
            <a:avLst/>
          </a:prstGeom>
          <a:noFill/>
        </p:spPr>
        <p:txBody>
          <a:bodyPr wrap="none" rtlCol="0">
            <a:spAutoFit/>
          </a:bodyPr>
          <a:lstStyle/>
          <a:p>
            <a:r>
              <a:rPr lang="en-US" altLang="ja-JP" sz="2400" dirty="0" smtClean="0">
                <a:solidFill>
                  <a:srgbClr val="318BBA"/>
                </a:solidFill>
                <a:latin typeface="メイリオ"/>
                <a:ea typeface="メイリオ"/>
                <a:cs typeface="メイリオ"/>
              </a:rPr>
              <a:t>Recurrent Convolutional Neural Network (RCNN)</a:t>
            </a:r>
            <a:endParaRPr kumimoji="1" lang="ja-JP" altLang="en-US" sz="2400" dirty="0">
              <a:solidFill>
                <a:srgbClr val="318BBA"/>
              </a:solidFill>
              <a:latin typeface="メイリオ"/>
              <a:ea typeface="メイリオ"/>
              <a:cs typeface="メイリオ"/>
            </a:endParaRPr>
          </a:p>
        </p:txBody>
      </p:sp>
      <p:pic>
        <p:nvPicPr>
          <p:cNvPr id="9" name="図 8" descr="rcnnの概念図.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717" y="1396732"/>
            <a:ext cx="4468283" cy="2180399"/>
          </a:xfrm>
          <a:prstGeom prst="rect">
            <a:avLst/>
          </a:prstGeom>
        </p:spPr>
      </p:pic>
      <p:sp>
        <p:nvSpPr>
          <p:cNvPr id="10" name="テキスト ボックス 9"/>
          <p:cNvSpPr txBox="1"/>
          <p:nvPr/>
        </p:nvSpPr>
        <p:spPr>
          <a:xfrm>
            <a:off x="336188" y="1597440"/>
            <a:ext cx="4245929" cy="1938992"/>
          </a:xfrm>
          <a:prstGeom prst="rect">
            <a:avLst/>
          </a:prstGeom>
          <a:noFill/>
        </p:spPr>
        <p:txBody>
          <a:bodyPr wrap="square" rtlCol="0">
            <a:spAutoFit/>
          </a:bodyPr>
          <a:lstStyle/>
          <a:p>
            <a:r>
              <a:rPr kumimoji="1" lang="ja-JP" altLang="en-US" sz="2000" dirty="0" smtClean="0">
                <a:solidFill>
                  <a:schemeClr val="tx1">
                    <a:lumMod val="75000"/>
                    <a:lumOff val="25000"/>
                  </a:schemeClr>
                </a:solidFill>
                <a:latin typeface="メイリオ"/>
                <a:ea typeface="メイリオ"/>
                <a:cs typeface="メイリオ"/>
              </a:rPr>
              <a:t>画像では使用例あり</a:t>
            </a:r>
            <a:r>
              <a:rPr kumimoji="1" lang="en-US" altLang="ja-JP" sz="2000" dirty="0" smtClean="0">
                <a:solidFill>
                  <a:schemeClr val="tx1">
                    <a:lumMod val="75000"/>
                    <a:lumOff val="25000"/>
                  </a:schemeClr>
                </a:solidFill>
                <a:latin typeface="メイリオ"/>
                <a:ea typeface="メイリオ"/>
                <a:cs typeface="メイリオ"/>
              </a:rPr>
              <a:t>(</a:t>
            </a:r>
            <a:r>
              <a:rPr kumimoji="1" lang="ja-JP" altLang="en-US" sz="2000" b="1" dirty="0" smtClean="0">
                <a:solidFill>
                  <a:schemeClr val="tx1">
                    <a:lumMod val="75000"/>
                    <a:lumOff val="25000"/>
                  </a:schemeClr>
                </a:solidFill>
                <a:latin typeface="メイリオ"/>
                <a:ea typeface="メイリオ"/>
                <a:cs typeface="メイリオ"/>
              </a:rPr>
              <a:t>“</a:t>
            </a:r>
            <a:r>
              <a:rPr kumimoji="1" lang="en-US" altLang="ja-JP" sz="2000" b="1" dirty="0" smtClean="0">
                <a:solidFill>
                  <a:schemeClr val="tx1">
                    <a:lumMod val="75000"/>
                    <a:lumOff val="25000"/>
                  </a:schemeClr>
                </a:solidFill>
                <a:latin typeface="メイリオ"/>
                <a:ea typeface="メイリオ"/>
                <a:cs typeface="メイリオ"/>
              </a:rPr>
              <a:t>Recurrent Convolutional Neural Network for Object Recognition”, CVPR, 2015.</a:t>
            </a:r>
            <a:r>
              <a:rPr kumimoji="1" lang="en-US" altLang="ja-JP" sz="2000" dirty="0" smtClean="0">
                <a:solidFill>
                  <a:schemeClr val="tx1">
                    <a:lumMod val="75000"/>
                    <a:lumOff val="25000"/>
                  </a:schemeClr>
                </a:solidFill>
                <a:latin typeface="メイリオ"/>
                <a:ea typeface="メイリオ"/>
                <a:cs typeface="メイリオ"/>
              </a:rPr>
              <a:t>). </a:t>
            </a:r>
            <a:r>
              <a:rPr kumimoji="1" lang="ja-JP" altLang="en-US" sz="2000" dirty="0" smtClean="0">
                <a:solidFill>
                  <a:schemeClr val="tx1">
                    <a:lumMod val="75000"/>
                    <a:lumOff val="25000"/>
                  </a:schemeClr>
                </a:solidFill>
                <a:latin typeface="メイリオ"/>
                <a:ea typeface="メイリオ"/>
                <a:cs typeface="メイリオ"/>
              </a:rPr>
              <a:t>ただし</a:t>
            </a:r>
            <a:r>
              <a:rPr kumimoji="1" lang="en-US" altLang="ja-JP" sz="2000" dirty="0" smtClean="0">
                <a:solidFill>
                  <a:schemeClr val="tx1">
                    <a:lumMod val="75000"/>
                    <a:lumOff val="25000"/>
                  </a:schemeClr>
                </a:solidFill>
                <a:latin typeface="メイリオ"/>
                <a:ea typeface="メイリオ"/>
                <a:cs typeface="メイリオ"/>
              </a:rPr>
              <a:t>, </a:t>
            </a:r>
            <a:r>
              <a:rPr kumimoji="1" lang="ja-JP" altLang="en-US" sz="2000" dirty="0" smtClean="0">
                <a:solidFill>
                  <a:schemeClr val="tx1">
                    <a:lumMod val="75000"/>
                    <a:lumOff val="25000"/>
                  </a:schemeClr>
                </a:solidFill>
                <a:latin typeface="メイリオ"/>
                <a:ea typeface="メイリオ"/>
                <a:cs typeface="メイリオ"/>
              </a:rPr>
              <a:t>時系列データに適用して成功した例はあまりない</a:t>
            </a:r>
            <a:r>
              <a:rPr kumimoji="1" lang="en-US" altLang="ja-JP" sz="2000" dirty="0" smtClean="0">
                <a:solidFill>
                  <a:schemeClr val="tx1">
                    <a:lumMod val="75000"/>
                    <a:lumOff val="25000"/>
                  </a:schemeClr>
                </a:solidFill>
                <a:latin typeface="メイリオ"/>
                <a:ea typeface="メイリオ"/>
                <a:cs typeface="メイリオ"/>
              </a:rPr>
              <a:t>.</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11" name="テキスト ボックス 10"/>
          <p:cNvSpPr txBox="1"/>
          <p:nvPr/>
        </p:nvSpPr>
        <p:spPr>
          <a:xfrm>
            <a:off x="336189" y="4415308"/>
            <a:ext cx="4339528" cy="1015663"/>
          </a:xfrm>
          <a:prstGeom prst="rect">
            <a:avLst/>
          </a:prstGeom>
          <a:noFill/>
        </p:spPr>
        <p:txBody>
          <a:bodyPr wrap="square" rtlCol="0">
            <a:spAutoFit/>
          </a:bodyPr>
          <a:lstStyle/>
          <a:p>
            <a:r>
              <a:rPr kumimoji="1" lang="ja-JP" altLang="en-US" sz="2000" dirty="0" smtClean="0">
                <a:solidFill>
                  <a:schemeClr val="tx1">
                    <a:lumMod val="75000"/>
                    <a:lumOff val="25000"/>
                  </a:schemeClr>
                </a:solidFill>
                <a:latin typeface="メイリオ"/>
                <a:ea typeface="メイリオ"/>
                <a:cs typeface="メイリオ"/>
              </a:rPr>
              <a:t>単に</a:t>
            </a:r>
            <a:r>
              <a:rPr kumimoji="1" lang="en-US" altLang="ja-JP" sz="2000" dirty="0" smtClean="0">
                <a:solidFill>
                  <a:schemeClr val="tx1">
                    <a:lumMod val="75000"/>
                    <a:lumOff val="25000"/>
                  </a:schemeClr>
                </a:solidFill>
                <a:latin typeface="メイリオ"/>
                <a:ea typeface="メイリオ"/>
                <a:cs typeface="メイリオ"/>
              </a:rPr>
              <a:t>recurrent</a:t>
            </a:r>
            <a:r>
              <a:rPr kumimoji="1" lang="ja-JP" altLang="en-US" sz="2000" dirty="0" smtClean="0">
                <a:solidFill>
                  <a:schemeClr val="tx1">
                    <a:lumMod val="75000"/>
                    <a:lumOff val="25000"/>
                  </a:schemeClr>
                </a:solidFill>
                <a:latin typeface="メイリオ"/>
                <a:ea typeface="メイリオ"/>
                <a:cs typeface="メイリオ"/>
              </a:rPr>
              <a:t>方向にもコネクションがある</a:t>
            </a:r>
            <a:r>
              <a:rPr kumimoji="1" lang="en-US" altLang="ja-JP" sz="2000" dirty="0" smtClean="0">
                <a:solidFill>
                  <a:schemeClr val="tx1">
                    <a:lumMod val="75000"/>
                    <a:lumOff val="25000"/>
                  </a:schemeClr>
                </a:solidFill>
                <a:latin typeface="メイリオ"/>
                <a:ea typeface="メイリオ"/>
                <a:cs typeface="メイリオ"/>
              </a:rPr>
              <a:t>CNN. </a:t>
            </a:r>
            <a:r>
              <a:rPr kumimoji="1" lang="ja-JP" altLang="en-US" sz="2000" dirty="0" smtClean="0">
                <a:solidFill>
                  <a:schemeClr val="tx1">
                    <a:lumMod val="75000"/>
                    <a:lumOff val="25000"/>
                  </a:schemeClr>
                </a:solidFill>
                <a:latin typeface="メイリオ"/>
                <a:ea typeface="メイリオ"/>
                <a:cs typeface="メイリオ"/>
              </a:rPr>
              <a:t>学習は</a:t>
            </a:r>
            <a:r>
              <a:rPr kumimoji="1" lang="en-US" altLang="ja-JP" sz="2000" dirty="0" smtClean="0">
                <a:solidFill>
                  <a:schemeClr val="tx1">
                    <a:lumMod val="75000"/>
                    <a:lumOff val="25000"/>
                  </a:schemeClr>
                </a:solidFill>
                <a:latin typeface="メイリオ"/>
                <a:ea typeface="メイリオ"/>
                <a:cs typeface="メイリオ"/>
              </a:rPr>
              <a:t>RNN</a:t>
            </a:r>
            <a:r>
              <a:rPr kumimoji="1" lang="ja-JP" altLang="en-US" sz="2000" dirty="0" smtClean="0">
                <a:solidFill>
                  <a:schemeClr val="tx1">
                    <a:lumMod val="75000"/>
                    <a:lumOff val="25000"/>
                  </a:schemeClr>
                </a:solidFill>
                <a:latin typeface="メイリオ"/>
                <a:ea typeface="メイリオ"/>
                <a:cs typeface="メイリオ"/>
              </a:rPr>
              <a:t>と同様にして行われる</a:t>
            </a:r>
            <a:r>
              <a:rPr kumimoji="1" lang="en-US" altLang="ja-JP" sz="2000" dirty="0" smtClean="0">
                <a:solidFill>
                  <a:schemeClr val="tx1">
                    <a:lumMod val="75000"/>
                    <a:lumOff val="25000"/>
                  </a:schemeClr>
                </a:solidFill>
                <a:latin typeface="メイリオ"/>
                <a:ea typeface="メイリオ"/>
                <a:cs typeface="メイリオ"/>
              </a:rPr>
              <a:t>. </a:t>
            </a:r>
          </a:p>
        </p:txBody>
      </p:sp>
      <p:pic>
        <p:nvPicPr>
          <p:cNvPr id="12" name="図 11" descr="rcnnの全体像.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4509" y="3736267"/>
            <a:ext cx="3593927" cy="3121733"/>
          </a:xfrm>
          <a:prstGeom prst="rect">
            <a:avLst/>
          </a:prstGeom>
        </p:spPr>
      </p:pic>
    </p:spTree>
    <p:extLst>
      <p:ext uri="{BB962C8B-B14F-4D97-AF65-F5344CB8AC3E}">
        <p14:creationId xmlns:p14="http://schemas.microsoft.com/office/powerpoint/2010/main" val="27851189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1185333"/>
            <a:ext cx="8229600" cy="5365749"/>
          </a:xfrm>
        </p:spPr>
        <p:txBody>
          <a:bodyPr>
            <a:normAutofit fontScale="92500"/>
          </a:bodyPr>
          <a:lstStyle/>
          <a:p>
            <a:r>
              <a:rPr kumimoji="1" lang="en-US" altLang="ja-JP" dirty="0" smtClean="0">
                <a:latin typeface="メイリオ"/>
                <a:ea typeface="メイリオ"/>
                <a:cs typeface="メイリオ"/>
              </a:rPr>
              <a:t>CNN</a:t>
            </a:r>
            <a:r>
              <a:rPr kumimoji="1" lang="ja-JP" altLang="en-US" dirty="0" smtClean="0">
                <a:latin typeface="メイリオ"/>
                <a:ea typeface="メイリオ"/>
                <a:cs typeface="メイリオ"/>
              </a:rPr>
              <a:t>で最も</a:t>
            </a:r>
            <a:r>
              <a:rPr kumimoji="1" lang="en-US" altLang="ja-JP" dirty="0" smtClean="0">
                <a:latin typeface="メイリオ"/>
                <a:ea typeface="メイリオ"/>
                <a:cs typeface="メイリオ"/>
              </a:rPr>
              <a:t>AUC</a:t>
            </a:r>
            <a:r>
              <a:rPr kumimoji="1" lang="ja-JP" altLang="en-US" dirty="0" smtClean="0">
                <a:latin typeface="メイリオ"/>
                <a:ea typeface="メイリオ"/>
                <a:cs typeface="メイリオ"/>
              </a:rPr>
              <a:t>が高くなったが</a:t>
            </a:r>
            <a:r>
              <a:rPr kumimoji="1" lang="en-US" altLang="ja-JP" dirty="0" smtClean="0">
                <a:latin typeface="メイリオ"/>
                <a:ea typeface="メイリオ"/>
                <a:cs typeface="メイリオ"/>
              </a:rPr>
              <a:t>, </a:t>
            </a:r>
            <a:r>
              <a:rPr kumimoji="1" lang="ja-JP" altLang="en-US" dirty="0" smtClean="0">
                <a:latin typeface="メイリオ"/>
                <a:ea typeface="メイリオ"/>
                <a:cs typeface="メイリオ"/>
              </a:rPr>
              <a:t>対抗手法の選定</a:t>
            </a:r>
            <a:r>
              <a:rPr kumimoji="1" lang="en-US" altLang="ja-JP" dirty="0" smtClean="0">
                <a:latin typeface="メイリオ"/>
                <a:ea typeface="メイリオ"/>
                <a:cs typeface="メイリオ"/>
              </a:rPr>
              <a:t>, </a:t>
            </a:r>
            <a:r>
              <a:rPr kumimoji="1" lang="ja-JP" altLang="en-US" dirty="0" smtClean="0">
                <a:latin typeface="メイリオ"/>
                <a:ea typeface="メイリオ"/>
                <a:cs typeface="メイリオ"/>
              </a:rPr>
              <a:t>パラメータサーチは不十分</a:t>
            </a:r>
            <a:endParaRPr kumimoji="1" lang="en-US" altLang="ja-JP" dirty="0" smtClean="0">
              <a:latin typeface="メイリオ"/>
              <a:ea typeface="メイリオ"/>
              <a:cs typeface="メイリオ"/>
            </a:endParaRPr>
          </a:p>
          <a:p>
            <a:r>
              <a:rPr lang="ja-JP" altLang="en-US" dirty="0">
                <a:latin typeface="メイリオ"/>
                <a:ea typeface="メイリオ"/>
                <a:cs typeface="メイリオ"/>
              </a:rPr>
              <a:t>問題設定が当初と変わってきて</a:t>
            </a:r>
            <a:r>
              <a:rPr lang="ja-JP" altLang="en-US" dirty="0" smtClean="0">
                <a:latin typeface="メイリオ"/>
                <a:ea typeface="メイリオ"/>
                <a:cs typeface="メイリオ"/>
              </a:rPr>
              <a:t>いる</a:t>
            </a:r>
            <a:endParaRPr lang="en-US" altLang="ja-JP" dirty="0" smtClean="0">
              <a:latin typeface="メイリオ"/>
              <a:ea typeface="メイリオ"/>
              <a:cs typeface="メイリオ"/>
            </a:endParaRPr>
          </a:p>
          <a:p>
            <a:pPr lvl="1"/>
            <a:r>
              <a:rPr lang="ja-JP" altLang="en-US" dirty="0">
                <a:latin typeface="メイリオ"/>
                <a:ea typeface="メイリオ"/>
                <a:cs typeface="メイリオ"/>
              </a:rPr>
              <a:t>今より流行りそうか否かの曖昧な予測をしている</a:t>
            </a:r>
            <a:endParaRPr lang="en-US" altLang="ja-JP" dirty="0">
              <a:latin typeface="メイリオ"/>
              <a:ea typeface="メイリオ"/>
              <a:cs typeface="メイリオ"/>
            </a:endParaRPr>
          </a:p>
          <a:p>
            <a:pPr lvl="1"/>
            <a:r>
              <a:rPr lang="ja-JP" altLang="en-US" dirty="0">
                <a:latin typeface="メイリオ"/>
                <a:ea typeface="メイリオ"/>
                <a:cs typeface="メイリオ"/>
              </a:rPr>
              <a:t>比較対象である現在で既にあまり流行していない場合は</a:t>
            </a:r>
            <a:r>
              <a:rPr lang="en-US" altLang="ja-JP" dirty="0">
                <a:latin typeface="メイリオ"/>
                <a:ea typeface="メイリオ"/>
                <a:cs typeface="メイリオ"/>
              </a:rPr>
              <a:t>, </a:t>
            </a:r>
            <a:r>
              <a:rPr lang="ja-JP" altLang="en-US" dirty="0">
                <a:latin typeface="メイリオ"/>
                <a:ea typeface="メイリオ"/>
                <a:cs typeface="メイリオ"/>
              </a:rPr>
              <a:t>今より流行すると言ってもたかが知れている</a:t>
            </a:r>
            <a:r>
              <a:rPr lang="en-US" altLang="ja-JP" dirty="0" smtClean="0">
                <a:latin typeface="メイリオ"/>
                <a:ea typeface="メイリオ"/>
                <a:cs typeface="メイリオ"/>
              </a:rPr>
              <a:t>→</a:t>
            </a:r>
            <a:endParaRPr kumimoji="1" lang="en-US" altLang="ja-JP" dirty="0" smtClean="0">
              <a:latin typeface="メイリオ"/>
              <a:ea typeface="メイリオ"/>
              <a:cs typeface="メイリオ"/>
            </a:endParaRPr>
          </a:p>
          <a:p>
            <a:r>
              <a:rPr lang="ja-JP" altLang="en-US" dirty="0" smtClean="0">
                <a:latin typeface="メイリオ"/>
                <a:ea typeface="メイリオ"/>
                <a:cs typeface="メイリオ"/>
              </a:rPr>
              <a:t>入力次元とデータ数が少ない</a:t>
            </a:r>
            <a:r>
              <a:rPr lang="en-US" altLang="ja-JP" dirty="0" smtClean="0">
                <a:latin typeface="メイリオ"/>
                <a:ea typeface="メイリオ"/>
                <a:cs typeface="メイリオ"/>
              </a:rPr>
              <a:t>(30</a:t>
            </a:r>
            <a:r>
              <a:rPr lang="ja-JP" altLang="en-US" dirty="0" smtClean="0">
                <a:latin typeface="メイリオ"/>
                <a:ea typeface="メイリオ"/>
                <a:cs typeface="メイリオ"/>
              </a:rPr>
              <a:t>次元</a:t>
            </a:r>
            <a:r>
              <a:rPr lang="en-US" altLang="ja-JP" dirty="0" smtClean="0">
                <a:latin typeface="メイリオ"/>
                <a:ea typeface="メイリオ"/>
                <a:cs typeface="メイリオ"/>
              </a:rPr>
              <a:t>, </a:t>
            </a:r>
            <a:r>
              <a:rPr lang="ja-JP" altLang="en-US" dirty="0" smtClean="0">
                <a:latin typeface="メイリオ"/>
                <a:ea typeface="メイリオ"/>
                <a:cs typeface="メイリオ"/>
              </a:rPr>
              <a:t>約</a:t>
            </a:r>
            <a:r>
              <a:rPr lang="en-US" altLang="ja-JP" dirty="0" smtClean="0">
                <a:latin typeface="メイリオ"/>
                <a:ea typeface="メイリオ"/>
                <a:cs typeface="メイリオ"/>
              </a:rPr>
              <a:t>10000</a:t>
            </a:r>
            <a:r>
              <a:rPr lang="ja-JP" altLang="en-US" dirty="0" smtClean="0">
                <a:latin typeface="メイリオ"/>
                <a:ea typeface="メイリオ"/>
                <a:cs typeface="メイリオ"/>
              </a:rPr>
              <a:t>枚</a:t>
            </a:r>
            <a:r>
              <a:rPr lang="en-US" altLang="ja-JP" dirty="0">
                <a:latin typeface="メイリオ"/>
                <a:ea typeface="メイリオ"/>
                <a:cs typeface="メイリオ"/>
              </a:rPr>
              <a:t>)</a:t>
            </a:r>
            <a:r>
              <a:rPr lang="ja-JP" altLang="en-US" dirty="0" smtClean="0">
                <a:latin typeface="メイリオ"/>
                <a:ea typeface="メイリオ"/>
                <a:cs typeface="メイリオ"/>
              </a:rPr>
              <a:t>ので</a:t>
            </a:r>
            <a:r>
              <a:rPr lang="en-US" altLang="ja-JP" dirty="0" smtClean="0">
                <a:latin typeface="メイリオ"/>
                <a:ea typeface="メイリオ"/>
                <a:cs typeface="メイリオ"/>
              </a:rPr>
              <a:t>, </a:t>
            </a:r>
            <a:r>
              <a:rPr lang="ja-JP" altLang="en-US" dirty="0" smtClean="0">
                <a:latin typeface="メイリオ"/>
                <a:ea typeface="メイリオ"/>
                <a:cs typeface="メイリオ"/>
              </a:rPr>
              <a:t>ニューラルネットでとく問題としてふさわしくないかもしれない？</a:t>
            </a:r>
            <a:endParaRPr kumimoji="1" lang="en-US" altLang="ja-JP" dirty="0" smtClean="0">
              <a:latin typeface="メイリオ"/>
              <a:ea typeface="メイリオ"/>
              <a:cs typeface="メイリオ"/>
            </a:endParaRPr>
          </a:p>
        </p:txBody>
      </p:sp>
      <p:sp>
        <p:nvSpPr>
          <p:cNvPr id="4" name="正方形/長方形 3"/>
          <p:cNvSpPr/>
          <p:nvPr/>
        </p:nvSpPr>
        <p:spPr>
          <a:xfrm>
            <a:off x="0" y="393456"/>
            <a:ext cx="9144000" cy="45719"/>
          </a:xfrm>
          <a:prstGeom prst="rect">
            <a:avLst/>
          </a:prstGeom>
          <a:solidFill>
            <a:srgbClr val="318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584570" y="624941"/>
            <a:ext cx="332601" cy="342710"/>
          </a:xfrm>
          <a:prstGeom prst="rect">
            <a:avLst/>
          </a:prstGeom>
          <a:solidFill>
            <a:srgbClr val="318BBA">
              <a:alpha val="8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フッター プレースホルダー 2"/>
          <p:cNvSpPr txBox="1">
            <a:spLocks/>
          </p:cNvSpPr>
          <p:nvPr/>
        </p:nvSpPr>
        <p:spPr>
          <a:xfrm>
            <a:off x="133486" y="122336"/>
            <a:ext cx="4057514" cy="365125"/>
          </a:xfrm>
          <a:prstGeom prst="rect">
            <a:avLst/>
          </a:prstGeom>
        </p:spPr>
        <p:txBody>
          <a:bodyPr/>
          <a:lstStyle>
            <a:defPPr>
              <a:defRPr lang="ja-JP"/>
            </a:defPPr>
            <a:lvl1pPr marL="0" algn="l" defTabSz="457200" rtl="0" eaLnBrk="1" latinLnBrk="0" hangingPunct="1">
              <a:defRPr kumimoji="1" sz="1100" kern="1200">
                <a:solidFill>
                  <a:srgbClr val="DE8528"/>
                </a:solidFill>
                <a:latin typeface="メイリオ"/>
                <a:ea typeface="メイリオ"/>
                <a:cs typeface="メイリオ"/>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dirty="0" smtClean="0">
                <a:solidFill>
                  <a:srgbClr val="318BBA"/>
                </a:solidFill>
              </a:rPr>
              <a:t>RA</a:t>
            </a:r>
            <a:r>
              <a:rPr lang="ja-JP" altLang="en-US" dirty="0" smtClean="0">
                <a:solidFill>
                  <a:srgbClr val="318BBA"/>
                </a:solidFill>
              </a:rPr>
              <a:t>報告資料</a:t>
            </a:r>
            <a:r>
              <a:rPr lang="en-US" altLang="ja-JP" dirty="0" smtClean="0">
                <a:solidFill>
                  <a:srgbClr val="318BBA"/>
                </a:solidFill>
              </a:rPr>
              <a:t> 1/14</a:t>
            </a:r>
          </a:p>
        </p:txBody>
      </p:sp>
      <p:sp>
        <p:nvSpPr>
          <p:cNvPr id="7" name="テキスト ボックス 6"/>
          <p:cNvSpPr txBox="1"/>
          <p:nvPr/>
        </p:nvSpPr>
        <p:spPr>
          <a:xfrm>
            <a:off x="916530" y="571456"/>
            <a:ext cx="1723549" cy="461665"/>
          </a:xfrm>
          <a:prstGeom prst="rect">
            <a:avLst/>
          </a:prstGeom>
          <a:noFill/>
        </p:spPr>
        <p:txBody>
          <a:bodyPr wrap="none" rtlCol="0">
            <a:spAutoFit/>
          </a:bodyPr>
          <a:lstStyle/>
          <a:p>
            <a:r>
              <a:rPr kumimoji="1" lang="ja-JP" altLang="en-US" sz="2400" dirty="0" smtClean="0">
                <a:solidFill>
                  <a:srgbClr val="318BBA"/>
                </a:solidFill>
                <a:latin typeface="メイリオ"/>
                <a:ea typeface="メイリオ"/>
                <a:cs typeface="メイリオ"/>
              </a:rPr>
              <a:t>まとめなど</a:t>
            </a:r>
            <a:endParaRPr kumimoji="1" lang="ja-JP" altLang="en-US" sz="2400" dirty="0">
              <a:solidFill>
                <a:srgbClr val="318BBA"/>
              </a:solidFill>
              <a:latin typeface="メイリオ"/>
              <a:ea typeface="メイリオ"/>
              <a:cs typeface="メイリオ"/>
            </a:endParaRPr>
          </a:p>
        </p:txBody>
      </p:sp>
    </p:spTree>
    <p:extLst>
      <p:ext uri="{BB962C8B-B14F-4D97-AF65-F5344CB8AC3E}">
        <p14:creationId xmlns:p14="http://schemas.microsoft.com/office/powerpoint/2010/main" val="24769022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393456"/>
            <a:ext cx="9144000" cy="45719"/>
          </a:xfrm>
          <a:prstGeom prst="rect">
            <a:avLst/>
          </a:prstGeom>
          <a:solidFill>
            <a:srgbClr val="318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584570" y="624941"/>
            <a:ext cx="332601" cy="342710"/>
          </a:xfrm>
          <a:prstGeom prst="rect">
            <a:avLst/>
          </a:prstGeom>
          <a:solidFill>
            <a:srgbClr val="318BBA">
              <a:alpha val="8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フッター プレースホルダー 2"/>
          <p:cNvSpPr txBox="1">
            <a:spLocks/>
          </p:cNvSpPr>
          <p:nvPr/>
        </p:nvSpPr>
        <p:spPr>
          <a:xfrm>
            <a:off x="133486" y="122336"/>
            <a:ext cx="4057514" cy="365125"/>
          </a:xfrm>
          <a:prstGeom prst="rect">
            <a:avLst/>
          </a:prstGeom>
        </p:spPr>
        <p:txBody>
          <a:bodyPr/>
          <a:lstStyle>
            <a:defPPr>
              <a:defRPr lang="ja-JP"/>
            </a:defPPr>
            <a:lvl1pPr marL="0" algn="l" defTabSz="457200" rtl="0" eaLnBrk="1" latinLnBrk="0" hangingPunct="1">
              <a:defRPr kumimoji="1" sz="1100" kern="1200">
                <a:solidFill>
                  <a:srgbClr val="DE8528"/>
                </a:solidFill>
                <a:latin typeface="メイリオ"/>
                <a:ea typeface="メイリオ"/>
                <a:cs typeface="メイリオ"/>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dirty="0" smtClean="0">
                <a:solidFill>
                  <a:srgbClr val="318BBA"/>
                </a:solidFill>
              </a:rPr>
              <a:t>RA</a:t>
            </a:r>
            <a:r>
              <a:rPr lang="ja-JP" altLang="en-US" dirty="0" smtClean="0">
                <a:solidFill>
                  <a:srgbClr val="318BBA"/>
                </a:solidFill>
              </a:rPr>
              <a:t>報告資料</a:t>
            </a:r>
            <a:r>
              <a:rPr lang="en-US" altLang="ja-JP" dirty="0" smtClean="0">
                <a:solidFill>
                  <a:srgbClr val="318BBA"/>
                </a:solidFill>
              </a:rPr>
              <a:t> 4/7</a:t>
            </a:r>
          </a:p>
        </p:txBody>
      </p:sp>
      <p:sp>
        <p:nvSpPr>
          <p:cNvPr id="7" name="テキスト ボックス 6"/>
          <p:cNvSpPr txBox="1"/>
          <p:nvPr/>
        </p:nvSpPr>
        <p:spPr>
          <a:xfrm>
            <a:off x="916530" y="571456"/>
            <a:ext cx="1415772" cy="461665"/>
          </a:xfrm>
          <a:prstGeom prst="rect">
            <a:avLst/>
          </a:prstGeom>
          <a:noFill/>
        </p:spPr>
        <p:txBody>
          <a:bodyPr wrap="none" rtlCol="0">
            <a:spAutoFit/>
          </a:bodyPr>
          <a:lstStyle/>
          <a:p>
            <a:r>
              <a:rPr lang="ja-JP" altLang="en-US" sz="2400" dirty="0" smtClean="0">
                <a:solidFill>
                  <a:srgbClr val="318BBA"/>
                </a:solidFill>
                <a:latin typeface="メイリオ"/>
                <a:ea typeface="メイリオ"/>
                <a:cs typeface="メイリオ"/>
              </a:rPr>
              <a:t>学習状況</a:t>
            </a:r>
            <a:endParaRPr kumimoji="1" lang="ja-JP" altLang="en-US" sz="2400" dirty="0">
              <a:solidFill>
                <a:srgbClr val="318BBA"/>
              </a:solidFill>
              <a:latin typeface="メイリオ"/>
              <a:ea typeface="メイリオ"/>
              <a:cs typeface="メイリオ"/>
            </a:endParaRPr>
          </a:p>
        </p:txBody>
      </p:sp>
      <p:pic>
        <p:nvPicPr>
          <p:cNvPr id="2" name="図 1" descr="bdt_ajax_roc_6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686" y="4260937"/>
            <a:ext cx="3113206" cy="2263587"/>
          </a:xfrm>
          <a:prstGeom prst="rect">
            <a:avLst/>
          </a:prstGeom>
        </p:spPr>
      </p:pic>
      <p:pic>
        <p:nvPicPr>
          <p:cNvPr id="9" name="図 8" descr="bdt_roc_ajax_3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178" y="1655713"/>
            <a:ext cx="3060714" cy="2225419"/>
          </a:xfrm>
          <a:prstGeom prst="rect">
            <a:avLst/>
          </a:prstGeom>
        </p:spPr>
      </p:pic>
      <p:pic>
        <p:nvPicPr>
          <p:cNvPr id="11" name="図 10" descr="cnn_roc_ajax_3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3532" y="1655713"/>
            <a:ext cx="3060714" cy="2225419"/>
          </a:xfrm>
          <a:prstGeom prst="rect">
            <a:avLst/>
          </a:prstGeom>
        </p:spPr>
      </p:pic>
      <p:pic>
        <p:nvPicPr>
          <p:cNvPr id="12" name="図 11" descr="cnn_roc_ajax_6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93532" y="4260937"/>
            <a:ext cx="3113208" cy="2263587"/>
          </a:xfrm>
          <a:prstGeom prst="rect">
            <a:avLst/>
          </a:prstGeom>
        </p:spPr>
      </p:pic>
      <p:sp>
        <p:nvSpPr>
          <p:cNvPr id="13" name="テキスト ボックス 12"/>
          <p:cNvSpPr txBox="1"/>
          <p:nvPr/>
        </p:nvSpPr>
        <p:spPr>
          <a:xfrm>
            <a:off x="2024844" y="1174202"/>
            <a:ext cx="892868" cy="400110"/>
          </a:xfrm>
          <a:prstGeom prst="rect">
            <a:avLst/>
          </a:prstGeom>
          <a:noFill/>
        </p:spPr>
        <p:txBody>
          <a:bodyPr wrap="none" rtlCol="0">
            <a:spAutoFit/>
          </a:bodyPr>
          <a:lstStyle/>
          <a:p>
            <a:r>
              <a:rPr kumimoji="1" lang="en-US" altLang="ja-JP" sz="2000" dirty="0" smtClean="0">
                <a:solidFill>
                  <a:schemeClr val="tx1">
                    <a:lumMod val="75000"/>
                    <a:lumOff val="25000"/>
                  </a:schemeClr>
                </a:solidFill>
                <a:latin typeface="メイリオ"/>
                <a:ea typeface="メイリオ"/>
                <a:cs typeface="メイリオ"/>
              </a:rPr>
              <a:t>GBDT</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14" name="テキスト ボックス 13"/>
          <p:cNvSpPr txBox="1"/>
          <p:nvPr/>
        </p:nvSpPr>
        <p:spPr>
          <a:xfrm>
            <a:off x="6362081" y="1219657"/>
            <a:ext cx="737326" cy="400110"/>
          </a:xfrm>
          <a:prstGeom prst="rect">
            <a:avLst/>
          </a:prstGeom>
          <a:noFill/>
        </p:spPr>
        <p:txBody>
          <a:bodyPr wrap="none" rtlCol="0">
            <a:spAutoFit/>
          </a:bodyPr>
          <a:lstStyle/>
          <a:p>
            <a:r>
              <a:rPr kumimoji="1" lang="en-US" altLang="ja-JP" sz="2000" dirty="0" smtClean="0">
                <a:solidFill>
                  <a:schemeClr val="tx1">
                    <a:lumMod val="75000"/>
                    <a:lumOff val="25000"/>
                  </a:schemeClr>
                </a:solidFill>
                <a:latin typeface="メイリオ"/>
                <a:ea typeface="メイリオ"/>
                <a:cs typeface="メイリオ"/>
              </a:rPr>
              <a:t>CNN</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15" name="テキスト ボックス 14"/>
          <p:cNvSpPr txBox="1"/>
          <p:nvPr/>
        </p:nvSpPr>
        <p:spPr>
          <a:xfrm>
            <a:off x="2138667" y="2917533"/>
            <a:ext cx="1968382" cy="400110"/>
          </a:xfrm>
          <a:prstGeom prst="rect">
            <a:avLst/>
          </a:prstGeom>
          <a:noFill/>
        </p:spPr>
        <p:txBody>
          <a:bodyPr wrap="none" rtlCol="0">
            <a:spAutoFit/>
          </a:bodyPr>
          <a:lstStyle/>
          <a:p>
            <a:r>
              <a:rPr kumimoji="1" lang="en-US" altLang="ja-JP" sz="2000" dirty="0" smtClean="0">
                <a:solidFill>
                  <a:schemeClr val="tx1">
                    <a:lumMod val="75000"/>
                    <a:lumOff val="25000"/>
                  </a:schemeClr>
                </a:solidFill>
                <a:latin typeface="メイリオ"/>
                <a:ea typeface="メイリオ"/>
                <a:cs typeface="メイリオ"/>
              </a:rPr>
              <a:t>AUC=0.99481</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16" name="テキスト ボックス 15"/>
          <p:cNvSpPr txBox="1"/>
          <p:nvPr/>
        </p:nvSpPr>
        <p:spPr>
          <a:xfrm>
            <a:off x="2120771" y="5565479"/>
            <a:ext cx="1968382" cy="400110"/>
          </a:xfrm>
          <a:prstGeom prst="rect">
            <a:avLst/>
          </a:prstGeom>
          <a:noFill/>
        </p:spPr>
        <p:txBody>
          <a:bodyPr wrap="none" rtlCol="0">
            <a:spAutoFit/>
          </a:bodyPr>
          <a:lstStyle/>
          <a:p>
            <a:r>
              <a:rPr kumimoji="1" lang="en-US" altLang="ja-JP" sz="2000" dirty="0" smtClean="0">
                <a:solidFill>
                  <a:schemeClr val="tx1">
                    <a:lumMod val="75000"/>
                    <a:lumOff val="25000"/>
                  </a:schemeClr>
                </a:solidFill>
                <a:latin typeface="メイリオ"/>
                <a:ea typeface="メイリオ"/>
                <a:cs typeface="メイリオ"/>
              </a:rPr>
              <a:t>AUC=0.99709</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17" name="テキスト ボックス 16"/>
          <p:cNvSpPr txBox="1"/>
          <p:nvPr/>
        </p:nvSpPr>
        <p:spPr>
          <a:xfrm>
            <a:off x="6469918" y="2977441"/>
            <a:ext cx="1968382" cy="400110"/>
          </a:xfrm>
          <a:prstGeom prst="rect">
            <a:avLst/>
          </a:prstGeom>
          <a:noFill/>
        </p:spPr>
        <p:txBody>
          <a:bodyPr wrap="none" rtlCol="0">
            <a:spAutoFit/>
          </a:bodyPr>
          <a:lstStyle/>
          <a:p>
            <a:r>
              <a:rPr kumimoji="1" lang="en-US" altLang="ja-JP" sz="2000" dirty="0" smtClean="0">
                <a:solidFill>
                  <a:schemeClr val="tx1">
                    <a:lumMod val="75000"/>
                    <a:lumOff val="25000"/>
                  </a:schemeClr>
                </a:solidFill>
                <a:latin typeface="メイリオ"/>
                <a:ea typeface="メイリオ"/>
                <a:cs typeface="メイリオ"/>
              </a:rPr>
              <a:t>AUC=0.95917</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18" name="テキスト ボックス 17"/>
          <p:cNvSpPr txBox="1"/>
          <p:nvPr/>
        </p:nvSpPr>
        <p:spPr>
          <a:xfrm>
            <a:off x="6469918" y="5571470"/>
            <a:ext cx="1968382" cy="400110"/>
          </a:xfrm>
          <a:prstGeom prst="rect">
            <a:avLst/>
          </a:prstGeom>
          <a:noFill/>
        </p:spPr>
        <p:txBody>
          <a:bodyPr wrap="none" rtlCol="0">
            <a:spAutoFit/>
          </a:bodyPr>
          <a:lstStyle/>
          <a:p>
            <a:r>
              <a:rPr kumimoji="1" lang="en-US" altLang="ja-JP" sz="2000" dirty="0" smtClean="0">
                <a:solidFill>
                  <a:schemeClr val="tx1">
                    <a:lumMod val="75000"/>
                    <a:lumOff val="25000"/>
                  </a:schemeClr>
                </a:solidFill>
                <a:latin typeface="メイリオ"/>
                <a:ea typeface="メイリオ"/>
                <a:cs typeface="メイリオ"/>
              </a:rPr>
              <a:t>AUC=0.98597</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19" name="テキスト ボックス 18"/>
          <p:cNvSpPr txBox="1"/>
          <p:nvPr/>
        </p:nvSpPr>
        <p:spPr>
          <a:xfrm>
            <a:off x="1508252" y="2282505"/>
            <a:ext cx="1409460" cy="400110"/>
          </a:xfrm>
          <a:prstGeom prst="rect">
            <a:avLst/>
          </a:prstGeom>
          <a:noFill/>
        </p:spPr>
        <p:txBody>
          <a:bodyPr wrap="none" rtlCol="0">
            <a:spAutoFit/>
          </a:bodyPr>
          <a:lstStyle/>
          <a:p>
            <a:r>
              <a:rPr lang="en-US" altLang="ja-JP" sz="2000" dirty="0">
                <a:solidFill>
                  <a:schemeClr val="tx1">
                    <a:lumMod val="75000"/>
                    <a:lumOff val="25000"/>
                  </a:schemeClr>
                </a:solidFill>
                <a:latin typeface="メイリオ"/>
                <a:ea typeface="メイリオ"/>
                <a:cs typeface="メイリオ"/>
              </a:rPr>
              <a:t>s</a:t>
            </a:r>
            <a:r>
              <a:rPr kumimoji="1" lang="en-US" altLang="ja-JP" sz="2000" dirty="0" smtClean="0">
                <a:solidFill>
                  <a:schemeClr val="tx1">
                    <a:lumMod val="75000"/>
                    <a:lumOff val="25000"/>
                  </a:schemeClr>
                </a:solidFill>
                <a:latin typeface="メイリオ"/>
                <a:ea typeface="メイリオ"/>
                <a:cs typeface="メイリオ"/>
              </a:rPr>
              <a:t>tride=30</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20" name="テキスト ボックス 19"/>
          <p:cNvSpPr txBox="1"/>
          <p:nvPr/>
        </p:nvSpPr>
        <p:spPr>
          <a:xfrm>
            <a:off x="5765188" y="4970920"/>
            <a:ext cx="1409460" cy="400110"/>
          </a:xfrm>
          <a:prstGeom prst="rect">
            <a:avLst/>
          </a:prstGeom>
          <a:noFill/>
        </p:spPr>
        <p:txBody>
          <a:bodyPr wrap="none" rtlCol="0">
            <a:spAutoFit/>
          </a:bodyPr>
          <a:lstStyle/>
          <a:p>
            <a:r>
              <a:rPr lang="en-US" altLang="ja-JP" sz="2000" dirty="0">
                <a:solidFill>
                  <a:schemeClr val="tx1">
                    <a:lumMod val="75000"/>
                    <a:lumOff val="25000"/>
                  </a:schemeClr>
                </a:solidFill>
                <a:latin typeface="メイリオ"/>
                <a:ea typeface="メイリオ"/>
                <a:cs typeface="メイリオ"/>
              </a:rPr>
              <a:t>s</a:t>
            </a:r>
            <a:r>
              <a:rPr kumimoji="1" lang="en-US" altLang="ja-JP" sz="2000" dirty="0" smtClean="0">
                <a:solidFill>
                  <a:schemeClr val="tx1">
                    <a:lumMod val="75000"/>
                    <a:lumOff val="25000"/>
                  </a:schemeClr>
                </a:solidFill>
                <a:latin typeface="メイリオ"/>
                <a:ea typeface="メイリオ"/>
                <a:cs typeface="メイリオ"/>
              </a:rPr>
              <a:t>tride=60</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21" name="テキスト ボックス 20"/>
          <p:cNvSpPr txBox="1"/>
          <p:nvPr/>
        </p:nvSpPr>
        <p:spPr>
          <a:xfrm>
            <a:off x="1489552" y="4977644"/>
            <a:ext cx="1409460" cy="400110"/>
          </a:xfrm>
          <a:prstGeom prst="rect">
            <a:avLst/>
          </a:prstGeom>
          <a:noFill/>
        </p:spPr>
        <p:txBody>
          <a:bodyPr wrap="none" rtlCol="0">
            <a:spAutoFit/>
          </a:bodyPr>
          <a:lstStyle/>
          <a:p>
            <a:r>
              <a:rPr lang="en-US" altLang="ja-JP" sz="2000" dirty="0">
                <a:solidFill>
                  <a:schemeClr val="tx1">
                    <a:lumMod val="75000"/>
                    <a:lumOff val="25000"/>
                  </a:schemeClr>
                </a:solidFill>
                <a:latin typeface="メイリオ"/>
                <a:ea typeface="メイリオ"/>
                <a:cs typeface="メイリオ"/>
              </a:rPr>
              <a:t>s</a:t>
            </a:r>
            <a:r>
              <a:rPr kumimoji="1" lang="en-US" altLang="ja-JP" sz="2000" dirty="0" smtClean="0">
                <a:solidFill>
                  <a:schemeClr val="tx1">
                    <a:lumMod val="75000"/>
                    <a:lumOff val="25000"/>
                  </a:schemeClr>
                </a:solidFill>
                <a:latin typeface="メイリオ"/>
                <a:ea typeface="メイリオ"/>
                <a:cs typeface="メイリオ"/>
              </a:rPr>
              <a:t>tride=60</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22" name="テキスト ボックス 21"/>
          <p:cNvSpPr txBox="1"/>
          <p:nvPr/>
        </p:nvSpPr>
        <p:spPr>
          <a:xfrm>
            <a:off x="5751544" y="2317528"/>
            <a:ext cx="1409460" cy="400110"/>
          </a:xfrm>
          <a:prstGeom prst="rect">
            <a:avLst/>
          </a:prstGeom>
          <a:noFill/>
        </p:spPr>
        <p:txBody>
          <a:bodyPr wrap="none" rtlCol="0">
            <a:spAutoFit/>
          </a:bodyPr>
          <a:lstStyle/>
          <a:p>
            <a:r>
              <a:rPr lang="en-US" altLang="ja-JP" sz="2000" dirty="0">
                <a:solidFill>
                  <a:schemeClr val="tx1">
                    <a:lumMod val="75000"/>
                    <a:lumOff val="25000"/>
                  </a:schemeClr>
                </a:solidFill>
                <a:latin typeface="メイリオ"/>
                <a:ea typeface="メイリオ"/>
                <a:cs typeface="メイリオ"/>
              </a:rPr>
              <a:t>s</a:t>
            </a:r>
            <a:r>
              <a:rPr kumimoji="1" lang="en-US" altLang="ja-JP" sz="2000" dirty="0" smtClean="0">
                <a:solidFill>
                  <a:schemeClr val="tx1">
                    <a:lumMod val="75000"/>
                    <a:lumOff val="25000"/>
                  </a:schemeClr>
                </a:solidFill>
                <a:latin typeface="メイリオ"/>
                <a:ea typeface="メイリオ"/>
                <a:cs typeface="メイリオ"/>
              </a:rPr>
              <a:t>tride=30</a:t>
            </a:r>
            <a:endParaRPr kumimoji="1" lang="ja-JP" altLang="en-US" sz="2000" dirty="0" smtClean="0">
              <a:solidFill>
                <a:schemeClr val="tx1">
                  <a:lumMod val="75000"/>
                  <a:lumOff val="25000"/>
                </a:schemeClr>
              </a:solidFill>
              <a:latin typeface="メイリオ"/>
              <a:ea typeface="メイリオ"/>
              <a:cs typeface="メイリオ"/>
            </a:endParaRPr>
          </a:p>
        </p:txBody>
      </p:sp>
    </p:spTree>
    <p:extLst>
      <p:ext uri="{BB962C8B-B14F-4D97-AF65-F5344CB8AC3E}">
        <p14:creationId xmlns:p14="http://schemas.microsoft.com/office/powerpoint/2010/main" val="3382226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1217083"/>
            <a:ext cx="8229600" cy="5397499"/>
          </a:xfrm>
        </p:spPr>
        <p:txBody>
          <a:bodyPr>
            <a:normAutofit fontScale="92500" lnSpcReduction="20000"/>
          </a:bodyPr>
          <a:lstStyle/>
          <a:p>
            <a:r>
              <a:rPr kumimoji="1" lang="en-US" altLang="ja-JP" dirty="0" smtClean="0">
                <a:solidFill>
                  <a:schemeClr val="tx1">
                    <a:lumMod val="75000"/>
                    <a:lumOff val="25000"/>
                  </a:schemeClr>
                </a:solidFill>
                <a:latin typeface="メイリオ"/>
                <a:ea typeface="メイリオ"/>
                <a:cs typeface="メイリオ"/>
              </a:rPr>
              <a:t>RCNN</a:t>
            </a:r>
            <a:r>
              <a:rPr kumimoji="1" lang="ja-JP" altLang="en-US" dirty="0" smtClean="0">
                <a:solidFill>
                  <a:schemeClr val="tx1">
                    <a:lumMod val="75000"/>
                    <a:lumOff val="25000"/>
                  </a:schemeClr>
                </a:solidFill>
                <a:latin typeface="メイリオ"/>
                <a:ea typeface="メイリオ"/>
                <a:cs typeface="メイリオ"/>
              </a:rPr>
              <a:t>の実装</a:t>
            </a:r>
            <a:endParaRPr kumimoji="1" lang="en-US" altLang="ja-JP" dirty="0" smtClean="0">
              <a:solidFill>
                <a:schemeClr val="tx1">
                  <a:lumMod val="75000"/>
                  <a:lumOff val="25000"/>
                </a:schemeClr>
              </a:solidFill>
              <a:latin typeface="メイリオ"/>
              <a:ea typeface="メイリオ"/>
              <a:cs typeface="メイリオ"/>
            </a:endParaRPr>
          </a:p>
          <a:p>
            <a:r>
              <a:rPr lang="ja-JP" altLang="en-US" dirty="0" smtClean="0">
                <a:solidFill>
                  <a:schemeClr val="tx1">
                    <a:lumMod val="75000"/>
                    <a:lumOff val="25000"/>
                  </a:schemeClr>
                </a:solidFill>
                <a:latin typeface="メイリオ"/>
                <a:ea typeface="メイリオ"/>
                <a:cs typeface="メイリオ"/>
              </a:rPr>
              <a:t>各手法でパラメータサーチ含めた実装に変更</a:t>
            </a:r>
            <a:endParaRPr lang="en-US" altLang="ja-JP" dirty="0" smtClean="0">
              <a:solidFill>
                <a:schemeClr val="tx1">
                  <a:lumMod val="75000"/>
                  <a:lumOff val="25000"/>
                </a:schemeClr>
              </a:solidFill>
              <a:latin typeface="メイリオ"/>
              <a:ea typeface="メイリオ"/>
              <a:cs typeface="メイリオ"/>
            </a:endParaRPr>
          </a:p>
          <a:p>
            <a:pPr lvl="1"/>
            <a:r>
              <a:rPr lang="ja-JP" altLang="en-US" dirty="0" smtClean="0">
                <a:solidFill>
                  <a:schemeClr val="tx1">
                    <a:lumMod val="75000"/>
                    <a:lumOff val="25000"/>
                  </a:schemeClr>
                </a:solidFill>
                <a:latin typeface="メイリオ"/>
                <a:ea typeface="メイリオ"/>
                <a:cs typeface="メイリオ"/>
              </a:rPr>
              <a:t>特に</a:t>
            </a:r>
            <a:r>
              <a:rPr lang="en-US" altLang="ja-JP" dirty="0" err="1" smtClean="0">
                <a:solidFill>
                  <a:schemeClr val="tx1">
                    <a:lumMod val="75000"/>
                    <a:lumOff val="25000"/>
                  </a:schemeClr>
                </a:solidFill>
                <a:latin typeface="メイリオ"/>
                <a:ea typeface="メイリオ"/>
                <a:cs typeface="メイリオ"/>
              </a:rPr>
              <a:t>AdaBoost</a:t>
            </a:r>
            <a:r>
              <a:rPr lang="en-US" altLang="ja-JP" dirty="0" smtClean="0">
                <a:solidFill>
                  <a:schemeClr val="tx1">
                    <a:lumMod val="75000"/>
                    <a:lumOff val="25000"/>
                  </a:schemeClr>
                </a:solidFill>
                <a:latin typeface="メイリオ"/>
                <a:ea typeface="メイリオ"/>
                <a:cs typeface="メイリオ"/>
              </a:rPr>
              <a:t>, CNN</a:t>
            </a:r>
            <a:r>
              <a:rPr lang="ja-JP" altLang="en-US" dirty="0" smtClean="0">
                <a:solidFill>
                  <a:schemeClr val="tx1">
                    <a:lumMod val="75000"/>
                    <a:lumOff val="25000"/>
                  </a:schemeClr>
                </a:solidFill>
                <a:latin typeface="メイリオ"/>
                <a:ea typeface="メイリオ"/>
                <a:cs typeface="メイリオ"/>
              </a:rPr>
              <a:t>には改善の余地が大いにある</a:t>
            </a:r>
            <a:endParaRPr lang="en-US" altLang="ja-JP" dirty="0" smtClean="0">
              <a:solidFill>
                <a:schemeClr val="tx1">
                  <a:lumMod val="75000"/>
                  <a:lumOff val="25000"/>
                </a:schemeClr>
              </a:solidFill>
              <a:latin typeface="メイリオ"/>
              <a:ea typeface="メイリオ"/>
              <a:cs typeface="メイリオ"/>
            </a:endParaRPr>
          </a:p>
          <a:p>
            <a:pPr lvl="1"/>
            <a:r>
              <a:rPr lang="ja-JP" altLang="en-US" dirty="0" smtClean="0">
                <a:solidFill>
                  <a:schemeClr val="tx1">
                    <a:lumMod val="75000"/>
                    <a:lumOff val="25000"/>
                  </a:schemeClr>
                </a:solidFill>
                <a:latin typeface="メイリオ"/>
                <a:ea typeface="メイリオ"/>
                <a:cs typeface="メイリオ"/>
              </a:rPr>
              <a:t>他の手法も検討</a:t>
            </a:r>
            <a:endParaRPr lang="en-US" altLang="ja-JP" dirty="0" smtClean="0">
              <a:solidFill>
                <a:schemeClr val="tx1">
                  <a:lumMod val="75000"/>
                  <a:lumOff val="25000"/>
                </a:schemeClr>
              </a:solidFill>
              <a:latin typeface="メイリオ"/>
              <a:ea typeface="メイリオ"/>
              <a:cs typeface="メイリオ"/>
            </a:endParaRPr>
          </a:p>
          <a:p>
            <a:r>
              <a:rPr lang="en-US" altLang="ja-JP" dirty="0" smtClean="0">
                <a:solidFill>
                  <a:schemeClr val="tx1">
                    <a:lumMod val="75000"/>
                    <a:lumOff val="25000"/>
                  </a:schemeClr>
                </a:solidFill>
                <a:latin typeface="メイリオ"/>
                <a:ea typeface="メイリオ"/>
                <a:cs typeface="メイリオ"/>
              </a:rPr>
              <a:t>CNN</a:t>
            </a:r>
            <a:r>
              <a:rPr lang="ja-JP" altLang="en-US" dirty="0" smtClean="0">
                <a:solidFill>
                  <a:schemeClr val="tx1">
                    <a:lumMod val="75000"/>
                    <a:lumOff val="25000"/>
                  </a:schemeClr>
                </a:solidFill>
                <a:latin typeface="メイリオ"/>
                <a:ea typeface="メイリオ"/>
                <a:cs typeface="メイリオ"/>
              </a:rPr>
              <a:t>で</a:t>
            </a:r>
            <a:r>
              <a:rPr lang="en-US" altLang="ja-JP" dirty="0" smtClean="0">
                <a:solidFill>
                  <a:schemeClr val="tx1">
                    <a:lumMod val="75000"/>
                    <a:lumOff val="25000"/>
                  </a:schemeClr>
                </a:solidFill>
                <a:latin typeface="メイリオ"/>
                <a:ea typeface="メイリオ"/>
                <a:cs typeface="メイリオ"/>
              </a:rPr>
              <a:t>(</a:t>
            </a:r>
            <a:r>
              <a:rPr lang="ja-JP" altLang="en-US" dirty="0" smtClean="0">
                <a:solidFill>
                  <a:schemeClr val="tx1">
                    <a:lumMod val="75000"/>
                    <a:lumOff val="25000"/>
                  </a:schemeClr>
                </a:solidFill>
                <a:latin typeface="メイリオ"/>
                <a:ea typeface="メイリオ"/>
                <a:cs typeface="メイリオ"/>
              </a:rPr>
              <a:t>ある程度</a:t>
            </a:r>
            <a:r>
              <a:rPr lang="en-US" altLang="ja-JP" dirty="0" smtClean="0">
                <a:solidFill>
                  <a:schemeClr val="tx1">
                    <a:lumMod val="75000"/>
                    <a:lumOff val="25000"/>
                  </a:schemeClr>
                </a:solidFill>
                <a:latin typeface="メイリオ"/>
                <a:ea typeface="メイリオ"/>
                <a:cs typeface="メイリオ"/>
              </a:rPr>
              <a:t>)</a:t>
            </a:r>
            <a:r>
              <a:rPr lang="ja-JP" altLang="en-US" dirty="0" smtClean="0">
                <a:solidFill>
                  <a:schemeClr val="tx1">
                    <a:lumMod val="75000"/>
                    <a:lumOff val="25000"/>
                  </a:schemeClr>
                </a:solidFill>
                <a:latin typeface="メイリオ"/>
                <a:ea typeface="メイリオ"/>
                <a:cs typeface="メイリオ"/>
              </a:rPr>
              <a:t>うまくいっていることの理論的説明</a:t>
            </a:r>
            <a:endParaRPr lang="en-US" altLang="ja-JP" dirty="0" smtClean="0">
              <a:solidFill>
                <a:schemeClr val="tx1">
                  <a:lumMod val="75000"/>
                  <a:lumOff val="25000"/>
                </a:schemeClr>
              </a:solidFill>
              <a:latin typeface="メイリオ"/>
              <a:ea typeface="メイリオ"/>
              <a:cs typeface="メイリオ"/>
            </a:endParaRPr>
          </a:p>
          <a:p>
            <a:r>
              <a:rPr lang="ja-JP" altLang="en-US" dirty="0" smtClean="0">
                <a:solidFill>
                  <a:schemeClr val="tx1">
                    <a:lumMod val="75000"/>
                    <a:lumOff val="25000"/>
                  </a:schemeClr>
                </a:solidFill>
                <a:latin typeface="メイリオ"/>
                <a:ea typeface="メイリオ"/>
                <a:cs typeface="メイリオ"/>
              </a:rPr>
              <a:t>周波数をチャンネルと考えてモデルを組む？</a:t>
            </a:r>
            <a:endParaRPr lang="en-US" altLang="ja-JP" dirty="0" smtClean="0">
              <a:solidFill>
                <a:schemeClr val="tx1">
                  <a:lumMod val="75000"/>
                  <a:lumOff val="25000"/>
                </a:schemeClr>
              </a:solidFill>
              <a:latin typeface="メイリオ"/>
              <a:ea typeface="メイリオ"/>
              <a:cs typeface="メイリオ"/>
            </a:endParaRPr>
          </a:p>
          <a:p>
            <a:r>
              <a:rPr kumimoji="1" lang="ja-JP" altLang="en-US" dirty="0" smtClean="0">
                <a:solidFill>
                  <a:schemeClr val="tx1">
                    <a:lumMod val="75000"/>
                    <a:lumOff val="25000"/>
                  </a:schemeClr>
                </a:solidFill>
                <a:latin typeface="メイリオ"/>
                <a:ea typeface="メイリオ"/>
                <a:cs typeface="メイリオ"/>
              </a:rPr>
              <a:t>他のカテゴリをどう使うか</a:t>
            </a:r>
            <a:r>
              <a:rPr kumimoji="1" lang="en-US" altLang="ja-JP" dirty="0" smtClean="0">
                <a:solidFill>
                  <a:schemeClr val="tx1">
                    <a:lumMod val="75000"/>
                    <a:lumOff val="25000"/>
                  </a:schemeClr>
                </a:solidFill>
                <a:latin typeface="メイリオ"/>
                <a:ea typeface="メイリオ"/>
                <a:cs typeface="メイリオ"/>
              </a:rPr>
              <a:t>. </a:t>
            </a:r>
            <a:r>
              <a:rPr kumimoji="1" lang="ja-JP" altLang="en-US" dirty="0" smtClean="0">
                <a:solidFill>
                  <a:schemeClr val="tx1">
                    <a:lumMod val="75000"/>
                    <a:lumOff val="25000"/>
                  </a:schemeClr>
                </a:solidFill>
                <a:latin typeface="メイリオ"/>
                <a:ea typeface="メイリオ"/>
                <a:cs typeface="メイリオ"/>
              </a:rPr>
              <a:t>とりあえずそのまま使</a:t>
            </a:r>
            <a:r>
              <a:rPr lang="ja-JP" altLang="en-US" dirty="0" smtClean="0">
                <a:solidFill>
                  <a:schemeClr val="tx1">
                    <a:lumMod val="75000"/>
                    <a:lumOff val="25000"/>
                  </a:schemeClr>
                </a:solidFill>
                <a:latin typeface="メイリオ"/>
                <a:ea typeface="メイリオ"/>
                <a:cs typeface="メイリオ"/>
              </a:rPr>
              <a:t>う</a:t>
            </a:r>
            <a:r>
              <a:rPr lang="en-US" altLang="ja-JP" dirty="0" smtClean="0">
                <a:solidFill>
                  <a:schemeClr val="tx1">
                    <a:lumMod val="75000"/>
                    <a:lumOff val="25000"/>
                  </a:schemeClr>
                </a:solidFill>
                <a:latin typeface="メイリオ"/>
                <a:ea typeface="メイリオ"/>
                <a:cs typeface="メイリオ"/>
              </a:rPr>
              <a:t>→domain</a:t>
            </a:r>
            <a:r>
              <a:rPr lang="ja-JP" altLang="en-US" dirty="0" smtClean="0">
                <a:solidFill>
                  <a:schemeClr val="tx1">
                    <a:lumMod val="75000"/>
                    <a:lumOff val="25000"/>
                  </a:schemeClr>
                </a:solidFill>
                <a:latin typeface="メイリオ"/>
                <a:ea typeface="メイリオ"/>
                <a:cs typeface="メイリオ"/>
              </a:rPr>
              <a:t>で正則化？</a:t>
            </a:r>
            <a:endParaRPr lang="en-US" altLang="ja-JP" dirty="0" smtClean="0">
              <a:solidFill>
                <a:schemeClr val="tx1">
                  <a:lumMod val="75000"/>
                  <a:lumOff val="25000"/>
                </a:schemeClr>
              </a:solidFill>
              <a:latin typeface="メイリオ"/>
              <a:ea typeface="メイリオ"/>
              <a:cs typeface="メイリオ"/>
            </a:endParaRPr>
          </a:p>
          <a:p>
            <a:r>
              <a:rPr kumimoji="1" lang="ja-JP" altLang="en-US" dirty="0" smtClean="0">
                <a:solidFill>
                  <a:schemeClr val="tx1">
                    <a:lumMod val="75000"/>
                    <a:lumOff val="25000"/>
                  </a:schemeClr>
                </a:solidFill>
                <a:latin typeface="メイリオ"/>
                <a:ea typeface="メイリオ"/>
                <a:cs typeface="メイリオ"/>
              </a:rPr>
              <a:t>系列長に依存しないモデルに変更する</a:t>
            </a:r>
            <a:endParaRPr lang="en-US" altLang="ja-JP" dirty="0">
              <a:solidFill>
                <a:schemeClr val="tx1">
                  <a:lumMod val="75000"/>
                  <a:lumOff val="25000"/>
                </a:schemeClr>
              </a:solidFill>
              <a:latin typeface="メイリオ"/>
              <a:ea typeface="メイリオ"/>
              <a:cs typeface="メイリオ"/>
            </a:endParaRPr>
          </a:p>
          <a:p>
            <a:pPr lvl="1"/>
            <a:r>
              <a:rPr lang="ja-JP" altLang="en-US" dirty="0" smtClean="0">
                <a:solidFill>
                  <a:schemeClr val="tx1">
                    <a:lumMod val="75000"/>
                    <a:lumOff val="25000"/>
                  </a:schemeClr>
                </a:solidFill>
                <a:latin typeface="メイリオ"/>
                <a:ea typeface="メイリオ"/>
                <a:cs typeface="メイリオ"/>
              </a:rPr>
              <a:t>なんらかの特徴抽出過程を前処理的に加える</a:t>
            </a:r>
            <a:endParaRPr lang="en-US" altLang="ja-JP" dirty="0" smtClean="0">
              <a:solidFill>
                <a:schemeClr val="tx1">
                  <a:lumMod val="75000"/>
                  <a:lumOff val="25000"/>
                </a:schemeClr>
              </a:solidFill>
              <a:latin typeface="メイリオ"/>
              <a:ea typeface="メイリオ"/>
              <a:cs typeface="メイリオ"/>
            </a:endParaRPr>
          </a:p>
        </p:txBody>
      </p:sp>
      <p:sp>
        <p:nvSpPr>
          <p:cNvPr id="4" name="正方形/長方形 3"/>
          <p:cNvSpPr/>
          <p:nvPr/>
        </p:nvSpPr>
        <p:spPr>
          <a:xfrm>
            <a:off x="0" y="393456"/>
            <a:ext cx="9144000" cy="45719"/>
          </a:xfrm>
          <a:prstGeom prst="rect">
            <a:avLst/>
          </a:prstGeom>
          <a:solidFill>
            <a:srgbClr val="318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584570" y="624941"/>
            <a:ext cx="332601" cy="342710"/>
          </a:xfrm>
          <a:prstGeom prst="rect">
            <a:avLst/>
          </a:prstGeom>
          <a:solidFill>
            <a:srgbClr val="318BBA">
              <a:alpha val="8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フッター プレースホルダー 2"/>
          <p:cNvSpPr txBox="1">
            <a:spLocks/>
          </p:cNvSpPr>
          <p:nvPr/>
        </p:nvSpPr>
        <p:spPr>
          <a:xfrm>
            <a:off x="133486" y="122336"/>
            <a:ext cx="4057514" cy="365125"/>
          </a:xfrm>
          <a:prstGeom prst="rect">
            <a:avLst/>
          </a:prstGeom>
        </p:spPr>
        <p:txBody>
          <a:bodyPr/>
          <a:lstStyle>
            <a:defPPr>
              <a:defRPr lang="ja-JP"/>
            </a:defPPr>
            <a:lvl1pPr marL="0" algn="l" defTabSz="457200" rtl="0" eaLnBrk="1" latinLnBrk="0" hangingPunct="1">
              <a:defRPr kumimoji="1" sz="1100" kern="1200">
                <a:solidFill>
                  <a:srgbClr val="DE8528"/>
                </a:solidFill>
                <a:latin typeface="メイリオ"/>
                <a:ea typeface="メイリオ"/>
                <a:cs typeface="メイリオ"/>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dirty="0" smtClean="0">
                <a:solidFill>
                  <a:srgbClr val="318BBA"/>
                </a:solidFill>
              </a:rPr>
              <a:t>RA</a:t>
            </a:r>
            <a:r>
              <a:rPr lang="ja-JP" altLang="en-US" dirty="0" smtClean="0">
                <a:solidFill>
                  <a:srgbClr val="318BBA"/>
                </a:solidFill>
              </a:rPr>
              <a:t>報告資料</a:t>
            </a:r>
            <a:r>
              <a:rPr lang="en-US" altLang="ja-JP" dirty="0" smtClean="0">
                <a:solidFill>
                  <a:srgbClr val="318BBA"/>
                </a:solidFill>
              </a:rPr>
              <a:t> 1/14</a:t>
            </a:r>
          </a:p>
        </p:txBody>
      </p:sp>
      <p:sp>
        <p:nvSpPr>
          <p:cNvPr id="7" name="テキスト ボックス 6"/>
          <p:cNvSpPr txBox="1"/>
          <p:nvPr/>
        </p:nvSpPr>
        <p:spPr>
          <a:xfrm>
            <a:off x="916530" y="571456"/>
            <a:ext cx="2001720" cy="461665"/>
          </a:xfrm>
          <a:prstGeom prst="rect">
            <a:avLst/>
          </a:prstGeom>
          <a:noFill/>
        </p:spPr>
        <p:txBody>
          <a:bodyPr wrap="none" rtlCol="0">
            <a:spAutoFit/>
          </a:bodyPr>
          <a:lstStyle/>
          <a:p>
            <a:r>
              <a:rPr kumimoji="1" lang="en-US" altLang="ja-JP" sz="2400" dirty="0" smtClean="0">
                <a:solidFill>
                  <a:srgbClr val="318BBA"/>
                </a:solidFill>
                <a:latin typeface="メイリオ"/>
                <a:ea typeface="メイリオ"/>
                <a:cs typeface="メイリオ"/>
              </a:rPr>
              <a:t>Future work</a:t>
            </a:r>
            <a:endParaRPr kumimoji="1" lang="ja-JP" altLang="en-US" sz="2400" dirty="0">
              <a:solidFill>
                <a:srgbClr val="318BBA"/>
              </a:solidFill>
              <a:latin typeface="メイリオ"/>
              <a:ea typeface="メイリオ"/>
              <a:cs typeface="メイリオ"/>
            </a:endParaRPr>
          </a:p>
        </p:txBody>
      </p:sp>
    </p:spTree>
    <p:extLst>
      <p:ext uri="{BB962C8B-B14F-4D97-AF65-F5344CB8AC3E}">
        <p14:creationId xmlns:p14="http://schemas.microsoft.com/office/powerpoint/2010/main" val="26612413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393456"/>
            <a:ext cx="9144000" cy="45719"/>
          </a:xfrm>
          <a:prstGeom prst="rect">
            <a:avLst/>
          </a:prstGeom>
          <a:solidFill>
            <a:srgbClr val="318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584570" y="624941"/>
            <a:ext cx="332601" cy="342710"/>
          </a:xfrm>
          <a:prstGeom prst="rect">
            <a:avLst/>
          </a:prstGeom>
          <a:solidFill>
            <a:srgbClr val="318BBA">
              <a:alpha val="8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フッター プレースホルダー 2"/>
          <p:cNvSpPr txBox="1">
            <a:spLocks/>
          </p:cNvSpPr>
          <p:nvPr/>
        </p:nvSpPr>
        <p:spPr>
          <a:xfrm>
            <a:off x="133486" y="122336"/>
            <a:ext cx="4057514" cy="365125"/>
          </a:xfrm>
          <a:prstGeom prst="rect">
            <a:avLst/>
          </a:prstGeom>
        </p:spPr>
        <p:txBody>
          <a:bodyPr/>
          <a:lstStyle>
            <a:defPPr>
              <a:defRPr lang="ja-JP"/>
            </a:defPPr>
            <a:lvl1pPr marL="0" algn="l" defTabSz="457200" rtl="0" eaLnBrk="1" latinLnBrk="0" hangingPunct="1">
              <a:defRPr kumimoji="1" sz="1100" kern="1200">
                <a:solidFill>
                  <a:srgbClr val="DE8528"/>
                </a:solidFill>
                <a:latin typeface="メイリオ"/>
                <a:ea typeface="メイリオ"/>
                <a:cs typeface="メイリオ"/>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dirty="0" smtClean="0">
                <a:solidFill>
                  <a:srgbClr val="318BBA"/>
                </a:solidFill>
              </a:rPr>
              <a:t>RA</a:t>
            </a:r>
            <a:r>
              <a:rPr lang="ja-JP" altLang="en-US" dirty="0" smtClean="0">
                <a:solidFill>
                  <a:srgbClr val="318BBA"/>
                </a:solidFill>
              </a:rPr>
              <a:t>報告資料</a:t>
            </a:r>
            <a:r>
              <a:rPr lang="en-US" altLang="ja-JP" dirty="0" smtClean="0">
                <a:solidFill>
                  <a:srgbClr val="318BBA"/>
                </a:solidFill>
              </a:rPr>
              <a:t> 4/7</a:t>
            </a:r>
          </a:p>
        </p:txBody>
      </p:sp>
      <p:sp>
        <p:nvSpPr>
          <p:cNvPr id="7" name="テキスト ボックス 6"/>
          <p:cNvSpPr txBox="1"/>
          <p:nvPr/>
        </p:nvSpPr>
        <p:spPr>
          <a:xfrm>
            <a:off x="916530" y="571456"/>
            <a:ext cx="1415772" cy="461665"/>
          </a:xfrm>
          <a:prstGeom prst="rect">
            <a:avLst/>
          </a:prstGeom>
          <a:noFill/>
        </p:spPr>
        <p:txBody>
          <a:bodyPr wrap="none" rtlCol="0">
            <a:spAutoFit/>
          </a:bodyPr>
          <a:lstStyle/>
          <a:p>
            <a:r>
              <a:rPr lang="ja-JP" altLang="en-US" sz="2400" dirty="0" smtClean="0">
                <a:solidFill>
                  <a:srgbClr val="318BBA"/>
                </a:solidFill>
                <a:latin typeface="メイリオ"/>
                <a:ea typeface="メイリオ"/>
                <a:cs typeface="メイリオ"/>
              </a:rPr>
              <a:t>学習状況</a:t>
            </a:r>
            <a:endParaRPr kumimoji="1" lang="ja-JP" altLang="en-US" sz="2400" dirty="0">
              <a:solidFill>
                <a:srgbClr val="318BBA"/>
              </a:solidFill>
              <a:latin typeface="メイリオ"/>
              <a:ea typeface="メイリオ"/>
              <a:cs typeface="メイリオ"/>
            </a:endParaRPr>
          </a:p>
        </p:txBody>
      </p:sp>
      <p:sp>
        <p:nvSpPr>
          <p:cNvPr id="3" name="テキスト ボックス 2"/>
          <p:cNvSpPr txBox="1"/>
          <p:nvPr/>
        </p:nvSpPr>
        <p:spPr>
          <a:xfrm>
            <a:off x="2504641" y="5855950"/>
            <a:ext cx="4726048" cy="400110"/>
          </a:xfrm>
          <a:prstGeom prst="rect">
            <a:avLst/>
          </a:prstGeom>
          <a:noFill/>
        </p:spPr>
        <p:txBody>
          <a:bodyPr wrap="none" rtlCol="0">
            <a:spAutoFit/>
          </a:bodyPr>
          <a:lstStyle/>
          <a:p>
            <a:r>
              <a:rPr lang="en-US" altLang="ja-JP" sz="2000" dirty="0">
                <a:solidFill>
                  <a:schemeClr val="tx1">
                    <a:lumMod val="75000"/>
                    <a:lumOff val="25000"/>
                  </a:schemeClr>
                </a:solidFill>
                <a:latin typeface="メイリオ"/>
                <a:ea typeface="メイリオ"/>
                <a:cs typeface="メイリオ"/>
              </a:rPr>
              <a:t>s</a:t>
            </a:r>
            <a:r>
              <a:rPr kumimoji="1" lang="en-US" altLang="ja-JP" sz="2000" dirty="0" smtClean="0">
                <a:solidFill>
                  <a:schemeClr val="tx1">
                    <a:lumMod val="75000"/>
                    <a:lumOff val="25000"/>
                  </a:schemeClr>
                </a:solidFill>
                <a:latin typeface="メイリオ"/>
                <a:ea typeface="メイリオ"/>
                <a:cs typeface="メイリオ"/>
              </a:rPr>
              <a:t>tride</a:t>
            </a:r>
            <a:r>
              <a:rPr kumimoji="1" lang="ja-JP" altLang="en-US" sz="2000" dirty="0" smtClean="0">
                <a:solidFill>
                  <a:schemeClr val="tx1">
                    <a:lumMod val="75000"/>
                    <a:lumOff val="25000"/>
                  </a:schemeClr>
                </a:solidFill>
                <a:latin typeface="メイリオ"/>
                <a:ea typeface="メイリオ"/>
                <a:cs typeface="メイリオ"/>
              </a:rPr>
              <a:t>の値ごとに</a:t>
            </a:r>
            <a:r>
              <a:rPr kumimoji="1" lang="en-US" altLang="ja-JP" sz="2000" dirty="0" err="1" smtClean="0">
                <a:solidFill>
                  <a:schemeClr val="tx1">
                    <a:lumMod val="75000"/>
                    <a:lumOff val="25000"/>
                  </a:schemeClr>
                </a:solidFill>
                <a:latin typeface="メイリオ"/>
                <a:ea typeface="メイリオ"/>
                <a:cs typeface="メイリオ"/>
              </a:rPr>
              <a:t>overfitting</a:t>
            </a:r>
            <a:r>
              <a:rPr kumimoji="1" lang="ja-JP" altLang="en-US" sz="2000" dirty="0" smtClean="0">
                <a:solidFill>
                  <a:schemeClr val="tx1">
                    <a:lumMod val="75000"/>
                    <a:lumOff val="25000"/>
                  </a:schemeClr>
                </a:solidFill>
                <a:latin typeface="メイリオ"/>
                <a:ea typeface="メイリオ"/>
                <a:cs typeface="メイリオ"/>
              </a:rPr>
              <a:t>している？</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8" name="テキスト ボックス 7"/>
          <p:cNvSpPr txBox="1"/>
          <p:nvPr/>
        </p:nvSpPr>
        <p:spPr>
          <a:xfrm>
            <a:off x="776085" y="1258268"/>
            <a:ext cx="8000808" cy="400110"/>
          </a:xfrm>
          <a:prstGeom prst="rect">
            <a:avLst/>
          </a:prstGeom>
          <a:noFill/>
        </p:spPr>
        <p:txBody>
          <a:bodyPr wrap="none" rtlCol="0">
            <a:spAutoFit/>
          </a:bodyPr>
          <a:lstStyle/>
          <a:p>
            <a:r>
              <a:rPr lang="ja-JP" altLang="en-US" sz="2000" dirty="0" smtClean="0">
                <a:solidFill>
                  <a:schemeClr val="tx1">
                    <a:lumMod val="75000"/>
                    <a:lumOff val="25000"/>
                  </a:schemeClr>
                </a:solidFill>
                <a:latin typeface="メイリオ"/>
                <a:ea typeface="メイリオ"/>
                <a:cs typeface="メイリオ"/>
              </a:rPr>
              <a:t>学習時の</a:t>
            </a:r>
            <a:r>
              <a:rPr lang="en-US" altLang="ja-JP" sz="2000" dirty="0" smtClean="0">
                <a:solidFill>
                  <a:schemeClr val="tx1">
                    <a:lumMod val="75000"/>
                    <a:lumOff val="25000"/>
                  </a:schemeClr>
                </a:solidFill>
                <a:latin typeface="メイリオ"/>
                <a:ea typeface="メイリオ"/>
                <a:cs typeface="メイリオ"/>
              </a:rPr>
              <a:t>t</a:t>
            </a:r>
            <a:r>
              <a:rPr kumimoji="1" lang="en-US" altLang="ja-JP" sz="2000" dirty="0" smtClean="0">
                <a:solidFill>
                  <a:schemeClr val="tx1">
                    <a:lumMod val="75000"/>
                    <a:lumOff val="25000"/>
                  </a:schemeClr>
                </a:solidFill>
                <a:latin typeface="メイリオ"/>
                <a:ea typeface="メイリオ"/>
                <a:cs typeface="メイリオ"/>
              </a:rPr>
              <a:t>est accuracy</a:t>
            </a:r>
            <a:r>
              <a:rPr kumimoji="1" lang="ja-JP" altLang="en-US" sz="2000" dirty="0" smtClean="0">
                <a:solidFill>
                  <a:schemeClr val="tx1">
                    <a:lumMod val="75000"/>
                    <a:lumOff val="25000"/>
                  </a:schemeClr>
                </a:solidFill>
                <a:latin typeface="メイリオ"/>
                <a:ea typeface="メイリオ"/>
                <a:cs typeface="メイリオ"/>
              </a:rPr>
              <a:t>の変化は</a:t>
            </a:r>
            <a:r>
              <a:rPr kumimoji="1" lang="en-US" altLang="ja-JP" sz="2000" dirty="0" smtClean="0">
                <a:solidFill>
                  <a:schemeClr val="tx1">
                    <a:lumMod val="75000"/>
                    <a:lumOff val="25000"/>
                  </a:schemeClr>
                </a:solidFill>
                <a:latin typeface="メイリオ"/>
                <a:ea typeface="メイリオ"/>
                <a:cs typeface="メイリオ"/>
              </a:rPr>
              <a:t>, </a:t>
            </a:r>
            <a:r>
              <a:rPr kumimoji="1" lang="ja-JP" altLang="en-US" sz="2000" dirty="0" smtClean="0">
                <a:solidFill>
                  <a:schemeClr val="tx1">
                    <a:lumMod val="75000"/>
                    <a:lumOff val="25000"/>
                  </a:schemeClr>
                </a:solidFill>
                <a:latin typeface="メイリオ"/>
                <a:ea typeface="メイリオ"/>
                <a:cs typeface="メイリオ"/>
              </a:rPr>
              <a:t>省略するが問題なく下がっていた</a:t>
            </a:r>
            <a:r>
              <a:rPr kumimoji="1" lang="en-US" altLang="ja-JP" sz="2000" dirty="0" smtClean="0">
                <a:solidFill>
                  <a:schemeClr val="tx1">
                    <a:lumMod val="75000"/>
                    <a:lumOff val="25000"/>
                  </a:schemeClr>
                </a:solidFill>
                <a:latin typeface="メイリオ"/>
                <a:ea typeface="メイリオ"/>
                <a:cs typeface="メイリオ"/>
              </a:rPr>
              <a:t>.</a:t>
            </a:r>
            <a:endParaRPr kumimoji="1" lang="ja-JP" altLang="en-US" sz="2000" dirty="0" smtClean="0">
              <a:solidFill>
                <a:schemeClr val="tx1">
                  <a:lumMod val="75000"/>
                  <a:lumOff val="25000"/>
                </a:schemeClr>
              </a:solidFill>
              <a:latin typeface="メイリオ"/>
              <a:ea typeface="メイリオ"/>
              <a:cs typeface="メイリオ"/>
            </a:endParaRPr>
          </a:p>
        </p:txBody>
      </p:sp>
      <p:pic>
        <p:nvPicPr>
          <p:cNvPr id="10" name="図 9" descr="gbdt_ajax_60-3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631" y="2971305"/>
            <a:ext cx="3390369" cy="2465109"/>
          </a:xfrm>
          <a:prstGeom prst="rect">
            <a:avLst/>
          </a:prstGeom>
        </p:spPr>
      </p:pic>
      <p:sp>
        <p:nvSpPr>
          <p:cNvPr id="23" name="テキスト ボックス 22"/>
          <p:cNvSpPr txBox="1"/>
          <p:nvPr/>
        </p:nvSpPr>
        <p:spPr>
          <a:xfrm>
            <a:off x="917171" y="2263419"/>
            <a:ext cx="3273829" cy="707886"/>
          </a:xfrm>
          <a:prstGeom prst="rect">
            <a:avLst/>
          </a:prstGeom>
          <a:noFill/>
        </p:spPr>
        <p:txBody>
          <a:bodyPr wrap="square" rtlCol="0">
            <a:spAutoFit/>
          </a:bodyPr>
          <a:lstStyle/>
          <a:p>
            <a:r>
              <a:rPr lang="en-US" altLang="ja-JP" sz="2000" dirty="0">
                <a:solidFill>
                  <a:schemeClr val="tx1">
                    <a:lumMod val="75000"/>
                    <a:lumOff val="25000"/>
                  </a:schemeClr>
                </a:solidFill>
                <a:latin typeface="メイリオ"/>
                <a:ea typeface="メイリオ"/>
                <a:cs typeface="メイリオ"/>
              </a:rPr>
              <a:t>s</a:t>
            </a:r>
            <a:r>
              <a:rPr kumimoji="1" lang="en-US" altLang="ja-JP" sz="2000" dirty="0" smtClean="0">
                <a:solidFill>
                  <a:schemeClr val="tx1">
                    <a:lumMod val="75000"/>
                    <a:lumOff val="25000"/>
                  </a:schemeClr>
                </a:solidFill>
                <a:latin typeface="メイリオ"/>
                <a:ea typeface="メイリオ"/>
                <a:cs typeface="メイリオ"/>
              </a:rPr>
              <a:t>tride=60</a:t>
            </a:r>
            <a:r>
              <a:rPr kumimoji="1" lang="ja-JP" altLang="en-US" sz="2000" dirty="0" smtClean="0">
                <a:solidFill>
                  <a:schemeClr val="tx1">
                    <a:lumMod val="75000"/>
                    <a:lumOff val="25000"/>
                  </a:schemeClr>
                </a:solidFill>
                <a:latin typeface="メイリオ"/>
                <a:ea typeface="メイリオ"/>
                <a:cs typeface="メイリオ"/>
              </a:rPr>
              <a:t>の</a:t>
            </a:r>
            <a:r>
              <a:rPr kumimoji="1" lang="en-US" altLang="ja-JP" sz="2000" dirty="0" smtClean="0">
                <a:solidFill>
                  <a:schemeClr val="tx1">
                    <a:lumMod val="75000"/>
                    <a:lumOff val="25000"/>
                  </a:schemeClr>
                </a:solidFill>
                <a:latin typeface="メイリオ"/>
                <a:ea typeface="メイリオ"/>
                <a:cs typeface="メイリオ"/>
              </a:rPr>
              <a:t>GBDT</a:t>
            </a:r>
            <a:r>
              <a:rPr kumimoji="1" lang="ja-JP" altLang="en-US" sz="2000" dirty="0" smtClean="0">
                <a:solidFill>
                  <a:schemeClr val="tx1">
                    <a:lumMod val="75000"/>
                    <a:lumOff val="25000"/>
                  </a:schemeClr>
                </a:solidFill>
                <a:latin typeface="メイリオ"/>
                <a:ea typeface="メイリオ"/>
                <a:cs typeface="メイリオ"/>
              </a:rPr>
              <a:t>で</a:t>
            </a:r>
            <a:r>
              <a:rPr kumimoji="1" lang="en-US" altLang="ja-JP" sz="2000" dirty="0" smtClean="0">
                <a:solidFill>
                  <a:schemeClr val="tx1">
                    <a:lumMod val="75000"/>
                    <a:lumOff val="25000"/>
                  </a:schemeClr>
                </a:solidFill>
                <a:latin typeface="メイリオ"/>
                <a:ea typeface="メイリオ"/>
                <a:cs typeface="メイリオ"/>
              </a:rPr>
              <a:t>stride=30</a:t>
            </a:r>
            <a:r>
              <a:rPr kumimoji="1" lang="ja-JP" altLang="en-US" sz="2000" dirty="0" smtClean="0">
                <a:solidFill>
                  <a:schemeClr val="tx1">
                    <a:lumMod val="75000"/>
                    <a:lumOff val="25000"/>
                  </a:schemeClr>
                </a:solidFill>
                <a:latin typeface="メイリオ"/>
                <a:ea typeface="メイリオ"/>
                <a:cs typeface="メイリオ"/>
              </a:rPr>
              <a:t>のデータを分類</a:t>
            </a:r>
            <a:endParaRPr kumimoji="1" lang="ja-JP" altLang="en-US" sz="2000" dirty="0" smtClean="0">
              <a:solidFill>
                <a:schemeClr val="tx1">
                  <a:lumMod val="75000"/>
                  <a:lumOff val="25000"/>
                </a:schemeClr>
              </a:solidFill>
              <a:latin typeface="メイリオ"/>
              <a:ea typeface="メイリオ"/>
              <a:cs typeface="メイリオ"/>
            </a:endParaRPr>
          </a:p>
        </p:txBody>
      </p:sp>
      <p:pic>
        <p:nvPicPr>
          <p:cNvPr id="24" name="図 23" descr="cnn_ajax_60-3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3169" y="2971304"/>
            <a:ext cx="3395686" cy="2468975"/>
          </a:xfrm>
          <a:prstGeom prst="rect">
            <a:avLst/>
          </a:prstGeom>
        </p:spPr>
      </p:pic>
      <p:sp>
        <p:nvSpPr>
          <p:cNvPr id="25" name="テキスト ボックス 24"/>
          <p:cNvSpPr txBox="1"/>
          <p:nvPr/>
        </p:nvSpPr>
        <p:spPr>
          <a:xfrm>
            <a:off x="4957389" y="2239422"/>
            <a:ext cx="3273829" cy="707886"/>
          </a:xfrm>
          <a:prstGeom prst="rect">
            <a:avLst/>
          </a:prstGeom>
          <a:noFill/>
        </p:spPr>
        <p:txBody>
          <a:bodyPr wrap="square" rtlCol="0">
            <a:spAutoFit/>
          </a:bodyPr>
          <a:lstStyle/>
          <a:p>
            <a:r>
              <a:rPr lang="en-US" altLang="ja-JP" sz="2000" dirty="0">
                <a:solidFill>
                  <a:schemeClr val="tx1">
                    <a:lumMod val="75000"/>
                    <a:lumOff val="25000"/>
                  </a:schemeClr>
                </a:solidFill>
                <a:latin typeface="メイリオ"/>
                <a:ea typeface="メイリオ"/>
                <a:cs typeface="メイリオ"/>
              </a:rPr>
              <a:t>s</a:t>
            </a:r>
            <a:r>
              <a:rPr kumimoji="1" lang="en-US" altLang="ja-JP" sz="2000" dirty="0" smtClean="0">
                <a:solidFill>
                  <a:schemeClr val="tx1">
                    <a:lumMod val="75000"/>
                    <a:lumOff val="25000"/>
                  </a:schemeClr>
                </a:solidFill>
                <a:latin typeface="メイリオ"/>
                <a:ea typeface="メイリオ"/>
                <a:cs typeface="メイリオ"/>
              </a:rPr>
              <a:t>tride=60</a:t>
            </a:r>
            <a:r>
              <a:rPr kumimoji="1" lang="ja-JP" altLang="en-US" sz="2000" dirty="0" smtClean="0">
                <a:solidFill>
                  <a:schemeClr val="tx1">
                    <a:lumMod val="75000"/>
                    <a:lumOff val="25000"/>
                  </a:schemeClr>
                </a:solidFill>
                <a:latin typeface="メイリオ"/>
                <a:ea typeface="メイリオ"/>
                <a:cs typeface="メイリオ"/>
              </a:rPr>
              <a:t>の</a:t>
            </a:r>
            <a:r>
              <a:rPr lang="en-US" altLang="ja-JP" sz="2000" dirty="0" smtClean="0">
                <a:solidFill>
                  <a:schemeClr val="tx1">
                    <a:lumMod val="75000"/>
                    <a:lumOff val="25000"/>
                  </a:schemeClr>
                </a:solidFill>
                <a:latin typeface="メイリオ"/>
                <a:ea typeface="メイリオ"/>
                <a:cs typeface="メイリオ"/>
              </a:rPr>
              <a:t>CNN</a:t>
            </a:r>
            <a:r>
              <a:rPr kumimoji="1" lang="ja-JP" altLang="en-US" sz="2000" dirty="0" smtClean="0">
                <a:solidFill>
                  <a:schemeClr val="tx1">
                    <a:lumMod val="75000"/>
                    <a:lumOff val="25000"/>
                  </a:schemeClr>
                </a:solidFill>
                <a:latin typeface="メイリオ"/>
                <a:ea typeface="メイリオ"/>
                <a:cs typeface="メイリオ"/>
              </a:rPr>
              <a:t>で</a:t>
            </a:r>
            <a:r>
              <a:rPr kumimoji="1" lang="en-US" altLang="ja-JP" sz="2000" dirty="0" smtClean="0">
                <a:solidFill>
                  <a:schemeClr val="tx1">
                    <a:lumMod val="75000"/>
                    <a:lumOff val="25000"/>
                  </a:schemeClr>
                </a:solidFill>
                <a:latin typeface="メイリオ"/>
                <a:ea typeface="メイリオ"/>
                <a:cs typeface="メイリオ"/>
              </a:rPr>
              <a:t>stride=30</a:t>
            </a:r>
            <a:r>
              <a:rPr kumimoji="1" lang="ja-JP" altLang="en-US" sz="2000" dirty="0" smtClean="0">
                <a:solidFill>
                  <a:schemeClr val="tx1">
                    <a:lumMod val="75000"/>
                    <a:lumOff val="25000"/>
                  </a:schemeClr>
                </a:solidFill>
                <a:latin typeface="メイリオ"/>
                <a:ea typeface="メイリオ"/>
                <a:cs typeface="メイリオ"/>
              </a:rPr>
              <a:t>のデータを分類</a:t>
            </a:r>
            <a:endParaRPr kumimoji="1" lang="ja-JP" altLang="en-US" sz="2000" dirty="0" smtClean="0">
              <a:solidFill>
                <a:schemeClr val="tx1">
                  <a:lumMod val="75000"/>
                  <a:lumOff val="25000"/>
                </a:schemeClr>
              </a:solidFill>
              <a:latin typeface="メイリオ"/>
              <a:ea typeface="メイリオ"/>
              <a:cs typeface="メイリオ"/>
            </a:endParaRPr>
          </a:p>
        </p:txBody>
      </p:sp>
    </p:spTree>
    <p:extLst>
      <p:ext uri="{BB962C8B-B14F-4D97-AF65-F5344CB8AC3E}">
        <p14:creationId xmlns:p14="http://schemas.microsoft.com/office/powerpoint/2010/main" val="2282616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393456"/>
            <a:ext cx="9144000" cy="45719"/>
          </a:xfrm>
          <a:prstGeom prst="rect">
            <a:avLst/>
          </a:prstGeom>
          <a:solidFill>
            <a:srgbClr val="318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584570" y="624941"/>
            <a:ext cx="332601" cy="342710"/>
          </a:xfrm>
          <a:prstGeom prst="rect">
            <a:avLst/>
          </a:prstGeom>
          <a:solidFill>
            <a:srgbClr val="318BBA">
              <a:alpha val="8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フッター プレースホルダー 2"/>
          <p:cNvSpPr txBox="1">
            <a:spLocks/>
          </p:cNvSpPr>
          <p:nvPr/>
        </p:nvSpPr>
        <p:spPr>
          <a:xfrm>
            <a:off x="133486" y="122336"/>
            <a:ext cx="4057514" cy="365125"/>
          </a:xfrm>
          <a:prstGeom prst="rect">
            <a:avLst/>
          </a:prstGeom>
        </p:spPr>
        <p:txBody>
          <a:bodyPr/>
          <a:lstStyle>
            <a:defPPr>
              <a:defRPr lang="ja-JP"/>
            </a:defPPr>
            <a:lvl1pPr marL="0" algn="l" defTabSz="457200" rtl="0" eaLnBrk="1" latinLnBrk="0" hangingPunct="1">
              <a:defRPr kumimoji="1" sz="1100" kern="1200">
                <a:solidFill>
                  <a:srgbClr val="DE8528"/>
                </a:solidFill>
                <a:latin typeface="メイリオ"/>
                <a:ea typeface="メイリオ"/>
                <a:cs typeface="メイリオ"/>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dirty="0" smtClean="0">
                <a:solidFill>
                  <a:srgbClr val="318BBA"/>
                </a:solidFill>
              </a:rPr>
              <a:t>RA</a:t>
            </a:r>
            <a:r>
              <a:rPr lang="ja-JP" altLang="en-US" dirty="0" smtClean="0">
                <a:solidFill>
                  <a:srgbClr val="318BBA"/>
                </a:solidFill>
              </a:rPr>
              <a:t>報告資料</a:t>
            </a:r>
            <a:r>
              <a:rPr lang="en-US" altLang="ja-JP" dirty="0" smtClean="0">
                <a:solidFill>
                  <a:srgbClr val="318BBA"/>
                </a:solidFill>
              </a:rPr>
              <a:t> 4/7</a:t>
            </a:r>
          </a:p>
        </p:txBody>
      </p:sp>
      <p:sp>
        <p:nvSpPr>
          <p:cNvPr id="7" name="テキスト ボックス 6"/>
          <p:cNvSpPr txBox="1"/>
          <p:nvPr/>
        </p:nvSpPr>
        <p:spPr>
          <a:xfrm>
            <a:off x="916530" y="571456"/>
            <a:ext cx="1723549" cy="461665"/>
          </a:xfrm>
          <a:prstGeom prst="rect">
            <a:avLst/>
          </a:prstGeom>
          <a:noFill/>
        </p:spPr>
        <p:txBody>
          <a:bodyPr wrap="none" rtlCol="0">
            <a:spAutoFit/>
          </a:bodyPr>
          <a:lstStyle/>
          <a:p>
            <a:r>
              <a:rPr lang="en-US" altLang="en-US" sz="2400" dirty="0" smtClean="0">
                <a:solidFill>
                  <a:srgbClr val="318BBA"/>
                </a:solidFill>
                <a:latin typeface="メイリオ"/>
                <a:ea typeface="メイリオ"/>
                <a:cs typeface="メイリオ"/>
              </a:rPr>
              <a:t>アイディア</a:t>
            </a:r>
            <a:endParaRPr kumimoji="1" lang="ja-JP" altLang="en-US" sz="2400" dirty="0">
              <a:solidFill>
                <a:srgbClr val="318BBA"/>
              </a:solidFill>
              <a:latin typeface="メイリオ"/>
              <a:ea typeface="メイリオ"/>
              <a:cs typeface="メイリオ"/>
            </a:endParaRPr>
          </a:p>
        </p:txBody>
      </p:sp>
      <p:sp>
        <p:nvSpPr>
          <p:cNvPr id="2" name="テキスト ボックス 1"/>
          <p:cNvSpPr txBox="1"/>
          <p:nvPr/>
        </p:nvSpPr>
        <p:spPr>
          <a:xfrm>
            <a:off x="740833" y="1534583"/>
            <a:ext cx="7597522" cy="1323439"/>
          </a:xfrm>
          <a:prstGeom prst="rect">
            <a:avLst/>
          </a:prstGeom>
          <a:noFill/>
        </p:spPr>
        <p:txBody>
          <a:bodyPr wrap="square" rtlCol="0">
            <a:spAutoFit/>
          </a:bodyPr>
          <a:lstStyle/>
          <a:p>
            <a:r>
              <a:rPr lang="en-US" altLang="ja-JP" sz="2000" dirty="0" smtClean="0">
                <a:solidFill>
                  <a:schemeClr val="tx1">
                    <a:lumMod val="75000"/>
                    <a:lumOff val="25000"/>
                  </a:schemeClr>
                </a:solidFill>
                <a:latin typeface="メイリオ"/>
                <a:ea typeface="メイリオ"/>
                <a:cs typeface="メイリオ"/>
              </a:rPr>
              <a:t>GBDT</a:t>
            </a:r>
            <a:r>
              <a:rPr lang="ja-JP" altLang="en-US" sz="2000" dirty="0" smtClean="0">
                <a:solidFill>
                  <a:schemeClr val="tx1">
                    <a:lumMod val="75000"/>
                    <a:lumOff val="25000"/>
                  </a:schemeClr>
                </a:solidFill>
                <a:latin typeface="メイリオ"/>
                <a:ea typeface="メイリオ"/>
                <a:cs typeface="メイリオ"/>
              </a:rPr>
              <a:t>と</a:t>
            </a:r>
            <a:r>
              <a:rPr lang="en-US" altLang="ja-JP" sz="2000" dirty="0" smtClean="0">
                <a:solidFill>
                  <a:schemeClr val="tx1">
                    <a:lumMod val="75000"/>
                    <a:lumOff val="25000"/>
                  </a:schemeClr>
                </a:solidFill>
                <a:latin typeface="メイリオ"/>
                <a:ea typeface="メイリオ"/>
                <a:cs typeface="メイリオ"/>
              </a:rPr>
              <a:t>CNN</a:t>
            </a:r>
            <a:r>
              <a:rPr lang="ja-JP" altLang="en-US" sz="2000" dirty="0" smtClean="0">
                <a:solidFill>
                  <a:schemeClr val="tx1">
                    <a:lumMod val="75000"/>
                    <a:lumOff val="25000"/>
                  </a:schemeClr>
                </a:solidFill>
                <a:latin typeface="メイリオ"/>
                <a:ea typeface="メイリオ"/>
                <a:cs typeface="メイリオ"/>
              </a:rPr>
              <a:t>で性能が異なる理由は？</a:t>
            </a:r>
            <a:endParaRPr lang="en-US" altLang="ja-JP" sz="2000" dirty="0" smtClean="0">
              <a:solidFill>
                <a:schemeClr val="tx1">
                  <a:lumMod val="75000"/>
                  <a:lumOff val="25000"/>
                </a:schemeClr>
              </a:solidFill>
              <a:latin typeface="メイリオ"/>
              <a:ea typeface="メイリオ"/>
              <a:cs typeface="メイリオ"/>
            </a:endParaRPr>
          </a:p>
          <a:p>
            <a:r>
              <a:rPr kumimoji="1" lang="en-US" altLang="ja-JP" sz="2000" dirty="0" smtClean="0">
                <a:solidFill>
                  <a:schemeClr val="tx1">
                    <a:lumMod val="75000"/>
                    <a:lumOff val="25000"/>
                  </a:schemeClr>
                </a:solidFill>
                <a:latin typeface="メイリオ"/>
                <a:ea typeface="メイリオ"/>
                <a:cs typeface="メイリオ"/>
              </a:rPr>
              <a:t>→</a:t>
            </a:r>
            <a:r>
              <a:rPr kumimoji="1" lang="ja-JP" altLang="en-US" sz="2000" dirty="0" smtClean="0">
                <a:solidFill>
                  <a:schemeClr val="tx1">
                    <a:lumMod val="75000"/>
                    <a:lumOff val="25000"/>
                  </a:schemeClr>
                </a:solidFill>
                <a:latin typeface="メイリオ"/>
                <a:ea typeface="メイリオ"/>
                <a:cs typeface="メイリオ"/>
              </a:rPr>
              <a:t>時系列の形状が多彩であり</a:t>
            </a:r>
            <a:r>
              <a:rPr kumimoji="1" lang="en-US" altLang="ja-JP" sz="2000" dirty="0" smtClean="0">
                <a:solidFill>
                  <a:schemeClr val="tx1">
                    <a:lumMod val="75000"/>
                    <a:lumOff val="25000"/>
                  </a:schemeClr>
                </a:solidFill>
                <a:latin typeface="メイリオ"/>
                <a:ea typeface="メイリオ"/>
                <a:cs typeface="メイリオ"/>
              </a:rPr>
              <a:t>, </a:t>
            </a:r>
            <a:r>
              <a:rPr kumimoji="1" lang="ja-JP" altLang="en-US" sz="2000" dirty="0" smtClean="0">
                <a:solidFill>
                  <a:schemeClr val="tx1">
                    <a:lumMod val="75000"/>
                    <a:lumOff val="25000"/>
                  </a:schemeClr>
                </a:solidFill>
                <a:latin typeface="メイリオ"/>
                <a:ea typeface="メイリオ"/>
                <a:cs typeface="メイリオ"/>
              </a:rPr>
              <a:t>それぞれ得意な領域がある</a:t>
            </a:r>
            <a:endParaRPr kumimoji="1" lang="en-US" altLang="ja-JP" sz="2000" dirty="0" smtClean="0">
              <a:solidFill>
                <a:schemeClr val="tx1">
                  <a:lumMod val="75000"/>
                  <a:lumOff val="25000"/>
                </a:schemeClr>
              </a:solidFill>
              <a:latin typeface="メイリオ"/>
              <a:ea typeface="メイリオ"/>
              <a:cs typeface="メイリオ"/>
            </a:endParaRPr>
          </a:p>
          <a:p>
            <a:r>
              <a:rPr lang="en-US" altLang="ja-JP" sz="2000" dirty="0" smtClean="0">
                <a:solidFill>
                  <a:schemeClr val="tx1">
                    <a:lumMod val="75000"/>
                    <a:lumOff val="25000"/>
                  </a:schemeClr>
                </a:solidFill>
                <a:latin typeface="メイリオ"/>
                <a:ea typeface="メイリオ"/>
                <a:cs typeface="メイリオ"/>
              </a:rPr>
              <a:t>→</a:t>
            </a:r>
            <a:r>
              <a:rPr lang="ja-JP" altLang="en-US" sz="2000" dirty="0" smtClean="0">
                <a:solidFill>
                  <a:schemeClr val="tx1">
                    <a:lumMod val="75000"/>
                    <a:lumOff val="25000"/>
                  </a:schemeClr>
                </a:solidFill>
                <a:latin typeface="メイリオ"/>
                <a:ea typeface="メイリオ"/>
                <a:cs typeface="メイリオ"/>
              </a:rPr>
              <a:t>テストデータ点からどの学習器が適しているかを求め</a:t>
            </a:r>
            <a:r>
              <a:rPr lang="en-US" altLang="ja-JP" sz="2000" dirty="0" smtClean="0">
                <a:solidFill>
                  <a:schemeClr val="tx1">
                    <a:lumMod val="75000"/>
                    <a:lumOff val="25000"/>
                  </a:schemeClr>
                </a:solidFill>
                <a:latin typeface="メイリオ"/>
                <a:ea typeface="メイリオ"/>
                <a:cs typeface="メイリオ"/>
              </a:rPr>
              <a:t>,</a:t>
            </a:r>
            <a:r>
              <a:rPr lang="ja-JP" altLang="en-US" sz="2000" dirty="0" smtClean="0">
                <a:solidFill>
                  <a:schemeClr val="tx1">
                    <a:lumMod val="75000"/>
                    <a:lumOff val="25000"/>
                  </a:schemeClr>
                </a:solidFill>
                <a:latin typeface="メイリオ"/>
                <a:ea typeface="メイリオ"/>
                <a:cs typeface="メイリオ"/>
              </a:rPr>
              <a:t>重み付</a:t>
            </a:r>
            <a:endParaRPr lang="en-US" altLang="ja-JP" sz="2000" dirty="0" smtClean="0">
              <a:solidFill>
                <a:schemeClr val="tx1">
                  <a:lumMod val="75000"/>
                  <a:lumOff val="25000"/>
                </a:schemeClr>
              </a:solidFill>
              <a:latin typeface="メイリオ"/>
              <a:ea typeface="メイリオ"/>
              <a:cs typeface="メイリオ"/>
            </a:endParaRPr>
          </a:p>
          <a:p>
            <a:r>
              <a:rPr lang="ja-JP" altLang="ja-JP" sz="2000" dirty="0">
                <a:solidFill>
                  <a:schemeClr val="tx1">
                    <a:lumMod val="75000"/>
                    <a:lumOff val="25000"/>
                  </a:schemeClr>
                </a:solidFill>
                <a:latin typeface="メイリオ"/>
                <a:ea typeface="メイリオ"/>
                <a:cs typeface="メイリオ"/>
              </a:rPr>
              <a:t>　</a:t>
            </a:r>
            <a:r>
              <a:rPr lang="ja-JP" altLang="en-US" sz="2000" dirty="0" smtClean="0">
                <a:solidFill>
                  <a:schemeClr val="tx1">
                    <a:lumMod val="75000"/>
                    <a:lumOff val="25000"/>
                  </a:schemeClr>
                </a:solidFill>
                <a:latin typeface="メイリオ"/>
                <a:ea typeface="メイリオ"/>
                <a:cs typeface="メイリオ"/>
              </a:rPr>
              <a:t>き投票で予測を行う</a:t>
            </a:r>
            <a:endParaRPr lang="en-US" altLang="ja-JP" sz="2000" dirty="0" smtClean="0">
              <a:solidFill>
                <a:schemeClr val="tx1">
                  <a:lumMod val="75000"/>
                  <a:lumOff val="25000"/>
                </a:schemeClr>
              </a:solidFill>
              <a:latin typeface="メイリオ"/>
              <a:ea typeface="メイリオ"/>
              <a:cs typeface="メイリオ"/>
            </a:endParaRPr>
          </a:p>
        </p:txBody>
      </p:sp>
      <p:grpSp>
        <p:nvGrpSpPr>
          <p:cNvPr id="11" name="図形グループ 10"/>
          <p:cNvGrpSpPr/>
          <p:nvPr/>
        </p:nvGrpSpPr>
        <p:grpSpPr>
          <a:xfrm>
            <a:off x="1464551" y="3444522"/>
            <a:ext cx="6173260" cy="1015663"/>
            <a:chOff x="2099571" y="3308030"/>
            <a:chExt cx="6173260" cy="1015663"/>
          </a:xfrm>
        </p:grpSpPr>
        <p:sp>
          <p:nvSpPr>
            <p:cNvPr id="9" name="テキスト ボックス 8"/>
            <p:cNvSpPr txBox="1"/>
            <p:nvPr/>
          </p:nvSpPr>
          <p:spPr>
            <a:xfrm>
              <a:off x="2099571" y="3308030"/>
              <a:ext cx="6173260" cy="1015663"/>
            </a:xfrm>
            <a:prstGeom prst="rect">
              <a:avLst/>
            </a:prstGeom>
            <a:noFill/>
          </p:spPr>
          <p:txBody>
            <a:bodyPr wrap="none" rtlCol="0">
              <a:spAutoFit/>
            </a:bodyPr>
            <a:lstStyle/>
            <a:p>
              <a:r>
                <a:rPr kumimoji="1" lang="ja-JP" altLang="en-US" sz="2000" dirty="0" smtClean="0">
                  <a:solidFill>
                    <a:schemeClr val="tx1">
                      <a:lumMod val="75000"/>
                      <a:lumOff val="25000"/>
                    </a:schemeClr>
                  </a:solidFill>
                  <a:latin typeface="メイリオ"/>
                  <a:ea typeface="メイリオ"/>
                  <a:cs typeface="メイリオ"/>
                </a:rPr>
                <a:t>まず　　　　　　　　　　　　</a:t>
              </a:r>
              <a:r>
                <a:rPr kumimoji="1" lang="en-US" altLang="ja-JP" sz="2000" dirty="0" smtClean="0">
                  <a:solidFill>
                    <a:schemeClr val="tx1">
                      <a:lumMod val="75000"/>
                      <a:lumOff val="25000"/>
                    </a:schemeClr>
                  </a:solidFill>
                  <a:latin typeface="メイリオ"/>
                  <a:ea typeface="メイリオ"/>
                  <a:cs typeface="メイリオ"/>
                </a:rPr>
                <a:t> </a:t>
              </a:r>
              <a:r>
                <a:rPr kumimoji="1" lang="ja-JP" altLang="en-US" sz="2000" dirty="0" smtClean="0">
                  <a:solidFill>
                    <a:schemeClr val="tx1">
                      <a:lumMod val="75000"/>
                      <a:lumOff val="25000"/>
                    </a:schemeClr>
                  </a:solidFill>
                  <a:latin typeface="メイリオ"/>
                  <a:ea typeface="メイリオ"/>
                  <a:cs typeface="メイリオ"/>
                </a:rPr>
                <a:t>を学習し</a:t>
              </a:r>
              <a:r>
                <a:rPr kumimoji="1" lang="en-US" altLang="ja-JP" sz="2000" dirty="0" smtClean="0">
                  <a:solidFill>
                    <a:schemeClr val="tx1">
                      <a:lumMod val="75000"/>
                      <a:lumOff val="25000"/>
                    </a:schemeClr>
                  </a:solidFill>
                  <a:latin typeface="メイリオ"/>
                  <a:ea typeface="メイリオ"/>
                  <a:cs typeface="メイリオ"/>
                </a:rPr>
                <a:t>, </a:t>
              </a:r>
            </a:p>
            <a:p>
              <a:r>
                <a:rPr lang="ja-JP" altLang="en-US" sz="2000" dirty="0" smtClean="0">
                  <a:solidFill>
                    <a:schemeClr val="tx1">
                      <a:lumMod val="75000"/>
                      <a:lumOff val="25000"/>
                    </a:schemeClr>
                  </a:solidFill>
                  <a:latin typeface="メイリオ"/>
                  <a:ea typeface="メイリオ"/>
                  <a:cs typeface="メイリオ"/>
                </a:rPr>
                <a:t>あるテストデータ点</a:t>
              </a:r>
              <a:r>
                <a:rPr lang="en-US" altLang="ja-JP" sz="2000" dirty="0" smtClean="0">
                  <a:solidFill>
                    <a:schemeClr val="tx1">
                      <a:lumMod val="75000"/>
                      <a:lumOff val="25000"/>
                    </a:schemeClr>
                  </a:solidFill>
                  <a:latin typeface="メイリオ"/>
                  <a:ea typeface="メイリオ"/>
                  <a:cs typeface="メイリオ"/>
                </a:rPr>
                <a:t>x’</a:t>
              </a:r>
              <a:r>
                <a:rPr lang="ja-JP" altLang="en-US" sz="2000" dirty="0" smtClean="0">
                  <a:solidFill>
                    <a:schemeClr val="tx1">
                      <a:lumMod val="75000"/>
                      <a:lumOff val="25000"/>
                    </a:schemeClr>
                  </a:solidFill>
                  <a:latin typeface="メイリオ"/>
                  <a:ea typeface="メイリオ"/>
                  <a:cs typeface="メイリオ"/>
                </a:rPr>
                <a:t>について</a:t>
              </a:r>
              <a:r>
                <a:rPr lang="en-US" altLang="ja-JP" sz="2000" dirty="0" smtClean="0">
                  <a:solidFill>
                    <a:schemeClr val="tx1">
                      <a:lumMod val="75000"/>
                      <a:lumOff val="25000"/>
                    </a:schemeClr>
                  </a:solidFill>
                  <a:latin typeface="メイリオ"/>
                  <a:ea typeface="メイリオ"/>
                  <a:cs typeface="メイリオ"/>
                </a:rPr>
                <a:t>, </a:t>
              </a:r>
            </a:p>
            <a:p>
              <a:r>
                <a:rPr kumimoji="1" lang="ja-JP" altLang="en-US" sz="2000" dirty="0" smtClean="0">
                  <a:solidFill>
                    <a:schemeClr val="tx1">
                      <a:lumMod val="75000"/>
                      <a:lumOff val="25000"/>
                    </a:schemeClr>
                  </a:solidFill>
                  <a:latin typeface="メイリオ"/>
                  <a:ea typeface="メイリオ"/>
                  <a:cs typeface="メイリオ"/>
                </a:rPr>
                <a:t>何らかの方法で予測に用いる学習器を重み付けする</a:t>
              </a:r>
              <a:r>
                <a:rPr kumimoji="1" lang="en-US" altLang="ja-JP" sz="2000" dirty="0" smtClean="0">
                  <a:solidFill>
                    <a:schemeClr val="tx1">
                      <a:lumMod val="75000"/>
                      <a:lumOff val="25000"/>
                    </a:schemeClr>
                  </a:solidFill>
                  <a:latin typeface="メイリオ"/>
                  <a:ea typeface="メイリオ"/>
                  <a:cs typeface="メイリオ"/>
                </a:rPr>
                <a:t>.</a:t>
              </a:r>
            </a:p>
          </p:txBody>
        </p:sp>
        <p:pic>
          <p:nvPicPr>
            <p:cNvPr id="10" name="図 9" descr="事前学習するモデル.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7631" y="3320195"/>
              <a:ext cx="3114705" cy="382011"/>
            </a:xfrm>
            <a:prstGeom prst="rect">
              <a:avLst/>
            </a:prstGeom>
          </p:spPr>
        </p:pic>
      </p:grpSp>
      <p:sp>
        <p:nvSpPr>
          <p:cNvPr id="12" name="下矢印 11"/>
          <p:cNvSpPr/>
          <p:nvPr/>
        </p:nvSpPr>
        <p:spPr>
          <a:xfrm>
            <a:off x="3732972" y="2955357"/>
            <a:ext cx="1056389" cy="344198"/>
          </a:xfrm>
          <a:prstGeom prst="downArrow">
            <a:avLst/>
          </a:prstGeom>
          <a:solidFill>
            <a:srgbClr val="3B95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00464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393456"/>
            <a:ext cx="9144000" cy="45719"/>
          </a:xfrm>
          <a:prstGeom prst="rect">
            <a:avLst/>
          </a:prstGeom>
          <a:solidFill>
            <a:srgbClr val="318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584570" y="624941"/>
            <a:ext cx="332601" cy="342710"/>
          </a:xfrm>
          <a:prstGeom prst="rect">
            <a:avLst/>
          </a:prstGeom>
          <a:solidFill>
            <a:srgbClr val="318BBA">
              <a:alpha val="8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フッター プレースホルダー 2"/>
          <p:cNvSpPr txBox="1">
            <a:spLocks/>
          </p:cNvSpPr>
          <p:nvPr/>
        </p:nvSpPr>
        <p:spPr>
          <a:xfrm>
            <a:off x="133486" y="122336"/>
            <a:ext cx="4057514" cy="365125"/>
          </a:xfrm>
          <a:prstGeom prst="rect">
            <a:avLst/>
          </a:prstGeom>
        </p:spPr>
        <p:txBody>
          <a:bodyPr/>
          <a:lstStyle>
            <a:defPPr>
              <a:defRPr lang="ja-JP"/>
            </a:defPPr>
            <a:lvl1pPr marL="0" algn="l" defTabSz="457200" rtl="0" eaLnBrk="1" latinLnBrk="0" hangingPunct="1">
              <a:defRPr kumimoji="1" sz="1100" kern="1200">
                <a:solidFill>
                  <a:srgbClr val="DE8528"/>
                </a:solidFill>
                <a:latin typeface="メイリオ"/>
                <a:ea typeface="メイリオ"/>
                <a:cs typeface="メイリオ"/>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dirty="0" smtClean="0">
                <a:solidFill>
                  <a:srgbClr val="318BBA"/>
                </a:solidFill>
              </a:rPr>
              <a:t>RA</a:t>
            </a:r>
            <a:r>
              <a:rPr lang="ja-JP" altLang="en-US" dirty="0" smtClean="0">
                <a:solidFill>
                  <a:srgbClr val="318BBA"/>
                </a:solidFill>
              </a:rPr>
              <a:t>報告資料</a:t>
            </a:r>
            <a:r>
              <a:rPr lang="en-US" altLang="ja-JP" dirty="0" smtClean="0">
                <a:solidFill>
                  <a:srgbClr val="318BBA"/>
                </a:solidFill>
              </a:rPr>
              <a:t> 4/7</a:t>
            </a:r>
          </a:p>
        </p:txBody>
      </p:sp>
      <p:sp>
        <p:nvSpPr>
          <p:cNvPr id="7" name="テキスト ボックス 6"/>
          <p:cNvSpPr txBox="1"/>
          <p:nvPr/>
        </p:nvSpPr>
        <p:spPr>
          <a:xfrm>
            <a:off x="916530" y="571456"/>
            <a:ext cx="1723549" cy="461665"/>
          </a:xfrm>
          <a:prstGeom prst="rect">
            <a:avLst/>
          </a:prstGeom>
          <a:noFill/>
        </p:spPr>
        <p:txBody>
          <a:bodyPr wrap="none" rtlCol="0">
            <a:spAutoFit/>
          </a:bodyPr>
          <a:lstStyle/>
          <a:p>
            <a:r>
              <a:rPr lang="en-US" altLang="en-US" sz="2400" dirty="0" smtClean="0">
                <a:solidFill>
                  <a:srgbClr val="318BBA"/>
                </a:solidFill>
                <a:latin typeface="メイリオ"/>
                <a:ea typeface="メイリオ"/>
                <a:cs typeface="メイリオ"/>
              </a:rPr>
              <a:t>アイディア</a:t>
            </a:r>
            <a:endParaRPr kumimoji="1" lang="ja-JP" altLang="en-US" sz="2400" dirty="0">
              <a:solidFill>
                <a:srgbClr val="318BBA"/>
              </a:solidFill>
              <a:latin typeface="メイリオ"/>
              <a:ea typeface="メイリオ"/>
              <a:cs typeface="メイリオ"/>
            </a:endParaRPr>
          </a:p>
        </p:txBody>
      </p:sp>
      <p:sp>
        <p:nvSpPr>
          <p:cNvPr id="3" name="テキスト ボックス 2"/>
          <p:cNvSpPr txBox="1"/>
          <p:nvPr/>
        </p:nvSpPr>
        <p:spPr>
          <a:xfrm>
            <a:off x="878417" y="1492250"/>
            <a:ext cx="7535063" cy="1015663"/>
          </a:xfrm>
          <a:prstGeom prst="rect">
            <a:avLst/>
          </a:prstGeom>
          <a:noFill/>
        </p:spPr>
        <p:txBody>
          <a:bodyPr wrap="square" rtlCol="0">
            <a:spAutoFit/>
          </a:bodyPr>
          <a:lstStyle/>
          <a:p>
            <a:pPr marL="457200" indent="-457200">
              <a:buAutoNum type="arabicPeriod"/>
            </a:pPr>
            <a:r>
              <a:rPr kumimoji="1" lang="ja-JP" altLang="en-US" sz="2000" dirty="0" smtClean="0">
                <a:solidFill>
                  <a:schemeClr val="tx1">
                    <a:lumMod val="75000"/>
                    <a:lumOff val="25000"/>
                  </a:schemeClr>
                </a:solidFill>
                <a:latin typeface="メイリオ"/>
                <a:ea typeface="メイリオ"/>
                <a:cs typeface="メイリオ"/>
              </a:rPr>
              <a:t>単純な手法</a:t>
            </a:r>
            <a:r>
              <a:rPr kumimoji="1" lang="en-US" altLang="ja-JP" sz="2000" dirty="0" smtClean="0">
                <a:solidFill>
                  <a:schemeClr val="tx1">
                    <a:lumMod val="75000"/>
                    <a:lumOff val="25000"/>
                  </a:schemeClr>
                </a:solidFill>
                <a:latin typeface="メイリオ"/>
                <a:ea typeface="メイリオ"/>
                <a:cs typeface="メイリオ"/>
              </a:rPr>
              <a:t>→</a:t>
            </a:r>
            <a:r>
              <a:rPr kumimoji="1" lang="ja-JP" altLang="en-US" sz="2000" dirty="0" smtClean="0">
                <a:solidFill>
                  <a:schemeClr val="tx1">
                    <a:lumMod val="75000"/>
                    <a:lumOff val="25000"/>
                  </a:schemeClr>
                </a:solidFill>
                <a:latin typeface="メイリオ"/>
                <a:ea typeface="メイリオ"/>
                <a:cs typeface="メイリオ"/>
              </a:rPr>
              <a:t>クラスタリング</a:t>
            </a:r>
            <a:endParaRPr kumimoji="1" lang="en-US" altLang="ja-JP" sz="2000" dirty="0" smtClean="0">
              <a:solidFill>
                <a:schemeClr val="tx1">
                  <a:lumMod val="75000"/>
                  <a:lumOff val="25000"/>
                </a:schemeClr>
              </a:solidFill>
              <a:latin typeface="メイリオ"/>
              <a:ea typeface="メイリオ"/>
              <a:cs typeface="メイリオ"/>
            </a:endParaRPr>
          </a:p>
          <a:p>
            <a:r>
              <a:rPr kumimoji="1" lang="ja-JP" altLang="en-US" sz="2000" dirty="0" smtClean="0">
                <a:solidFill>
                  <a:schemeClr val="tx1">
                    <a:lumMod val="75000"/>
                    <a:lumOff val="25000"/>
                  </a:schemeClr>
                </a:solidFill>
                <a:latin typeface="メイリオ"/>
                <a:ea typeface="メイリオ"/>
                <a:cs typeface="メイリオ"/>
              </a:rPr>
              <a:t>　　　・・・クラスタリングによってデータを適当に分割し</a:t>
            </a:r>
            <a:r>
              <a:rPr kumimoji="1" lang="en-US" altLang="ja-JP" sz="2000" dirty="0" smtClean="0">
                <a:solidFill>
                  <a:schemeClr val="tx1">
                    <a:lumMod val="75000"/>
                    <a:lumOff val="25000"/>
                  </a:schemeClr>
                </a:solidFill>
                <a:latin typeface="メイリオ"/>
                <a:ea typeface="メイリオ"/>
                <a:cs typeface="メイリオ"/>
              </a:rPr>
              <a:t>, </a:t>
            </a:r>
            <a:endParaRPr kumimoji="1" lang="en-US" altLang="ja-JP" sz="2000" dirty="0" smtClean="0">
              <a:solidFill>
                <a:schemeClr val="tx1">
                  <a:lumMod val="75000"/>
                  <a:lumOff val="25000"/>
                </a:schemeClr>
              </a:solidFill>
              <a:latin typeface="メイリオ"/>
              <a:ea typeface="メイリオ"/>
              <a:cs typeface="メイリオ"/>
            </a:endParaRPr>
          </a:p>
          <a:p>
            <a:r>
              <a:rPr lang="ja-JP" altLang="ja-JP" sz="2000" dirty="0">
                <a:solidFill>
                  <a:schemeClr val="tx1">
                    <a:lumMod val="75000"/>
                    <a:lumOff val="25000"/>
                  </a:schemeClr>
                </a:solidFill>
                <a:latin typeface="メイリオ"/>
                <a:ea typeface="メイリオ"/>
                <a:cs typeface="メイリオ"/>
              </a:rPr>
              <a:t>　</a:t>
            </a:r>
            <a:r>
              <a:rPr lang="ja-JP" altLang="en-US" sz="2000" dirty="0" smtClean="0">
                <a:solidFill>
                  <a:schemeClr val="tx1">
                    <a:lumMod val="75000"/>
                    <a:lumOff val="25000"/>
                  </a:schemeClr>
                </a:solidFill>
                <a:latin typeface="メイリオ"/>
                <a:ea typeface="メイリオ"/>
                <a:cs typeface="メイリオ"/>
              </a:rPr>
              <a:t>　　　　　</a:t>
            </a:r>
            <a:r>
              <a:rPr kumimoji="1" lang="ja-JP" altLang="en-US" sz="2000" dirty="0" smtClean="0">
                <a:solidFill>
                  <a:schemeClr val="tx1">
                    <a:lumMod val="75000"/>
                    <a:lumOff val="25000"/>
                  </a:schemeClr>
                </a:solidFill>
                <a:latin typeface="メイリオ"/>
                <a:ea typeface="メイリオ"/>
                <a:cs typeface="メイリオ"/>
              </a:rPr>
              <a:t>各クラスタに学習器を割り当てる</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8" name="テキスト ボックス 7"/>
          <p:cNvSpPr txBox="1"/>
          <p:nvPr/>
        </p:nvSpPr>
        <p:spPr>
          <a:xfrm>
            <a:off x="821321" y="2882263"/>
            <a:ext cx="7739338" cy="1323439"/>
          </a:xfrm>
          <a:prstGeom prst="rect">
            <a:avLst/>
          </a:prstGeom>
          <a:noFill/>
        </p:spPr>
        <p:txBody>
          <a:bodyPr wrap="square" rtlCol="0">
            <a:spAutoFit/>
          </a:bodyPr>
          <a:lstStyle/>
          <a:p>
            <a:r>
              <a:rPr kumimoji="1" lang="ja-JP" altLang="en-US" sz="2000" dirty="0" smtClean="0">
                <a:solidFill>
                  <a:schemeClr val="tx1">
                    <a:lumMod val="75000"/>
                    <a:lumOff val="25000"/>
                  </a:schemeClr>
                </a:solidFill>
                <a:latin typeface="メイリオ"/>
                <a:ea typeface="メイリオ"/>
                <a:cs typeface="メイリオ"/>
              </a:rPr>
              <a:t>クラスタの分け方と学習器を</a:t>
            </a:r>
            <a:r>
              <a:rPr kumimoji="1" lang="en-US" altLang="ja-JP" sz="2000" dirty="0" smtClean="0">
                <a:solidFill>
                  <a:schemeClr val="tx1">
                    <a:lumMod val="75000"/>
                    <a:lumOff val="25000"/>
                  </a:schemeClr>
                </a:solidFill>
                <a:latin typeface="メイリオ"/>
                <a:ea typeface="メイリオ"/>
                <a:cs typeface="メイリオ"/>
              </a:rPr>
              <a:t>CV</a:t>
            </a:r>
          </a:p>
          <a:p>
            <a:r>
              <a:rPr lang="en-US" altLang="ja-JP" sz="2000" dirty="0" smtClean="0">
                <a:solidFill>
                  <a:schemeClr val="tx1">
                    <a:lumMod val="75000"/>
                    <a:lumOff val="25000"/>
                  </a:schemeClr>
                </a:solidFill>
                <a:latin typeface="メイリオ"/>
                <a:ea typeface="メイリオ"/>
                <a:cs typeface="メイリオ"/>
              </a:rPr>
              <a:t>→p(x)</a:t>
            </a:r>
            <a:r>
              <a:rPr lang="ja-JP" altLang="en-US" sz="2000" dirty="0" smtClean="0">
                <a:solidFill>
                  <a:schemeClr val="tx1">
                    <a:lumMod val="75000"/>
                    <a:lumOff val="25000"/>
                  </a:schemeClr>
                </a:solidFill>
                <a:latin typeface="メイリオ"/>
                <a:ea typeface="メイリオ"/>
                <a:cs typeface="メイリオ"/>
              </a:rPr>
              <a:t>の最適な学習器への割当てを求めようとしているに等しく、</a:t>
            </a:r>
            <a:endParaRPr lang="en-US" altLang="ja-JP" sz="2000" dirty="0" smtClean="0">
              <a:solidFill>
                <a:schemeClr val="tx1">
                  <a:lumMod val="75000"/>
                  <a:lumOff val="25000"/>
                </a:schemeClr>
              </a:solidFill>
              <a:latin typeface="メイリオ"/>
              <a:ea typeface="メイリオ"/>
              <a:cs typeface="メイリオ"/>
            </a:endParaRPr>
          </a:p>
          <a:p>
            <a:r>
              <a:rPr lang="ja-JP" altLang="ja-JP" sz="2000" dirty="0">
                <a:solidFill>
                  <a:schemeClr val="tx1">
                    <a:lumMod val="75000"/>
                    <a:lumOff val="25000"/>
                  </a:schemeClr>
                </a:solidFill>
                <a:latin typeface="メイリオ"/>
                <a:ea typeface="メイリオ"/>
                <a:cs typeface="メイリオ"/>
              </a:rPr>
              <a:t>　</a:t>
            </a:r>
            <a:r>
              <a:rPr lang="ja-JP" altLang="en-US" sz="2000" dirty="0" smtClean="0">
                <a:solidFill>
                  <a:schemeClr val="tx1">
                    <a:lumMod val="75000"/>
                    <a:lumOff val="25000"/>
                  </a:schemeClr>
                </a:solidFill>
                <a:latin typeface="メイリオ"/>
                <a:ea typeface="メイリオ"/>
                <a:cs typeface="メイリオ"/>
              </a:rPr>
              <a:t>かなり難易度が</a:t>
            </a:r>
            <a:r>
              <a:rPr lang="ja-JP" altLang="en-US" sz="2000" dirty="0" smtClean="0">
                <a:solidFill>
                  <a:schemeClr val="tx1">
                    <a:lumMod val="75000"/>
                    <a:lumOff val="25000"/>
                  </a:schemeClr>
                </a:solidFill>
                <a:latin typeface="メイリオ"/>
                <a:ea typeface="メイリオ"/>
                <a:cs typeface="メイリオ"/>
              </a:rPr>
              <a:t>高い</a:t>
            </a:r>
            <a:endParaRPr lang="en-US" altLang="ja-JP" sz="2000" dirty="0" smtClean="0">
              <a:solidFill>
                <a:schemeClr val="tx1">
                  <a:lumMod val="75000"/>
                  <a:lumOff val="25000"/>
                </a:schemeClr>
              </a:solidFill>
              <a:latin typeface="メイリオ"/>
              <a:ea typeface="メイリオ"/>
              <a:cs typeface="メイリオ"/>
            </a:endParaRPr>
          </a:p>
          <a:p>
            <a:r>
              <a:rPr lang="en-US" altLang="ja-JP" sz="2000" dirty="0" smtClean="0">
                <a:solidFill>
                  <a:schemeClr val="tx1">
                    <a:lumMod val="75000"/>
                    <a:lumOff val="25000"/>
                  </a:schemeClr>
                </a:solidFill>
                <a:latin typeface="メイリオ"/>
                <a:ea typeface="メイリオ"/>
                <a:cs typeface="メイリオ"/>
              </a:rPr>
              <a:t>→</a:t>
            </a:r>
            <a:r>
              <a:rPr lang="ja-JP" altLang="en-US" sz="2000" dirty="0" smtClean="0">
                <a:solidFill>
                  <a:schemeClr val="tx1">
                    <a:lumMod val="75000"/>
                    <a:lumOff val="25000"/>
                  </a:schemeClr>
                </a:solidFill>
                <a:latin typeface="メイリオ"/>
                <a:ea typeface="メイリオ"/>
                <a:cs typeface="メイリオ"/>
              </a:rPr>
              <a:t>得られるクラスタと学習器の性質は基本的に無関係</a:t>
            </a:r>
            <a:endParaRPr lang="en-US" altLang="ja-JP" sz="2000" dirty="0" smtClean="0">
              <a:solidFill>
                <a:schemeClr val="tx1">
                  <a:lumMod val="75000"/>
                  <a:lumOff val="25000"/>
                </a:schemeClr>
              </a:solidFill>
              <a:latin typeface="メイリオ"/>
              <a:ea typeface="メイリオ"/>
              <a:cs typeface="メイリオ"/>
            </a:endParaRPr>
          </a:p>
        </p:txBody>
      </p:sp>
    </p:spTree>
    <p:extLst>
      <p:ext uri="{BB962C8B-B14F-4D97-AF65-F5344CB8AC3E}">
        <p14:creationId xmlns:p14="http://schemas.microsoft.com/office/powerpoint/2010/main" val="2034829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393456"/>
            <a:ext cx="9144000" cy="45719"/>
          </a:xfrm>
          <a:prstGeom prst="rect">
            <a:avLst/>
          </a:prstGeom>
          <a:solidFill>
            <a:srgbClr val="318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584570" y="624941"/>
            <a:ext cx="332601" cy="342710"/>
          </a:xfrm>
          <a:prstGeom prst="rect">
            <a:avLst/>
          </a:prstGeom>
          <a:solidFill>
            <a:srgbClr val="318BBA">
              <a:alpha val="8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フッター プレースホルダー 2"/>
          <p:cNvSpPr txBox="1">
            <a:spLocks/>
          </p:cNvSpPr>
          <p:nvPr/>
        </p:nvSpPr>
        <p:spPr>
          <a:xfrm>
            <a:off x="133486" y="122336"/>
            <a:ext cx="4057514" cy="365125"/>
          </a:xfrm>
          <a:prstGeom prst="rect">
            <a:avLst/>
          </a:prstGeom>
        </p:spPr>
        <p:txBody>
          <a:bodyPr/>
          <a:lstStyle>
            <a:defPPr>
              <a:defRPr lang="ja-JP"/>
            </a:defPPr>
            <a:lvl1pPr marL="0" algn="l" defTabSz="457200" rtl="0" eaLnBrk="1" latinLnBrk="0" hangingPunct="1">
              <a:defRPr kumimoji="1" sz="1100" kern="1200">
                <a:solidFill>
                  <a:srgbClr val="DE8528"/>
                </a:solidFill>
                <a:latin typeface="メイリオ"/>
                <a:ea typeface="メイリオ"/>
                <a:cs typeface="メイリオ"/>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dirty="0" smtClean="0">
                <a:solidFill>
                  <a:srgbClr val="318BBA"/>
                </a:solidFill>
              </a:rPr>
              <a:t>RA</a:t>
            </a:r>
            <a:r>
              <a:rPr lang="ja-JP" altLang="en-US" dirty="0" smtClean="0">
                <a:solidFill>
                  <a:srgbClr val="318BBA"/>
                </a:solidFill>
              </a:rPr>
              <a:t>報告資料</a:t>
            </a:r>
            <a:r>
              <a:rPr lang="en-US" altLang="ja-JP" dirty="0" smtClean="0">
                <a:solidFill>
                  <a:srgbClr val="318BBA"/>
                </a:solidFill>
              </a:rPr>
              <a:t> 4/7</a:t>
            </a:r>
          </a:p>
        </p:txBody>
      </p:sp>
      <p:sp>
        <p:nvSpPr>
          <p:cNvPr id="7" name="テキスト ボックス 6"/>
          <p:cNvSpPr txBox="1"/>
          <p:nvPr/>
        </p:nvSpPr>
        <p:spPr>
          <a:xfrm>
            <a:off x="916530" y="571456"/>
            <a:ext cx="1723549" cy="461665"/>
          </a:xfrm>
          <a:prstGeom prst="rect">
            <a:avLst/>
          </a:prstGeom>
          <a:noFill/>
        </p:spPr>
        <p:txBody>
          <a:bodyPr wrap="none" rtlCol="0">
            <a:spAutoFit/>
          </a:bodyPr>
          <a:lstStyle/>
          <a:p>
            <a:r>
              <a:rPr lang="en-US" altLang="en-US" sz="2400" dirty="0" smtClean="0">
                <a:solidFill>
                  <a:srgbClr val="318BBA"/>
                </a:solidFill>
                <a:latin typeface="メイリオ"/>
                <a:ea typeface="メイリオ"/>
                <a:cs typeface="メイリオ"/>
              </a:rPr>
              <a:t>アイディア</a:t>
            </a:r>
            <a:endParaRPr kumimoji="1" lang="ja-JP" altLang="en-US" sz="2400" dirty="0">
              <a:solidFill>
                <a:srgbClr val="318BBA"/>
              </a:solidFill>
              <a:latin typeface="メイリオ"/>
              <a:ea typeface="メイリオ"/>
              <a:cs typeface="メイリオ"/>
            </a:endParaRPr>
          </a:p>
        </p:txBody>
      </p:sp>
      <p:sp>
        <p:nvSpPr>
          <p:cNvPr id="2" name="テキスト ボックス 1"/>
          <p:cNvSpPr txBox="1"/>
          <p:nvPr/>
        </p:nvSpPr>
        <p:spPr>
          <a:xfrm>
            <a:off x="878417" y="1598083"/>
            <a:ext cx="3598436" cy="400110"/>
          </a:xfrm>
          <a:prstGeom prst="rect">
            <a:avLst/>
          </a:prstGeom>
          <a:noFill/>
        </p:spPr>
        <p:txBody>
          <a:bodyPr wrap="none" rtlCol="0">
            <a:spAutoFit/>
          </a:bodyPr>
          <a:lstStyle/>
          <a:p>
            <a:r>
              <a:rPr kumimoji="1" lang="en-US" altLang="ja-JP" sz="2000" dirty="0" smtClean="0">
                <a:solidFill>
                  <a:schemeClr val="tx1">
                    <a:lumMod val="75000"/>
                    <a:lumOff val="25000"/>
                  </a:schemeClr>
                </a:solidFill>
                <a:latin typeface="メイリオ"/>
                <a:ea typeface="メイリオ"/>
                <a:cs typeface="メイリオ"/>
              </a:rPr>
              <a:t>2. </a:t>
            </a:r>
            <a:r>
              <a:rPr lang="en-US" altLang="en-US" sz="2000" dirty="0" smtClean="0">
                <a:solidFill>
                  <a:schemeClr val="tx1">
                    <a:lumMod val="75000"/>
                    <a:lumOff val="25000"/>
                  </a:schemeClr>
                </a:solidFill>
                <a:latin typeface="メイリオ"/>
                <a:ea typeface="メイリオ"/>
                <a:cs typeface="メイリオ"/>
              </a:rPr>
              <a:t>テスト点近傍の情報を使う</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9" name="テキスト ボックス 8"/>
          <p:cNvSpPr txBox="1"/>
          <p:nvPr/>
        </p:nvSpPr>
        <p:spPr>
          <a:xfrm>
            <a:off x="1294226" y="2074501"/>
            <a:ext cx="6558676" cy="1015663"/>
          </a:xfrm>
          <a:prstGeom prst="rect">
            <a:avLst/>
          </a:prstGeom>
          <a:noFill/>
        </p:spPr>
        <p:txBody>
          <a:bodyPr wrap="square" rtlCol="0">
            <a:spAutoFit/>
          </a:bodyPr>
          <a:lstStyle/>
          <a:p>
            <a:r>
              <a:rPr kumimoji="1" lang="ja-JP" altLang="en-US" sz="2000" dirty="0" smtClean="0">
                <a:solidFill>
                  <a:schemeClr val="tx1">
                    <a:lumMod val="75000"/>
                    <a:lumOff val="25000"/>
                  </a:schemeClr>
                </a:solidFill>
                <a:latin typeface="メイリオ"/>
                <a:ea typeface="メイリオ"/>
                <a:cs typeface="メイリオ"/>
              </a:rPr>
              <a:t>テストデータ点に対して</a:t>
            </a:r>
            <a:r>
              <a:rPr kumimoji="1" lang="en-US" altLang="ja-JP" sz="2000" dirty="0" smtClean="0">
                <a:solidFill>
                  <a:schemeClr val="tx1">
                    <a:lumMod val="75000"/>
                    <a:lumOff val="25000"/>
                  </a:schemeClr>
                </a:solidFill>
                <a:latin typeface="メイリオ"/>
                <a:ea typeface="メイリオ"/>
                <a:cs typeface="メイリオ"/>
              </a:rPr>
              <a:t>tangent space</a:t>
            </a:r>
            <a:r>
              <a:rPr kumimoji="1" lang="ja-JP" altLang="en-US" sz="2000" dirty="0" smtClean="0">
                <a:solidFill>
                  <a:schemeClr val="tx1">
                    <a:lumMod val="75000"/>
                    <a:lumOff val="25000"/>
                  </a:schemeClr>
                </a:solidFill>
                <a:latin typeface="メイリオ"/>
                <a:ea typeface="メイリオ"/>
                <a:cs typeface="メイリオ"/>
              </a:rPr>
              <a:t>を考える</a:t>
            </a:r>
            <a:endParaRPr kumimoji="1" lang="en-US" altLang="ja-JP" sz="2000" dirty="0" smtClean="0">
              <a:solidFill>
                <a:schemeClr val="tx1">
                  <a:lumMod val="75000"/>
                  <a:lumOff val="25000"/>
                </a:schemeClr>
              </a:solidFill>
              <a:latin typeface="メイリオ"/>
              <a:ea typeface="メイリオ"/>
              <a:cs typeface="メイリオ"/>
            </a:endParaRPr>
          </a:p>
          <a:p>
            <a:r>
              <a:rPr lang="en-US" altLang="ja-JP" sz="2000" dirty="0" smtClean="0">
                <a:solidFill>
                  <a:schemeClr val="tx1">
                    <a:lumMod val="75000"/>
                    <a:lumOff val="25000"/>
                  </a:schemeClr>
                </a:solidFill>
                <a:latin typeface="メイリオ"/>
                <a:ea typeface="メイリオ"/>
                <a:cs typeface="メイリオ"/>
              </a:rPr>
              <a:t>→tangent space</a:t>
            </a:r>
            <a:r>
              <a:rPr lang="ja-JP" altLang="en-US" sz="2000" dirty="0" smtClean="0">
                <a:solidFill>
                  <a:schemeClr val="tx1">
                    <a:lumMod val="75000"/>
                    <a:lumOff val="25000"/>
                  </a:schemeClr>
                </a:solidFill>
                <a:latin typeface="メイリオ"/>
                <a:ea typeface="メイリオ"/>
                <a:cs typeface="メイリオ"/>
              </a:rPr>
              <a:t>で</a:t>
            </a:r>
            <a:r>
              <a:rPr lang="en-US" altLang="ja-JP" sz="2000" dirty="0" smtClean="0">
                <a:solidFill>
                  <a:schemeClr val="tx1">
                    <a:lumMod val="75000"/>
                    <a:lumOff val="25000"/>
                  </a:schemeClr>
                </a:solidFill>
                <a:latin typeface="メイリオ"/>
                <a:ea typeface="メイリオ"/>
                <a:cs typeface="メイリオ"/>
              </a:rPr>
              <a:t>maximize</a:t>
            </a:r>
          </a:p>
          <a:p>
            <a:r>
              <a:rPr kumimoji="1" lang="en-US" altLang="ja-JP" sz="2000" dirty="0" smtClean="0">
                <a:solidFill>
                  <a:schemeClr val="tx1">
                    <a:lumMod val="75000"/>
                    <a:lumOff val="25000"/>
                  </a:schemeClr>
                </a:solidFill>
                <a:latin typeface="メイリオ"/>
                <a:ea typeface="メイリオ"/>
                <a:cs typeface="メイリオ"/>
              </a:rPr>
              <a:t>→</a:t>
            </a:r>
            <a:r>
              <a:rPr kumimoji="1" lang="ja-JP" altLang="en-US" sz="2000" dirty="0" smtClean="0">
                <a:solidFill>
                  <a:schemeClr val="tx1">
                    <a:lumMod val="75000"/>
                    <a:lumOff val="25000"/>
                  </a:schemeClr>
                </a:solidFill>
                <a:latin typeface="メイリオ"/>
                <a:ea typeface="メイリオ"/>
                <a:cs typeface="メイリオ"/>
              </a:rPr>
              <a:t>決定した重みで</a:t>
            </a:r>
            <a:r>
              <a:rPr kumimoji="1" lang="en-US" altLang="ja-JP" sz="2000" dirty="0" smtClean="0">
                <a:solidFill>
                  <a:schemeClr val="tx1">
                    <a:lumMod val="75000"/>
                    <a:lumOff val="25000"/>
                  </a:schemeClr>
                </a:solidFill>
                <a:latin typeface="メイリオ"/>
                <a:ea typeface="メイリオ"/>
                <a:cs typeface="メイリオ"/>
              </a:rPr>
              <a:t>predict</a:t>
            </a:r>
            <a:endParaRPr kumimoji="1" lang="ja-JP" altLang="en-US" sz="2000" dirty="0" smtClean="0">
              <a:solidFill>
                <a:schemeClr val="tx1">
                  <a:lumMod val="75000"/>
                  <a:lumOff val="25000"/>
                </a:schemeClr>
              </a:solidFill>
              <a:latin typeface="メイリオ"/>
              <a:ea typeface="メイリオ"/>
              <a:cs typeface="メイリオ"/>
            </a:endParaRPr>
          </a:p>
        </p:txBody>
      </p:sp>
      <p:sp>
        <p:nvSpPr>
          <p:cNvPr id="3" name="テキスト ボックス 2"/>
          <p:cNvSpPr txBox="1"/>
          <p:nvPr/>
        </p:nvSpPr>
        <p:spPr>
          <a:xfrm>
            <a:off x="881944" y="3174285"/>
            <a:ext cx="7599849" cy="1323439"/>
          </a:xfrm>
          <a:prstGeom prst="rect">
            <a:avLst/>
          </a:prstGeom>
          <a:noFill/>
        </p:spPr>
        <p:txBody>
          <a:bodyPr wrap="square" rtlCol="0">
            <a:spAutoFit/>
          </a:bodyPr>
          <a:lstStyle/>
          <a:p>
            <a:pPr marL="342900" indent="-342900">
              <a:buFont typeface="Arial"/>
              <a:buChar char="•"/>
            </a:pPr>
            <a:r>
              <a:rPr lang="en-US" altLang="ja-JP" sz="2000" dirty="0">
                <a:solidFill>
                  <a:schemeClr val="tx1">
                    <a:lumMod val="75000"/>
                    <a:lumOff val="25000"/>
                  </a:schemeClr>
                </a:solidFill>
                <a:latin typeface="メイリオ"/>
                <a:ea typeface="メイリオ"/>
                <a:cs typeface="メイリオ"/>
              </a:rPr>
              <a:t>t</a:t>
            </a:r>
            <a:r>
              <a:rPr kumimoji="1" lang="en-US" altLang="ja-JP" sz="2000" dirty="0" smtClean="0">
                <a:solidFill>
                  <a:schemeClr val="tx1">
                    <a:lumMod val="75000"/>
                    <a:lumOff val="25000"/>
                  </a:schemeClr>
                </a:solidFill>
                <a:latin typeface="メイリオ"/>
                <a:ea typeface="メイリオ"/>
                <a:cs typeface="メイリオ"/>
              </a:rPr>
              <a:t>angent space</a:t>
            </a:r>
            <a:r>
              <a:rPr kumimoji="1" lang="ja-JP" altLang="en-US" sz="2000" dirty="0" smtClean="0">
                <a:solidFill>
                  <a:schemeClr val="tx1">
                    <a:lumMod val="75000"/>
                    <a:lumOff val="25000"/>
                  </a:schemeClr>
                </a:solidFill>
                <a:latin typeface="メイリオ"/>
                <a:ea typeface="メイリオ"/>
                <a:cs typeface="メイリオ"/>
              </a:rPr>
              <a:t>は</a:t>
            </a:r>
            <a:r>
              <a:rPr kumimoji="1" lang="en-US" altLang="ja-JP" sz="2000" dirty="0" smtClean="0">
                <a:solidFill>
                  <a:schemeClr val="tx1">
                    <a:lumMod val="75000"/>
                    <a:lumOff val="25000"/>
                  </a:schemeClr>
                </a:solidFill>
                <a:latin typeface="メイリオ"/>
                <a:ea typeface="メイリオ"/>
                <a:cs typeface="メイリオ"/>
              </a:rPr>
              <a:t>, </a:t>
            </a:r>
            <a:r>
              <a:rPr kumimoji="1" lang="ja-JP" altLang="en-US" sz="2000" dirty="0" smtClean="0">
                <a:solidFill>
                  <a:schemeClr val="tx1">
                    <a:lumMod val="75000"/>
                    <a:lumOff val="25000"/>
                  </a:schemeClr>
                </a:solidFill>
                <a:latin typeface="メイリオ"/>
                <a:ea typeface="メイリオ"/>
                <a:cs typeface="メイリオ"/>
              </a:rPr>
              <a:t>あるテストデータ点から</a:t>
            </a:r>
            <a:r>
              <a:rPr kumimoji="1" lang="en-US" altLang="ja-JP" sz="2000" dirty="0" smtClean="0">
                <a:solidFill>
                  <a:schemeClr val="tx1">
                    <a:lumMod val="75000"/>
                    <a:lumOff val="25000"/>
                  </a:schemeClr>
                </a:solidFill>
                <a:latin typeface="メイリオ"/>
                <a:ea typeface="メイリオ"/>
                <a:cs typeface="メイリオ"/>
              </a:rPr>
              <a:t>DTW</a:t>
            </a:r>
            <a:r>
              <a:rPr kumimoji="1" lang="ja-JP" altLang="en-US" sz="2000" dirty="0" smtClean="0">
                <a:solidFill>
                  <a:schemeClr val="tx1">
                    <a:lumMod val="75000"/>
                    <a:lumOff val="25000"/>
                  </a:schemeClr>
                </a:solidFill>
                <a:latin typeface="メイリオ"/>
                <a:ea typeface="メイリオ"/>
                <a:cs typeface="メイリオ"/>
              </a:rPr>
              <a:t>で計算した距離が近い</a:t>
            </a:r>
            <a:r>
              <a:rPr kumimoji="1" lang="en-US" altLang="ja-JP" sz="2000" dirty="0" smtClean="0">
                <a:solidFill>
                  <a:schemeClr val="tx1">
                    <a:lumMod val="75000"/>
                    <a:lumOff val="25000"/>
                  </a:schemeClr>
                </a:solidFill>
                <a:latin typeface="メイリオ"/>
                <a:ea typeface="メイリオ"/>
                <a:cs typeface="メイリオ"/>
              </a:rPr>
              <a:t>20</a:t>
            </a:r>
            <a:r>
              <a:rPr kumimoji="1" lang="ja-JP" altLang="en-US" sz="2000" dirty="0" smtClean="0">
                <a:solidFill>
                  <a:schemeClr val="tx1">
                    <a:lumMod val="75000"/>
                    <a:lumOff val="25000"/>
                  </a:schemeClr>
                </a:solidFill>
                <a:latin typeface="メイリオ"/>
                <a:ea typeface="メイリオ"/>
                <a:cs typeface="メイリオ"/>
              </a:rPr>
              <a:t>点から形成されるとする</a:t>
            </a:r>
            <a:endParaRPr kumimoji="1" lang="en-US" altLang="ja-JP" sz="2000" dirty="0" smtClean="0">
              <a:solidFill>
                <a:schemeClr val="tx1">
                  <a:lumMod val="75000"/>
                  <a:lumOff val="25000"/>
                </a:schemeClr>
              </a:solidFill>
              <a:latin typeface="メイリオ"/>
              <a:ea typeface="メイリオ"/>
              <a:cs typeface="メイリオ"/>
            </a:endParaRPr>
          </a:p>
          <a:p>
            <a:pPr marL="342900" indent="-342900">
              <a:buFont typeface="Arial"/>
              <a:buChar char="•"/>
            </a:pPr>
            <a:r>
              <a:rPr lang="en-US" altLang="ja-JP" sz="2000" dirty="0">
                <a:solidFill>
                  <a:schemeClr val="tx1">
                    <a:lumMod val="75000"/>
                    <a:lumOff val="25000"/>
                  </a:schemeClr>
                </a:solidFill>
                <a:latin typeface="メイリオ"/>
                <a:ea typeface="メイリオ"/>
                <a:cs typeface="メイリオ"/>
              </a:rPr>
              <a:t>t</a:t>
            </a:r>
            <a:r>
              <a:rPr lang="en-US" altLang="ja-JP" sz="2000" dirty="0" smtClean="0">
                <a:solidFill>
                  <a:schemeClr val="tx1">
                    <a:lumMod val="75000"/>
                    <a:lumOff val="25000"/>
                  </a:schemeClr>
                </a:solidFill>
                <a:latin typeface="メイリオ"/>
                <a:ea typeface="メイリオ"/>
                <a:cs typeface="メイリオ"/>
              </a:rPr>
              <a:t>angent space</a:t>
            </a:r>
            <a:r>
              <a:rPr lang="ja-JP" altLang="en-US" sz="2000" dirty="0" smtClean="0">
                <a:solidFill>
                  <a:schemeClr val="tx1">
                    <a:lumMod val="75000"/>
                    <a:lumOff val="25000"/>
                  </a:schemeClr>
                </a:solidFill>
                <a:latin typeface="メイリオ"/>
                <a:ea typeface="メイリオ"/>
                <a:cs typeface="メイリオ"/>
              </a:rPr>
              <a:t>内の近傍</a:t>
            </a:r>
            <a:r>
              <a:rPr lang="en-US" altLang="ja-JP" sz="2000" dirty="0" smtClean="0">
                <a:solidFill>
                  <a:schemeClr val="tx1">
                    <a:lumMod val="75000"/>
                    <a:lumOff val="25000"/>
                  </a:schemeClr>
                </a:solidFill>
                <a:latin typeface="メイリオ"/>
                <a:ea typeface="メイリオ"/>
                <a:cs typeface="メイリオ"/>
              </a:rPr>
              <a:t>20</a:t>
            </a:r>
            <a:r>
              <a:rPr lang="ja-JP" altLang="en-US" sz="2000" dirty="0" smtClean="0">
                <a:solidFill>
                  <a:schemeClr val="tx1">
                    <a:lumMod val="75000"/>
                    <a:lumOff val="25000"/>
                  </a:schemeClr>
                </a:solidFill>
                <a:latin typeface="メイリオ"/>
                <a:ea typeface="メイリオ"/>
                <a:cs typeface="メイリオ"/>
              </a:rPr>
              <a:t>点の正解ラベルに対する尤度が最大になるように学習器を重み付け</a:t>
            </a:r>
            <a:endParaRPr kumimoji="1" lang="ja-JP" altLang="en-US" sz="2000" dirty="0" smtClean="0">
              <a:solidFill>
                <a:schemeClr val="tx1">
                  <a:lumMod val="75000"/>
                  <a:lumOff val="25000"/>
                </a:schemeClr>
              </a:solidFill>
              <a:latin typeface="メイリオ"/>
              <a:ea typeface="メイリオ"/>
              <a:cs typeface="メイリオ"/>
            </a:endParaRPr>
          </a:p>
        </p:txBody>
      </p:sp>
      <p:pic>
        <p:nvPicPr>
          <p:cNvPr id="8" name="図 7" descr="tan_spac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1469" y="4744308"/>
            <a:ext cx="2700900" cy="1856869"/>
          </a:xfrm>
          <a:prstGeom prst="rect">
            <a:avLst/>
          </a:prstGeom>
        </p:spPr>
      </p:pic>
      <p:cxnSp>
        <p:nvCxnSpPr>
          <p:cNvPr id="12" name="直線矢印コネクタ 11"/>
          <p:cNvCxnSpPr/>
          <p:nvPr/>
        </p:nvCxnSpPr>
        <p:spPr>
          <a:xfrm flipH="1">
            <a:off x="4221435" y="5344697"/>
            <a:ext cx="1552172" cy="352786"/>
          </a:xfrm>
          <a:prstGeom prst="straightConnector1">
            <a:avLst/>
          </a:prstGeom>
          <a:ln>
            <a:solidFill>
              <a:srgbClr val="3B95C1"/>
            </a:solidFill>
            <a:tailEnd type="arrow"/>
          </a:ln>
          <a:effectLst/>
        </p:spPr>
        <p:style>
          <a:lnRef idx="2">
            <a:schemeClr val="accent1"/>
          </a:lnRef>
          <a:fillRef idx="0">
            <a:schemeClr val="accent1"/>
          </a:fillRef>
          <a:effectRef idx="1">
            <a:schemeClr val="accent1"/>
          </a:effectRef>
          <a:fontRef idx="minor">
            <a:schemeClr val="tx1"/>
          </a:fontRef>
        </p:style>
      </p:cxnSp>
      <p:sp>
        <p:nvSpPr>
          <p:cNvPr id="13" name="テキスト ボックス 12"/>
          <p:cNvSpPr txBox="1"/>
          <p:nvPr/>
        </p:nvSpPr>
        <p:spPr>
          <a:xfrm>
            <a:off x="970098" y="5297657"/>
            <a:ext cx="3316011" cy="707886"/>
          </a:xfrm>
          <a:prstGeom prst="rect">
            <a:avLst/>
          </a:prstGeom>
          <a:noFill/>
        </p:spPr>
        <p:txBody>
          <a:bodyPr wrap="square" rtlCol="0">
            <a:spAutoFit/>
          </a:bodyPr>
          <a:lstStyle/>
          <a:p>
            <a:r>
              <a:rPr kumimoji="1" lang="en-US" altLang="ja-JP" sz="2000" dirty="0" smtClean="0">
                <a:solidFill>
                  <a:schemeClr val="tx1">
                    <a:lumMod val="75000"/>
                    <a:lumOff val="25000"/>
                  </a:schemeClr>
                </a:solidFill>
                <a:latin typeface="メイリオ"/>
                <a:ea typeface="メイリオ"/>
                <a:cs typeface="メイリオ"/>
              </a:rPr>
              <a:t>Tangent space</a:t>
            </a:r>
            <a:r>
              <a:rPr kumimoji="1" lang="ja-JP" altLang="en-US" sz="2000" dirty="0" smtClean="0">
                <a:solidFill>
                  <a:schemeClr val="tx1">
                    <a:lumMod val="75000"/>
                    <a:lumOff val="25000"/>
                  </a:schemeClr>
                </a:solidFill>
                <a:latin typeface="メイリオ"/>
                <a:ea typeface="メイリオ"/>
                <a:cs typeface="メイリオ"/>
              </a:rPr>
              <a:t>を</a:t>
            </a:r>
            <a:r>
              <a:rPr kumimoji="1" lang="en-US" altLang="ja-JP" sz="2000" dirty="0" smtClean="0">
                <a:solidFill>
                  <a:schemeClr val="tx1">
                    <a:lumMod val="75000"/>
                    <a:lumOff val="25000"/>
                  </a:schemeClr>
                </a:solidFill>
                <a:latin typeface="メイリオ"/>
                <a:ea typeface="メイリオ"/>
                <a:cs typeface="メイリオ"/>
              </a:rPr>
              <a:t>test</a:t>
            </a:r>
            <a:r>
              <a:rPr kumimoji="1" lang="ja-JP" altLang="en-US" sz="2000" dirty="0" smtClean="0">
                <a:solidFill>
                  <a:schemeClr val="tx1">
                    <a:lumMod val="75000"/>
                    <a:lumOff val="25000"/>
                  </a:schemeClr>
                </a:solidFill>
                <a:latin typeface="メイリオ"/>
                <a:ea typeface="メイリオ"/>
                <a:cs typeface="メイリオ"/>
              </a:rPr>
              <a:t>点</a:t>
            </a:r>
            <a:endParaRPr kumimoji="1" lang="en-US" altLang="ja-JP" sz="2000" dirty="0" smtClean="0">
              <a:solidFill>
                <a:schemeClr val="tx1">
                  <a:lumMod val="75000"/>
                  <a:lumOff val="25000"/>
                </a:schemeClr>
              </a:solidFill>
              <a:latin typeface="メイリオ"/>
              <a:ea typeface="メイリオ"/>
              <a:cs typeface="メイリオ"/>
            </a:endParaRPr>
          </a:p>
          <a:p>
            <a:r>
              <a:rPr kumimoji="1" lang="ja-JP" altLang="en-US" sz="2000" dirty="0" smtClean="0">
                <a:solidFill>
                  <a:schemeClr val="tx1">
                    <a:lumMod val="75000"/>
                    <a:lumOff val="25000"/>
                  </a:schemeClr>
                </a:solidFill>
                <a:latin typeface="メイリオ"/>
                <a:ea typeface="メイリオ"/>
                <a:cs typeface="メイリオ"/>
              </a:rPr>
              <a:t>近傍の</a:t>
            </a:r>
            <a:r>
              <a:rPr lang="en-US" altLang="ja-JP" sz="2000" dirty="0" smtClean="0">
                <a:solidFill>
                  <a:schemeClr val="tx1">
                    <a:lumMod val="75000"/>
                    <a:lumOff val="25000"/>
                  </a:schemeClr>
                </a:solidFill>
                <a:latin typeface="メイリオ"/>
                <a:ea typeface="メイリオ"/>
                <a:cs typeface="メイリオ"/>
              </a:rPr>
              <a:t>training data</a:t>
            </a:r>
            <a:r>
              <a:rPr lang="ja-JP" altLang="en-US" sz="2000" dirty="0" smtClean="0">
                <a:solidFill>
                  <a:schemeClr val="tx1">
                    <a:lumMod val="75000"/>
                    <a:lumOff val="25000"/>
                  </a:schemeClr>
                </a:solidFill>
                <a:latin typeface="メイリオ"/>
                <a:ea typeface="メイリオ"/>
                <a:cs typeface="メイリオ"/>
              </a:rPr>
              <a:t>で構成</a:t>
            </a:r>
            <a:endParaRPr kumimoji="1" lang="ja-JP" altLang="en-US" sz="2000" dirty="0" smtClean="0">
              <a:solidFill>
                <a:schemeClr val="tx1">
                  <a:lumMod val="75000"/>
                  <a:lumOff val="25000"/>
                </a:schemeClr>
              </a:solidFill>
              <a:latin typeface="メイリオ"/>
              <a:ea typeface="メイリオ"/>
              <a:cs typeface="メイリオ"/>
            </a:endParaRPr>
          </a:p>
        </p:txBody>
      </p:sp>
    </p:spTree>
    <p:extLst>
      <p:ext uri="{BB962C8B-B14F-4D97-AF65-F5344CB8AC3E}">
        <p14:creationId xmlns:p14="http://schemas.microsoft.com/office/powerpoint/2010/main" val="1730872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B95C1"/>
        </a:solidFill>
        <a:ln>
          <a:noFill/>
        </a:ln>
        <a:effectLst/>
      </a:spPr>
      <a:bodyPr rtlCol="0" anchor="ctr"/>
      <a:lstStyle>
        <a:defPPr algn="ctr">
          <a:defRPr kumimoji="1"/>
        </a:defPPr>
      </a:lstStyle>
      <a:style>
        <a:lnRef idx="1">
          <a:schemeClr val="accent1"/>
        </a:lnRef>
        <a:fillRef idx="3">
          <a:schemeClr val="accent1"/>
        </a:fillRef>
        <a:effectRef idx="2">
          <a:schemeClr val="accent1"/>
        </a:effectRef>
        <a:fontRef idx="minor">
          <a:schemeClr val="lt1"/>
        </a:fontRef>
      </a:style>
    </a:spDef>
    <a:lnDef>
      <a:spPr>
        <a:ln>
          <a:solidFill>
            <a:srgbClr val="3B95C1"/>
          </a:solidFill>
          <a:tailEnd type="arrow"/>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kumimoji="1" sz="2000" dirty="0" smtClean="0">
            <a:solidFill>
              <a:schemeClr val="tx1">
                <a:lumMod val="75000"/>
                <a:lumOff val="25000"/>
              </a:schemeClr>
            </a:solidFill>
            <a:latin typeface="メイリオ"/>
            <a:ea typeface="メイリオ"/>
            <a:cs typeface="メイリオ"/>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otalTime>8548</TotalTime>
  <Words>2824</Words>
  <Application>Microsoft Macintosh PowerPoint</Application>
  <PresentationFormat>画面に合わせる (4:3)</PresentationFormat>
  <Paragraphs>496</Paragraphs>
  <Slides>50</Slides>
  <Notes>0</Notes>
  <HiddenSlides>14</HiddenSlides>
  <MMClips>0</MMClips>
  <ScaleCrop>false</ScaleCrop>
  <HeadingPairs>
    <vt:vector size="4" baseType="variant">
      <vt:variant>
        <vt:lpstr>テーマ</vt:lpstr>
      </vt:variant>
      <vt:variant>
        <vt:i4>1</vt:i4>
      </vt:variant>
      <vt:variant>
        <vt:lpstr>スライド タイトル</vt:lpstr>
      </vt:variant>
      <vt:variant>
        <vt:i4>50</vt:i4>
      </vt:variant>
    </vt:vector>
  </HeadingPairs>
  <TitlesOfParts>
    <vt:vector size="51" baseType="lpstr">
      <vt:lpstr>ホワイト</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uchihashi kenshi</dc:creator>
  <cp:lastModifiedBy>uchihashi kenshi</cp:lastModifiedBy>
  <cp:revision>879</cp:revision>
  <cp:lastPrinted>2016-02-29T04:31:26Z</cp:lastPrinted>
  <dcterms:created xsi:type="dcterms:W3CDTF">2015-12-14T17:12:26Z</dcterms:created>
  <dcterms:modified xsi:type="dcterms:W3CDTF">2016-04-13T03:55:46Z</dcterms:modified>
</cp:coreProperties>
</file>