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</p:sldIdLst>
  <p:sldSz cx="18288000" cy="10287000"/>
  <p:notesSz cx="6858000" cy="9144000"/>
  <p:embeddedFontLst>
    <p:embeddedFont>
      <p:font typeface="Merriweather" panose="00000500000000000000" pitchFamily="2" charset="-52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7630" y="3350087"/>
            <a:ext cx="15032741" cy="3586826"/>
            <a:chOff x="0" y="0"/>
            <a:chExt cx="3959240" cy="9446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59241" cy="944679"/>
            </a:xfrm>
            <a:custGeom>
              <a:avLst/>
              <a:gdLst/>
              <a:ahLst/>
              <a:cxnLst/>
              <a:rect l="l" t="t" r="r" b="b"/>
              <a:pathLst>
                <a:path w="3959241" h="944679">
                  <a:moveTo>
                    <a:pt x="26265" y="0"/>
                  </a:moveTo>
                  <a:lnTo>
                    <a:pt x="3932975" y="0"/>
                  </a:lnTo>
                  <a:cubicBezTo>
                    <a:pt x="3947481" y="0"/>
                    <a:pt x="3959241" y="11759"/>
                    <a:pt x="3959241" y="26265"/>
                  </a:cubicBezTo>
                  <a:lnTo>
                    <a:pt x="3959241" y="918413"/>
                  </a:lnTo>
                  <a:cubicBezTo>
                    <a:pt x="3959241" y="932919"/>
                    <a:pt x="3947481" y="944679"/>
                    <a:pt x="3932975" y="944679"/>
                  </a:cubicBezTo>
                  <a:lnTo>
                    <a:pt x="26265" y="944679"/>
                  </a:lnTo>
                  <a:cubicBezTo>
                    <a:pt x="11759" y="944679"/>
                    <a:pt x="0" y="932919"/>
                    <a:pt x="0" y="918413"/>
                  </a:cubicBezTo>
                  <a:lnTo>
                    <a:pt x="0" y="26265"/>
                  </a:lnTo>
                  <a:cubicBezTo>
                    <a:pt x="0" y="11759"/>
                    <a:pt x="11759" y="0"/>
                    <a:pt x="26265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59240" cy="982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96402" y="-1314989"/>
            <a:ext cx="3362137" cy="336213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07672" y="3676432"/>
            <a:ext cx="8872657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Проектът MathKiddo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76472" y="4952784"/>
            <a:ext cx="13335057" cy="130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8"/>
              </a:lnSpc>
            </a:pPr>
            <a:r>
              <a:rPr lang="en-US" sz="3727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Изработено от Снежана Минчева и Даниел Учкунов, </a:t>
            </a:r>
          </a:p>
          <a:p>
            <a:pPr algn="ctr">
              <a:lnSpc>
                <a:spcPts val="5218"/>
              </a:lnSpc>
              <a:spcBef>
                <a:spcPct val="0"/>
              </a:spcBef>
            </a:pPr>
            <a:r>
              <a:rPr lang="en-US" sz="3727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10. А клас, ПГЕЕ - гр. Пловдив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3574270" y="-20574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8437" y="7862466"/>
            <a:ext cx="3678972" cy="367897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2051342" y="7418814"/>
            <a:ext cx="3678972" cy="367897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1057275"/>
            <a:ext cx="13119036" cy="1979189"/>
            <a:chOff x="0" y="0"/>
            <a:chExt cx="3455219" cy="52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521268"/>
            </a:xfrm>
            <a:custGeom>
              <a:avLst/>
              <a:gdLst/>
              <a:ahLst/>
              <a:cxnLst/>
              <a:rect l="l" t="t" r="r" b="b"/>
              <a:pathLst>
                <a:path w="3455219" h="521268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491171"/>
                  </a:lnTo>
                  <a:cubicBezTo>
                    <a:pt x="3455219" y="507793"/>
                    <a:pt x="3441745" y="521268"/>
                    <a:pt x="3425123" y="521268"/>
                  </a:cubicBezTo>
                  <a:lnTo>
                    <a:pt x="30097" y="521268"/>
                  </a:lnTo>
                  <a:cubicBezTo>
                    <a:pt x="22114" y="521268"/>
                    <a:pt x="14459" y="518097"/>
                    <a:pt x="8815" y="512453"/>
                  </a:cubicBezTo>
                  <a:cubicBezTo>
                    <a:pt x="3171" y="506809"/>
                    <a:pt x="0" y="499154"/>
                    <a:pt x="0" y="491171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55219" cy="559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27529" y="8824774"/>
            <a:ext cx="1996113" cy="199611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470748" y="1489656"/>
            <a:ext cx="6178451" cy="1009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Съдържание</a:t>
            </a:r>
            <a:r>
              <a:rPr lang="en-US" sz="5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4482" y="3938324"/>
            <a:ext cx="13119036" cy="381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7" lvl="1" indent="-388618" algn="l">
              <a:lnSpc>
                <a:spcPts val="5039"/>
              </a:lnSpc>
              <a:buAutoNum type="arabicPeriod"/>
            </a:pPr>
            <a:r>
              <a:rPr lang="en-US" sz="35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Какво е MathKiddo</a:t>
            </a:r>
          </a:p>
          <a:p>
            <a:pPr marL="777237" lvl="1" indent="-388618" algn="l">
              <a:lnSpc>
                <a:spcPts val="5039"/>
              </a:lnSpc>
              <a:buAutoNum type="arabicPeriod"/>
            </a:pPr>
            <a:r>
              <a:rPr lang="en-US" sz="35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Цели на проекта</a:t>
            </a:r>
          </a:p>
          <a:p>
            <a:pPr marL="777237" lvl="1" indent="-388618" algn="l">
              <a:lnSpc>
                <a:spcPts val="5039"/>
              </a:lnSpc>
              <a:buAutoNum type="arabicPeriod"/>
            </a:pPr>
            <a:r>
              <a:rPr lang="en-US" sz="35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Основни етапи в реализацията на приложението</a:t>
            </a:r>
          </a:p>
          <a:p>
            <a:pPr marL="777237" lvl="1" indent="-388618" algn="l">
              <a:lnSpc>
                <a:spcPts val="5039"/>
              </a:lnSpc>
              <a:buAutoNum type="arabicPeriod"/>
            </a:pPr>
            <a:r>
              <a:rPr lang="en-US" sz="35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Ниво на сложност</a:t>
            </a:r>
          </a:p>
          <a:p>
            <a:pPr marL="777237" lvl="1" indent="-388618" algn="l">
              <a:lnSpc>
                <a:spcPts val="5039"/>
              </a:lnSpc>
              <a:buAutoNum type="arabicPeriod"/>
            </a:pPr>
            <a:r>
              <a:rPr lang="en-US" sz="35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Архитектура</a:t>
            </a:r>
          </a:p>
          <a:p>
            <a:pPr marL="777237" lvl="1" indent="-388618" algn="l">
              <a:lnSpc>
                <a:spcPts val="5039"/>
              </a:lnSpc>
              <a:spcBef>
                <a:spcPct val="0"/>
              </a:spcBef>
              <a:buAutoNum type="arabicPeriod"/>
            </a:pPr>
            <a:r>
              <a:rPr lang="en-US" sz="3599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Релизация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037262" y="9258300"/>
            <a:ext cx="3517446" cy="1996113"/>
            <a:chOff x="0" y="0"/>
            <a:chExt cx="1432274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32274" cy="812800"/>
            </a:xfrm>
            <a:custGeom>
              <a:avLst/>
              <a:gdLst/>
              <a:ahLst/>
              <a:cxnLst/>
              <a:rect l="l" t="t" r="r" b="b"/>
              <a:pathLst>
                <a:path w="1432274" h="812800">
                  <a:moveTo>
                    <a:pt x="716137" y="0"/>
                  </a:moveTo>
                  <a:cubicBezTo>
                    <a:pt x="320625" y="0"/>
                    <a:pt x="0" y="181951"/>
                    <a:pt x="0" y="406400"/>
                  </a:cubicBezTo>
                  <a:cubicBezTo>
                    <a:pt x="0" y="630849"/>
                    <a:pt x="320625" y="812800"/>
                    <a:pt x="716137" y="812800"/>
                  </a:cubicBezTo>
                  <a:cubicBezTo>
                    <a:pt x="1111649" y="812800"/>
                    <a:pt x="1432274" y="630849"/>
                    <a:pt x="1432274" y="406400"/>
                  </a:cubicBezTo>
                  <a:cubicBezTo>
                    <a:pt x="1432274" y="181951"/>
                    <a:pt x="1111649" y="0"/>
                    <a:pt x="716137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4276" y="38100"/>
              <a:ext cx="1163723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4565468" y="7053029"/>
            <a:ext cx="3360118" cy="2769801"/>
          </a:xfrm>
          <a:custGeom>
            <a:avLst/>
            <a:gdLst/>
            <a:ahLst/>
            <a:cxnLst/>
            <a:rect l="l" t="t" r="r" b="b"/>
            <a:pathLst>
              <a:path w="3360118" h="2769801">
                <a:moveTo>
                  <a:pt x="0" y="0"/>
                </a:moveTo>
                <a:lnTo>
                  <a:pt x="3360117" y="0"/>
                </a:lnTo>
                <a:lnTo>
                  <a:pt x="3360117" y="2769801"/>
                </a:lnTo>
                <a:lnTo>
                  <a:pt x="0" y="2769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1057275"/>
            <a:ext cx="13119036" cy="1979189"/>
            <a:chOff x="0" y="0"/>
            <a:chExt cx="3455219" cy="52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521268"/>
            </a:xfrm>
            <a:custGeom>
              <a:avLst/>
              <a:gdLst/>
              <a:ahLst/>
              <a:cxnLst/>
              <a:rect l="l" t="t" r="r" b="b"/>
              <a:pathLst>
                <a:path w="3455219" h="521268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491171"/>
                  </a:lnTo>
                  <a:cubicBezTo>
                    <a:pt x="3455219" y="507793"/>
                    <a:pt x="3441745" y="521268"/>
                    <a:pt x="3425123" y="521268"/>
                  </a:cubicBezTo>
                  <a:lnTo>
                    <a:pt x="30097" y="521268"/>
                  </a:lnTo>
                  <a:cubicBezTo>
                    <a:pt x="22114" y="521268"/>
                    <a:pt x="14459" y="518097"/>
                    <a:pt x="8815" y="512453"/>
                  </a:cubicBezTo>
                  <a:cubicBezTo>
                    <a:pt x="3171" y="506809"/>
                    <a:pt x="0" y="499154"/>
                    <a:pt x="0" y="491171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55219" cy="559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61289" y="1469713"/>
            <a:ext cx="9565421" cy="1009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Какво</a:t>
            </a:r>
            <a:r>
              <a:rPr lang="en-US" sz="5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е </a:t>
            </a:r>
            <a:r>
              <a:rPr lang="en-US" sz="5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MathKiddo</a:t>
            </a:r>
            <a:r>
              <a:rPr lang="en-US" sz="5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84482" y="4305300"/>
            <a:ext cx="13119036" cy="319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MathKiddo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е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мобилно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приложение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изграждане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развиване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мотивация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работа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математиката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деца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в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начална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училищна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възраст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То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показва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математиката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интересен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начин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като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задачите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представени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от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животинки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, а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затруднения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децата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получават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асистенция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от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самото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999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приложение</a:t>
            </a:r>
            <a:r>
              <a:rPr lang="en-US" sz="2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  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2650272" y="-1839486"/>
            <a:ext cx="3678972" cy="367897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1057275"/>
            <a:ext cx="13119036" cy="1979189"/>
            <a:chOff x="0" y="0"/>
            <a:chExt cx="3455219" cy="52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521268"/>
            </a:xfrm>
            <a:custGeom>
              <a:avLst/>
              <a:gdLst/>
              <a:ahLst/>
              <a:cxnLst/>
              <a:rect l="l" t="t" r="r" b="b"/>
              <a:pathLst>
                <a:path w="3455219" h="521268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491171"/>
                  </a:lnTo>
                  <a:cubicBezTo>
                    <a:pt x="3455219" y="507793"/>
                    <a:pt x="3441745" y="521268"/>
                    <a:pt x="3425123" y="521268"/>
                  </a:cubicBezTo>
                  <a:lnTo>
                    <a:pt x="30097" y="521268"/>
                  </a:lnTo>
                  <a:cubicBezTo>
                    <a:pt x="22114" y="521268"/>
                    <a:pt x="14459" y="518097"/>
                    <a:pt x="8815" y="512453"/>
                  </a:cubicBezTo>
                  <a:cubicBezTo>
                    <a:pt x="3171" y="506809"/>
                    <a:pt x="0" y="499154"/>
                    <a:pt x="0" y="491171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55219" cy="559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30909" y="4233153"/>
            <a:ext cx="3266888" cy="3587171"/>
          </a:xfrm>
          <a:custGeom>
            <a:avLst/>
            <a:gdLst/>
            <a:ahLst/>
            <a:cxnLst/>
            <a:rect l="l" t="t" r="r" b="b"/>
            <a:pathLst>
              <a:path w="3266888" h="3587171">
                <a:moveTo>
                  <a:pt x="0" y="0"/>
                </a:moveTo>
                <a:lnTo>
                  <a:pt x="3266888" y="0"/>
                </a:lnTo>
                <a:lnTo>
                  <a:pt x="3266888" y="3587171"/>
                </a:lnTo>
                <a:lnTo>
                  <a:pt x="0" y="3587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TextBox 6"/>
          <p:cNvSpPr txBox="1"/>
          <p:nvPr/>
        </p:nvSpPr>
        <p:spPr>
          <a:xfrm>
            <a:off x="5765661" y="1475370"/>
            <a:ext cx="675667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Цели на проекта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4482" y="3607389"/>
            <a:ext cx="9654125" cy="319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Да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подпомогне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образователния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процес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в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начален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етап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както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родителите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с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по-забавен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мотивиращ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децата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им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начин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да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учат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 </a:t>
            </a: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23850" lvl="1" algn="just">
              <a:lnSpc>
                <a:spcPts val="4200"/>
              </a:lnSpc>
            </a:pPr>
            <a:endParaRPr lang="en-US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Да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заинтригува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подрастващите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ученици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 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1057275"/>
            <a:ext cx="13119036" cy="1979189"/>
            <a:chOff x="0" y="0"/>
            <a:chExt cx="3455219" cy="52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521268"/>
            </a:xfrm>
            <a:custGeom>
              <a:avLst/>
              <a:gdLst/>
              <a:ahLst/>
              <a:cxnLst/>
              <a:rect l="l" t="t" r="r" b="b"/>
              <a:pathLst>
                <a:path w="3455219" h="521268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491171"/>
                  </a:lnTo>
                  <a:cubicBezTo>
                    <a:pt x="3455219" y="507793"/>
                    <a:pt x="3441745" y="521268"/>
                    <a:pt x="3425123" y="521268"/>
                  </a:cubicBezTo>
                  <a:lnTo>
                    <a:pt x="30097" y="521268"/>
                  </a:lnTo>
                  <a:cubicBezTo>
                    <a:pt x="22114" y="521268"/>
                    <a:pt x="14459" y="518097"/>
                    <a:pt x="8815" y="512453"/>
                  </a:cubicBezTo>
                  <a:cubicBezTo>
                    <a:pt x="3171" y="506809"/>
                    <a:pt x="0" y="499154"/>
                    <a:pt x="0" y="491171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55219" cy="559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82534" y="1152819"/>
            <a:ext cx="14922933" cy="170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4"/>
              </a:lnSpc>
              <a:spcBef>
                <a:spcPct val="0"/>
              </a:spcBef>
            </a:pPr>
            <a:r>
              <a:rPr lang="en-US" sz="4895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Основни етапи в реализацията на приложението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7400" y="3619500"/>
            <a:ext cx="14852866" cy="6967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Избор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подходящи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технологии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изработка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Работата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върху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изработката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започва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със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създаването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страници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идентификация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потребителя</a:t>
            </a:r>
            <a:r>
              <a:rPr lang="bg-BG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След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това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е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избрана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подходяща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потребителите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цветова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гама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палитра</a:t>
            </a:r>
            <a:r>
              <a:rPr lang="bg-BG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Впоследствие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се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изработват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графиките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приложенето</a:t>
            </a:r>
            <a:r>
              <a:rPr lang="bg-BG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Изработка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интерфейса</a:t>
            </a:r>
            <a:r>
              <a:rPr lang="bg-BG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функционалността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1057275"/>
            <a:ext cx="13119036" cy="1979189"/>
            <a:chOff x="0" y="0"/>
            <a:chExt cx="3455219" cy="52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521268"/>
            </a:xfrm>
            <a:custGeom>
              <a:avLst/>
              <a:gdLst/>
              <a:ahLst/>
              <a:cxnLst/>
              <a:rect l="l" t="t" r="r" b="b"/>
              <a:pathLst>
                <a:path w="3455219" h="521268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491171"/>
                  </a:lnTo>
                  <a:cubicBezTo>
                    <a:pt x="3455219" y="507793"/>
                    <a:pt x="3441745" y="521268"/>
                    <a:pt x="3425123" y="521268"/>
                  </a:cubicBezTo>
                  <a:lnTo>
                    <a:pt x="30097" y="521268"/>
                  </a:lnTo>
                  <a:cubicBezTo>
                    <a:pt x="22114" y="521268"/>
                    <a:pt x="14459" y="518097"/>
                    <a:pt x="8815" y="512453"/>
                  </a:cubicBezTo>
                  <a:cubicBezTo>
                    <a:pt x="3171" y="506809"/>
                    <a:pt x="0" y="499154"/>
                    <a:pt x="0" y="491171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455219" cy="5593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490323" y="-1011972"/>
            <a:ext cx="10518421" cy="7433018"/>
          </a:xfrm>
          <a:custGeom>
            <a:avLst/>
            <a:gdLst/>
            <a:ahLst/>
            <a:cxnLst/>
            <a:rect l="l" t="t" r="r" b="b"/>
            <a:pathLst>
              <a:path w="10518421" h="7433018">
                <a:moveTo>
                  <a:pt x="0" y="0"/>
                </a:moveTo>
                <a:lnTo>
                  <a:pt x="10518421" y="0"/>
                </a:lnTo>
                <a:lnTo>
                  <a:pt x="10518421" y="7433017"/>
                </a:lnTo>
                <a:lnTo>
                  <a:pt x="0" y="7433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TextBox 6"/>
          <p:cNvSpPr txBox="1"/>
          <p:nvPr/>
        </p:nvSpPr>
        <p:spPr>
          <a:xfrm>
            <a:off x="5404485" y="1475370"/>
            <a:ext cx="747903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Ниво на сложност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9646" y="4305300"/>
            <a:ext cx="14468707" cy="2120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Flutter е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предпочетен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пред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опции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като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MAUI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или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Xamarin,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защото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той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е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прегледен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, с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повече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готови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функции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мобилните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приложения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както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защото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проявяваме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желание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за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усвояване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програмния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език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Dart.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9646" y="7508573"/>
            <a:ext cx="14468707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Firestore е предпочетената база от данни, защото използваме частта Authentication на Firebase, а и е безплатен и достъпен вариант. 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419100"/>
            <a:ext cx="13119036" cy="1979189"/>
            <a:chOff x="0" y="0"/>
            <a:chExt cx="3455219" cy="52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521268"/>
            </a:xfrm>
            <a:custGeom>
              <a:avLst/>
              <a:gdLst/>
              <a:ahLst/>
              <a:cxnLst/>
              <a:rect l="l" t="t" r="r" b="b"/>
              <a:pathLst>
                <a:path w="3455219" h="521268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491171"/>
                  </a:lnTo>
                  <a:cubicBezTo>
                    <a:pt x="3455219" y="507793"/>
                    <a:pt x="3441745" y="521268"/>
                    <a:pt x="3425123" y="521268"/>
                  </a:cubicBezTo>
                  <a:lnTo>
                    <a:pt x="30097" y="521268"/>
                  </a:lnTo>
                  <a:cubicBezTo>
                    <a:pt x="22114" y="521268"/>
                    <a:pt x="14459" y="518097"/>
                    <a:pt x="8815" y="512453"/>
                  </a:cubicBezTo>
                  <a:cubicBezTo>
                    <a:pt x="3171" y="506809"/>
                    <a:pt x="0" y="499154"/>
                    <a:pt x="0" y="491171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3455219" cy="6260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  <a:spcBef>
                  <a:spcPct val="0"/>
                </a:spcBef>
              </a:pPr>
              <a:r>
                <a:rPr lang="en-US" sz="5999" dirty="0" err="1">
                  <a:solidFill>
                    <a:srgbClr val="FAEED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Архитектура</a:t>
              </a:r>
              <a:endParaRPr lang="en-US" sz="5999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0500" y="2876550"/>
            <a:ext cx="16918800" cy="642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Архитектурата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проекта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следва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типичната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Flutter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 Firebase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интеграция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включва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следните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компоненти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Главна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входна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точка</a:t>
            </a:r>
            <a:endParaRPr lang="en-US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UI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компоненти</a:t>
            </a: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Навигация</a:t>
            </a: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Интеграция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с Firebase</a:t>
            </a: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Тематизация</a:t>
            </a: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Управление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въпроси</a:t>
            </a: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bg-BG" sz="3000" dirty="0">
              <a:solidFill>
                <a:srgbClr val="FAEED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23850" lvl="1" algn="just">
              <a:lnSpc>
                <a:spcPts val="4200"/>
              </a:lnSpc>
            </a:pP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Тази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архитектура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осигурява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модулна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организирана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което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улеснява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управлението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и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разширяването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 на </a:t>
            </a:r>
            <a:r>
              <a:rPr lang="en-US" sz="3000" dirty="0" err="1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приложението</a:t>
            </a:r>
            <a:r>
              <a:rPr lang="en-US" sz="3000" dirty="0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2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4482" y="3112425"/>
            <a:ext cx="13119036" cy="3307940"/>
            <a:chOff x="0" y="0"/>
            <a:chExt cx="3455219" cy="8712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5219" cy="871227"/>
            </a:xfrm>
            <a:custGeom>
              <a:avLst/>
              <a:gdLst/>
              <a:ahLst/>
              <a:cxnLst/>
              <a:rect l="l" t="t" r="r" b="b"/>
              <a:pathLst>
                <a:path w="3455219" h="871227">
                  <a:moveTo>
                    <a:pt x="30097" y="0"/>
                  </a:moveTo>
                  <a:lnTo>
                    <a:pt x="3425123" y="0"/>
                  </a:lnTo>
                  <a:cubicBezTo>
                    <a:pt x="3441745" y="0"/>
                    <a:pt x="3455219" y="13475"/>
                    <a:pt x="3455219" y="30097"/>
                  </a:cubicBezTo>
                  <a:lnTo>
                    <a:pt x="3455219" y="841130"/>
                  </a:lnTo>
                  <a:cubicBezTo>
                    <a:pt x="3455219" y="857752"/>
                    <a:pt x="3441745" y="871227"/>
                    <a:pt x="3425123" y="871227"/>
                  </a:cubicBezTo>
                  <a:lnTo>
                    <a:pt x="30097" y="871227"/>
                  </a:lnTo>
                  <a:cubicBezTo>
                    <a:pt x="13475" y="871227"/>
                    <a:pt x="0" y="857752"/>
                    <a:pt x="0" y="841130"/>
                  </a:cubicBezTo>
                  <a:lnTo>
                    <a:pt x="0" y="30097"/>
                  </a:lnTo>
                  <a:cubicBezTo>
                    <a:pt x="0" y="13475"/>
                    <a:pt x="13475" y="0"/>
                    <a:pt x="30097" y="0"/>
                  </a:cubicBezTo>
                  <a:close/>
                </a:path>
              </a:pathLst>
            </a:custGeom>
            <a:solidFill>
              <a:srgbClr val="B2A59B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455219" cy="995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39"/>
                </a:lnSpc>
                <a:spcBef>
                  <a:spcPct val="0"/>
                </a:spcBef>
              </a:pPr>
              <a:r>
                <a:rPr lang="en-US" sz="6599">
                  <a:solidFill>
                    <a:srgbClr val="FAEED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Благодарим за вниманието!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76472" y="7417352"/>
            <a:ext cx="13335057" cy="130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8"/>
              </a:lnSpc>
            </a:pPr>
            <a:r>
              <a:rPr lang="en-US" sz="3727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Изработено от Снежана Минчева и Даниел Учкунов, </a:t>
            </a:r>
          </a:p>
          <a:p>
            <a:pPr algn="ctr">
              <a:lnSpc>
                <a:spcPts val="5218"/>
              </a:lnSpc>
              <a:spcBef>
                <a:spcPct val="0"/>
              </a:spcBef>
            </a:pPr>
            <a:r>
              <a:rPr lang="en-US" sz="3727">
                <a:solidFill>
                  <a:srgbClr val="FAEED1"/>
                </a:solidFill>
                <a:latin typeface="Merriweather"/>
                <a:ea typeface="Merriweather"/>
                <a:cs typeface="Merriweather"/>
                <a:sym typeface="Merriweather"/>
              </a:rPr>
              <a:t>10. А клас, ПГЕЕ - гр. Пловдив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996402" y="-1314989"/>
            <a:ext cx="3362137" cy="336213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97163" y="-1954509"/>
            <a:ext cx="3362137" cy="336213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95403" y="-1954509"/>
            <a:ext cx="3362137" cy="336213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251826" y="-2333437"/>
            <a:ext cx="3362137" cy="336213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1273428" y="9258300"/>
            <a:ext cx="3362137" cy="336213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308</Words>
  <Application>Microsoft Office PowerPoint</Application>
  <PresentationFormat>По избор</PresentationFormat>
  <Paragraphs>44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Merriweather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Проектът MathKiddo</dc:title>
  <cp:lastModifiedBy>Sneji Mincheva</cp:lastModifiedBy>
  <cp:revision>4</cp:revision>
  <dcterms:created xsi:type="dcterms:W3CDTF">2006-08-16T00:00:00Z</dcterms:created>
  <dcterms:modified xsi:type="dcterms:W3CDTF">2024-12-02T14:05:47Z</dcterms:modified>
  <dc:identifier>DAGXA2-GcxM</dc:identifier>
</cp:coreProperties>
</file>