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8"/>
    <p:restoredTop sz="94694"/>
  </p:normalViewPr>
  <p:slideViewPr>
    <p:cSldViewPr snapToGrid="0" snapToObjects="1">
      <p:cViewPr>
        <p:scale>
          <a:sx n="120" d="100"/>
          <a:sy n="120" d="100"/>
        </p:scale>
        <p:origin x="2032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Coloryzer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Preference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C2-0748-81A9-9FD9E4A5F9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 Coloryzer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Preference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C2-0748-81A9-9FD9E4A5F9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0811920"/>
        <c:axId val="1159011312"/>
      </c:barChart>
      <c:catAx>
        <c:axId val="116081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011312"/>
        <c:crosses val="autoZero"/>
        <c:auto val="1"/>
        <c:lblAlgn val="ctr"/>
        <c:lblOffset val="100"/>
        <c:noMultiLvlLbl val="0"/>
      </c:catAx>
      <c:valAx>
        <c:axId val="115901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811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BCF2-DFD1-B74F-8100-883914EC0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FDECA-A4EF-3047-A7F0-2BEC54FA4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5A40F-46EF-ED4B-82C5-E1423DBB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6DBC-70E0-6E43-815E-D1A5F5E4EBC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ADD4D-DB92-914B-98CB-7354083D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473A4-092A-074B-BA4B-B82E1E1A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B36D-08E2-7C4B-B793-D98D398A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6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19E3-D4A3-1048-8DCA-ECF35715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F491F-4F3B-BB44-8AB7-155F4A3D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BDBF9-197E-EF48-B69B-835DAF5C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6DBC-70E0-6E43-815E-D1A5F5E4EBC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7B2CB-F9C0-2548-8D15-97D89E4C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B23C6-FDA6-DC48-8A78-E865641F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B36D-08E2-7C4B-B793-D98D398A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2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14CF3-630C-C146-8340-30B57E3E2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649DE-0035-CE47-9278-B330BC6C3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F8435-B1AE-3A49-A499-968DF102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6DBC-70E0-6E43-815E-D1A5F5E4EBC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6FFF0-EB63-2E40-9DC7-FE20A7A2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E76A7-2529-1F4D-96E3-B6E29F2D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B36D-08E2-7C4B-B793-D98D398A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6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8FED-1C42-0444-829B-5DBF798A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D8CDC-4B4E-964F-B0CE-1613862CE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5FAD7-78AC-7C48-A5A7-CD9FEE87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6DBC-70E0-6E43-815E-D1A5F5E4EBC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52D0C-39BB-C940-A6E9-A7EB94BC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FB07F-E931-4842-AA4D-C805265F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B36D-08E2-7C4B-B793-D98D398A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9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A30A-9518-1F47-9041-441048E4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998ED-551B-3C45-A31A-D5930A59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465D6-E832-4445-9A02-F9DD2826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6DBC-70E0-6E43-815E-D1A5F5E4EBC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AB0DE-0893-D345-9517-AD0B4D80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DB137-1417-6F4C-B621-67202767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B36D-08E2-7C4B-B793-D98D398A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867C-E1B9-474E-A0AD-5CF9C38B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33FD3-8A6C-C140-A743-D88E81463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46A20-1C52-E941-AE7E-5DBBF6E96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994AC-D1AB-B046-B338-F2CB43A9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6DBC-70E0-6E43-815E-D1A5F5E4EBC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BBA19-97C6-824A-9897-059675B0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FE500-B5A4-B84B-98C0-439F2BDD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B36D-08E2-7C4B-B793-D98D398A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BF18-E416-1D4C-9CC3-B65EE42C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91F44-1A50-4B42-987E-E088BA772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C29D0-85C4-294D-BB12-38E8F74F6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D046F-CE95-F44B-BF7D-80F06BCFA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F3C99-A19B-174F-8C0D-4A5227A3A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20935-1A53-A540-B837-297B35CD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6DBC-70E0-6E43-815E-D1A5F5E4EBC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B0016-B0F7-8640-A09F-2C28BD3B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7282D-A132-1D49-9F77-7FB60B0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B36D-08E2-7C4B-B793-D98D398A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6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FD66-55A7-E74F-87CC-9C5BAF5C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34732-C9F1-E049-B60E-068C9C7F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6DBC-70E0-6E43-815E-D1A5F5E4EBC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0B40A-0077-A34C-8F9B-D2C50410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A3C37-EDB4-6E48-8396-D988EFE4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B36D-08E2-7C4B-B793-D98D398A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8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97253-3D08-C242-A502-F1A5F2DC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6DBC-70E0-6E43-815E-D1A5F5E4EBC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45FEE-B8F0-CC46-A7BD-FFB1F92A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FEC4A-D55A-FA4C-902C-9438929E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B36D-08E2-7C4B-B793-D98D398A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3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4246-00E2-A04D-AC7B-BBC40934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4182-6B2D-8046-85DD-0D6E16CA5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4B5CA-3121-9B44-9307-77BC0CA88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7FF56-E97C-3E4E-AA55-6977C7F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6DBC-70E0-6E43-815E-D1A5F5E4EBC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39B0C-5ED4-A248-88FE-DA778C0C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CE7D8-A970-CB49-9741-91273AC8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B36D-08E2-7C4B-B793-D98D398A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9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542A-84E2-5141-A5F1-F4FC765A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98AC4-7C66-3143-B934-329A8C539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38A78-2923-DB49-A81D-BA275D4DE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95CD9-D9C2-5947-AE4B-158A1197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6DBC-70E0-6E43-815E-D1A5F5E4EBC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92F2-2269-C14D-A59D-E1EE90EE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7AC0F-A15A-AB41-9CC8-321F198F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B36D-08E2-7C4B-B793-D98D398A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6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05D4A-6820-4044-8FB8-32F03F4F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7FF99-F5C0-F145-B16E-0387D309C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CD111-1E7C-8A42-BC81-722E64FC2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6DBC-70E0-6E43-815E-D1A5F5E4EBC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AF305-9C5B-A54A-9BD1-6DC1E3664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6721-4134-D246-AEF2-E0FD7FD39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8B36D-08E2-7C4B-B793-D98D398A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2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C8389-FACF-5D49-8A6C-FEC41555E392}"/>
              </a:ext>
            </a:extLst>
          </p:cNvPr>
          <p:cNvSpPr/>
          <p:nvPr/>
        </p:nvSpPr>
        <p:spPr>
          <a:xfrm>
            <a:off x="0" y="0"/>
            <a:ext cx="12192000" cy="1097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3A22D-5A0C-EF4E-825B-5B62B4F067FD}"/>
              </a:ext>
            </a:extLst>
          </p:cNvPr>
          <p:cNvSpPr txBox="1"/>
          <p:nvPr/>
        </p:nvSpPr>
        <p:spPr>
          <a:xfrm>
            <a:off x="477076" y="139920"/>
            <a:ext cx="44686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2F2F2"/>
                </a:solidFill>
                <a:latin typeface="Lato Black" panose="020F0502020204030203" pitchFamily="34" charset="77"/>
              </a:rPr>
              <a:t>Coloryzer</a:t>
            </a:r>
            <a:endParaRPr lang="en-US" sz="3200" b="1" dirty="0">
              <a:solidFill>
                <a:srgbClr val="F2F2F2"/>
              </a:solidFill>
              <a:latin typeface="Lato Black" panose="020F0502020204030203" pitchFamily="34" charset="77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Coloring the world a little at a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0061E-FB86-5E44-BDF5-269B9C3B10AD}"/>
              </a:ext>
            </a:extLst>
          </p:cNvPr>
          <p:cNvSpPr txBox="1"/>
          <p:nvPr/>
        </p:nvSpPr>
        <p:spPr>
          <a:xfrm>
            <a:off x="5306996" y="253333"/>
            <a:ext cx="308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Daniel Epstein &amp; Fake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Fakerson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77"/>
            </a:endParaRPr>
          </a:p>
          <a:p>
            <a:endParaRPr lang="en-US" sz="12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77"/>
            </a:endParaRP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IN4MATX 241/CS 248A, Winter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CF3FE-81EE-A747-A3F4-4863D8AE1D4D}"/>
              </a:ext>
            </a:extLst>
          </p:cNvPr>
          <p:cNvSpPr txBox="1"/>
          <p:nvPr/>
        </p:nvSpPr>
        <p:spPr>
          <a:xfrm>
            <a:off x="477076" y="1464365"/>
            <a:ext cx="173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Lato Black" panose="020F0502020204030203" pitchFamily="34" charset="77"/>
              </a:rPr>
              <a:t>The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38311-92B0-B14A-AE05-C1BA39911FBD}"/>
              </a:ext>
            </a:extLst>
          </p:cNvPr>
          <p:cNvSpPr txBox="1"/>
          <p:nvPr/>
        </p:nvSpPr>
        <p:spPr>
          <a:xfrm>
            <a:off x="477076" y="4089621"/>
            <a:ext cx="308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Lato Black" panose="020F0502020204030203" pitchFamily="34" charset="77"/>
              </a:rPr>
              <a:t>Formative Findings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00562B-4C6D-F540-81BC-01AB65B99DE6}"/>
              </a:ext>
            </a:extLst>
          </p:cNvPr>
          <p:cNvSpPr txBox="1"/>
          <p:nvPr/>
        </p:nvSpPr>
        <p:spPr>
          <a:xfrm>
            <a:off x="5306997" y="1464365"/>
            <a:ext cx="197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Lato Black" panose="020F0502020204030203" pitchFamily="34" charset="77"/>
              </a:rPr>
              <a:t>Our 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06B63-B02E-4C43-8C05-43CB9E246A96}"/>
              </a:ext>
            </a:extLst>
          </p:cNvPr>
          <p:cNvSpPr txBox="1"/>
          <p:nvPr/>
        </p:nvSpPr>
        <p:spPr>
          <a:xfrm>
            <a:off x="477076" y="2000202"/>
            <a:ext cx="3648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Lato" panose="020F0502020204030203" pitchFamily="34" charset="77"/>
              </a:rPr>
              <a:t>The world does not have nearly enough</a:t>
            </a:r>
            <a:br>
              <a:rPr lang="en-US" sz="1400" dirty="0">
                <a:solidFill>
                  <a:srgbClr val="002060"/>
                </a:solidFill>
                <a:latin typeface="Lato" panose="020F0502020204030203" pitchFamily="34" charset="77"/>
              </a:rPr>
            </a:br>
            <a:r>
              <a:rPr lang="en-US" sz="1400" dirty="0">
                <a:solidFill>
                  <a:srgbClr val="002060"/>
                </a:solidFill>
                <a:latin typeface="Lato" panose="020F0502020204030203" pitchFamily="34" charset="77"/>
              </a:rPr>
              <a:t>color in it</a:t>
            </a:r>
          </a:p>
          <a:p>
            <a:endParaRPr lang="en-US" sz="1400" dirty="0">
              <a:solidFill>
                <a:srgbClr val="002060"/>
              </a:solidFill>
              <a:latin typeface="Lato" panose="020F0502020204030203" pitchFamily="34" charset="77"/>
            </a:endParaRPr>
          </a:p>
          <a:p>
            <a:r>
              <a:rPr lang="en-US" sz="1400" dirty="0">
                <a:solidFill>
                  <a:srgbClr val="002060"/>
                </a:solidFill>
                <a:latin typeface="Lato" panose="020F0502020204030203" pitchFamily="34" charset="77"/>
              </a:rPr>
              <a:t>Color ink is too expensive,</a:t>
            </a:r>
            <a:br>
              <a:rPr lang="en-US" sz="1400" dirty="0">
                <a:solidFill>
                  <a:srgbClr val="002060"/>
                </a:solidFill>
                <a:latin typeface="Lato" panose="020F0502020204030203" pitchFamily="34" charset="77"/>
              </a:rPr>
            </a:br>
            <a:r>
              <a:rPr lang="en-US" sz="1400" dirty="0">
                <a:solidFill>
                  <a:srgbClr val="002060"/>
                </a:solidFill>
                <a:latin typeface="Lato" panose="020F0502020204030203" pitchFamily="34" charset="77"/>
              </a:rPr>
              <a:t>graduate students cannot afford it</a:t>
            </a:r>
          </a:p>
        </p:txBody>
      </p:sp>
      <p:pic>
        <p:nvPicPr>
          <p:cNvPr id="16" name="Picture 15" descr="app_screenshots_8_1/sizing_diy.png">
            <a:extLst>
              <a:ext uri="{FF2B5EF4-FFF2-40B4-BE49-F238E27FC236}">
                <a16:creationId xmlns:a16="http://schemas.microsoft.com/office/drawing/2014/main" id="{C1FC32DE-8105-BF4E-9337-88E45F7BE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5" b="37114"/>
          <a:stretch/>
        </p:blipFill>
        <p:spPr bwMode="auto">
          <a:xfrm>
            <a:off x="8955354" y="1464365"/>
            <a:ext cx="2273480" cy="217582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71CC111-44A8-5C40-B6D6-7ED905370AF8}"/>
              </a:ext>
            </a:extLst>
          </p:cNvPr>
          <p:cNvSpPr txBox="1"/>
          <p:nvPr/>
        </p:nvSpPr>
        <p:spPr>
          <a:xfrm>
            <a:off x="477076" y="4644492"/>
            <a:ext cx="36483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Lato" panose="020F0502020204030203" pitchFamily="34" charset="77"/>
              </a:rPr>
              <a:t>Surveyed 15 people</a:t>
            </a:r>
          </a:p>
          <a:p>
            <a:endParaRPr lang="en-US" sz="1400" dirty="0">
              <a:solidFill>
                <a:srgbClr val="002060"/>
              </a:solidFill>
              <a:latin typeface="Lato" panose="020F0502020204030203" pitchFamily="34" charset="77"/>
            </a:endParaRPr>
          </a:p>
          <a:p>
            <a:r>
              <a:rPr lang="en-US" sz="1400" dirty="0">
                <a:solidFill>
                  <a:srgbClr val="002060"/>
                </a:solidFill>
                <a:latin typeface="Lato" panose="020F0502020204030203" pitchFamily="34" charset="77"/>
              </a:rPr>
              <a:t>7 suggested that paint could be</a:t>
            </a:r>
            <a:br>
              <a:rPr lang="en-US" sz="1400" dirty="0">
                <a:solidFill>
                  <a:srgbClr val="002060"/>
                </a:solidFill>
                <a:latin typeface="Lato" panose="020F0502020204030203" pitchFamily="34" charset="77"/>
              </a:rPr>
            </a:br>
            <a:r>
              <a:rPr lang="en-US" sz="1400" dirty="0">
                <a:solidFill>
                  <a:srgbClr val="002060"/>
                </a:solidFill>
                <a:latin typeface="Lato" panose="020F0502020204030203" pitchFamily="34" charset="77"/>
              </a:rPr>
              <a:t>an effective alternative to ink</a:t>
            </a:r>
          </a:p>
          <a:p>
            <a:endParaRPr lang="en-US" sz="1400" dirty="0">
              <a:solidFill>
                <a:srgbClr val="002060"/>
              </a:solidFill>
              <a:latin typeface="Lato" panose="020F0502020204030203" pitchFamily="34" charset="77"/>
            </a:endParaRPr>
          </a:p>
          <a:p>
            <a:r>
              <a:rPr lang="en-US" sz="1400" dirty="0">
                <a:solidFill>
                  <a:srgbClr val="002060"/>
                </a:solidFill>
                <a:latin typeface="Lato" panose="020F0502020204030203" pitchFamily="34" charset="77"/>
              </a:rPr>
              <a:t>“</a:t>
            </a:r>
            <a:r>
              <a:rPr lang="en-US" sz="1400" i="1" dirty="0">
                <a:solidFill>
                  <a:srgbClr val="002060"/>
                </a:solidFill>
                <a:latin typeface="Lato" panose="020F0502020204030203" pitchFamily="34" charset="77"/>
              </a:rPr>
              <a:t>Can you paint with all the colors</a:t>
            </a:r>
            <a:br>
              <a:rPr lang="en-US" sz="1400" i="1" dirty="0">
                <a:solidFill>
                  <a:srgbClr val="002060"/>
                </a:solidFill>
                <a:latin typeface="Lato" panose="020F0502020204030203" pitchFamily="34" charset="77"/>
              </a:rPr>
            </a:br>
            <a:r>
              <a:rPr lang="en-US" sz="1400" i="1" dirty="0">
                <a:solidFill>
                  <a:srgbClr val="002060"/>
                </a:solidFill>
                <a:latin typeface="Lato" panose="020F0502020204030203" pitchFamily="34" charset="77"/>
              </a:rPr>
              <a:t>of the wind?</a:t>
            </a:r>
            <a:r>
              <a:rPr lang="en-US" sz="1400" dirty="0">
                <a:solidFill>
                  <a:srgbClr val="002060"/>
                </a:solidFill>
                <a:latin typeface="Lato" panose="020F0502020204030203" pitchFamily="34" charset="77"/>
              </a:rPr>
              <a:t>” –p12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3C2204-6BB8-1243-AE7A-D4FFFFC588A5}"/>
              </a:ext>
            </a:extLst>
          </p:cNvPr>
          <p:cNvSpPr txBox="1"/>
          <p:nvPr/>
        </p:nvSpPr>
        <p:spPr>
          <a:xfrm>
            <a:off x="5306997" y="2000202"/>
            <a:ext cx="3102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Lato" panose="020F0502020204030203" pitchFamily="34" charset="77"/>
              </a:rPr>
              <a:t>The </a:t>
            </a:r>
            <a:r>
              <a:rPr lang="en-US" sz="1400" dirty="0" err="1">
                <a:solidFill>
                  <a:srgbClr val="002060"/>
                </a:solidFill>
                <a:latin typeface="Lato" panose="020F0502020204030203" pitchFamily="34" charset="77"/>
              </a:rPr>
              <a:t>Coloryzer</a:t>
            </a:r>
            <a:r>
              <a:rPr lang="en-US" sz="1400" dirty="0">
                <a:solidFill>
                  <a:srgbClr val="002060"/>
                </a:solidFill>
                <a:latin typeface="Lato" panose="020F0502020204030203" pitchFamily="34" charset="77"/>
              </a:rPr>
              <a:t> app lets people</a:t>
            </a:r>
            <a:br>
              <a:rPr lang="en-US" sz="1400" dirty="0">
                <a:solidFill>
                  <a:srgbClr val="002060"/>
                </a:solidFill>
                <a:latin typeface="Lato" panose="020F0502020204030203" pitchFamily="34" charset="77"/>
              </a:rPr>
            </a:br>
            <a:r>
              <a:rPr lang="en-US" sz="1400" dirty="0">
                <a:solidFill>
                  <a:srgbClr val="002060"/>
                </a:solidFill>
                <a:latin typeface="Lato" panose="020F0502020204030203" pitchFamily="34" charset="77"/>
              </a:rPr>
              <a:t>track their painting progress</a:t>
            </a:r>
          </a:p>
          <a:p>
            <a:endParaRPr lang="en-US" sz="1400" dirty="0">
              <a:solidFill>
                <a:srgbClr val="002060"/>
              </a:solidFill>
              <a:latin typeface="Lato" panose="020F0502020204030203" pitchFamily="34" charset="77"/>
            </a:endParaRPr>
          </a:p>
          <a:p>
            <a:r>
              <a:rPr lang="en-US" sz="1400" dirty="0">
                <a:solidFill>
                  <a:srgbClr val="002060"/>
                </a:solidFill>
                <a:latin typeface="Lato" panose="020F0502020204030203" pitchFamily="34" charset="77"/>
              </a:rPr>
              <a:t>Can log photos, hours spent, and cost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31FB57AF-DBF8-DF43-AF1E-1B87DAE1FD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159782"/>
              </p:ext>
            </p:extLst>
          </p:nvPr>
        </p:nvGraphicFramePr>
        <p:xfrm>
          <a:off x="8955354" y="4105916"/>
          <a:ext cx="2273480" cy="1626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764462A-8DCD-3248-B6F3-0A61DE324BDB}"/>
              </a:ext>
            </a:extLst>
          </p:cNvPr>
          <p:cNvSpPr txBox="1"/>
          <p:nvPr/>
        </p:nvSpPr>
        <p:spPr>
          <a:xfrm>
            <a:off x="5306996" y="4656453"/>
            <a:ext cx="3102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Lato" panose="020F0502020204030203" pitchFamily="34" charset="77"/>
              </a:rPr>
              <a:t>Ran a lab study with 11 participants</a:t>
            </a:r>
          </a:p>
          <a:p>
            <a:endParaRPr lang="en-US" sz="1400" dirty="0">
              <a:solidFill>
                <a:srgbClr val="002060"/>
              </a:solidFill>
              <a:latin typeface="Lato" panose="020F0502020204030203" pitchFamily="34" charset="77"/>
            </a:endParaRPr>
          </a:p>
          <a:p>
            <a:r>
              <a:rPr lang="en-US" sz="1400" dirty="0">
                <a:solidFill>
                  <a:srgbClr val="002060"/>
                </a:solidFill>
                <a:latin typeface="Lato" panose="020F0502020204030203" pitchFamily="34" charset="77"/>
              </a:rPr>
              <a:t>8 participants preferred </a:t>
            </a:r>
            <a:r>
              <a:rPr lang="en-US" sz="1400" dirty="0" err="1">
                <a:solidFill>
                  <a:srgbClr val="002060"/>
                </a:solidFill>
                <a:latin typeface="Lato" panose="020F0502020204030203" pitchFamily="34" charset="77"/>
              </a:rPr>
              <a:t>Coloryzer</a:t>
            </a:r>
            <a:br>
              <a:rPr lang="en-US" sz="1400" dirty="0">
                <a:solidFill>
                  <a:srgbClr val="002060"/>
                </a:solidFill>
                <a:latin typeface="Lato" panose="020F0502020204030203" pitchFamily="34" charset="77"/>
              </a:rPr>
            </a:br>
            <a:r>
              <a:rPr lang="en-US" sz="1400" dirty="0">
                <a:solidFill>
                  <a:srgbClr val="002060"/>
                </a:solidFill>
                <a:latin typeface="Lato" panose="020F0502020204030203" pitchFamily="34" charset="77"/>
              </a:rPr>
              <a:t>to Not </a:t>
            </a:r>
            <a:r>
              <a:rPr lang="en-US" sz="1400" dirty="0" err="1">
                <a:solidFill>
                  <a:srgbClr val="002060"/>
                </a:solidFill>
                <a:latin typeface="Lato" panose="020F0502020204030203" pitchFamily="34" charset="77"/>
              </a:rPr>
              <a:t>Coloryzer</a:t>
            </a:r>
            <a:endParaRPr lang="en-US" sz="1400" dirty="0">
              <a:solidFill>
                <a:srgbClr val="002060"/>
              </a:solidFill>
              <a:latin typeface="Lato" panose="020F0502020204030203" pitchFamily="34" charset="77"/>
            </a:endParaRPr>
          </a:p>
          <a:p>
            <a:endParaRPr lang="en-US" sz="1400" dirty="0">
              <a:solidFill>
                <a:srgbClr val="002060"/>
              </a:solidFill>
              <a:latin typeface="Lato" panose="020F0502020204030203" pitchFamily="34" charset="77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2060"/>
                </a:solidFill>
                <a:latin typeface="Lato" panose="020F0502020204030203" pitchFamily="34" charset="77"/>
              </a:rPr>
              <a:t>”</a:t>
            </a:r>
            <a:r>
              <a:rPr lang="en-US" sz="1400" i="1" dirty="0" err="1">
                <a:solidFill>
                  <a:srgbClr val="002060"/>
                </a:solidFill>
                <a:latin typeface="Lato" panose="020F0502020204030203" pitchFamily="34" charset="77"/>
              </a:rPr>
              <a:t>Coloryzer</a:t>
            </a:r>
            <a:r>
              <a:rPr lang="en-US" sz="1400" i="1" dirty="0">
                <a:solidFill>
                  <a:srgbClr val="002060"/>
                </a:solidFill>
                <a:latin typeface="Lato" panose="020F0502020204030203" pitchFamily="34" charset="77"/>
              </a:rPr>
              <a:t> is a game-changer</a:t>
            </a:r>
            <a:r>
              <a:rPr lang="en-US" sz="1400" dirty="0">
                <a:solidFill>
                  <a:srgbClr val="002060"/>
                </a:solidFill>
                <a:latin typeface="Lato" panose="020F0502020204030203" pitchFamily="34" charset="77"/>
              </a:rPr>
              <a:t>” -p4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F5131F-23A4-0E42-93FD-7BEEE21A7DA9}"/>
              </a:ext>
            </a:extLst>
          </p:cNvPr>
          <p:cNvSpPr txBox="1"/>
          <p:nvPr/>
        </p:nvSpPr>
        <p:spPr>
          <a:xfrm>
            <a:off x="5306996" y="4105916"/>
            <a:ext cx="197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Lato Black" panose="020F0502020204030203" pitchFamily="34" charset="77"/>
              </a:rPr>
              <a:t>Evaluation</a:t>
            </a:r>
          </a:p>
        </p:txBody>
      </p:sp>
      <p:pic>
        <p:nvPicPr>
          <p:cNvPr id="25" name="Picture 24" descr="A picture containing table, furniture&#10;&#10;Description automatically generated">
            <a:extLst>
              <a:ext uri="{FF2B5EF4-FFF2-40B4-BE49-F238E27FC236}">
                <a16:creationId xmlns:a16="http://schemas.microsoft.com/office/drawing/2014/main" id="{F0529862-E05F-4441-B44B-026C84188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6334" y="7239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6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61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Lato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Epstein</dc:creator>
  <cp:lastModifiedBy>Daniel Epstein</cp:lastModifiedBy>
  <cp:revision>69</cp:revision>
  <dcterms:created xsi:type="dcterms:W3CDTF">2019-02-26T18:29:56Z</dcterms:created>
  <dcterms:modified xsi:type="dcterms:W3CDTF">2019-02-26T19:50:53Z</dcterms:modified>
</cp:coreProperties>
</file>