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 id="2147483835" r:id="rId2"/>
    <p:sldMasterId id="2147483847" r:id="rId3"/>
  </p:sldMasterIdLst>
  <p:sldIdLst>
    <p:sldId id="256" r:id="rId4"/>
    <p:sldId id="276" r:id="rId5"/>
    <p:sldId id="258" r:id="rId6"/>
    <p:sldId id="259" r:id="rId7"/>
    <p:sldId id="260" r:id="rId8"/>
    <p:sldId id="277" r:id="rId9"/>
    <p:sldId id="261" r:id="rId10"/>
    <p:sldId id="263" r:id="rId11"/>
    <p:sldId id="262" r:id="rId12"/>
    <p:sldId id="264" r:id="rId13"/>
    <p:sldId id="265" r:id="rId14"/>
    <p:sldId id="266" r:id="rId15"/>
    <p:sldId id="267" r:id="rId16"/>
    <p:sldId id="268" r:id="rId17"/>
    <p:sldId id="269" r:id="rId18"/>
    <p:sldId id="270" r:id="rId19"/>
    <p:sldId id="271" r:id="rId20"/>
    <p:sldId id="272" r:id="rId21"/>
    <p:sldId id="274" r:id="rId22"/>
    <p:sldId id="273"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CC0066"/>
    <a:srgbClr val="FF3399"/>
    <a:srgbClr val="800000"/>
    <a:srgbClr val="F8C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07E0E5-FADF-4AF3-A590-D7464C5D7D5A}"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0C8A-2925-4F68-8169-8735358BC703}" type="slidenum">
              <a:rPr lang="en-US" smtClean="0"/>
              <a:pPr/>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0FC642-E05D-4EA7-A0AE-55D32F1F26BD}"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0FC642-E05D-4EA7-A0AE-55D32F1F26BD}"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307E0E5-FADF-4AF3-A590-D7464C5D7D5A}" type="datetimeFigureOut">
              <a:rPr lang="en-US" smtClean="0"/>
              <a:pPr/>
              <a:t>21-Jun-20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A070C8A-2925-4F68-8169-8735358BC70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40FC642-E05D-4EA7-A0AE-55D32F1F26BD}"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07E0E5-FADF-4AF3-A590-D7464C5D7D5A}" type="datetimeFigureOut">
              <a:rPr lang="en-US" smtClean="0"/>
              <a:pPr/>
              <a:t>21-Jun-20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A070C8A-2925-4F68-8169-8735358BC7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40FC642-E05D-4EA7-A0AE-55D32F1F26BD}"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40FC642-E05D-4EA7-A0AE-55D32F1F26BD}" type="datetimeFigureOut">
              <a:rPr lang="en-US" smtClean="0"/>
              <a:pPr/>
              <a:t>21-Jun-20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6E199-1F4D-422A-AA70-72E866F4275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40FC642-E05D-4EA7-A0AE-55D32F1F26BD}" type="datetimeFigureOut">
              <a:rPr lang="en-US" smtClean="0"/>
              <a:pPr/>
              <a:t>21-Jun-20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FC642-E05D-4EA7-A0AE-55D32F1F26BD}" type="datetimeFigureOut">
              <a:rPr lang="en-US" smtClean="0"/>
              <a:pPr/>
              <a:t>21-Jun-20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40FC642-E05D-4EA7-A0AE-55D32F1F26BD}"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0FC642-E05D-4EA7-A0AE-55D32F1F26BD}"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40FC642-E05D-4EA7-A0AE-55D32F1F26BD}" type="datetimeFigureOut">
              <a:rPr lang="en-US" smtClean="0"/>
              <a:pPr/>
              <a:t>21-Jun-20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116E199-1F4D-422A-AA70-72E866F4275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307E0E5-FADF-4AF3-A590-D7464C5D7D5A}" type="datetimeFigureOut">
              <a:rPr lang="en-US" smtClean="0"/>
              <a:pPr/>
              <a:t>21-Jun-20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A070C8A-2925-4F68-8169-8735358BC7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07E0E5-FADF-4AF3-A590-D7464C5D7D5A}"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0C8A-2925-4F68-8169-8735358BC7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40FC642-E05D-4EA7-A0AE-55D32F1F26BD}"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40FC642-E05D-4EA7-A0AE-55D32F1F26BD}" type="datetimeFigureOut">
              <a:rPr lang="en-US" smtClean="0"/>
              <a:pPr/>
              <a:t>21-Jun-20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0FC642-E05D-4EA7-A0AE-55D32F1F26BD}" type="datetimeFigureOut">
              <a:rPr lang="en-US" smtClean="0"/>
              <a:pPr/>
              <a:t>21-Jun-20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FC642-E05D-4EA7-A0AE-55D32F1F26BD}" type="datetimeFigureOut">
              <a:rPr lang="en-US" smtClean="0"/>
              <a:pPr/>
              <a:t>21-Jun-20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07E0E5-FADF-4AF3-A590-D7464C5D7D5A}"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0C8A-2925-4F68-8169-8735358BC703}" type="slidenum">
              <a:rPr lang="en-US" smtClean="0"/>
              <a:pPr/>
              <a:t>‹#›</a:t>
            </a:fld>
            <a:endParaRPr lang="en-US"/>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40FC642-E05D-4EA7-A0AE-55D32F1F26BD}"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40FC642-E05D-4EA7-A0AE-55D32F1F26BD}"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116E199-1F4D-422A-AA70-72E866F4275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0FC642-E05D-4EA7-A0AE-55D32F1F26BD}"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0FC642-E05D-4EA7-A0AE-55D32F1F26BD}" type="datetimeFigureOut">
              <a:rPr lang="en-US" smtClean="0"/>
              <a:pPr/>
              <a:t>21-Jun-20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0FC642-E05D-4EA7-A0AE-55D32F1F26BD}" type="datetimeFigureOut">
              <a:rPr lang="en-US" smtClean="0"/>
              <a:pPr/>
              <a:t>21-Jun-20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FC642-E05D-4EA7-A0AE-55D32F1F26BD}" type="datetimeFigureOut">
              <a:rPr lang="en-US" smtClean="0"/>
              <a:pPr/>
              <a:t>21-Jun-20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0FC642-E05D-4EA7-A0AE-55D32F1F26BD}"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0FC642-E05D-4EA7-A0AE-55D32F1F26BD}"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FC642-E05D-4EA7-A0AE-55D32F1F26BD}" type="datetimeFigureOut">
              <a:rPr lang="en-US" smtClean="0"/>
              <a:pPr/>
              <a:t>21-Jun-20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6E199-1F4D-422A-AA70-72E866F427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ransition spd="med">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40FC642-E05D-4EA7-A0AE-55D32F1F26BD}" type="datetimeFigureOut">
              <a:rPr lang="en-US" smtClean="0"/>
              <a:pPr/>
              <a:t>21-Jun-20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16E199-1F4D-422A-AA70-72E866F427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ransition spd="med">
    <p:fade/>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0FC642-E05D-4EA7-A0AE-55D32F1F26BD}" type="datetimeFigureOut">
              <a:rPr lang="en-US" smtClean="0"/>
              <a:pPr/>
              <a:t>21-Jun-20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116E199-1F4D-422A-AA70-72E866F4275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ransition spd="med">
    <p:fad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2438400"/>
          </a:xfrm>
        </p:spPr>
        <p:txBody>
          <a:bodyPr>
            <a:noAutofit/>
          </a:bodyPr>
          <a:lstStyle/>
          <a:p>
            <a:br>
              <a:rPr lang="en-US" b="1" i="1" u="sng" dirty="0">
                <a:solidFill>
                  <a:schemeClr val="tx1">
                    <a:lumMod val="95000"/>
                    <a:lumOff val="5000"/>
                  </a:schemeClr>
                </a:solidFill>
                <a:latin typeface="Bodoni MT Black" pitchFamily="18" charset="0"/>
              </a:rPr>
            </a:br>
            <a:endParaRPr lang="en-US" b="1" i="1" dirty="0">
              <a:solidFill>
                <a:schemeClr val="tx1">
                  <a:lumMod val="95000"/>
                  <a:lumOff val="5000"/>
                </a:schemeClr>
              </a:solidFill>
              <a:latin typeface="Bodoni MT Black" pitchFamily="18" charset="0"/>
            </a:endParaRPr>
          </a:p>
        </p:txBody>
      </p:sp>
      <p:sp>
        <p:nvSpPr>
          <p:cNvPr id="3" name="Subtitle 2"/>
          <p:cNvSpPr>
            <a:spLocks noGrp="1"/>
          </p:cNvSpPr>
          <p:nvPr>
            <p:ph type="subTitle" idx="1"/>
          </p:nvPr>
        </p:nvSpPr>
        <p:spPr>
          <a:xfrm>
            <a:off x="0" y="5674390"/>
            <a:ext cx="9144000" cy="1183610"/>
          </a:xfrm>
        </p:spPr>
        <p:txBody>
          <a:bodyPr>
            <a:normAutofit lnSpcReduction="10000"/>
          </a:bodyPr>
          <a:lstStyle/>
          <a:p>
            <a:pPr algn="l">
              <a:spcBef>
                <a:spcPts val="0"/>
              </a:spcBef>
            </a:pPr>
            <a:r>
              <a:rPr lang="en-US" sz="3600" b="1" dirty="0">
                <a:solidFill>
                  <a:srgbClr val="002060"/>
                </a:solidFill>
                <a:latin typeface="Bodoni MT Black" pitchFamily="18" charset="0"/>
              </a:rPr>
              <a:t>Presented By -</a:t>
            </a:r>
          </a:p>
          <a:p>
            <a:pPr algn="l">
              <a:spcBef>
                <a:spcPts val="0"/>
              </a:spcBef>
            </a:pPr>
            <a:r>
              <a:rPr lang="en-US" sz="3600" b="1" dirty="0">
                <a:solidFill>
                  <a:srgbClr val="002060"/>
                </a:solidFill>
                <a:latin typeface="Bodoni MT Black" pitchFamily="18" charset="0"/>
              </a:rPr>
              <a:t>Neha Singh</a:t>
            </a:r>
          </a:p>
        </p:txBody>
      </p:sp>
      <p:pic>
        <p:nvPicPr>
          <p:cNvPr id="4" name="Picture 3" descr="Titanic.jpg"/>
          <p:cNvPicPr>
            <a:picLocks noChangeAspect="1"/>
          </p:cNvPicPr>
          <p:nvPr/>
        </p:nvPicPr>
        <p:blipFill>
          <a:blip r:embed="rId2" cstate="print"/>
          <a:stretch>
            <a:fillRect/>
          </a:stretch>
        </p:blipFill>
        <p:spPr>
          <a:xfrm>
            <a:off x="0" y="0"/>
            <a:ext cx="9144000" cy="5674390"/>
          </a:xfrm>
          <a:prstGeom prst="rect">
            <a:avLst/>
          </a:prstGeom>
        </p:spPr>
      </p:pic>
      <p:sp>
        <p:nvSpPr>
          <p:cNvPr id="5" name="TextBox 4"/>
          <p:cNvSpPr txBox="1"/>
          <p:nvPr/>
        </p:nvSpPr>
        <p:spPr>
          <a:xfrm>
            <a:off x="457200" y="0"/>
            <a:ext cx="8305800" cy="1323439"/>
          </a:xfrm>
          <a:prstGeom prst="rect">
            <a:avLst/>
          </a:prstGeom>
          <a:noFill/>
        </p:spPr>
        <p:txBody>
          <a:bodyPr wrap="square" rtlCol="0">
            <a:spAutoFit/>
          </a:bodyPr>
          <a:lstStyle/>
          <a:p>
            <a:pPr algn="ctr"/>
            <a:r>
              <a:rPr lang="en-US" sz="4000" b="1" i="1" dirty="0">
                <a:solidFill>
                  <a:srgbClr val="C00000"/>
                </a:solidFill>
                <a:latin typeface="Bodoni MT Black" pitchFamily="18" charset="0"/>
              </a:rPr>
              <a:t>Titanic : Machine Learning From Disaster</a:t>
            </a:r>
          </a:p>
        </p:txBody>
      </p:sp>
    </p:spTree>
  </p:cSld>
  <p:clrMapOvr>
    <a:masterClrMapping/>
  </p:clrMapOvr>
  <p:transition spd="slow" advTm="10000">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ctr"/>
            <a:r>
              <a:rPr lang="en-US" b="1" dirty="0">
                <a:solidFill>
                  <a:srgbClr val="FF0000"/>
                </a:solidFill>
                <a:latin typeface="Algerian" pitchFamily="82" charset="0"/>
              </a:rPr>
              <a:t>Analysis</a:t>
            </a: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b="1" dirty="0"/>
              <a:t>The survival of passengers with 1,2 or 3 Parents/Children along are having better survival percentage than that of one having no Parch value. But variation isn’t that much of use to learn.</a:t>
            </a:r>
          </a:p>
          <a:p>
            <a:pPr>
              <a:buNone/>
            </a:pPr>
            <a:r>
              <a:rPr lang="en-US" b="1" dirty="0"/>
              <a:t>   0: 34.3%       1: 55%        2:  50%       3:  60%      4: 0%        5: 20%         6: 0% </a:t>
            </a:r>
          </a:p>
          <a:p>
            <a:r>
              <a:rPr lang="en-US" b="1" dirty="0">
                <a:solidFill>
                  <a:schemeClr val="tx2">
                    <a:lumMod val="50000"/>
                  </a:schemeClr>
                </a:solidFill>
              </a:rPr>
              <a:t>Looking at Fare VS Survived graph we can see that the survival percentage of  the ones who have given more fare is higher.</a:t>
            </a:r>
          </a:p>
          <a:p>
            <a:r>
              <a:rPr lang="en-US" b="1" dirty="0">
                <a:solidFill>
                  <a:schemeClr val="bg2">
                    <a:lumMod val="10000"/>
                  </a:schemeClr>
                </a:solidFill>
              </a:rPr>
              <a:t>-&gt;Infants (Age &lt;=4) had high survival rate. </a:t>
            </a:r>
          </a:p>
          <a:p>
            <a:pPr>
              <a:buNone/>
            </a:pPr>
            <a:r>
              <a:rPr lang="en-US" b="1" dirty="0">
                <a:solidFill>
                  <a:schemeClr val="bg2">
                    <a:lumMod val="10000"/>
                  </a:schemeClr>
                </a:solidFill>
              </a:rPr>
              <a:t>    -&gt;Oldest passenger (Age = 80) survived. </a:t>
            </a:r>
          </a:p>
          <a:p>
            <a:pPr>
              <a:buNone/>
            </a:pPr>
            <a:r>
              <a:rPr lang="en-US" b="1" dirty="0">
                <a:solidFill>
                  <a:schemeClr val="bg2">
                    <a:lumMod val="10000"/>
                  </a:schemeClr>
                </a:solidFill>
              </a:rPr>
              <a:t>    -&gt;Large number of 15-25 years old passengers did not survive.</a:t>
            </a:r>
          </a:p>
          <a:p>
            <a:pPr>
              <a:buNone/>
            </a:pPr>
            <a:r>
              <a:rPr lang="en-US" b="1" dirty="0">
                <a:solidFill>
                  <a:schemeClr val="bg2">
                    <a:lumMod val="10000"/>
                  </a:schemeClr>
                </a:solidFill>
              </a:rPr>
              <a:t>    -&gt;Most passengers are in age range of 15-35 years.</a:t>
            </a:r>
          </a:p>
          <a:p>
            <a:endParaRPr lang="en-US" dirty="0"/>
          </a:p>
        </p:txBody>
      </p:sp>
    </p:spTree>
  </p:cSld>
  <p:clrMapOvr>
    <a:masterClrMapping/>
  </p:clrMapOvr>
  <p:transition spd="slow" advTm="11000">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1143000"/>
          </a:xfrm>
        </p:spPr>
        <p:txBody>
          <a:bodyPr>
            <a:normAutofit/>
          </a:bodyPr>
          <a:lstStyle/>
          <a:p>
            <a:r>
              <a:rPr lang="en-US" sz="6000" b="1" dirty="0">
                <a:solidFill>
                  <a:schemeClr val="tx1"/>
                </a:solidFill>
                <a:latin typeface="Agency FB" pitchFamily="34" charset="0"/>
              </a:rPr>
              <a:t>Inter-Relation Between Features</a:t>
            </a:r>
          </a:p>
        </p:txBody>
      </p:sp>
      <p:pic>
        <p:nvPicPr>
          <p:cNvPr id="4" name="Content Placeholder 3" descr="Pclass Age.png"/>
          <p:cNvPicPr>
            <a:picLocks noGrp="1" noChangeAspect="1"/>
          </p:cNvPicPr>
          <p:nvPr>
            <p:ph idx="1"/>
          </p:nvPr>
        </p:nvPicPr>
        <p:blipFill>
          <a:blip r:embed="rId2" cstate="print"/>
          <a:stretch>
            <a:fillRect/>
          </a:stretch>
        </p:blipFill>
        <p:spPr>
          <a:xfrm>
            <a:off x="457199" y="1600200"/>
            <a:ext cx="3442239" cy="4953000"/>
          </a:xfrm>
        </p:spPr>
      </p:pic>
      <p:pic>
        <p:nvPicPr>
          <p:cNvPr id="5" name="Picture 4" descr="Embarked Pclass.png"/>
          <p:cNvPicPr>
            <a:picLocks noChangeAspect="1"/>
          </p:cNvPicPr>
          <p:nvPr/>
        </p:nvPicPr>
        <p:blipFill>
          <a:blip r:embed="rId3" cstate="print"/>
          <a:stretch>
            <a:fillRect/>
          </a:stretch>
        </p:blipFill>
        <p:spPr>
          <a:xfrm>
            <a:off x="4876800" y="1524000"/>
            <a:ext cx="3048000" cy="4982271"/>
          </a:xfrm>
          <a:prstGeom prst="rect">
            <a:avLst/>
          </a:prstGeom>
        </p:spPr>
      </p:pic>
    </p:spTree>
  </p:cSld>
  <p:clrMapOvr>
    <a:masterClrMapping/>
  </p:clrMapOvr>
  <p:transition spd="slow" advTm="10000">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09" y="828822"/>
            <a:ext cx="8229600" cy="762000"/>
          </a:xfrm>
        </p:spPr>
        <p:txBody>
          <a:bodyPr>
            <a:normAutofit fontScale="90000"/>
          </a:bodyPr>
          <a:lstStyle/>
          <a:p>
            <a:r>
              <a:rPr lang="en-US" b="1" dirty="0">
                <a:solidFill>
                  <a:schemeClr val="accent1">
                    <a:lumMod val="75000"/>
                  </a:schemeClr>
                </a:solidFill>
                <a:latin typeface="Arial Rounded MT Bold" pitchFamily="34" charset="0"/>
              </a:rPr>
              <a:t>Inter-Relation Conclusion:</a:t>
            </a:r>
          </a:p>
        </p:txBody>
      </p:sp>
      <p:sp>
        <p:nvSpPr>
          <p:cNvPr id="3" name="Content Placeholder 2"/>
          <p:cNvSpPr>
            <a:spLocks noGrp="1"/>
          </p:cNvSpPr>
          <p:nvPr>
            <p:ph idx="1"/>
          </p:nvPr>
        </p:nvSpPr>
        <p:spPr>
          <a:xfrm>
            <a:off x="228600" y="1590822"/>
            <a:ext cx="8229600" cy="5257800"/>
          </a:xfrm>
        </p:spPr>
        <p:txBody>
          <a:bodyPr>
            <a:normAutofit lnSpcReduction="10000"/>
          </a:bodyPr>
          <a:lstStyle/>
          <a:p>
            <a:r>
              <a:rPr lang="en-US" b="1" dirty="0">
                <a:solidFill>
                  <a:schemeClr val="accent1">
                    <a:lumMod val="50000"/>
                  </a:schemeClr>
                </a:solidFill>
              </a:rPr>
              <a:t>Survival of Pclass 1 is more than any other in case of Age-&gt; 15-25. </a:t>
            </a:r>
          </a:p>
          <a:p>
            <a:pPr>
              <a:buNone/>
            </a:pPr>
            <a:r>
              <a:rPr lang="en-US" b="1" dirty="0">
                <a:solidFill>
                  <a:schemeClr val="accent1">
                    <a:lumMod val="50000"/>
                  </a:schemeClr>
                </a:solidFill>
              </a:rPr>
              <a:t>    But we can also spot that the Age group of 15-25 in Pclass 3 have a very low percentage of survival as compared to other two Pclasses.</a:t>
            </a:r>
          </a:p>
          <a:p>
            <a:r>
              <a:rPr lang="en-US" b="1" dirty="0">
                <a:solidFill>
                  <a:schemeClr val="accent1">
                    <a:lumMod val="50000"/>
                  </a:schemeClr>
                </a:solidFill>
              </a:rPr>
              <a:t>Embarked seems to be correlated with survival, depending on the gender.</a:t>
            </a:r>
          </a:p>
          <a:p>
            <a:pPr>
              <a:buNone/>
            </a:pPr>
            <a:r>
              <a:rPr lang="en-US" b="1" dirty="0">
                <a:solidFill>
                  <a:schemeClr val="accent1">
                    <a:lumMod val="50000"/>
                  </a:schemeClr>
                </a:solidFill>
              </a:rPr>
              <a:t>    Women from port Q and from port S have a higher chance of survival. The inverse is true, if they are from port C. </a:t>
            </a:r>
          </a:p>
          <a:p>
            <a:pPr>
              <a:buNone/>
            </a:pPr>
            <a:r>
              <a:rPr lang="en-US" b="1" dirty="0">
                <a:solidFill>
                  <a:schemeClr val="accent1">
                    <a:lumMod val="50000"/>
                  </a:schemeClr>
                </a:solidFill>
              </a:rPr>
              <a:t>    Men have a high survival probability if they are from port C, but a low probability if they are from port Q or S.</a:t>
            </a:r>
          </a:p>
        </p:txBody>
      </p:sp>
    </p:spTree>
  </p:cSld>
  <p:clrMapOvr>
    <a:masterClrMapping/>
  </p:clrMapOvr>
  <p:transition spd="slow" advTm="10000">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b="1" dirty="0">
                <a:solidFill>
                  <a:srgbClr val="002060"/>
                </a:solidFill>
                <a:latin typeface="Arial Rounded MT Bold" pitchFamily="34" charset="0"/>
              </a:rPr>
              <a:t>Merging the Pclass and SibSp into Relative</a:t>
            </a:r>
          </a:p>
        </p:txBody>
      </p:sp>
      <p:pic>
        <p:nvPicPr>
          <p:cNvPr id="4" name="Content Placeholder 3" descr="Relatives.png"/>
          <p:cNvPicPr>
            <a:picLocks noGrp="1" noChangeAspect="1"/>
          </p:cNvPicPr>
          <p:nvPr>
            <p:ph idx="1"/>
          </p:nvPr>
        </p:nvPicPr>
        <p:blipFill>
          <a:blip r:embed="rId2" cstate="print"/>
          <a:stretch>
            <a:fillRect/>
          </a:stretch>
        </p:blipFill>
        <p:spPr>
          <a:xfrm>
            <a:off x="228600" y="1828800"/>
            <a:ext cx="6758378" cy="3078741"/>
          </a:xfrm>
        </p:spPr>
      </p:pic>
      <p:sp>
        <p:nvSpPr>
          <p:cNvPr id="5" name="TextBox 4"/>
          <p:cNvSpPr txBox="1"/>
          <p:nvPr/>
        </p:nvSpPr>
        <p:spPr>
          <a:xfrm>
            <a:off x="0" y="4876800"/>
            <a:ext cx="9144000" cy="1692771"/>
          </a:xfrm>
          <a:prstGeom prst="rect">
            <a:avLst/>
          </a:prstGeom>
          <a:noFill/>
        </p:spPr>
        <p:txBody>
          <a:bodyPr wrap="square" rtlCol="0">
            <a:spAutoFit/>
          </a:bodyPr>
          <a:lstStyle/>
          <a:p>
            <a:r>
              <a:rPr lang="en-US" sz="2600" b="1" dirty="0">
                <a:solidFill>
                  <a:srgbClr val="FF0000"/>
                </a:solidFill>
              </a:rPr>
              <a:t>Here we can see that a passenger had a high probability of survival with 1 to 3 relatives, but a lower probability if he had less than 1 or more than 3 relatives (except for some cases with 6 relatives). But this doesn’t affect much.</a:t>
            </a:r>
          </a:p>
        </p:txBody>
      </p:sp>
    </p:spTree>
  </p:cSld>
  <p:clrMapOvr>
    <a:masterClrMapping/>
  </p:clrMapOvr>
  <p:transition spd="slow" advTm="10000">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a:solidFill>
                  <a:schemeClr val="accent2">
                    <a:lumMod val="50000"/>
                  </a:schemeClr>
                </a:solidFill>
                <a:latin typeface="Bodoni MT Black" pitchFamily="18" charset="0"/>
              </a:rPr>
              <a:t>What we Analyzed:</a:t>
            </a:r>
          </a:p>
        </p:txBody>
      </p:sp>
      <p:sp>
        <p:nvSpPr>
          <p:cNvPr id="3" name="Content Placeholder 2"/>
          <p:cNvSpPr>
            <a:spLocks noGrp="1"/>
          </p:cNvSpPr>
          <p:nvPr>
            <p:ph idx="1"/>
          </p:nvPr>
        </p:nvSpPr>
        <p:spPr>
          <a:xfrm>
            <a:off x="381000" y="1371600"/>
            <a:ext cx="8382000" cy="5257800"/>
          </a:xfrm>
        </p:spPr>
        <p:txBody>
          <a:bodyPr>
            <a:normAutofit fontScale="85000" lnSpcReduction="10000"/>
          </a:bodyPr>
          <a:lstStyle/>
          <a:p>
            <a:r>
              <a:rPr lang="en-US" sz="3200" b="1" dirty="0">
                <a:solidFill>
                  <a:schemeClr val="tx2">
                    <a:lumMod val="50000"/>
                  </a:schemeClr>
                </a:solidFill>
              </a:rPr>
              <a:t>As the Cabin column in the data had insufficient number of entries(i.e. 23%), we need to exclude that from the features in consideration.</a:t>
            </a:r>
          </a:p>
          <a:p>
            <a:r>
              <a:rPr lang="en-US" sz="3200" b="1" dirty="0">
                <a:solidFill>
                  <a:schemeClr val="tx2">
                    <a:lumMod val="50000"/>
                  </a:schemeClr>
                </a:solidFill>
              </a:rPr>
              <a:t>The features Parch and SibSp doesn’t make much difference in survival percentage when compared to each other, thus excluded.</a:t>
            </a:r>
          </a:p>
          <a:p>
            <a:r>
              <a:rPr lang="en-US" sz="3200" b="1" dirty="0">
                <a:solidFill>
                  <a:schemeClr val="tx2">
                    <a:lumMod val="50000"/>
                  </a:schemeClr>
                </a:solidFill>
              </a:rPr>
              <a:t>Passenger ID , Ticket ,Name doesn’t seem to be  useful feature as they are independent of the target value ‘Survived’ and thus it can’t be used for analysis.</a:t>
            </a:r>
          </a:p>
          <a:p>
            <a:r>
              <a:rPr lang="en-US" sz="3200" b="1" dirty="0">
                <a:solidFill>
                  <a:schemeClr val="tx2">
                    <a:lumMod val="50000"/>
                  </a:schemeClr>
                </a:solidFill>
              </a:rPr>
              <a:t>Rest of the features seem to be useful as per what we have seen in the graph visualization.</a:t>
            </a:r>
          </a:p>
          <a:p>
            <a:pPr>
              <a:buNone/>
            </a:pPr>
            <a:r>
              <a:rPr lang="en-US" dirty="0"/>
              <a:t>    </a:t>
            </a:r>
          </a:p>
          <a:p>
            <a:endParaRPr lang="en-US" dirty="0"/>
          </a:p>
          <a:p>
            <a:endParaRPr lang="en-US" dirty="0"/>
          </a:p>
          <a:p>
            <a:endParaRPr lang="en-US" dirty="0"/>
          </a:p>
        </p:txBody>
      </p:sp>
    </p:spTree>
  </p:cSld>
  <p:clrMapOvr>
    <a:masterClrMapping/>
  </p:clrMapOvr>
  <p:transition spd="slow" advTm="10000">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chemeClr val="bg2">
                    <a:lumMod val="25000"/>
                  </a:schemeClr>
                </a:solidFill>
                <a:latin typeface="Arial Rounded MT Bold" pitchFamily="34" charset="0"/>
              </a:rPr>
              <a:t>Features Taken:</a:t>
            </a:r>
          </a:p>
        </p:txBody>
      </p:sp>
      <p:pic>
        <p:nvPicPr>
          <p:cNvPr id="4" name="Content Placeholder 3" descr="data features.png"/>
          <p:cNvPicPr>
            <a:picLocks noGrp="1" noChangeAspect="1"/>
          </p:cNvPicPr>
          <p:nvPr>
            <p:ph idx="1"/>
          </p:nvPr>
        </p:nvPicPr>
        <p:blipFill>
          <a:blip r:embed="rId2" cstate="print"/>
          <a:stretch>
            <a:fillRect/>
          </a:stretch>
        </p:blipFill>
        <p:spPr>
          <a:xfrm>
            <a:off x="457200" y="1828800"/>
            <a:ext cx="5678106" cy="2133600"/>
          </a:xfrm>
        </p:spPr>
      </p:pic>
      <p:sp>
        <p:nvSpPr>
          <p:cNvPr id="5" name="TextBox 4"/>
          <p:cNvSpPr txBox="1"/>
          <p:nvPr/>
        </p:nvSpPr>
        <p:spPr>
          <a:xfrm>
            <a:off x="609600" y="4191000"/>
            <a:ext cx="6629400" cy="2554545"/>
          </a:xfrm>
          <a:prstGeom prst="rect">
            <a:avLst/>
          </a:prstGeom>
          <a:noFill/>
        </p:spPr>
        <p:txBody>
          <a:bodyPr wrap="square" rtlCol="0">
            <a:spAutoFit/>
          </a:bodyPr>
          <a:lstStyle/>
          <a:p>
            <a:pPr>
              <a:buFont typeface="Arial" pitchFamily="34" charset="0"/>
              <a:buChar char="•"/>
            </a:pPr>
            <a:r>
              <a:rPr lang="en-US" sz="3200" b="1" dirty="0">
                <a:solidFill>
                  <a:schemeClr val="tx2">
                    <a:lumMod val="50000"/>
                  </a:schemeClr>
                </a:solidFill>
                <a:latin typeface="Bernard MT Condensed" pitchFamily="18" charset="0"/>
              </a:rPr>
              <a:t>Pclass</a:t>
            </a:r>
          </a:p>
          <a:p>
            <a:pPr>
              <a:buFont typeface="Arial" pitchFamily="34" charset="0"/>
              <a:buChar char="•"/>
            </a:pPr>
            <a:r>
              <a:rPr lang="en-US" sz="3200" b="1" dirty="0">
                <a:solidFill>
                  <a:schemeClr val="tx2">
                    <a:lumMod val="50000"/>
                  </a:schemeClr>
                </a:solidFill>
                <a:latin typeface="Bernard MT Condensed" pitchFamily="18" charset="0"/>
              </a:rPr>
              <a:t>Sex</a:t>
            </a:r>
          </a:p>
          <a:p>
            <a:pPr>
              <a:buFont typeface="Arial" pitchFamily="34" charset="0"/>
              <a:buChar char="•"/>
            </a:pPr>
            <a:r>
              <a:rPr lang="en-US" sz="3200" b="1" dirty="0">
                <a:solidFill>
                  <a:schemeClr val="tx2">
                    <a:lumMod val="50000"/>
                  </a:schemeClr>
                </a:solidFill>
                <a:latin typeface="Bernard MT Condensed" pitchFamily="18" charset="0"/>
              </a:rPr>
              <a:t>Age</a:t>
            </a:r>
          </a:p>
          <a:p>
            <a:pPr>
              <a:buFont typeface="Arial" pitchFamily="34" charset="0"/>
              <a:buChar char="•"/>
            </a:pPr>
            <a:r>
              <a:rPr lang="en-US" sz="3200" b="1" dirty="0">
                <a:solidFill>
                  <a:schemeClr val="tx2">
                    <a:lumMod val="50000"/>
                  </a:schemeClr>
                </a:solidFill>
                <a:latin typeface="Bernard MT Condensed" pitchFamily="18" charset="0"/>
              </a:rPr>
              <a:t>Fare</a:t>
            </a:r>
          </a:p>
          <a:p>
            <a:pPr>
              <a:buFont typeface="Arial" pitchFamily="34" charset="0"/>
              <a:buChar char="•"/>
            </a:pPr>
            <a:r>
              <a:rPr lang="en-US" sz="3200" b="1" dirty="0">
                <a:solidFill>
                  <a:schemeClr val="tx2">
                    <a:lumMod val="50000"/>
                  </a:schemeClr>
                </a:solidFill>
                <a:latin typeface="Bernard MT Condensed" pitchFamily="18" charset="0"/>
              </a:rPr>
              <a:t>Embarked</a:t>
            </a:r>
          </a:p>
        </p:txBody>
      </p:sp>
      <p:pic>
        <p:nvPicPr>
          <p:cNvPr id="6" name="Picture 5" descr="get_dummies.png"/>
          <p:cNvPicPr>
            <a:picLocks noChangeAspect="1"/>
          </p:cNvPicPr>
          <p:nvPr/>
        </p:nvPicPr>
        <p:blipFill>
          <a:blip r:embed="rId3" cstate="print"/>
          <a:stretch>
            <a:fillRect/>
          </a:stretch>
        </p:blipFill>
        <p:spPr>
          <a:xfrm>
            <a:off x="3200400" y="4876800"/>
            <a:ext cx="5715000" cy="1828800"/>
          </a:xfrm>
          <a:prstGeom prst="rect">
            <a:avLst/>
          </a:prstGeom>
        </p:spPr>
      </p:pic>
      <p:sp>
        <p:nvSpPr>
          <p:cNvPr id="7" name="TextBox 6"/>
          <p:cNvSpPr txBox="1"/>
          <p:nvPr/>
        </p:nvSpPr>
        <p:spPr>
          <a:xfrm>
            <a:off x="3352800" y="3886200"/>
            <a:ext cx="5257800" cy="954107"/>
          </a:xfrm>
          <a:prstGeom prst="rect">
            <a:avLst/>
          </a:prstGeom>
          <a:noFill/>
        </p:spPr>
        <p:txBody>
          <a:bodyPr wrap="square" rtlCol="0">
            <a:spAutoFit/>
          </a:bodyPr>
          <a:lstStyle/>
          <a:p>
            <a:r>
              <a:rPr lang="en-US" sz="2800" b="1" dirty="0">
                <a:solidFill>
                  <a:schemeClr val="accent3">
                    <a:lumMod val="50000"/>
                  </a:schemeClr>
                </a:solidFill>
              </a:rPr>
              <a:t>Encoding Object Values of features taken:</a:t>
            </a:r>
          </a:p>
        </p:txBody>
      </p:sp>
    </p:spTree>
  </p:cSld>
  <p:clrMapOvr>
    <a:masterClrMapping/>
  </p:clrMapOvr>
  <p:transition spd="slow" advTm="10000">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b="1" dirty="0">
                <a:solidFill>
                  <a:schemeClr val="bg2">
                    <a:lumMod val="25000"/>
                  </a:schemeClr>
                </a:solidFill>
                <a:latin typeface="Algerian" pitchFamily="82" charset="0"/>
              </a:rPr>
              <a:t>Each Feature with Corresponding Values</a:t>
            </a:r>
          </a:p>
        </p:txBody>
      </p:sp>
      <p:pic>
        <p:nvPicPr>
          <p:cNvPr id="4" name="Content Placeholder 3" descr="Dataset visualization.png"/>
          <p:cNvPicPr>
            <a:picLocks noGrp="1" noChangeAspect="1"/>
          </p:cNvPicPr>
          <p:nvPr>
            <p:ph idx="1"/>
          </p:nvPr>
        </p:nvPicPr>
        <p:blipFill>
          <a:blip r:embed="rId2" cstate="print"/>
          <a:stretch>
            <a:fillRect/>
          </a:stretch>
        </p:blipFill>
        <p:spPr>
          <a:xfrm>
            <a:off x="152400" y="1981200"/>
            <a:ext cx="8763000" cy="4648200"/>
          </a:xfrm>
        </p:spPr>
      </p:pic>
    </p:spTree>
  </p:cSld>
  <p:clrMapOvr>
    <a:masterClrMapping/>
  </p:clrMapOvr>
  <p:transition spd="slow" advTm="10000">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b="1" dirty="0">
                <a:latin typeface="Cooper Black" pitchFamily="18" charset="0"/>
              </a:rPr>
              <a:t>Algorithms Used : </a:t>
            </a:r>
          </a:p>
        </p:txBody>
      </p:sp>
      <p:sp>
        <p:nvSpPr>
          <p:cNvPr id="3" name="Content Placeholder 2"/>
          <p:cNvSpPr>
            <a:spLocks noGrp="1"/>
          </p:cNvSpPr>
          <p:nvPr>
            <p:ph idx="1"/>
          </p:nvPr>
        </p:nvSpPr>
        <p:spPr/>
        <p:txBody>
          <a:bodyPr/>
          <a:lstStyle/>
          <a:p>
            <a:pPr>
              <a:buFont typeface="Wingdings" pitchFamily="2" charset="2"/>
              <a:buChar char="q"/>
            </a:pPr>
            <a:r>
              <a:rPr lang="en-US" sz="4000" dirty="0">
                <a:solidFill>
                  <a:srgbClr val="C00000"/>
                </a:solidFill>
              </a:rPr>
              <a:t>Logistic Regression</a:t>
            </a:r>
          </a:p>
          <a:p>
            <a:pPr>
              <a:buFont typeface="Wingdings" pitchFamily="2" charset="2"/>
              <a:buChar char="q"/>
            </a:pPr>
            <a:r>
              <a:rPr lang="en-US" sz="4000" dirty="0">
                <a:solidFill>
                  <a:srgbClr val="C00000"/>
                </a:solidFill>
              </a:rPr>
              <a:t>Random Forest Classifier</a:t>
            </a:r>
          </a:p>
          <a:p>
            <a:pPr>
              <a:buFont typeface="Wingdings" pitchFamily="2" charset="2"/>
              <a:buChar char="q"/>
            </a:pPr>
            <a:r>
              <a:rPr lang="en-US" sz="4000" dirty="0">
                <a:solidFill>
                  <a:srgbClr val="C00000"/>
                </a:solidFill>
              </a:rPr>
              <a:t>Decision Tree</a:t>
            </a:r>
          </a:p>
          <a:p>
            <a:pPr>
              <a:buFont typeface="Wingdings" pitchFamily="2" charset="2"/>
              <a:buChar char="q"/>
            </a:pPr>
            <a:r>
              <a:rPr lang="en-US" sz="4000" dirty="0">
                <a:solidFill>
                  <a:srgbClr val="C00000"/>
                </a:solidFill>
              </a:rPr>
              <a:t>Support Vector Classifier</a:t>
            </a:r>
          </a:p>
          <a:p>
            <a:pPr>
              <a:buFont typeface="Wingdings" pitchFamily="2" charset="2"/>
              <a:buChar char="q"/>
            </a:pPr>
            <a:r>
              <a:rPr lang="en-US" sz="4000" dirty="0">
                <a:solidFill>
                  <a:srgbClr val="C00000"/>
                </a:solidFill>
              </a:rPr>
              <a:t>K – Nearest Neighbors</a:t>
            </a:r>
          </a:p>
          <a:p>
            <a:endParaRPr lang="en-US" dirty="0"/>
          </a:p>
        </p:txBody>
      </p:sp>
    </p:spTree>
  </p:cSld>
  <p:clrMapOvr>
    <a:masterClrMapping/>
  </p:clrMapOvr>
  <p:transition spd="slow" advTm="10000">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371600"/>
          </a:xfrm>
        </p:spPr>
        <p:txBody>
          <a:bodyPr>
            <a:normAutofit fontScale="90000"/>
          </a:bodyPr>
          <a:lstStyle/>
          <a:p>
            <a:pPr algn="ctr"/>
            <a:r>
              <a:rPr lang="en-US" dirty="0">
                <a:solidFill>
                  <a:schemeClr val="accent2">
                    <a:lumMod val="75000"/>
                  </a:schemeClr>
                </a:solidFill>
                <a:latin typeface="Gill Sans Ultra Bold" pitchFamily="34" charset="0"/>
              </a:rPr>
              <a:t>Accuracy Score of each Algorithm </a:t>
            </a:r>
          </a:p>
        </p:txBody>
      </p:sp>
      <p:pic>
        <p:nvPicPr>
          <p:cNvPr id="6" name="Content Placeholder 5" descr="neww model scoe.png"/>
          <p:cNvPicPr>
            <a:picLocks noGrp="1" noChangeAspect="1"/>
          </p:cNvPicPr>
          <p:nvPr>
            <p:ph idx="1"/>
          </p:nvPr>
        </p:nvPicPr>
        <p:blipFill>
          <a:blip r:embed="rId2" cstate="print"/>
          <a:stretch>
            <a:fillRect/>
          </a:stretch>
        </p:blipFill>
        <p:spPr>
          <a:xfrm>
            <a:off x="1447800" y="2057400"/>
            <a:ext cx="6629400" cy="4613807"/>
          </a:xfrm>
        </p:spPr>
      </p:pic>
    </p:spTree>
  </p:cSld>
  <p:clrMapOvr>
    <a:masterClrMapping/>
  </p:clrMapOvr>
  <p:transition spd="slow" advTm="10000">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5400" b="1" dirty="0">
                <a:latin typeface="Algerian" pitchFamily="82" charset="0"/>
              </a:rPr>
              <a:t>Feature Importance </a:t>
            </a:r>
          </a:p>
        </p:txBody>
      </p:sp>
      <p:pic>
        <p:nvPicPr>
          <p:cNvPr id="4" name="Content Placeholder 3" descr="new feature.png"/>
          <p:cNvPicPr>
            <a:picLocks noGrp="1" noChangeAspect="1"/>
          </p:cNvPicPr>
          <p:nvPr>
            <p:ph idx="1"/>
          </p:nvPr>
        </p:nvPicPr>
        <p:blipFill>
          <a:blip r:embed="rId2" cstate="print"/>
          <a:stretch>
            <a:fillRect/>
          </a:stretch>
        </p:blipFill>
        <p:spPr>
          <a:xfrm>
            <a:off x="990600" y="2286000"/>
            <a:ext cx="7010399" cy="4137055"/>
          </a:xfrm>
        </p:spPr>
      </p:pic>
      <p:sp>
        <p:nvSpPr>
          <p:cNvPr id="5" name="TextBox 4"/>
          <p:cNvSpPr txBox="1"/>
          <p:nvPr/>
        </p:nvSpPr>
        <p:spPr>
          <a:xfrm>
            <a:off x="914400" y="1600200"/>
            <a:ext cx="7239000" cy="523220"/>
          </a:xfrm>
          <a:prstGeom prst="rect">
            <a:avLst/>
          </a:prstGeom>
          <a:noFill/>
        </p:spPr>
        <p:txBody>
          <a:bodyPr wrap="square" rtlCol="0">
            <a:spAutoFit/>
          </a:bodyPr>
          <a:lstStyle/>
          <a:p>
            <a:r>
              <a:rPr lang="en-US" sz="2800" b="1" dirty="0">
                <a:solidFill>
                  <a:schemeClr val="tx2">
                    <a:lumMod val="75000"/>
                  </a:schemeClr>
                </a:solidFill>
                <a:latin typeface="Cooper Black" pitchFamily="18" charset="0"/>
              </a:rPr>
              <a:t>According to Random Forest Classifier </a:t>
            </a:r>
          </a:p>
        </p:txBody>
      </p:sp>
    </p:spTree>
  </p:cSld>
  <p:clrMapOvr>
    <a:masterClrMapping/>
  </p:clrMapOvr>
  <p:transition spd="slow" advTm="10000">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nal map.png"/>
          <p:cNvPicPr>
            <a:picLocks noGrp="1" noChangeAspect="1"/>
          </p:cNvPicPr>
          <p:nvPr>
            <p:ph sz="quarter" idx="1"/>
          </p:nvPr>
        </p:nvPicPr>
        <p:blipFill>
          <a:blip r:embed="rId2" cstate="print"/>
          <a:stretch>
            <a:fillRect/>
          </a:stretch>
        </p:blipFill>
        <p:spPr>
          <a:xfrm>
            <a:off x="5327381" y="304800"/>
            <a:ext cx="3565745" cy="2895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0" y="178713"/>
            <a:ext cx="5181600" cy="861774"/>
          </a:xfrm>
          <a:prstGeom prst="rect">
            <a:avLst/>
          </a:prstGeom>
          <a:noFill/>
        </p:spPr>
        <p:txBody>
          <a:bodyPr wrap="square" rtlCol="0">
            <a:spAutoFit/>
          </a:bodyPr>
          <a:lstStyle/>
          <a:p>
            <a:r>
              <a:rPr lang="en-US" sz="3200" b="1" i="1" dirty="0">
                <a:solidFill>
                  <a:srgbClr val="FF0000"/>
                </a:solidFill>
                <a:latin typeface="Gill Sans Ultra Bold" pitchFamily="34" charset="0"/>
              </a:rPr>
              <a:t>The Titanic Disaster</a:t>
            </a:r>
          </a:p>
          <a:p>
            <a:endParaRPr lang="en-US" dirty="0"/>
          </a:p>
        </p:txBody>
      </p:sp>
      <p:sp>
        <p:nvSpPr>
          <p:cNvPr id="7" name="TextBox 6"/>
          <p:cNvSpPr txBox="1"/>
          <p:nvPr/>
        </p:nvSpPr>
        <p:spPr>
          <a:xfrm>
            <a:off x="228600" y="1040487"/>
            <a:ext cx="8686800" cy="5262979"/>
          </a:xfrm>
          <a:prstGeom prst="rect">
            <a:avLst/>
          </a:prstGeom>
          <a:noFill/>
        </p:spPr>
        <p:txBody>
          <a:bodyPr wrap="square" rtlCol="0">
            <a:spAutoFit/>
          </a:bodyPr>
          <a:lstStyle/>
          <a:p>
            <a:pPr>
              <a:buFont typeface="Arial" pitchFamily="34" charset="0"/>
              <a:buChar char="•"/>
            </a:pPr>
            <a:r>
              <a:rPr lang="en-US" sz="2400" b="1" dirty="0">
                <a:solidFill>
                  <a:srgbClr val="002060"/>
                </a:solidFill>
                <a:latin typeface="Arial Rounded MT Bold" pitchFamily="34" charset="0"/>
              </a:rPr>
              <a:t>Date – April 15, 1912</a:t>
            </a:r>
          </a:p>
          <a:p>
            <a:pPr>
              <a:buFont typeface="Arial" pitchFamily="34" charset="0"/>
              <a:buChar char="•"/>
            </a:pPr>
            <a:r>
              <a:rPr lang="en-US" sz="2400" b="1" dirty="0">
                <a:solidFill>
                  <a:srgbClr val="002060"/>
                </a:solidFill>
                <a:latin typeface="Arial Rounded MT Bold" pitchFamily="34" charset="0"/>
              </a:rPr>
              <a:t>Place – East 1610km of </a:t>
            </a:r>
          </a:p>
          <a:p>
            <a:r>
              <a:rPr lang="en-US" sz="2400" b="1" dirty="0">
                <a:solidFill>
                  <a:srgbClr val="002060"/>
                </a:solidFill>
                <a:latin typeface="Arial Rounded MT Bold" pitchFamily="34" charset="0"/>
              </a:rPr>
              <a:t> Boston,  Massachusetts, the </a:t>
            </a:r>
          </a:p>
          <a:p>
            <a:r>
              <a:rPr lang="en-US" sz="2400" b="1" dirty="0">
                <a:solidFill>
                  <a:srgbClr val="002060"/>
                </a:solidFill>
                <a:latin typeface="Arial Rounded MT Bold" pitchFamily="34" charset="0"/>
              </a:rPr>
              <a:t> U.S.A</a:t>
            </a:r>
          </a:p>
          <a:p>
            <a:pPr>
              <a:buFont typeface="Arial" pitchFamily="34" charset="0"/>
              <a:buChar char="•"/>
            </a:pPr>
            <a:r>
              <a:rPr lang="en-US" sz="2400" b="1" dirty="0">
                <a:solidFill>
                  <a:srgbClr val="002060"/>
                </a:solidFill>
                <a:latin typeface="Arial Rounded MT Bold" pitchFamily="34" charset="0"/>
              </a:rPr>
              <a:t>Location – Saint Jones offing </a:t>
            </a:r>
          </a:p>
          <a:p>
            <a:r>
              <a:rPr lang="en-US" sz="2400" b="1" dirty="0">
                <a:solidFill>
                  <a:srgbClr val="002060"/>
                </a:solidFill>
                <a:latin typeface="Arial Rounded MT Bold" pitchFamily="34" charset="0"/>
              </a:rPr>
              <a:t> 604k, Newfoundland</a:t>
            </a:r>
          </a:p>
          <a:p>
            <a:pPr>
              <a:buFont typeface="Arial" pitchFamily="34" charset="0"/>
              <a:buChar char="•"/>
            </a:pPr>
            <a:r>
              <a:rPr lang="en-US" sz="2400" b="1" dirty="0">
                <a:solidFill>
                  <a:srgbClr val="002060"/>
                </a:solidFill>
                <a:latin typeface="Arial Rounded MT Bold" pitchFamily="34" charset="0"/>
              </a:rPr>
              <a:t>Overview - The luxury passenger liner Titanic, which was said to be unsinkable, on it's way from England to New York collided with an iceberg and sank. </a:t>
            </a:r>
          </a:p>
          <a:p>
            <a:pPr>
              <a:buFont typeface="Arial" pitchFamily="34" charset="0"/>
              <a:buChar char="•"/>
            </a:pPr>
            <a:r>
              <a:rPr lang="en-US" sz="2400" b="1" dirty="0">
                <a:solidFill>
                  <a:srgbClr val="002060"/>
                </a:solidFill>
                <a:latin typeface="Arial Rounded MT Bold" pitchFamily="34" charset="0"/>
              </a:rPr>
              <a:t>Incident - When crews discovered an iceberg, they steered the ship to evade it, but the vessel collided, the hull eventually broke in half, and sank. Insufficient number of lifeboats and the late call for help were responsible for many of the 1,517 deaths.</a:t>
            </a:r>
            <a:endParaRPr lang="en-US" sz="2400" dirty="0">
              <a:solidFill>
                <a:srgbClr val="002060"/>
              </a:solidFill>
              <a:latin typeface="Arial Rounded MT Bold" pitchFamily="34" charset="0"/>
            </a:endParaRPr>
          </a:p>
        </p:txBody>
      </p:sp>
    </p:spTree>
  </p:cSld>
  <p:clrMapOvr>
    <a:masterClrMapping/>
  </p:clrMapOvr>
  <p:transition spd="med" advTm="10000">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6600" b="1" dirty="0">
                <a:latin typeface="Matura MT Script Capitals" pitchFamily="66" charset="0"/>
              </a:rPr>
              <a:t>Conclusion:</a:t>
            </a:r>
          </a:p>
        </p:txBody>
      </p:sp>
      <p:sp>
        <p:nvSpPr>
          <p:cNvPr id="3" name="Content Placeholder 2"/>
          <p:cNvSpPr>
            <a:spLocks noGrp="1"/>
          </p:cNvSpPr>
          <p:nvPr>
            <p:ph idx="1"/>
          </p:nvPr>
        </p:nvSpPr>
        <p:spPr>
          <a:xfrm>
            <a:off x="152400" y="1371600"/>
            <a:ext cx="8839200" cy="5181600"/>
          </a:xfrm>
        </p:spPr>
        <p:txBody>
          <a:bodyPr>
            <a:normAutofit fontScale="92500"/>
          </a:bodyPr>
          <a:lstStyle/>
          <a:p>
            <a:r>
              <a:rPr lang="en-US" sz="3200" dirty="0">
                <a:solidFill>
                  <a:schemeClr val="bg2">
                    <a:lumMod val="10000"/>
                  </a:schemeClr>
                </a:solidFill>
                <a:latin typeface="Cooper Black" pitchFamily="18" charset="0"/>
              </a:rPr>
              <a:t>Random Forest seems to be the best model for prediction here  with accuracy of around 83%,followed by Decision Tree and Logistic Regression with accuracy of 78% and 73% respectively.</a:t>
            </a:r>
            <a:endParaRPr lang="en-US" sz="3200" dirty="0">
              <a:solidFill>
                <a:schemeClr val="bg2">
                  <a:lumMod val="10000"/>
                </a:schemeClr>
              </a:solidFill>
            </a:endParaRPr>
          </a:p>
          <a:p>
            <a:r>
              <a:rPr lang="en-US" sz="3200" dirty="0">
                <a:solidFill>
                  <a:schemeClr val="bg2">
                    <a:lumMod val="10000"/>
                  </a:schemeClr>
                </a:solidFill>
                <a:latin typeface="Cooper Black" pitchFamily="18" charset="0"/>
              </a:rPr>
              <a:t>K-Nearest Neighbors and Support Vector Classifier doesn’t seem to fit the data good with 68% of accuracy in prediction .</a:t>
            </a:r>
          </a:p>
          <a:p>
            <a:r>
              <a:rPr lang="en-US" sz="3200" dirty="0">
                <a:solidFill>
                  <a:schemeClr val="bg2">
                    <a:lumMod val="10000"/>
                  </a:schemeClr>
                </a:solidFill>
                <a:latin typeface="Cooper Black" pitchFamily="18" charset="0"/>
              </a:rPr>
              <a:t>No Algorithm can predict with 100% accuracy</a:t>
            </a:r>
          </a:p>
          <a:p>
            <a:endParaRPr lang="en-US" sz="3000" dirty="0">
              <a:solidFill>
                <a:schemeClr val="bg2">
                  <a:lumMod val="10000"/>
                </a:schemeClr>
              </a:solidFill>
              <a:latin typeface="Cooper Black" pitchFamily="18" charset="0"/>
            </a:endParaRPr>
          </a:p>
          <a:p>
            <a:endParaRPr lang="en-US" dirty="0"/>
          </a:p>
          <a:p>
            <a:endParaRPr lang="en-US" dirty="0"/>
          </a:p>
        </p:txBody>
      </p:sp>
    </p:spTree>
  </p:cSld>
  <p:clrMapOvr>
    <a:masterClrMapping/>
  </p:clrMapOvr>
  <p:transition spd="slow" advTm="10000">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titanic final.jpg"/>
          <p:cNvPicPr>
            <a:picLocks noChangeAspect="1"/>
          </p:cNvPicPr>
          <p:nvPr/>
        </p:nvPicPr>
        <p:blipFill>
          <a:blip r:embed="rId2" cstate="print"/>
          <a:stretch>
            <a:fillRect/>
          </a:stretch>
        </p:blipFill>
        <p:spPr>
          <a:xfrm>
            <a:off x="0" y="0"/>
            <a:ext cx="9144000" cy="6858000"/>
          </a:xfrm>
          <a:prstGeom prst="rect">
            <a:avLst/>
          </a:prstGeom>
        </p:spPr>
      </p:pic>
      <p:sp>
        <p:nvSpPr>
          <p:cNvPr id="5" name="TextBox 4"/>
          <p:cNvSpPr txBox="1"/>
          <p:nvPr/>
        </p:nvSpPr>
        <p:spPr>
          <a:xfrm>
            <a:off x="0" y="4800600"/>
            <a:ext cx="9144000" cy="1446550"/>
          </a:xfrm>
          <a:prstGeom prst="rect">
            <a:avLst/>
          </a:prstGeom>
          <a:noFill/>
        </p:spPr>
        <p:txBody>
          <a:bodyPr wrap="square" rtlCol="0">
            <a:spAutoFit/>
          </a:bodyPr>
          <a:lstStyle/>
          <a:p>
            <a:pPr algn="ctr"/>
            <a:r>
              <a:rPr lang="en-US" sz="8800" b="1" i="1" dirty="0">
                <a:solidFill>
                  <a:srgbClr val="C00000"/>
                </a:solidFill>
                <a:latin typeface="Cooper Black" pitchFamily="18" charset="0"/>
              </a:rPr>
              <a:t>Thank You</a:t>
            </a:r>
          </a:p>
        </p:txBody>
      </p:sp>
    </p:spTree>
  </p:cSld>
  <p:clrMapOvr>
    <a:masterClrMapping/>
  </p:clrMapOvr>
  <p:transition spd="slow" advTm="10000">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latin typeface="Bodoni MT Black" pitchFamily="18" charset="0"/>
              </a:rPr>
              <a:t>Introduction</a:t>
            </a:r>
          </a:p>
        </p:txBody>
      </p:sp>
      <p:sp>
        <p:nvSpPr>
          <p:cNvPr id="3" name="Content Placeholder 2"/>
          <p:cNvSpPr>
            <a:spLocks noGrp="1"/>
          </p:cNvSpPr>
          <p:nvPr>
            <p:ph idx="1"/>
          </p:nvPr>
        </p:nvSpPr>
        <p:spPr>
          <a:xfrm>
            <a:off x="457200" y="1905000"/>
            <a:ext cx="8229600" cy="4389120"/>
          </a:xfrm>
        </p:spPr>
        <p:txBody>
          <a:bodyPr>
            <a:normAutofit lnSpcReduction="10000"/>
          </a:bodyPr>
          <a:lstStyle/>
          <a:p>
            <a:r>
              <a:rPr lang="en-US" sz="3200" dirty="0">
                <a:solidFill>
                  <a:schemeClr val="tx2">
                    <a:lumMod val="50000"/>
                  </a:schemeClr>
                </a:solidFill>
                <a:latin typeface="Bodoni MT Black" pitchFamily="18" charset="0"/>
              </a:rPr>
              <a:t>Here we have applied Machine Learning tools to analyze how the survival of passenger was related to other passenger data like Age, Gender etc.</a:t>
            </a:r>
          </a:p>
          <a:p>
            <a:r>
              <a:rPr lang="en-US" sz="3200" dirty="0">
                <a:solidFill>
                  <a:schemeClr val="tx2">
                    <a:lumMod val="50000"/>
                  </a:schemeClr>
                </a:solidFill>
                <a:latin typeface="Bodoni MT Black" pitchFamily="18" charset="0"/>
              </a:rPr>
              <a:t> Later we will be able to use this model to predict the possibility of survival for a new passenger data input.</a:t>
            </a:r>
          </a:p>
          <a:p>
            <a:endParaRPr lang="en-US" dirty="0"/>
          </a:p>
        </p:txBody>
      </p:sp>
    </p:spTree>
  </p:cSld>
  <p:clrMapOvr>
    <a:masterClrMapping/>
  </p:clrMapOvr>
  <p:transition spd="slow" advTm="10000">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noAutofit/>
          </a:bodyPr>
          <a:lstStyle/>
          <a:p>
            <a:r>
              <a:rPr lang="en-US" sz="8000" b="1" dirty="0"/>
              <a:t>Tools Used:</a:t>
            </a:r>
          </a:p>
        </p:txBody>
      </p:sp>
      <p:sp>
        <p:nvSpPr>
          <p:cNvPr id="3" name="Text Placeholder 2"/>
          <p:cNvSpPr>
            <a:spLocks noGrp="1"/>
          </p:cNvSpPr>
          <p:nvPr>
            <p:ph type="body" idx="1"/>
          </p:nvPr>
        </p:nvSpPr>
        <p:spPr/>
        <p:txBody>
          <a:bodyPr/>
          <a:lstStyle/>
          <a:p>
            <a:r>
              <a:rPr lang="en-US" sz="3600" dirty="0"/>
              <a:t>Libraries Needed:</a:t>
            </a:r>
          </a:p>
        </p:txBody>
      </p:sp>
      <p:sp>
        <p:nvSpPr>
          <p:cNvPr id="4" name="Text Placeholder 3"/>
          <p:cNvSpPr>
            <a:spLocks noGrp="1"/>
          </p:cNvSpPr>
          <p:nvPr>
            <p:ph type="body" sz="half" idx="3"/>
          </p:nvPr>
        </p:nvSpPr>
        <p:spPr/>
        <p:txBody>
          <a:bodyPr>
            <a:normAutofit/>
          </a:bodyPr>
          <a:lstStyle/>
          <a:p>
            <a:r>
              <a:rPr lang="en-US" sz="3600" dirty="0"/>
              <a:t>Algorithms Used:</a:t>
            </a:r>
          </a:p>
        </p:txBody>
      </p:sp>
      <p:sp>
        <p:nvSpPr>
          <p:cNvPr id="5" name="Content Placeholder 4"/>
          <p:cNvSpPr>
            <a:spLocks noGrp="1"/>
          </p:cNvSpPr>
          <p:nvPr>
            <p:ph sz="quarter" idx="2"/>
          </p:nvPr>
        </p:nvSpPr>
        <p:spPr/>
        <p:txBody>
          <a:bodyPr>
            <a:normAutofit/>
          </a:bodyPr>
          <a:lstStyle/>
          <a:p>
            <a:r>
              <a:rPr lang="en-US" sz="3200" dirty="0">
                <a:solidFill>
                  <a:srgbClr val="00B050"/>
                </a:solidFill>
              </a:rPr>
              <a:t>Numpy</a:t>
            </a:r>
          </a:p>
          <a:p>
            <a:r>
              <a:rPr lang="en-US" sz="3200" dirty="0">
                <a:solidFill>
                  <a:srgbClr val="00B050"/>
                </a:solidFill>
              </a:rPr>
              <a:t>Pandas </a:t>
            </a:r>
          </a:p>
          <a:p>
            <a:r>
              <a:rPr lang="en-US" sz="3200" dirty="0">
                <a:solidFill>
                  <a:srgbClr val="00B050"/>
                </a:solidFill>
              </a:rPr>
              <a:t>Sklearn</a:t>
            </a:r>
          </a:p>
          <a:p>
            <a:r>
              <a:rPr lang="en-US" sz="3200" dirty="0">
                <a:solidFill>
                  <a:srgbClr val="00B050"/>
                </a:solidFill>
              </a:rPr>
              <a:t>Matplotlib</a:t>
            </a:r>
          </a:p>
          <a:p>
            <a:r>
              <a:rPr lang="en-US" sz="3200" dirty="0">
                <a:solidFill>
                  <a:srgbClr val="00B050"/>
                </a:solidFill>
              </a:rPr>
              <a:t>Seaborn</a:t>
            </a:r>
          </a:p>
        </p:txBody>
      </p:sp>
      <p:sp>
        <p:nvSpPr>
          <p:cNvPr id="6" name="Content Placeholder 5"/>
          <p:cNvSpPr>
            <a:spLocks noGrp="1"/>
          </p:cNvSpPr>
          <p:nvPr>
            <p:ph sz="quarter" idx="4"/>
          </p:nvPr>
        </p:nvSpPr>
        <p:spPr/>
        <p:txBody>
          <a:bodyPr>
            <a:noAutofit/>
          </a:bodyPr>
          <a:lstStyle/>
          <a:p>
            <a:r>
              <a:rPr lang="en-US" sz="3200" dirty="0">
                <a:solidFill>
                  <a:srgbClr val="00B050"/>
                </a:solidFill>
              </a:rPr>
              <a:t>Random Forest</a:t>
            </a:r>
          </a:p>
          <a:p>
            <a:r>
              <a:rPr lang="en-US" sz="3200" dirty="0">
                <a:solidFill>
                  <a:srgbClr val="00B050"/>
                </a:solidFill>
              </a:rPr>
              <a:t>Decision Tree</a:t>
            </a:r>
          </a:p>
          <a:p>
            <a:r>
              <a:rPr lang="en-US" sz="3200" dirty="0">
                <a:solidFill>
                  <a:srgbClr val="00B050"/>
                </a:solidFill>
              </a:rPr>
              <a:t>Logistic Regression</a:t>
            </a:r>
          </a:p>
          <a:p>
            <a:r>
              <a:rPr lang="en-US" sz="3200" dirty="0">
                <a:solidFill>
                  <a:srgbClr val="00B050"/>
                </a:solidFill>
              </a:rPr>
              <a:t>K-Nearest Neighbors</a:t>
            </a:r>
          </a:p>
          <a:p>
            <a:r>
              <a:rPr lang="en-US" sz="3200" dirty="0">
                <a:solidFill>
                  <a:srgbClr val="00B050"/>
                </a:solidFill>
              </a:rPr>
              <a:t>Support Vector Classifier</a:t>
            </a:r>
          </a:p>
        </p:txBody>
      </p:sp>
    </p:spTree>
  </p:cSld>
  <p:clrMapOvr>
    <a:masterClrMapping/>
  </p:clrMapOvr>
  <p:transition spd="slow" advTm="10000">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b="1" dirty="0">
                <a:latin typeface="+mn-lt"/>
              </a:rPr>
              <a:t>Dataset Information</a:t>
            </a:r>
          </a:p>
        </p:txBody>
      </p:sp>
      <p:pic>
        <p:nvPicPr>
          <p:cNvPr id="7" name="Content Placeholder 6" descr="Count.png"/>
          <p:cNvPicPr>
            <a:picLocks noGrp="1" noChangeAspect="1"/>
          </p:cNvPicPr>
          <p:nvPr>
            <p:ph idx="1"/>
          </p:nvPr>
        </p:nvPicPr>
        <p:blipFill>
          <a:blip r:embed="rId2" cstate="print"/>
          <a:stretch>
            <a:fillRect/>
          </a:stretch>
        </p:blipFill>
        <p:spPr>
          <a:xfrm>
            <a:off x="685800" y="2286000"/>
            <a:ext cx="2438400" cy="3370836"/>
          </a:xfrm>
        </p:spPr>
      </p:pic>
      <p:pic>
        <p:nvPicPr>
          <p:cNvPr id="8" name="Picture 7" descr="Info.png"/>
          <p:cNvPicPr>
            <a:picLocks noChangeAspect="1"/>
          </p:cNvPicPr>
          <p:nvPr/>
        </p:nvPicPr>
        <p:blipFill>
          <a:blip r:embed="rId3" cstate="print"/>
          <a:stretch>
            <a:fillRect/>
          </a:stretch>
        </p:blipFill>
        <p:spPr>
          <a:xfrm>
            <a:off x="3886200" y="1981200"/>
            <a:ext cx="3976871" cy="3788874"/>
          </a:xfrm>
          <a:prstGeom prst="rect">
            <a:avLst/>
          </a:prstGeom>
        </p:spPr>
      </p:pic>
      <p:sp>
        <p:nvSpPr>
          <p:cNvPr id="9" name="TextBox 8"/>
          <p:cNvSpPr txBox="1"/>
          <p:nvPr/>
        </p:nvSpPr>
        <p:spPr>
          <a:xfrm>
            <a:off x="533400" y="5791200"/>
            <a:ext cx="2590800" cy="707886"/>
          </a:xfrm>
          <a:prstGeom prst="rect">
            <a:avLst/>
          </a:prstGeom>
          <a:noFill/>
        </p:spPr>
        <p:txBody>
          <a:bodyPr wrap="square" rtlCol="0">
            <a:spAutoFit/>
          </a:bodyPr>
          <a:lstStyle/>
          <a:p>
            <a:pPr algn="ctr"/>
            <a:r>
              <a:rPr lang="en-US" sz="4000" dirty="0">
                <a:solidFill>
                  <a:srgbClr val="C00000"/>
                </a:solidFill>
              </a:rPr>
              <a:t>Count</a:t>
            </a:r>
          </a:p>
        </p:txBody>
      </p:sp>
      <p:sp>
        <p:nvSpPr>
          <p:cNvPr id="10" name="TextBox 9"/>
          <p:cNvSpPr txBox="1"/>
          <p:nvPr/>
        </p:nvSpPr>
        <p:spPr>
          <a:xfrm>
            <a:off x="3962400" y="5791200"/>
            <a:ext cx="4038600" cy="707886"/>
          </a:xfrm>
          <a:prstGeom prst="rect">
            <a:avLst/>
          </a:prstGeom>
          <a:noFill/>
        </p:spPr>
        <p:txBody>
          <a:bodyPr wrap="square" rtlCol="0">
            <a:spAutoFit/>
          </a:bodyPr>
          <a:lstStyle/>
          <a:p>
            <a:pPr algn="ctr"/>
            <a:r>
              <a:rPr lang="en-US" sz="4000" dirty="0">
                <a:solidFill>
                  <a:srgbClr val="C00000"/>
                </a:solidFill>
              </a:rPr>
              <a:t>Information</a:t>
            </a:r>
            <a:r>
              <a:rPr lang="en-US" dirty="0"/>
              <a:t> </a:t>
            </a:r>
          </a:p>
        </p:txBody>
      </p:sp>
    </p:spTree>
  </p:cSld>
  <p:clrMapOvr>
    <a:masterClrMapping/>
  </p:clrMapOvr>
  <p:transition spd="slow" advTm="10000">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a:bodyPr>
          <a:lstStyle/>
          <a:p>
            <a:r>
              <a:rPr lang="en-US" sz="4400" b="1" dirty="0">
                <a:solidFill>
                  <a:schemeClr val="tx2">
                    <a:lumMod val="50000"/>
                  </a:schemeClr>
                </a:solidFill>
                <a:latin typeface="Arial Rounded MT Bold" pitchFamily="34" charset="0"/>
              </a:rPr>
              <a:t>Abbreviations used for Column names in the Dataset:</a:t>
            </a:r>
          </a:p>
        </p:txBody>
      </p:sp>
      <p:pic>
        <p:nvPicPr>
          <p:cNvPr id="4" name="Content Placeholder 3" descr="detailll.png"/>
          <p:cNvPicPr>
            <a:picLocks noGrp="1" noChangeAspect="1"/>
          </p:cNvPicPr>
          <p:nvPr>
            <p:ph idx="1"/>
          </p:nvPr>
        </p:nvPicPr>
        <p:blipFill>
          <a:blip r:embed="rId2" cstate="print"/>
          <a:stretch>
            <a:fillRect/>
          </a:stretch>
        </p:blipFill>
        <p:spPr>
          <a:xfrm>
            <a:off x="228600" y="2514600"/>
            <a:ext cx="8686800" cy="2971800"/>
          </a:xfrm>
        </p:spPr>
      </p:pic>
    </p:spTree>
  </p:cSld>
  <p:clrMapOvr>
    <a:masterClrMapping/>
  </p:clrMapOvr>
  <p:transition spd="med" advTm="10000">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Survived VS Possible Features</a:t>
            </a:r>
          </a:p>
        </p:txBody>
      </p:sp>
      <p:pic>
        <p:nvPicPr>
          <p:cNvPr id="4" name="Content Placeholder 3" descr="Sex.png"/>
          <p:cNvPicPr>
            <a:picLocks noGrp="1" noChangeAspect="1"/>
          </p:cNvPicPr>
          <p:nvPr>
            <p:ph idx="1"/>
          </p:nvPr>
        </p:nvPicPr>
        <p:blipFill>
          <a:blip r:embed="rId2" cstate="print"/>
          <a:stretch>
            <a:fillRect/>
          </a:stretch>
        </p:blipFill>
        <p:spPr>
          <a:xfrm>
            <a:off x="0" y="1752599"/>
            <a:ext cx="3886200" cy="2609963"/>
          </a:xfrm>
        </p:spPr>
      </p:pic>
      <p:pic>
        <p:nvPicPr>
          <p:cNvPr id="5" name="Picture 4" descr="Pclass.png"/>
          <p:cNvPicPr>
            <a:picLocks noChangeAspect="1"/>
          </p:cNvPicPr>
          <p:nvPr/>
        </p:nvPicPr>
        <p:blipFill>
          <a:blip r:embed="rId3" cstate="print"/>
          <a:stretch>
            <a:fillRect/>
          </a:stretch>
        </p:blipFill>
        <p:spPr>
          <a:xfrm>
            <a:off x="4724400" y="1705430"/>
            <a:ext cx="3622025" cy="2371564"/>
          </a:xfrm>
          <a:prstGeom prst="rect">
            <a:avLst/>
          </a:prstGeom>
        </p:spPr>
      </p:pic>
      <p:pic>
        <p:nvPicPr>
          <p:cNvPr id="6" name="Picture 5" descr="Embarked.png"/>
          <p:cNvPicPr>
            <a:picLocks noChangeAspect="1"/>
          </p:cNvPicPr>
          <p:nvPr/>
        </p:nvPicPr>
        <p:blipFill>
          <a:blip r:embed="rId4" cstate="print"/>
          <a:stretch>
            <a:fillRect/>
          </a:stretch>
        </p:blipFill>
        <p:spPr>
          <a:xfrm>
            <a:off x="0" y="4267200"/>
            <a:ext cx="4076349" cy="2590800"/>
          </a:xfrm>
          <a:prstGeom prst="rect">
            <a:avLst/>
          </a:prstGeom>
        </p:spPr>
      </p:pic>
      <p:pic>
        <p:nvPicPr>
          <p:cNvPr id="8" name="Picture 7" descr="Sibsp.png"/>
          <p:cNvPicPr>
            <a:picLocks noChangeAspect="1"/>
          </p:cNvPicPr>
          <p:nvPr/>
        </p:nvPicPr>
        <p:blipFill>
          <a:blip r:embed="rId5" cstate="print"/>
          <a:stretch>
            <a:fillRect/>
          </a:stretch>
        </p:blipFill>
        <p:spPr>
          <a:xfrm>
            <a:off x="4495800" y="4181022"/>
            <a:ext cx="3962400" cy="2676978"/>
          </a:xfrm>
          <a:prstGeom prst="rect">
            <a:avLst/>
          </a:prstGeom>
        </p:spPr>
      </p:pic>
    </p:spTree>
  </p:cSld>
  <p:clrMapOvr>
    <a:masterClrMapping/>
  </p:clrMapOvr>
  <p:transition spd="slow" advTm="10000">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algn="ctr"/>
            <a:r>
              <a:rPr lang="en-US" b="1" dirty="0">
                <a:solidFill>
                  <a:srgbClr val="FF0000"/>
                </a:solidFill>
                <a:latin typeface="Algerian" pitchFamily="82" charset="0"/>
              </a:rPr>
              <a:t>Analysis:</a:t>
            </a: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sz="2800" b="1" dirty="0">
                <a:solidFill>
                  <a:schemeClr val="accent4">
                    <a:lumMod val="50000"/>
                  </a:schemeClr>
                </a:solidFill>
                <a:latin typeface="Agency FB" pitchFamily="34" charset="0"/>
              </a:rPr>
              <a:t>Percentage  of Female survival is far better than Male.</a:t>
            </a:r>
          </a:p>
          <a:p>
            <a:pPr>
              <a:buNone/>
            </a:pPr>
            <a:r>
              <a:rPr lang="en-US" sz="2800" b="1" dirty="0">
                <a:solidFill>
                  <a:schemeClr val="accent4">
                    <a:lumMod val="50000"/>
                  </a:schemeClr>
                </a:solidFill>
                <a:latin typeface="Agency FB" pitchFamily="34" charset="0"/>
              </a:rPr>
              <a:t>    Female: 74.2%              Male: 18.9%</a:t>
            </a:r>
          </a:p>
          <a:p>
            <a:r>
              <a:rPr lang="en-US" sz="2800" b="1" dirty="0">
                <a:solidFill>
                  <a:schemeClr val="accent5">
                    <a:lumMod val="50000"/>
                  </a:schemeClr>
                </a:solidFill>
                <a:latin typeface="Agency FB" pitchFamily="34" charset="0"/>
              </a:rPr>
              <a:t>The plot confirms our assumption about Pclass 1,but we can also spot a high probability that a person in Pclass 3 will not survive.</a:t>
            </a:r>
          </a:p>
          <a:p>
            <a:r>
              <a:rPr lang="en-US" sz="2800" b="1" dirty="0">
                <a:solidFill>
                  <a:schemeClr val="accent4">
                    <a:lumMod val="50000"/>
                  </a:schemeClr>
                </a:solidFill>
                <a:latin typeface="Agency FB" pitchFamily="34" charset="0"/>
              </a:rPr>
              <a:t>The passengers Embarked from Port C are having better survival percentage than that that of other 2 ports.</a:t>
            </a:r>
          </a:p>
          <a:p>
            <a:pPr>
              <a:buNone/>
            </a:pPr>
            <a:r>
              <a:rPr lang="en-US" sz="2800" b="1" dirty="0">
                <a:solidFill>
                  <a:schemeClr val="accent4">
                    <a:lumMod val="50000"/>
                  </a:schemeClr>
                </a:solidFill>
                <a:latin typeface="Agency FB" pitchFamily="34" charset="0"/>
              </a:rPr>
              <a:t>    C: 55.35%         Q: 38.96%        S: 33.69%</a:t>
            </a:r>
          </a:p>
          <a:p>
            <a:r>
              <a:rPr lang="en-US" sz="2800" b="1" dirty="0">
                <a:solidFill>
                  <a:schemeClr val="accent5">
                    <a:lumMod val="50000"/>
                  </a:schemeClr>
                </a:solidFill>
                <a:latin typeface="Agency FB" pitchFamily="34" charset="0"/>
              </a:rPr>
              <a:t>The survival of passenger having 1 or 2 sibling/spouse is having a better  chance of survival. But percentage variation isn’t considerable</a:t>
            </a:r>
          </a:p>
          <a:p>
            <a:pPr>
              <a:buNone/>
            </a:pPr>
            <a:r>
              <a:rPr lang="en-US" sz="2800" b="1" dirty="0">
                <a:solidFill>
                  <a:schemeClr val="accent5">
                    <a:lumMod val="50000"/>
                  </a:schemeClr>
                </a:solidFill>
                <a:latin typeface="Agency FB" pitchFamily="34" charset="0"/>
              </a:rPr>
              <a:t>   0:    34.5%         1:   53.6%            2:    46.4%                        3:   25%   </a:t>
            </a:r>
          </a:p>
          <a:p>
            <a:pPr>
              <a:buNone/>
            </a:pPr>
            <a:r>
              <a:rPr lang="en-US" sz="2800" b="1" dirty="0">
                <a:solidFill>
                  <a:schemeClr val="accent5">
                    <a:lumMod val="50000"/>
                  </a:schemeClr>
                </a:solidFill>
                <a:latin typeface="Agency FB" pitchFamily="34" charset="0"/>
              </a:rPr>
              <a:t>   4:    16.6%          5:   0%                8:     0%</a:t>
            </a:r>
          </a:p>
          <a:p>
            <a:pPr>
              <a:buNone/>
            </a:pPr>
            <a:endParaRPr lang="en-US" dirty="0"/>
          </a:p>
          <a:p>
            <a:endParaRPr lang="en-US" dirty="0"/>
          </a:p>
          <a:p>
            <a:endParaRPr lang="en-US" dirty="0"/>
          </a:p>
        </p:txBody>
      </p:sp>
    </p:spTree>
  </p:cSld>
  <p:clrMapOvr>
    <a:masterClrMapping/>
  </p:clrMapOvr>
  <p:transition spd="med" advTm="10000">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pPr algn="ctr"/>
            <a:r>
              <a:rPr lang="en-US" b="1" dirty="0"/>
              <a:t>Continued…</a:t>
            </a:r>
          </a:p>
        </p:txBody>
      </p:sp>
      <p:pic>
        <p:nvPicPr>
          <p:cNvPr id="4" name="Content Placeholder 3" descr="Parch.png"/>
          <p:cNvPicPr>
            <a:picLocks noGrp="1" noChangeAspect="1"/>
          </p:cNvPicPr>
          <p:nvPr>
            <p:ph idx="1"/>
          </p:nvPr>
        </p:nvPicPr>
        <p:blipFill>
          <a:blip r:embed="rId2" cstate="print"/>
          <a:stretch>
            <a:fillRect/>
          </a:stretch>
        </p:blipFill>
        <p:spPr>
          <a:xfrm>
            <a:off x="304800" y="1676400"/>
            <a:ext cx="3800697" cy="2548971"/>
          </a:xfrm>
        </p:spPr>
      </p:pic>
      <p:pic>
        <p:nvPicPr>
          <p:cNvPr id="5" name="Picture 4" descr="Fare.png"/>
          <p:cNvPicPr>
            <a:picLocks noChangeAspect="1"/>
          </p:cNvPicPr>
          <p:nvPr/>
        </p:nvPicPr>
        <p:blipFill>
          <a:blip r:embed="rId3" cstate="print"/>
          <a:stretch>
            <a:fillRect/>
          </a:stretch>
        </p:blipFill>
        <p:spPr>
          <a:xfrm>
            <a:off x="3962400" y="1828800"/>
            <a:ext cx="4876800" cy="2318478"/>
          </a:xfrm>
          <a:prstGeom prst="rect">
            <a:avLst/>
          </a:prstGeom>
        </p:spPr>
      </p:pic>
      <p:pic>
        <p:nvPicPr>
          <p:cNvPr id="6" name="Picture 5" descr="Age.png"/>
          <p:cNvPicPr>
            <a:picLocks noChangeAspect="1"/>
          </p:cNvPicPr>
          <p:nvPr/>
        </p:nvPicPr>
        <p:blipFill>
          <a:blip r:embed="rId4" cstate="print"/>
          <a:stretch>
            <a:fillRect/>
          </a:stretch>
        </p:blipFill>
        <p:spPr>
          <a:xfrm>
            <a:off x="457200" y="4311576"/>
            <a:ext cx="3592464" cy="2546424"/>
          </a:xfrm>
          <a:prstGeom prst="rect">
            <a:avLst/>
          </a:prstGeom>
        </p:spPr>
      </p:pic>
      <p:pic>
        <p:nvPicPr>
          <p:cNvPr id="7" name="Picture 6" descr="Age survived.png"/>
          <p:cNvPicPr>
            <a:picLocks noChangeAspect="1"/>
          </p:cNvPicPr>
          <p:nvPr/>
        </p:nvPicPr>
        <p:blipFill>
          <a:blip r:embed="rId5" cstate="print"/>
          <a:stretch>
            <a:fillRect/>
          </a:stretch>
        </p:blipFill>
        <p:spPr>
          <a:xfrm>
            <a:off x="4114800" y="4343400"/>
            <a:ext cx="4782208" cy="2286000"/>
          </a:xfrm>
          <a:prstGeom prst="rect">
            <a:avLst/>
          </a:prstGeom>
        </p:spPr>
      </p:pic>
    </p:spTree>
  </p:cSld>
  <p:clrMapOvr>
    <a:masterClrMapping/>
  </p:clrMapOvr>
  <p:transition spd="slow" advTm="10000">
    <p:wipe dir="u"/>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tf44600913</Template>
  <TotalTime>634</TotalTime>
  <Words>891</Words>
  <Application>Microsoft Office PowerPoint</Application>
  <PresentationFormat>On-screen Show (4:3)</PresentationFormat>
  <Paragraphs>92</Paragraphs>
  <Slides>21</Slides>
  <Notes>0</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21</vt:i4>
      </vt:variant>
    </vt:vector>
  </HeadingPairs>
  <TitlesOfParts>
    <vt:vector size="39" baseType="lpstr">
      <vt:lpstr>Agency FB</vt:lpstr>
      <vt:lpstr>Algerian</vt:lpstr>
      <vt:lpstr>Arial</vt:lpstr>
      <vt:lpstr>Arial Rounded MT Bold</vt:lpstr>
      <vt:lpstr>Bernard MT Condensed</vt:lpstr>
      <vt:lpstr>Bodoni MT Black</vt:lpstr>
      <vt:lpstr>Calibri</vt:lpstr>
      <vt:lpstr>Constantia</vt:lpstr>
      <vt:lpstr>Cooper Black</vt:lpstr>
      <vt:lpstr>Franklin Gothic Book</vt:lpstr>
      <vt:lpstr>Gill Sans Ultra Bold</vt:lpstr>
      <vt:lpstr>Matura MT Script Capitals</vt:lpstr>
      <vt:lpstr>Perpetua</vt:lpstr>
      <vt:lpstr>Wingdings</vt:lpstr>
      <vt:lpstr>Wingdings 2</vt:lpstr>
      <vt:lpstr>Office Theme</vt:lpstr>
      <vt:lpstr>Equity</vt:lpstr>
      <vt:lpstr>Flow</vt:lpstr>
      <vt:lpstr> </vt:lpstr>
      <vt:lpstr>PowerPoint Presentation</vt:lpstr>
      <vt:lpstr>Introduction</vt:lpstr>
      <vt:lpstr>Tools Used:</vt:lpstr>
      <vt:lpstr>Dataset Information</vt:lpstr>
      <vt:lpstr>Abbreviations used for Column names in the Dataset:</vt:lpstr>
      <vt:lpstr>Survived VS Possible Features</vt:lpstr>
      <vt:lpstr>Analysis:</vt:lpstr>
      <vt:lpstr>Continued…</vt:lpstr>
      <vt:lpstr>Analysis</vt:lpstr>
      <vt:lpstr>Inter-Relation Between Features</vt:lpstr>
      <vt:lpstr>Inter-Relation Conclusion:</vt:lpstr>
      <vt:lpstr>Merging the Pclass and SibSp into Relative</vt:lpstr>
      <vt:lpstr>What we Analyzed:</vt:lpstr>
      <vt:lpstr>Features Taken:</vt:lpstr>
      <vt:lpstr>Each Feature with Corresponding Values</vt:lpstr>
      <vt:lpstr>Algorithms Used : </vt:lpstr>
      <vt:lpstr>Accuracy Score of each Algorithm </vt:lpstr>
      <vt:lpstr>Feature Importance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123</dc:creator>
  <cp:lastModifiedBy>Ravi Tiwari</cp:lastModifiedBy>
  <cp:revision>68</cp:revision>
  <dcterms:created xsi:type="dcterms:W3CDTF">2020-06-20T15:17:09Z</dcterms:created>
  <dcterms:modified xsi:type="dcterms:W3CDTF">2020-06-21T13:06:24Z</dcterms:modified>
</cp:coreProperties>
</file>