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lvl1pPr marL="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Calibri" pitchFamily="34" charset="0"/>
        <a:ea typeface="宋体" pitchFamily="2" charset="-122"/>
        <a:sym typeface="Calibri" pitchFamily="34" charset="0"/>
      </a:defRPr>
    </a:lvl1pPr>
    <a:lvl2pPr marL="4572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Calibri" pitchFamily="34" charset="0"/>
        <a:ea typeface="宋体" pitchFamily="2" charset="-122"/>
        <a:sym typeface="Calibri" pitchFamily="34" charset="0"/>
      </a:defRPr>
    </a:lvl2pPr>
    <a:lvl3pPr marL="9144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Calibri" pitchFamily="34" charset="0"/>
        <a:ea typeface="宋体" pitchFamily="2" charset="-122"/>
        <a:sym typeface="Calibri" pitchFamily="34" charset="0"/>
      </a:defRPr>
    </a:lvl3pPr>
    <a:lvl4pPr marL="13716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Calibri" pitchFamily="34" charset="0"/>
        <a:ea typeface="宋体" pitchFamily="2" charset="-122"/>
        <a:sym typeface="Calibri" pitchFamily="34" charset="0"/>
      </a:defRPr>
    </a:lvl4pPr>
    <a:lvl5pPr marL="18288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Calibri" pitchFamily="34" charset="0"/>
        <a:ea typeface="宋体" pitchFamily="2" charset="-122"/>
        <a:sym typeface="Calibri" pitchFamily="34" charset="0"/>
      </a:defRPr>
    </a:lvl5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73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18-01-10T07:58:12.3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21128 12512 0,'0'-21'125,"11"21"-110,-11-10 1,10 10 124,1-11-140,9 11 250,-9 0-250,-1 0 16,1 0 140,-11 11 16,10 10-172,-10-11 0,21 11 31,-21-11 110,21-10-141,-21 11 16,10-1-1,-10 11 1,0-10 109,0-1-109,-20 0-1,9-10 16,11 11-15,-10-11 15,-11 21-15,10-21 15,11 10-31,-10-10 16,-11 21-1,11-21-15,-1 11 32,1-11-17,-1 0 32,1 10-31,-1-10 15,-10 10 47,11-10-62,0 0-1,41 0 173,-10 0-172,-11 0-16,11 0 15,0 0 1,-11 0-1,1 0 1,10 0 78,0 0-79,-11 0 1,1 0 0,9 0-1,1 0 1,11 0 0,-11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0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0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0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0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0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文本框 1048575"/>
          <p:cNvSpPr txBox="1"/>
          <p:nvPr/>
        </p:nvSpPr>
        <p:spPr>
          <a:xfrm>
            <a:off x="92075" y="71437"/>
            <a:ext cx="3175000" cy="92964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zh-CN" altLang="en-US" sz="2800" u="sng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高等数学</a:t>
            </a:r>
            <a:r>
              <a:rPr lang="en-US" altLang="zh-CN" sz="2800" u="sng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20018.01.03</a:t>
            </a:r>
          </a:p>
        </p:txBody>
      </p:sp>
      <p:sp>
        <p:nvSpPr>
          <p:cNvPr id="1048577" name="文本框 1048576"/>
          <p:cNvSpPr txBox="1"/>
          <p:nvPr/>
        </p:nvSpPr>
        <p:spPr>
          <a:xfrm>
            <a:off x="5321300" y="71437"/>
            <a:ext cx="3822700" cy="5238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zh-CN" altLang="en-US" sz="2800" u="sng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东南大学数学院贺传富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customXml" Target="../ink/ink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矩形 1048577"/>
          <p:cNvSpPr/>
          <p:nvPr/>
        </p:nvSpPr>
        <p:spPr>
          <a:xfrm>
            <a:off x="1817687" y="2063750"/>
            <a:ext cx="5669281" cy="16916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algn="ctr" eaLnBrk="1" latinLnBrk="1" hangingPunct="1"/>
            <a:r>
              <a:rPr lang="zh-CN" altLang="en-US" sz="5400" b="1">
                <a:latin typeface="华文行楷" pitchFamily="2" charset="-122"/>
                <a:ea typeface="华文行楷" pitchFamily="2" charset="-122"/>
              </a:rPr>
              <a:t>高等数学（上册）</a:t>
            </a:r>
          </a:p>
          <a:p>
            <a:pPr lvl="0" algn="ctr" eaLnBrk="1" latinLnBrk="1" hangingPunct="1"/>
            <a:r>
              <a:rPr lang="zh-CN" altLang="en-US" sz="5400" b="1">
                <a:latin typeface="华文行楷" pitchFamily="2" charset="-122"/>
                <a:ea typeface="华文行楷" pitchFamily="2" charset="-122"/>
              </a:rPr>
              <a:t>复习建议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2097154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66787" y="958850"/>
            <a:ext cx="6715125" cy="1312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6" name="图片 2097155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598862" y="2586037"/>
            <a:ext cx="1631950" cy="6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7" name="图片 2097156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66787" y="3271837"/>
            <a:ext cx="6680200" cy="127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8" name="图片 2097157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376487" y="4608512"/>
            <a:ext cx="3059112" cy="12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图片 2097158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58825" y="1047750"/>
            <a:ext cx="7615237" cy="1906587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98" name="矩形 1048597"/>
          <p:cNvSpPr/>
          <p:nvPr/>
        </p:nvSpPr>
        <p:spPr>
          <a:xfrm>
            <a:off x="0" y="31003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endParaRPr lang="zh-CN" altLang="en-US">
              <a:latin typeface="Arial" pitchFamily="34" charset="0"/>
            </a:endParaRPr>
          </a:p>
        </p:txBody>
      </p:sp>
      <p:pic>
        <p:nvPicPr>
          <p:cNvPr id="2097160" name="图片 2097159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462212" y="2720975"/>
            <a:ext cx="3457575" cy="1687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图片 2097160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68437" y="1171575"/>
            <a:ext cx="4957762" cy="109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2" name="图片 2097161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979737" y="2682875"/>
            <a:ext cx="2560637" cy="133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 2097162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84250" y="784225"/>
            <a:ext cx="6662737" cy="19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4" name="图片 209716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17537" y="3063875"/>
            <a:ext cx="6007100" cy="140176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61D5F97-A248-45B4-8206-600AA9323154}"/>
                  </a:ext>
                </a:extLst>
              </p:cNvPr>
              <p:cNvSpPr txBox="1"/>
              <p:nvPr/>
            </p:nvSpPr>
            <p:spPr>
              <a:xfrm>
                <a:off x="6915807" y="3429000"/>
                <a:ext cx="731180" cy="1683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3600" b="0" dirty="0"/>
              </a:p>
              <a:p>
                <a:endParaRPr lang="zh-CN" altLang="en-US" sz="36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61D5F97-A248-45B4-8206-600AA9323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807" y="3429000"/>
                <a:ext cx="731180" cy="16834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图片 2097164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570162" y="1711325"/>
            <a:ext cx="3962400" cy="674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6" name="图片 2097165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14375" y="752475"/>
            <a:ext cx="7007225" cy="117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7" name="图片 2097166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14375" y="2678112"/>
            <a:ext cx="6945312" cy="1833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8" name="图片 2097167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657475" y="3978275"/>
            <a:ext cx="4484687" cy="18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图片 2097168"/>
          <p:cNvPicPr>
            <a:picLocks/>
          </p:cNvPicPr>
          <p:nvPr/>
        </p:nvPicPr>
        <p:blipFill>
          <a:blip r:embed="rId2">
            <a:lum bright="-100000" contrast="-100000"/>
          </a:blip>
          <a:srcRect/>
          <a:stretch>
            <a:fillRect/>
          </a:stretch>
        </p:blipFill>
        <p:spPr>
          <a:xfrm>
            <a:off x="657225" y="947737"/>
            <a:ext cx="6846887" cy="1449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0" name="图片 2097169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34975" y="2514600"/>
            <a:ext cx="8126412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1" name="图片 2097170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58800" y="3343275"/>
            <a:ext cx="7639050" cy="6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图片 209717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3737" y="1323975"/>
            <a:ext cx="6189662" cy="938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3" name="图片 2097172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7912" y="2420937"/>
            <a:ext cx="6126162" cy="938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4" name="图片 2097173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73162" y="3643312"/>
            <a:ext cx="7754937" cy="10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9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9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图片 2097174"/>
          <p:cNvPicPr>
            <a:picLocks/>
          </p:cNvPicPr>
          <p:nvPr/>
        </p:nvPicPr>
        <p:blipFill>
          <a:blip r:embed="rId2">
            <a:lum bright="-100000"/>
          </a:blip>
          <a:srcRect/>
          <a:stretch>
            <a:fillRect/>
          </a:stretch>
        </p:blipFill>
        <p:spPr>
          <a:xfrm>
            <a:off x="581025" y="458787"/>
            <a:ext cx="7069137" cy="21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6" name="图片 2097175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74750" y="1651000"/>
            <a:ext cx="5638800" cy="915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7" name="图片 2097176"/>
          <p:cNvPicPr>
            <a:picLocks/>
          </p:cNvPicPr>
          <p:nvPr/>
        </p:nvPicPr>
        <p:blipFill>
          <a:blip r:embed="rId4">
            <a:lum bright="-100000"/>
          </a:blip>
          <a:srcRect/>
          <a:stretch>
            <a:fillRect/>
          </a:stretch>
        </p:blipFill>
        <p:spPr>
          <a:xfrm>
            <a:off x="1079500" y="2476500"/>
            <a:ext cx="7069137" cy="18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8" name="图片 2097177"/>
          <p:cNvPicPr>
            <a:picLocks/>
          </p:cNvPicPr>
          <p:nvPr/>
        </p:nvPicPr>
        <p:blipFill>
          <a:blip r:embed="rId5">
            <a:lum bright="-100000"/>
          </a:blip>
          <a:srcRect/>
          <a:stretch>
            <a:fillRect/>
          </a:stretch>
        </p:blipFill>
        <p:spPr>
          <a:xfrm>
            <a:off x="1006475" y="4052887"/>
            <a:ext cx="7069137" cy="180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9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9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9" name="图片 2097178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30250" y="1108075"/>
            <a:ext cx="7837487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0" name="图片 2097179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1200" y="1185862"/>
            <a:ext cx="7275512" cy="887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1" name="图片 2097180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87450" y="2816225"/>
            <a:ext cx="3468687" cy="887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9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矩形 1048578"/>
          <p:cNvSpPr/>
          <p:nvPr/>
        </p:nvSpPr>
        <p:spPr>
          <a:xfrm>
            <a:off x="1797050" y="2479675"/>
            <a:ext cx="5212081" cy="7518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zh-CN" altLang="en-US" sz="4400" b="1" u="sng">
                <a:latin typeface="华文行楷" pitchFamily="2" charset="-122"/>
                <a:ea typeface="华文行楷" pitchFamily="2" charset="-122"/>
              </a:rPr>
              <a:t>第一部分：基本内容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2" name="图片 209718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81075" y="850900"/>
            <a:ext cx="546735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3" name="图片 2097182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0362" y="742950"/>
            <a:ext cx="7608887" cy="39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图片 209718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3062" y="615950"/>
            <a:ext cx="7681912" cy="168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5" name="图片 2097184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87425" y="2446337"/>
            <a:ext cx="7529512" cy="19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9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6" name="图片 2097185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52462" y="847725"/>
            <a:ext cx="6421437" cy="16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7" name="图片 2097186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52462" y="2794000"/>
            <a:ext cx="7281862" cy="9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8" name="图片 2097187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200400" y="3316287"/>
            <a:ext cx="614362" cy="92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9" name="图片 2097188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52462" y="4306887"/>
            <a:ext cx="7742237" cy="1017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9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9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9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0" name="图片 2097189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4837" y="815975"/>
            <a:ext cx="7797800" cy="238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1" name="图片 2097190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35087" y="3387725"/>
            <a:ext cx="5838825" cy="13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9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2" name="图片 209719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3575" y="842962"/>
            <a:ext cx="6938962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3" name="图片 2097192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63575" y="2255837"/>
            <a:ext cx="6908800" cy="2243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9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4" name="图片 209719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96887" y="661987"/>
            <a:ext cx="5695950" cy="728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5" name="图片 2097194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89037" y="1473200"/>
            <a:ext cx="3309937" cy="1128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6" name="图片 2097195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96887" y="2757487"/>
            <a:ext cx="8037512" cy="2297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9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9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7" name="图片 2097196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9287" y="977900"/>
            <a:ext cx="7607300" cy="219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8" name="图片 2097197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920875" y="3416300"/>
            <a:ext cx="4202112" cy="10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9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9" name="图片 2097198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66787" y="1190625"/>
            <a:ext cx="6516687" cy="3316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矩形 1048579"/>
          <p:cNvSpPr/>
          <p:nvPr/>
        </p:nvSpPr>
        <p:spPr>
          <a:xfrm>
            <a:off x="539750" y="692150"/>
            <a:ext cx="3434081" cy="5740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zh-CN" altLang="en-US" sz="32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一元函数微分学：</a:t>
            </a:r>
          </a:p>
        </p:txBody>
      </p:sp>
      <p:sp>
        <p:nvSpPr>
          <p:cNvPr id="1048581" name="矩形 1048580"/>
          <p:cNvSpPr/>
          <p:nvPr/>
        </p:nvSpPr>
        <p:spPr>
          <a:xfrm>
            <a:off x="682625" y="1276350"/>
            <a:ext cx="7353295" cy="501675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en-US" altLang="zh-CN" sz="3200" b="1" dirty="0">
                <a:latin typeface="华文楷体" pitchFamily="2" charset="-122"/>
                <a:ea typeface="华文楷体" pitchFamily="2" charset="-122"/>
              </a:rPr>
              <a:t>1.</a:t>
            </a:r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求极限：</a:t>
            </a:r>
          </a:p>
          <a:p>
            <a:pPr lvl="0" eaLnBrk="1" latinLnBrk="1" hangingPunct="1"/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）夹逼定理</a:t>
            </a:r>
          </a:p>
          <a:p>
            <a:pPr lvl="0" eaLnBrk="1" latinLnBrk="1" hangingPunct="1"/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）单调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有界  </a:t>
            </a:r>
            <a:endParaRPr lang="zh-CN" altLang="en-US" sz="3200" b="1" dirty="0">
              <a:latin typeface="华文楷体" pitchFamily="2" charset="-122"/>
              <a:ea typeface="华文楷体" pitchFamily="2" charset="-122"/>
            </a:endParaRPr>
          </a:p>
          <a:p>
            <a:pPr lvl="0" eaLnBrk="1" latinLnBrk="1" hangingPunct="1"/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 dirty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）重要极限  </a:t>
            </a:r>
          </a:p>
          <a:p>
            <a:pPr lvl="0" eaLnBrk="1" latinLnBrk="1" hangingPunct="1"/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 dirty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）等价无穷小</a:t>
            </a:r>
          </a:p>
          <a:p>
            <a:pPr lvl="0" eaLnBrk="1" latinLnBrk="1" hangingPunct="1"/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 dirty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）左右极限</a:t>
            </a:r>
          </a:p>
          <a:p>
            <a:pPr lvl="0" eaLnBrk="1" latinLnBrk="1" hangingPunct="1"/>
            <a:r>
              <a:rPr lang="en-US" altLang="zh-CN" sz="3200" b="1" dirty="0">
                <a:latin typeface="华文楷体" pitchFamily="2" charset="-122"/>
                <a:ea typeface="华文楷体" pitchFamily="2" charset="-122"/>
              </a:rPr>
              <a:t>   (6)  </a:t>
            </a:r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罗比达法则</a:t>
            </a:r>
          </a:p>
          <a:p>
            <a:pPr lvl="0" eaLnBrk="1" latinLnBrk="1" hangingPunct="1"/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 dirty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）中值定理（微分中值与积分中值）</a:t>
            </a:r>
          </a:p>
          <a:p>
            <a:pPr lvl="0" eaLnBrk="1" latinLnBrk="1" hangingPunct="1"/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 dirty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）定积分的定义       </a:t>
            </a:r>
          </a:p>
          <a:p>
            <a:pPr lvl="0" eaLnBrk="1" latinLnBrk="1" hangingPunct="1"/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 dirty="0"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）与变上限积分有关的极限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矩形 1048581"/>
          <p:cNvSpPr/>
          <p:nvPr/>
        </p:nvSpPr>
        <p:spPr>
          <a:xfrm>
            <a:off x="1036637" y="873125"/>
            <a:ext cx="4526280" cy="39522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en-US" altLang="zh-CN" sz="32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2.</a:t>
            </a:r>
            <a:r>
              <a:rPr lang="zh-CN" altLang="en-US" sz="32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导数与微分：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）导数定义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）导数公式（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18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个）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）参数方程求导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）隐函数求导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）极坐标方程求导</a:t>
            </a:r>
          </a:p>
          <a:p>
            <a:pPr lvl="0" eaLnBrk="1" latinLnBrk="1" hangingPunct="1"/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   (6)  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求高阶导数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）求微分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矩形 1048582"/>
          <p:cNvSpPr/>
          <p:nvPr/>
        </p:nvSpPr>
        <p:spPr>
          <a:xfrm>
            <a:off x="1036637" y="873125"/>
            <a:ext cx="6913880" cy="44348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en-US" altLang="zh-CN" sz="32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3.</a:t>
            </a:r>
            <a:r>
              <a:rPr lang="zh-CN" altLang="en-US" sz="32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微分学应用：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）求切线和法线方程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）利用中值定理证明等式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）单调性和利用单调性证明不等式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）求极值和最值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）判定凹凸性与拐点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）怎样求渐近线</a:t>
            </a:r>
          </a:p>
          <a:p>
            <a:pPr lvl="0" eaLnBrk="1" latinLnBrk="1" hangingPunct="1"/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   (7)   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曲率的公式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）无穷小阶的判定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矩形 1048583"/>
          <p:cNvSpPr/>
          <p:nvPr/>
        </p:nvSpPr>
        <p:spPr>
          <a:xfrm>
            <a:off x="528637" y="3191985"/>
            <a:ext cx="6951980" cy="5105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algn="ctr" eaLnBrk="1" latinLnBrk="1" hangingPunct="1"/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）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有关积分中值定理和积分性质的证明题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;</a:t>
            </a:r>
          </a:p>
        </p:txBody>
      </p:sp>
      <p:sp>
        <p:nvSpPr>
          <p:cNvPr id="1048585" name="矩形 1048584"/>
          <p:cNvSpPr/>
          <p:nvPr/>
        </p:nvSpPr>
        <p:spPr>
          <a:xfrm>
            <a:off x="539750" y="692150"/>
            <a:ext cx="3764281" cy="5740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en-US" altLang="zh-CN" sz="32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4.</a:t>
            </a:r>
            <a:r>
              <a:rPr lang="zh-CN" altLang="en-US" sz="32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一元函数积分学：</a:t>
            </a:r>
          </a:p>
        </p:txBody>
      </p:sp>
      <p:sp>
        <p:nvSpPr>
          <p:cNvPr id="1048586" name="矩形 1048585"/>
          <p:cNvSpPr/>
          <p:nvPr/>
        </p:nvSpPr>
        <p:spPr>
          <a:xfrm>
            <a:off x="528637" y="1309687"/>
            <a:ext cx="8006081" cy="9296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 1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）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计算题：计算不定积分、定积分及广义积分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;</a:t>
            </a:r>
          </a:p>
          <a:p>
            <a:pPr lvl="0" eaLnBrk="1" latinLnBrk="1" hangingPunct="1"/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特别是奇函数，周期函数的积分，积分的重要公式</a:t>
            </a:r>
          </a:p>
        </p:txBody>
      </p:sp>
      <p:sp>
        <p:nvSpPr>
          <p:cNvPr id="1048587" name="矩形 1048586"/>
          <p:cNvSpPr/>
          <p:nvPr/>
        </p:nvSpPr>
        <p:spPr>
          <a:xfrm>
            <a:off x="644525" y="2465387"/>
            <a:ext cx="7307581" cy="5105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）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关于变上限积分的题：如求导、求极限等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;</a:t>
            </a:r>
          </a:p>
        </p:txBody>
      </p:sp>
      <p:sp>
        <p:nvSpPr>
          <p:cNvPr id="1048588" name="矩形 1048587"/>
          <p:cNvSpPr/>
          <p:nvPr/>
        </p:nvSpPr>
        <p:spPr>
          <a:xfrm>
            <a:off x="900112" y="5589587"/>
            <a:ext cx="2944812" cy="52387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）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综合性试题。</a:t>
            </a:r>
          </a:p>
        </p:txBody>
      </p:sp>
      <p:sp>
        <p:nvSpPr>
          <p:cNvPr id="1048589" name="矩形 1048588"/>
          <p:cNvSpPr/>
          <p:nvPr/>
        </p:nvSpPr>
        <p:spPr>
          <a:xfrm>
            <a:off x="971550" y="4868862"/>
            <a:ext cx="6335712" cy="51911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平均值，变力作功，水压力等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;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　</a:t>
            </a:r>
          </a:p>
        </p:txBody>
      </p:sp>
      <p:sp>
        <p:nvSpPr>
          <p:cNvPr id="1048590" name="矩形 1048589"/>
          <p:cNvSpPr/>
          <p:nvPr/>
        </p:nvSpPr>
        <p:spPr>
          <a:xfrm>
            <a:off x="344487" y="3779837"/>
            <a:ext cx="3675381" cy="5105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　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）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定积分应用题：</a:t>
            </a:r>
          </a:p>
        </p:txBody>
      </p:sp>
      <p:sp>
        <p:nvSpPr>
          <p:cNvPr id="1048591" name="矩形 1048590"/>
          <p:cNvSpPr/>
          <p:nvPr/>
        </p:nvSpPr>
        <p:spPr>
          <a:xfrm>
            <a:off x="971550" y="4408487"/>
            <a:ext cx="6583681" cy="5105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计算面积，旋转体体积，平面曲线弧长，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8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8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8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48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4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6" grpId="0"/>
      <p:bldP spid="1048588" grpId="0"/>
      <p:bldP spid="10485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矩形 1048591"/>
          <p:cNvSpPr/>
          <p:nvPr/>
        </p:nvSpPr>
        <p:spPr>
          <a:xfrm>
            <a:off x="684212" y="2786062"/>
            <a:ext cx="3663950" cy="52387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algn="ctr" eaLnBrk="1" latinLnBrk="1" hangingPunct="1"/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）二阶线性微分方程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;</a:t>
            </a:r>
          </a:p>
        </p:txBody>
      </p:sp>
      <p:sp>
        <p:nvSpPr>
          <p:cNvPr id="1048593" name="矩形 1048592"/>
          <p:cNvSpPr/>
          <p:nvPr/>
        </p:nvSpPr>
        <p:spPr>
          <a:xfrm>
            <a:off x="539750" y="692150"/>
            <a:ext cx="2545080" cy="5740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en-US" altLang="zh-CN" sz="32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5.</a:t>
            </a:r>
            <a:r>
              <a:rPr lang="zh-CN" altLang="en-US" sz="32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微分方程：</a:t>
            </a:r>
          </a:p>
        </p:txBody>
      </p:sp>
      <p:sp>
        <p:nvSpPr>
          <p:cNvPr id="1048594" name="矩形 1048593"/>
          <p:cNvSpPr/>
          <p:nvPr/>
        </p:nvSpPr>
        <p:spPr>
          <a:xfrm>
            <a:off x="539750" y="1404937"/>
            <a:ext cx="3113087" cy="52387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 1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）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一阶微分方程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;</a:t>
            </a:r>
          </a:p>
        </p:txBody>
      </p:sp>
      <p:sp>
        <p:nvSpPr>
          <p:cNvPr id="1048595" name="矩形 1048594"/>
          <p:cNvSpPr/>
          <p:nvPr/>
        </p:nvSpPr>
        <p:spPr>
          <a:xfrm>
            <a:off x="684212" y="2060575"/>
            <a:ext cx="4459287" cy="52387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）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二阶可降阶的微分方程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;</a:t>
            </a:r>
          </a:p>
        </p:txBody>
      </p:sp>
      <p:sp>
        <p:nvSpPr>
          <p:cNvPr id="1048596" name="矩形 1048595"/>
          <p:cNvSpPr/>
          <p:nvPr/>
        </p:nvSpPr>
        <p:spPr>
          <a:xfrm>
            <a:off x="684212" y="3605212"/>
            <a:ext cx="8298181" cy="5105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）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与变上限积分，面积，体积有关的综合性练习。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8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4" grpId="0"/>
      <p:bldP spid="10485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矩形 1048596"/>
          <p:cNvSpPr/>
          <p:nvPr/>
        </p:nvSpPr>
        <p:spPr>
          <a:xfrm>
            <a:off x="1797050" y="2801937"/>
            <a:ext cx="5212081" cy="7518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zh-CN" altLang="en-US" sz="4400" b="1" u="sng">
                <a:latin typeface="华文行楷" pitchFamily="2" charset="-122"/>
                <a:ea typeface="华文行楷" pitchFamily="2" charset="-122"/>
              </a:rPr>
              <a:t>第二部分：典型练习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209715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74687" y="900112"/>
            <a:ext cx="5430837" cy="1255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3" name="图片 2097152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9737" y="2389187"/>
            <a:ext cx="5121275" cy="617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4" name="图片 2097153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930400" y="3475037"/>
            <a:ext cx="6683375" cy="18573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A0BD2A8-D122-4D59-A4B4-F49C15AB56F5}"/>
                  </a:ext>
                </a:extLst>
              </p14:cNvPr>
              <p14:cNvContentPartPr/>
              <p14:nvPr/>
            </p14:nvContentPartPr>
            <p14:xfrm>
              <a:off x="7583760" y="4489200"/>
              <a:ext cx="101880" cy="867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A0BD2A8-D122-4D59-A4B4-F49C15AB56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74400" y="4479840"/>
                <a:ext cx="120600" cy="105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9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335</Words>
  <Application>Microsoft Office PowerPoint</Application>
  <PresentationFormat>全屏显示(4:3)</PresentationFormat>
  <Paragraphs>47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华文楷体</vt:lpstr>
      <vt:lpstr>华文行楷</vt:lpstr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locamir</dc:creator>
  <cp:lastModifiedBy>张建东</cp:lastModifiedBy>
  <cp:revision>3</cp:revision>
  <dcterms:created xsi:type="dcterms:W3CDTF">2017-12-23T17:11:52Z</dcterms:created>
  <dcterms:modified xsi:type="dcterms:W3CDTF">2018-01-10T09:06:45Z</dcterms:modified>
</cp:coreProperties>
</file>