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86" r:id="rId2"/>
    <p:sldId id="475" r:id="rId3"/>
    <p:sldId id="474" r:id="rId4"/>
    <p:sldId id="462" r:id="rId5"/>
    <p:sldId id="461" r:id="rId6"/>
    <p:sldId id="448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456" r:id="rId15"/>
    <p:sldId id="457" r:id="rId16"/>
    <p:sldId id="459" r:id="rId17"/>
    <p:sldId id="465" r:id="rId18"/>
    <p:sldId id="466" r:id="rId19"/>
    <p:sldId id="467" r:id="rId20"/>
    <p:sldId id="470" r:id="rId21"/>
    <p:sldId id="469" r:id="rId22"/>
    <p:sldId id="471" r:id="rId23"/>
    <p:sldId id="472" r:id="rId24"/>
    <p:sldId id="473" r:id="rId25"/>
    <p:sldId id="476" r:id="rId26"/>
    <p:sldId id="477" r:id="rId27"/>
    <p:sldId id="468" r:id="rId28"/>
    <p:sldId id="296" r:id="rId29"/>
  </p:sldIdLst>
  <p:sldSz cx="9906000" cy="6858000" type="A4"/>
  <p:notesSz cx="6648450" cy="9782175"/>
  <p:defaultTextStyle>
    <a:defPPr>
      <a:defRPr lang="fr-FR"/>
    </a:defPPr>
    <a:lvl1pPr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" pitchFamily="2" charset="0"/>
        <a:ea typeface="ＭＳ Ｐゴシック" panose="020B0600070205080204" pitchFamily="34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" pitchFamily="2" charset="0"/>
        <a:ea typeface="ＭＳ Ｐゴシック" panose="020B0600070205080204" pitchFamily="34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" pitchFamily="2" charset="0"/>
        <a:ea typeface="ＭＳ Ｐゴシック" panose="020B0600070205080204" pitchFamily="34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" pitchFamily="2" charset="0"/>
        <a:ea typeface="ＭＳ Ｐゴシック" panose="020B0600070205080204" pitchFamily="34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" pitchFamily="2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" pitchFamily="2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" pitchFamily="2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" pitchFamily="2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7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8AEB13-9289-6D49-98A9-F824C7508553}" v="7" dt="2021-11-16T10:37:23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616" y="176"/>
      </p:cViewPr>
      <p:guideLst>
        <p:guide orient="horz" pos="457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4544" y="2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at-peyre Jean-francois" userId="becad93b-336f-4c19-a0e7-8e57c8c95ceb" providerId="ADAL" clId="{6BE199F5-B0B6-EB43-9C5A-1CE983DA7CC8}"/>
    <pc:docChg chg="modSld modMainMaster">
      <pc:chgData name="Pradat-peyre Jean-francois" userId="becad93b-336f-4c19-a0e7-8e57c8c95ceb" providerId="ADAL" clId="{6BE199F5-B0B6-EB43-9C5A-1CE983DA7CC8}" dt="2021-11-16T12:42:46.410" v="13" actId="20577"/>
      <pc:docMkLst>
        <pc:docMk/>
      </pc:docMkLst>
      <pc:sldChg chg="modSp mod">
        <pc:chgData name="Pradat-peyre Jean-francois" userId="becad93b-336f-4c19-a0e7-8e57c8c95ceb" providerId="ADAL" clId="{6BE199F5-B0B6-EB43-9C5A-1CE983DA7CC8}" dt="2021-11-16T12:42:46.410" v="13" actId="20577"/>
        <pc:sldMkLst>
          <pc:docMk/>
          <pc:sldMk cId="3803299357" sldId="286"/>
        </pc:sldMkLst>
        <pc:spChg chg="mod">
          <ac:chgData name="Pradat-peyre Jean-francois" userId="becad93b-336f-4c19-a0e7-8e57c8c95ceb" providerId="ADAL" clId="{6BE199F5-B0B6-EB43-9C5A-1CE983DA7CC8}" dt="2021-11-16T12:42:46.410" v="13" actId="20577"/>
          <ac:spMkLst>
            <pc:docMk/>
            <pc:sldMk cId="3803299357" sldId="286"/>
            <ac:spMk id="178178" creationId="{6A6CABF8-A338-F64D-9C60-0030E70704C3}"/>
          </ac:spMkLst>
        </pc:spChg>
      </pc:sldChg>
      <pc:sldMasterChg chg="modSp mod modSldLayout">
        <pc:chgData name="Pradat-peyre Jean-francois" userId="becad93b-336f-4c19-a0e7-8e57c8c95ceb" providerId="ADAL" clId="{6BE199F5-B0B6-EB43-9C5A-1CE983DA7CC8}" dt="2021-11-16T12:20:03.072" v="11" actId="20577"/>
        <pc:sldMasterMkLst>
          <pc:docMk/>
          <pc:sldMasterMk cId="0" sldId="2147483660"/>
        </pc:sldMasterMkLst>
        <pc:spChg chg="mod">
          <ac:chgData name="Pradat-peyre Jean-francois" userId="becad93b-336f-4c19-a0e7-8e57c8c95ceb" providerId="ADAL" clId="{6BE199F5-B0B6-EB43-9C5A-1CE983DA7CC8}" dt="2021-11-16T12:20:03.072" v="11" actId="20577"/>
          <ac:spMkLst>
            <pc:docMk/>
            <pc:sldMasterMk cId="0" sldId="2147483660"/>
            <ac:spMk id="1033" creationId="{B1E74D93-3A66-194E-8602-C25719D10E1B}"/>
          </ac:spMkLst>
        </pc:spChg>
        <pc:sldLayoutChg chg="addSp delSp modSp mod">
          <pc:chgData name="Pradat-peyre Jean-francois" userId="becad93b-336f-4c19-a0e7-8e57c8c95ceb" providerId="ADAL" clId="{6BE199F5-B0B6-EB43-9C5A-1CE983DA7CC8}" dt="2021-11-16T12:19:58.338" v="2"/>
          <pc:sldLayoutMkLst>
            <pc:docMk/>
            <pc:sldMasterMk cId="0" sldId="2147483660"/>
            <pc:sldLayoutMk cId="1842124497" sldId="2147483736"/>
          </pc:sldLayoutMkLst>
          <pc:spChg chg="add del mod">
            <ac:chgData name="Pradat-peyre Jean-francois" userId="becad93b-336f-4c19-a0e7-8e57c8c95ceb" providerId="ADAL" clId="{6BE199F5-B0B6-EB43-9C5A-1CE983DA7CC8}" dt="2021-11-16T12:19:58.338" v="2"/>
            <ac:spMkLst>
              <pc:docMk/>
              <pc:sldMasterMk cId="0" sldId="2147483660"/>
              <pc:sldLayoutMk cId="1842124497" sldId="2147483736"/>
              <ac:spMk id="4" creationId="{2AB9A145-826A-854E-B58B-675B1B024BF2}"/>
            </ac:spMkLst>
          </pc:spChg>
        </pc:sldLayoutChg>
      </pc:sldMasterChg>
    </pc:docChg>
  </pc:docChgLst>
  <pc:docChgLst>
    <pc:chgData name="Pradat-peyre Jean-francois" userId="becad93b-336f-4c19-a0e7-8e57c8c95ceb" providerId="ADAL" clId="{4DA0D3AF-142B-1747-A1BF-E36327809EAC}"/>
    <pc:docChg chg="custSel addSld modSld">
      <pc:chgData name="Pradat-peyre Jean-francois" userId="becad93b-336f-4c19-a0e7-8e57c8c95ceb" providerId="ADAL" clId="{4DA0D3AF-142B-1747-A1BF-E36327809EAC}" dt="2020-09-02T12:50:14.144" v="80" actId="20577"/>
      <pc:docMkLst>
        <pc:docMk/>
      </pc:docMkLst>
      <pc:sldChg chg="modSp add mod">
        <pc:chgData name="Pradat-peyre Jean-francois" userId="becad93b-336f-4c19-a0e7-8e57c8c95ceb" providerId="ADAL" clId="{4DA0D3AF-142B-1747-A1BF-E36327809EAC}" dt="2020-09-02T12:50:14.144" v="80" actId="20577"/>
        <pc:sldMkLst>
          <pc:docMk/>
          <pc:sldMk cId="1612246007" sldId="296"/>
        </pc:sldMkLst>
        <pc:spChg chg="mod">
          <ac:chgData name="Pradat-peyre Jean-francois" userId="becad93b-336f-4c19-a0e7-8e57c8c95ceb" providerId="ADAL" clId="{4DA0D3AF-142B-1747-A1BF-E36327809EAC}" dt="2020-09-02T12:50:14.144" v="80" actId="20577"/>
          <ac:spMkLst>
            <pc:docMk/>
            <pc:sldMk cId="1612246007" sldId="296"/>
            <ac:spMk id="3" creationId="{20905C3D-3B9C-0340-B1C8-D437C53CE072}"/>
          </ac:spMkLst>
        </pc:spChg>
      </pc:sldChg>
      <pc:sldChg chg="modSp mod">
        <pc:chgData name="Pradat-peyre Jean-francois" userId="becad93b-336f-4c19-a0e7-8e57c8c95ceb" providerId="ADAL" clId="{4DA0D3AF-142B-1747-A1BF-E36327809EAC}" dt="2020-09-02T12:47:14.769" v="22" actId="20577"/>
        <pc:sldMkLst>
          <pc:docMk/>
          <pc:sldMk cId="0" sldId="473"/>
        </pc:sldMkLst>
        <pc:spChg chg="mod">
          <ac:chgData name="Pradat-peyre Jean-francois" userId="becad93b-336f-4c19-a0e7-8e57c8c95ceb" providerId="ADAL" clId="{4DA0D3AF-142B-1747-A1BF-E36327809EAC}" dt="2020-09-02T12:47:14.769" v="22" actId="20577"/>
          <ac:spMkLst>
            <pc:docMk/>
            <pc:sldMk cId="0" sldId="473"/>
            <ac:spMk id="40963" creationId="{4DC84CFB-865A-F94D-BD38-BE4E66A38FD7}"/>
          </ac:spMkLst>
        </pc:spChg>
      </pc:sldChg>
    </pc:docChg>
  </pc:docChgLst>
  <pc:docChgLst>
    <pc:chgData name="Pradat-peyre Jean-francois" userId="becad93b-336f-4c19-a0e7-8e57c8c95ceb" providerId="ADAL" clId="{9C8AEB13-9289-6D49-98A9-F824C7508553}"/>
    <pc:docChg chg="modSld modMainMaster modHandout">
      <pc:chgData name="Pradat-peyre Jean-francois" userId="becad93b-336f-4c19-a0e7-8e57c8c95ceb" providerId="ADAL" clId="{9C8AEB13-9289-6D49-98A9-F824C7508553}" dt="2021-11-16T10:37:23.718" v="16"/>
      <pc:docMkLst>
        <pc:docMk/>
      </pc:docMkLst>
      <pc:sldChg chg="addSp delSp modSp mod">
        <pc:chgData name="Pradat-peyre Jean-francois" userId="becad93b-336f-4c19-a0e7-8e57c8c95ceb" providerId="ADAL" clId="{9C8AEB13-9289-6D49-98A9-F824C7508553}" dt="2021-11-16T10:32:50.989" v="11"/>
        <pc:sldMkLst>
          <pc:docMk/>
          <pc:sldMk cId="3803299357" sldId="286"/>
        </pc:sldMkLst>
        <pc:spChg chg="add del mod">
          <ac:chgData name="Pradat-peyre Jean-francois" userId="becad93b-336f-4c19-a0e7-8e57c8c95ceb" providerId="ADAL" clId="{9C8AEB13-9289-6D49-98A9-F824C7508553}" dt="2021-11-16T10:32:46.939" v="6"/>
          <ac:spMkLst>
            <pc:docMk/>
            <pc:sldMk cId="3803299357" sldId="286"/>
            <ac:spMk id="2" creationId="{2F4E1A86-269E-6944-B403-1B48D9509A50}"/>
          </ac:spMkLst>
        </pc:spChg>
        <pc:spChg chg="add del mod">
          <ac:chgData name="Pradat-peyre Jean-francois" userId="becad93b-336f-4c19-a0e7-8e57c8c95ceb" providerId="ADAL" clId="{9C8AEB13-9289-6D49-98A9-F824C7508553}" dt="2021-11-16T10:32:50.989" v="11"/>
          <ac:spMkLst>
            <pc:docMk/>
            <pc:sldMk cId="3803299357" sldId="286"/>
            <ac:spMk id="3" creationId="{18B1685A-7D46-D048-89C7-1132C16470A6}"/>
          </ac:spMkLst>
        </pc:spChg>
      </pc:sldChg>
      <pc:sldChg chg="modSp">
        <pc:chgData name="Pradat-peyre Jean-francois" userId="becad93b-336f-4c19-a0e7-8e57c8c95ceb" providerId="ADAL" clId="{9C8AEB13-9289-6D49-98A9-F824C7508553}" dt="2021-11-16T10:37:23.718" v="16"/>
        <pc:sldMkLst>
          <pc:docMk/>
          <pc:sldMk cId="1612246007" sldId="296"/>
        </pc:sldMkLst>
        <pc:spChg chg="mod">
          <ac:chgData name="Pradat-peyre Jean-francois" userId="becad93b-336f-4c19-a0e7-8e57c8c95ceb" providerId="ADAL" clId="{9C8AEB13-9289-6D49-98A9-F824C7508553}" dt="2021-11-16T10:37:23.718" v="16"/>
          <ac:spMkLst>
            <pc:docMk/>
            <pc:sldMk cId="1612246007" sldId="296"/>
            <ac:spMk id="3" creationId="{20905C3D-3B9C-0340-B1C8-D437C53CE072}"/>
          </ac:spMkLst>
        </pc:spChg>
      </pc:sldChg>
      <pc:sldChg chg="addSp delSp modSp mod">
        <pc:chgData name="Pradat-peyre Jean-francois" userId="becad93b-336f-4c19-a0e7-8e57c8c95ceb" providerId="ADAL" clId="{9C8AEB13-9289-6D49-98A9-F824C7508553}" dt="2021-11-16T10:32:50.601" v="9"/>
        <pc:sldMkLst>
          <pc:docMk/>
          <pc:sldMk cId="0" sldId="475"/>
        </pc:sldMkLst>
        <pc:spChg chg="add del mod">
          <ac:chgData name="Pradat-peyre Jean-francois" userId="becad93b-336f-4c19-a0e7-8e57c8c95ceb" providerId="ADAL" clId="{9C8AEB13-9289-6D49-98A9-F824C7508553}" dt="2021-11-16T10:32:50.601" v="9"/>
          <ac:spMkLst>
            <pc:docMk/>
            <pc:sldMk cId="0" sldId="475"/>
            <ac:spMk id="3" creationId="{269229B4-F3AB-BD4E-8F19-2AD8AAF109B3}"/>
          </ac:spMkLst>
        </pc:spChg>
      </pc:sldChg>
      <pc:sldMasterChg chg="modSp mod modSldLayout">
        <pc:chgData name="Pradat-peyre Jean-francois" userId="becad93b-336f-4c19-a0e7-8e57c8c95ceb" providerId="ADAL" clId="{9C8AEB13-9289-6D49-98A9-F824C7508553}" dt="2021-11-16T10:33:34.204" v="15" actId="20577"/>
        <pc:sldMasterMkLst>
          <pc:docMk/>
          <pc:sldMasterMk cId="0" sldId="2147483660"/>
        </pc:sldMasterMkLst>
        <pc:spChg chg="mod">
          <ac:chgData name="Pradat-peyre Jean-francois" userId="becad93b-336f-4c19-a0e7-8e57c8c95ceb" providerId="ADAL" clId="{9C8AEB13-9289-6D49-98A9-F824C7508553}" dt="2021-11-16T10:33:34.204" v="15" actId="20577"/>
          <ac:spMkLst>
            <pc:docMk/>
            <pc:sldMasterMk cId="0" sldId="2147483660"/>
            <ac:spMk id="1033" creationId="{B1E74D93-3A66-194E-8602-C25719D10E1B}"/>
          </ac:spMkLst>
        </pc:spChg>
        <pc:sldLayoutChg chg="addSp delSp modSp mod">
          <pc:chgData name="Pradat-peyre Jean-francois" userId="becad93b-336f-4c19-a0e7-8e57c8c95ceb" providerId="ADAL" clId="{9C8AEB13-9289-6D49-98A9-F824C7508553}" dt="2021-11-16T10:32:23.349" v="2"/>
          <pc:sldLayoutMkLst>
            <pc:docMk/>
            <pc:sldMasterMk cId="0" sldId="2147483660"/>
            <pc:sldLayoutMk cId="1842124497" sldId="2147483736"/>
          </pc:sldLayoutMkLst>
          <pc:spChg chg="add del mod">
            <ac:chgData name="Pradat-peyre Jean-francois" userId="becad93b-336f-4c19-a0e7-8e57c8c95ceb" providerId="ADAL" clId="{9C8AEB13-9289-6D49-98A9-F824C7508553}" dt="2021-11-16T10:32:23.349" v="2"/>
            <ac:spMkLst>
              <pc:docMk/>
              <pc:sldMasterMk cId="0" sldId="2147483660"/>
              <pc:sldLayoutMk cId="1842124497" sldId="2147483736"/>
              <ac:spMk id="4" creationId="{56C7EC01-A0A0-E04C-85CE-316B9C62B427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:a16="http://schemas.microsoft.com/office/drawing/2014/main" id="{D295A5CF-9278-C34C-9A77-22CECB7B6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175" y="9078913"/>
            <a:ext cx="325438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88594" tIns="43519" rIns="88594" bIns="43519">
            <a:spAutoFit/>
          </a:bodyPr>
          <a:lstStyle>
            <a:lvl1pPr defTabSz="746125"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1pPr>
            <a:lvl2pPr marL="37931725" indent="-37474525" defTabSz="746125"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9pPr>
          </a:lstStyle>
          <a:p>
            <a:pPr algn="l"/>
            <a:fld id="{FF7B78B0-B943-7542-AF3D-EDB2002328E6}" type="slidenum">
              <a:rPr lang="fr-FR" altLang="fr-FR" sz="900" b="0">
                <a:latin typeface="Arial" panose="020B0604020202020204" pitchFamily="34" charset="0"/>
              </a:rPr>
              <a:pPr algn="l"/>
              <a:t>‹N°›</a:t>
            </a:fld>
            <a:endParaRPr lang="fr-FR" altLang="fr-FR" sz="9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8A2B6AF-D898-CC4C-9F37-D36EC025ACD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60900"/>
            <a:ext cx="4876800" cy="4422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8594" tIns="43519" rIns="88594" bIns="43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de texte du masque</a:t>
            </a:r>
          </a:p>
          <a:p>
            <a:pPr lvl="1"/>
            <a:r>
              <a:rPr lang="fr-FR" altLang="fr-FR"/>
              <a:t>Second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62D47D0-30C8-9442-8C2D-A39715D7BBD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9450" y="730250"/>
            <a:ext cx="5294313" cy="36655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ＭＳ Ｐゴシック" pitchFamily="-105" charset="-128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575E61CF-8DD0-5645-904A-BDB7D7E55B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45B3422-3D65-844E-8C58-6A609381C049}" type="slidenum">
              <a:rPr lang="fr-FR" altLang="fr-FR" sz="1300"/>
              <a:pPr eaLnBrk="1" hangingPunct="1"/>
              <a:t>1</a:t>
            </a:fld>
            <a:endParaRPr lang="fr-FR" altLang="fr-FR" sz="130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6F2E6DA8-2884-304E-8077-0902A20E5B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8350"/>
            <a:ext cx="5540375" cy="3836988"/>
          </a:xfrm>
          <a:solidFill>
            <a:srgbClr val="FFFFFF"/>
          </a:solidFill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DE48684-EDFF-3D48-BAE6-4642149915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fr-FR" altLang="fr-F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0209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184212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DE0608-0ED9-EE40-A302-7343DF320F6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fr-FR"/>
              <a:t>Introduction aux Systèmes – M1 MIAGE - J.-F. Pradat-Peyre</a:t>
            </a:r>
          </a:p>
        </p:txBody>
      </p:sp>
    </p:spTree>
    <p:extLst>
      <p:ext uri="{BB962C8B-B14F-4D97-AF65-F5344CB8AC3E}">
        <p14:creationId xmlns:p14="http://schemas.microsoft.com/office/powerpoint/2010/main" val="383026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451858" y="1"/>
            <a:ext cx="2371592" cy="6323013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31920" y="1"/>
            <a:ext cx="6954838" cy="632301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FFB0FCD-C323-BE46-8A73-EB60D0CBBE4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fr-FR"/>
              <a:t>Introduction aux Systèmes – M1 MIAGE - J.-F. Pradat-Peyre</a:t>
            </a:r>
          </a:p>
        </p:txBody>
      </p:sp>
    </p:spTree>
    <p:extLst>
      <p:ext uri="{BB962C8B-B14F-4D97-AF65-F5344CB8AC3E}">
        <p14:creationId xmlns:p14="http://schemas.microsoft.com/office/powerpoint/2010/main" val="333709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1920" y="0"/>
            <a:ext cx="9491530" cy="9144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331920" y="1296989"/>
            <a:ext cx="4579805" cy="50260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76825" y="1296989"/>
            <a:ext cx="4579806" cy="50260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D946B9-86EF-FA42-98E3-D45B58AADB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84550" y="6553200"/>
            <a:ext cx="4249738" cy="304800"/>
          </a:xfrm>
        </p:spPr>
        <p:txBody>
          <a:bodyPr/>
          <a:lstStyle>
            <a:lvl1pPr>
              <a:defRPr/>
            </a:lvl1pPr>
          </a:lstStyle>
          <a:p>
            <a:r>
              <a:rPr lang="fr-FR" altLang="fr-FR"/>
              <a:t>Introduction aux Systèmes – M1 MIAGE - J.-F. Pradat-Peyre</a:t>
            </a:r>
          </a:p>
        </p:txBody>
      </p:sp>
    </p:spTree>
    <p:extLst>
      <p:ext uri="{BB962C8B-B14F-4D97-AF65-F5344CB8AC3E}">
        <p14:creationId xmlns:p14="http://schemas.microsoft.com/office/powerpoint/2010/main" val="4118512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1920" y="0"/>
            <a:ext cx="9491530" cy="914400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331920" y="1296989"/>
            <a:ext cx="4579805" cy="50260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5076825" y="1296988"/>
            <a:ext cx="4579806" cy="24368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5076825" y="3886201"/>
            <a:ext cx="4579806" cy="24368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210A4F-F279-BE4D-AFD7-0491C9DC5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84550" y="6553200"/>
            <a:ext cx="4249738" cy="304800"/>
          </a:xfrm>
        </p:spPr>
        <p:txBody>
          <a:bodyPr/>
          <a:lstStyle>
            <a:lvl1pPr>
              <a:defRPr/>
            </a:lvl1pPr>
          </a:lstStyle>
          <a:p>
            <a:r>
              <a:rPr lang="fr-FR" altLang="fr-FR"/>
              <a:t>Introduction aux Systèmes – M1 MIAGE - J.-F. Pradat-Peyre</a:t>
            </a:r>
          </a:p>
        </p:txBody>
      </p:sp>
    </p:spTree>
    <p:extLst>
      <p:ext uri="{BB962C8B-B14F-4D97-AF65-F5344CB8AC3E}">
        <p14:creationId xmlns:p14="http://schemas.microsoft.com/office/powerpoint/2010/main" val="114018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57B4B76-C9E2-2445-B2A6-33E18DFB865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fr-FR" dirty="0"/>
              <a:t>Introduction aux Systèmes – M1 MIAGE - J.-F. Pradat-Peyre</a:t>
            </a:r>
          </a:p>
        </p:txBody>
      </p:sp>
    </p:spTree>
    <p:extLst>
      <p:ext uri="{BB962C8B-B14F-4D97-AF65-F5344CB8AC3E}">
        <p14:creationId xmlns:p14="http://schemas.microsoft.com/office/powerpoint/2010/main" val="422352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D40BE36-BDA6-6047-8626-CBC3AAF7103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fr-FR"/>
              <a:t>Introduction aux Systèmes – M1 MIAGE - J.-F. Pradat-Peyre</a:t>
            </a:r>
          </a:p>
        </p:txBody>
      </p:sp>
    </p:spTree>
    <p:extLst>
      <p:ext uri="{BB962C8B-B14F-4D97-AF65-F5344CB8AC3E}">
        <p14:creationId xmlns:p14="http://schemas.microsoft.com/office/powerpoint/2010/main" val="39857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31920" y="1296989"/>
            <a:ext cx="4579805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76825" y="1296989"/>
            <a:ext cx="4579806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F56262E-9B4D-124B-861C-B592943196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fr-FR"/>
              <a:t>Introduction aux Systèmes – M1 MIAGE - J.-F. Pradat-Peyre</a:t>
            </a:r>
          </a:p>
        </p:txBody>
      </p:sp>
    </p:spTree>
    <p:extLst>
      <p:ext uri="{BB962C8B-B14F-4D97-AF65-F5344CB8AC3E}">
        <p14:creationId xmlns:p14="http://schemas.microsoft.com/office/powerpoint/2010/main" val="288748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5B5908-DFF3-8943-B5F1-AF20227A35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fr-FR"/>
              <a:t>Introduction aux Systèmes – M1 MIAGE - J.-F. Pradat-Peyre</a:t>
            </a:r>
          </a:p>
        </p:txBody>
      </p:sp>
    </p:spTree>
    <p:extLst>
      <p:ext uri="{BB962C8B-B14F-4D97-AF65-F5344CB8AC3E}">
        <p14:creationId xmlns:p14="http://schemas.microsoft.com/office/powerpoint/2010/main" val="352713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D8F19AD-848A-BB4D-9929-41A3E80B634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fr-FR"/>
              <a:t>Introduction aux Systèmes – M1 MIAGE - J.-F. Pradat-Peyre</a:t>
            </a:r>
          </a:p>
        </p:txBody>
      </p:sp>
    </p:spTree>
    <p:extLst>
      <p:ext uri="{BB962C8B-B14F-4D97-AF65-F5344CB8AC3E}">
        <p14:creationId xmlns:p14="http://schemas.microsoft.com/office/powerpoint/2010/main" val="361582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56473700-E436-1746-889B-ADCC18D57B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fr-FR"/>
              <a:t>Introduction aux Systèmes – M1 MIAGE - J.-F. Pradat-Peyre</a:t>
            </a:r>
          </a:p>
        </p:txBody>
      </p:sp>
    </p:spTree>
    <p:extLst>
      <p:ext uri="{BB962C8B-B14F-4D97-AF65-F5344CB8AC3E}">
        <p14:creationId xmlns:p14="http://schemas.microsoft.com/office/powerpoint/2010/main" val="45726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2988038-D6AF-EE4F-B91F-08A4DCB42B1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fr-FR"/>
              <a:t>Introduction aux Systèmes – M1 MIAGE - J.-F. Pradat-Peyre</a:t>
            </a:r>
          </a:p>
        </p:txBody>
      </p:sp>
    </p:spTree>
    <p:extLst>
      <p:ext uri="{BB962C8B-B14F-4D97-AF65-F5344CB8AC3E}">
        <p14:creationId xmlns:p14="http://schemas.microsoft.com/office/powerpoint/2010/main" val="261773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Faire glisser l'image vers l'espace réservé ou cliquer sur l'icône pour l'ajouter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8AD4A12-6662-8840-9D25-D455DEC9A0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fr-FR"/>
              <a:t>Introduction aux Systèmes – M1 MIAGE - J.-F. Pradat-Peyre</a:t>
            </a:r>
          </a:p>
        </p:txBody>
      </p:sp>
    </p:spTree>
    <p:extLst>
      <p:ext uri="{BB962C8B-B14F-4D97-AF65-F5344CB8AC3E}">
        <p14:creationId xmlns:p14="http://schemas.microsoft.com/office/powerpoint/2010/main" val="208936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A1A183F-91D8-5E4E-B2F2-FDE4B1FE6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53200"/>
            <a:ext cx="9906000" cy="304800"/>
          </a:xfrm>
          <a:prstGeom prst="rect">
            <a:avLst/>
          </a:prstGeom>
          <a:solidFill>
            <a:srgbClr val="C4C1AA"/>
          </a:solidFill>
          <a:ln w="9525">
            <a:solidFill>
              <a:srgbClr val="C4C1AA"/>
            </a:solidFill>
            <a:miter lim="800000"/>
            <a:headEnd/>
            <a:tailEnd/>
          </a:ln>
        </p:spPr>
        <p:txBody>
          <a:bodyPr wrap="none" lIns="76191" tIns="38097" rIns="76191" bIns="38097" anchor="ctr"/>
          <a:lstStyle>
            <a:lvl1pPr defTabSz="760413"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1pPr>
            <a:lvl2pPr marL="37931725" indent="-37474525" defTabSz="760413"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9pPr>
          </a:lstStyle>
          <a:p>
            <a:endParaRPr lang="fr-FR" altLang="fr-FR" sz="1900">
              <a:latin typeface="Arial" panose="020B0604020202020204" pitchFamily="34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0590F89-C534-EF4A-9FDB-2D508F799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939800"/>
          </a:xfrm>
          <a:prstGeom prst="rect">
            <a:avLst/>
          </a:prstGeom>
          <a:solidFill>
            <a:srgbClr val="C4C4C4"/>
          </a:solidFill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 lIns="74993" tIns="38998" rIns="74993" bIns="38998" anchor="ctr"/>
          <a:lstStyle>
            <a:lvl1pPr defTabSz="3062288"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1pPr>
            <a:lvl2pPr marL="37931725" indent="-37474525" defTabSz="3062288"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fr-FR" sz="2800">
              <a:solidFill>
                <a:srgbClr val="003399"/>
              </a:solidFill>
            </a:endParaRPr>
          </a:p>
        </p:txBody>
      </p:sp>
      <p:sp>
        <p:nvSpPr>
          <p:cNvPr id="109572" name="Rectangle 4">
            <a:extLst>
              <a:ext uri="{FF2B5EF4-FFF2-40B4-BE49-F238E27FC236}">
                <a16:creationId xmlns:a16="http://schemas.microsoft.com/office/drawing/2014/main" id="{79170D2F-DD83-114F-BDF4-08406B7CB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1788" y="0"/>
            <a:ext cx="949166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vert="horz" wrap="square" lIns="76191" tIns="38097" rIns="76191" bIns="380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1E26C31-9473-E94E-A7DF-469FCD0148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31788" y="1296988"/>
            <a:ext cx="9324975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0105" tIns="34390" rIns="70105" bIns="343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Cliquez pour modifier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109574" name="Rectangle 6">
            <a:extLst>
              <a:ext uri="{FF2B5EF4-FFF2-40B4-BE49-F238E27FC236}">
                <a16:creationId xmlns:a16="http://schemas.microsoft.com/office/drawing/2014/main" id="{DEE88259-847B-814E-B8D5-8F62AA2D81B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51000" y="6553200"/>
            <a:ext cx="7512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91" tIns="38097" rIns="76191" bIns="38097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3366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altLang="fr-FR" dirty="0"/>
              <a:t>Programmation Concurrente – M1 MIAGE - J.-F. Pradat-Peyre</a:t>
            </a:r>
          </a:p>
        </p:txBody>
      </p:sp>
      <p:sp>
        <p:nvSpPr>
          <p:cNvPr id="1031" name="Line 8">
            <a:extLst>
              <a:ext uri="{FF2B5EF4-FFF2-40B4-BE49-F238E27FC236}">
                <a16:creationId xmlns:a16="http://schemas.microsoft.com/office/drawing/2014/main" id="{F88017E8-5CB5-5B48-9DB6-306E0BAE2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973138"/>
            <a:ext cx="9906000" cy="0"/>
          </a:xfrm>
          <a:prstGeom prst="line">
            <a:avLst/>
          </a:prstGeom>
          <a:noFill/>
          <a:ln w="76200">
            <a:solidFill>
              <a:schemeClr val="accent2">
                <a:alpha val="43137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fr-FR">
              <a:latin typeface="Courier" pitchFamily="34" charset="0"/>
              <a:cs typeface="ＭＳ Ｐゴシック" pitchFamily="34" charset="-128"/>
            </a:endParaRPr>
          </a:p>
        </p:txBody>
      </p:sp>
      <p:sp>
        <p:nvSpPr>
          <p:cNvPr id="1032" name="Rectangle 9">
            <a:extLst>
              <a:ext uri="{FF2B5EF4-FFF2-40B4-BE49-F238E27FC236}">
                <a16:creationId xmlns:a16="http://schemas.microsoft.com/office/drawing/2014/main" id="{E2818CD8-B62E-C148-A40B-95BDC0E68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288" y="6553200"/>
            <a:ext cx="206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191" tIns="38097" rIns="76191" bIns="38097"/>
          <a:lstStyle>
            <a:lvl1pPr defTabSz="760413"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1pPr>
            <a:lvl2pPr marL="37931725" indent="-37474525" defTabSz="760413"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1C8979E6-43F4-7141-A87D-97E9C90B59D6}" type="slidenum">
              <a:rPr lang="fr-FR" altLang="fr-FR" sz="1100">
                <a:solidFill>
                  <a:srgbClr val="003366"/>
                </a:solidFill>
                <a:latin typeface="Arial" panose="020B0604020202020204" pitchFamily="34" charset="0"/>
              </a:rPr>
              <a:pPr algn="r"/>
              <a:t>‹N°›</a:t>
            </a:fld>
            <a:endParaRPr lang="fr-FR" altLang="fr-FR" sz="110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sp>
        <p:nvSpPr>
          <p:cNvPr id="1033" name="Rectangle 11">
            <a:extLst>
              <a:ext uri="{FF2B5EF4-FFF2-40B4-BE49-F238E27FC236}">
                <a16:creationId xmlns:a16="http://schemas.microsoft.com/office/drawing/2014/main" id="{B1E74D93-3A66-194E-8602-C25719D10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6553200"/>
            <a:ext cx="206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191" tIns="38097" rIns="76191" bIns="38097"/>
          <a:lstStyle>
            <a:lvl1pPr defTabSz="760413"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1pPr>
            <a:lvl2pPr marL="37931725" indent="-37474525" defTabSz="760413"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fr-FR" sz="1100" dirty="0">
                <a:solidFill>
                  <a:srgbClr val="003366"/>
                </a:solidFill>
                <a:latin typeface="Arial" panose="020B0604020202020204" pitchFamily="34" charset="0"/>
              </a:rPr>
              <a:t>2023-2024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txStyles>
    <p:titleStyle>
      <a:lvl1pPr algn="l" defTabSz="760413" rtl="0" eaLnBrk="0" fontAlgn="base" hangingPunct="0">
        <a:spcBef>
          <a:spcPct val="0"/>
        </a:spcBef>
        <a:spcAft>
          <a:spcPct val="0"/>
        </a:spcAft>
        <a:defRPr sz="1900" b="1">
          <a:solidFill>
            <a:srgbClr val="003366"/>
          </a:solidFill>
          <a:latin typeface="+mj-lt"/>
          <a:ea typeface="ＭＳ Ｐゴシック" charset="-128"/>
          <a:cs typeface="ＭＳ Ｐゴシック" charset="-128"/>
        </a:defRPr>
      </a:lvl1pPr>
      <a:lvl2pPr algn="l" defTabSz="760413" rtl="0" eaLnBrk="0" fontAlgn="base" hangingPunct="0">
        <a:spcBef>
          <a:spcPct val="0"/>
        </a:spcBef>
        <a:spcAft>
          <a:spcPct val="0"/>
        </a:spcAft>
        <a:defRPr sz="1900" b="1">
          <a:solidFill>
            <a:srgbClr val="003366"/>
          </a:solidFill>
          <a:latin typeface="Verdana" charset="0"/>
          <a:ea typeface="ＭＳ Ｐゴシック" charset="-128"/>
          <a:cs typeface="ＭＳ Ｐゴシック" charset="-128"/>
        </a:defRPr>
      </a:lvl2pPr>
      <a:lvl3pPr algn="l" defTabSz="760413" rtl="0" eaLnBrk="0" fontAlgn="base" hangingPunct="0">
        <a:spcBef>
          <a:spcPct val="0"/>
        </a:spcBef>
        <a:spcAft>
          <a:spcPct val="0"/>
        </a:spcAft>
        <a:defRPr sz="1900" b="1">
          <a:solidFill>
            <a:srgbClr val="003366"/>
          </a:solidFill>
          <a:latin typeface="Verdana" charset="0"/>
          <a:ea typeface="ＭＳ Ｐゴシック" charset="-128"/>
          <a:cs typeface="ＭＳ Ｐゴシック" charset="-128"/>
        </a:defRPr>
      </a:lvl3pPr>
      <a:lvl4pPr algn="l" defTabSz="760413" rtl="0" eaLnBrk="0" fontAlgn="base" hangingPunct="0">
        <a:spcBef>
          <a:spcPct val="0"/>
        </a:spcBef>
        <a:spcAft>
          <a:spcPct val="0"/>
        </a:spcAft>
        <a:defRPr sz="1900" b="1">
          <a:solidFill>
            <a:srgbClr val="003366"/>
          </a:solidFill>
          <a:latin typeface="Verdana" charset="0"/>
          <a:ea typeface="ＭＳ Ｐゴシック" charset="-128"/>
          <a:cs typeface="ＭＳ Ｐゴシック" charset="-128"/>
        </a:defRPr>
      </a:lvl4pPr>
      <a:lvl5pPr algn="l" defTabSz="760413" rtl="0" eaLnBrk="0" fontAlgn="base" hangingPunct="0">
        <a:spcBef>
          <a:spcPct val="0"/>
        </a:spcBef>
        <a:spcAft>
          <a:spcPct val="0"/>
        </a:spcAft>
        <a:defRPr sz="1900" b="1">
          <a:solidFill>
            <a:srgbClr val="003366"/>
          </a:solidFill>
          <a:latin typeface="Verdana" charset="0"/>
          <a:ea typeface="ＭＳ Ｐゴシック" charset="-128"/>
          <a:cs typeface="ＭＳ Ｐゴシック" charset="-128"/>
        </a:defRPr>
      </a:lvl5pPr>
      <a:lvl6pPr marL="457200" algn="l" defTabSz="760413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003366"/>
          </a:solidFill>
          <a:latin typeface="Verdana" charset="0"/>
        </a:defRPr>
      </a:lvl6pPr>
      <a:lvl7pPr marL="914400" algn="l" defTabSz="760413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003366"/>
          </a:solidFill>
          <a:latin typeface="Verdana" charset="0"/>
        </a:defRPr>
      </a:lvl7pPr>
      <a:lvl8pPr marL="1371600" algn="l" defTabSz="760413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003366"/>
          </a:solidFill>
          <a:latin typeface="Verdana" charset="0"/>
        </a:defRPr>
      </a:lvl8pPr>
      <a:lvl9pPr marL="1828800" algn="l" defTabSz="760413" rtl="0" eaLnBrk="1" fontAlgn="base" hangingPunct="1">
        <a:spcBef>
          <a:spcPct val="0"/>
        </a:spcBef>
        <a:spcAft>
          <a:spcPct val="0"/>
        </a:spcAft>
        <a:defRPr sz="1900" b="1">
          <a:solidFill>
            <a:srgbClr val="003366"/>
          </a:solidFill>
          <a:latin typeface="Verdana" charset="0"/>
        </a:defRPr>
      </a:lvl9pPr>
    </p:titleStyle>
    <p:bodyStyle>
      <a:lvl1pPr marL="392113" indent="-392113" algn="l" defTabSz="576263" rtl="0" eaLnBrk="0" fontAlgn="base" hangingPunct="0">
        <a:lnSpc>
          <a:spcPct val="120000"/>
        </a:lnSpc>
        <a:spcBef>
          <a:spcPct val="50000"/>
        </a:spcBef>
        <a:spcAft>
          <a:spcPct val="30000"/>
        </a:spcAft>
        <a:buClr>
          <a:schemeClr val="accent2"/>
        </a:buClr>
        <a:buSzPct val="80000"/>
        <a:buFont typeface="Wingdings" pitchFamily="2" charset="2"/>
        <a:buChar char="v"/>
        <a:defRPr sz="1700">
          <a:solidFill>
            <a:srgbClr val="000000"/>
          </a:solidFill>
          <a:latin typeface="+mn-lt"/>
          <a:ea typeface="ＭＳ Ｐゴシック" charset="-128"/>
          <a:cs typeface="ＭＳ Ｐゴシック" charset="-128"/>
        </a:defRPr>
      </a:lvl1pPr>
      <a:lvl2pPr marL="804863" indent="-254000" algn="l" defTabSz="576263" rtl="0" eaLnBrk="0" fontAlgn="base" hangingPunct="0">
        <a:spcBef>
          <a:spcPct val="0"/>
        </a:spcBef>
        <a:spcAft>
          <a:spcPct val="30000"/>
        </a:spcAft>
        <a:buClr>
          <a:srgbClr val="0099CC"/>
        </a:buClr>
        <a:buFont typeface="Wingdings" pitchFamily="2" charset="2"/>
        <a:buChar char="Ø"/>
        <a:defRPr sz="1600">
          <a:solidFill>
            <a:srgbClr val="000000"/>
          </a:solidFill>
          <a:latin typeface="+mn-lt"/>
          <a:ea typeface="ＭＳ Ｐゴシック" charset="-128"/>
        </a:defRPr>
      </a:lvl2pPr>
      <a:lvl3pPr marL="1200150" indent="-247650" algn="l" defTabSz="576263" rtl="0" eaLnBrk="0" fontAlgn="base" hangingPunct="0">
        <a:spcBef>
          <a:spcPct val="10000"/>
        </a:spcBef>
        <a:spcAft>
          <a:spcPct val="20000"/>
        </a:spcAft>
        <a:buClr>
          <a:srgbClr val="003399"/>
        </a:buClr>
        <a:buSzPct val="100000"/>
        <a:buFont typeface="Wingdings" pitchFamily="2" charset="2"/>
        <a:buChar char="ü"/>
        <a:defRPr sz="1500">
          <a:solidFill>
            <a:srgbClr val="804000"/>
          </a:solidFill>
          <a:latin typeface="+mn-lt"/>
          <a:ea typeface="ＭＳ Ｐゴシック" charset="-128"/>
        </a:defRPr>
      </a:lvl3pPr>
      <a:lvl4pPr marL="1589088" indent="-233363" algn="l" defTabSz="576263" rtl="0" eaLnBrk="0" fontAlgn="base" hangingPunct="0">
        <a:spcBef>
          <a:spcPct val="20000"/>
        </a:spcBef>
        <a:spcAft>
          <a:spcPct val="0"/>
        </a:spcAft>
        <a:buClr>
          <a:srgbClr val="3366CC"/>
        </a:buClr>
        <a:buSzPct val="100000"/>
        <a:buFont typeface="Monotype Sorts" pitchFamily="2" charset="2"/>
        <a:buChar char="w"/>
        <a:defRPr sz="1300">
          <a:solidFill>
            <a:srgbClr val="000000"/>
          </a:solidFill>
          <a:latin typeface="+mn-lt"/>
          <a:ea typeface="ＭＳ Ｐゴシック" charset="-128"/>
        </a:defRPr>
      </a:lvl4pPr>
      <a:lvl5pPr marL="1990725" indent="-244475" algn="l" defTabSz="576263" rtl="0" eaLnBrk="0" fontAlgn="base" hangingPunct="0">
        <a:spcBef>
          <a:spcPct val="20000"/>
        </a:spcBef>
        <a:spcAft>
          <a:spcPct val="0"/>
        </a:spcAft>
        <a:buClr>
          <a:srgbClr val="0099CC"/>
        </a:buClr>
        <a:buSzPct val="100000"/>
        <a:buFont typeface="Wingdings" pitchFamily="2" charset="2"/>
        <a:buChar char="S"/>
        <a:defRPr sz="1000">
          <a:solidFill>
            <a:srgbClr val="333333"/>
          </a:solidFill>
          <a:latin typeface="+mn-lt"/>
          <a:ea typeface="ＭＳ Ｐゴシック" charset="-128"/>
        </a:defRPr>
      </a:lvl5pPr>
      <a:lvl6pPr marL="2447925" indent="-244475" algn="l" defTabSz="576263" rtl="0" eaLnBrk="1" fontAlgn="base" hangingPunct="1">
        <a:spcBef>
          <a:spcPct val="20000"/>
        </a:spcBef>
        <a:spcAft>
          <a:spcPct val="0"/>
        </a:spcAft>
        <a:buClr>
          <a:srgbClr val="0099CC"/>
        </a:buClr>
        <a:buSzPct val="100000"/>
        <a:buFont typeface="Wingdings" charset="2"/>
        <a:buChar char="S"/>
        <a:defRPr sz="1000">
          <a:solidFill>
            <a:srgbClr val="333333"/>
          </a:solidFill>
          <a:latin typeface="+mn-lt"/>
          <a:ea typeface="ＭＳ Ｐゴシック" charset="-128"/>
        </a:defRPr>
      </a:lvl6pPr>
      <a:lvl7pPr marL="2905125" indent="-244475" algn="l" defTabSz="576263" rtl="0" eaLnBrk="1" fontAlgn="base" hangingPunct="1">
        <a:spcBef>
          <a:spcPct val="20000"/>
        </a:spcBef>
        <a:spcAft>
          <a:spcPct val="0"/>
        </a:spcAft>
        <a:buClr>
          <a:srgbClr val="0099CC"/>
        </a:buClr>
        <a:buSzPct val="100000"/>
        <a:buFont typeface="Wingdings" charset="2"/>
        <a:buChar char="S"/>
        <a:defRPr sz="1000">
          <a:solidFill>
            <a:srgbClr val="333333"/>
          </a:solidFill>
          <a:latin typeface="+mn-lt"/>
          <a:ea typeface="ＭＳ Ｐゴシック" charset="-128"/>
        </a:defRPr>
      </a:lvl7pPr>
      <a:lvl8pPr marL="3362325" indent="-244475" algn="l" defTabSz="576263" rtl="0" eaLnBrk="1" fontAlgn="base" hangingPunct="1">
        <a:spcBef>
          <a:spcPct val="20000"/>
        </a:spcBef>
        <a:spcAft>
          <a:spcPct val="0"/>
        </a:spcAft>
        <a:buClr>
          <a:srgbClr val="0099CC"/>
        </a:buClr>
        <a:buSzPct val="100000"/>
        <a:buFont typeface="Wingdings" charset="2"/>
        <a:buChar char="S"/>
        <a:defRPr sz="1000">
          <a:solidFill>
            <a:srgbClr val="333333"/>
          </a:solidFill>
          <a:latin typeface="+mn-lt"/>
          <a:ea typeface="ＭＳ Ｐゴシック" charset="-128"/>
        </a:defRPr>
      </a:lvl8pPr>
      <a:lvl9pPr marL="3819525" indent="-244475" algn="l" defTabSz="576263" rtl="0" eaLnBrk="1" fontAlgn="base" hangingPunct="1">
        <a:spcBef>
          <a:spcPct val="20000"/>
        </a:spcBef>
        <a:spcAft>
          <a:spcPct val="0"/>
        </a:spcAft>
        <a:buClr>
          <a:srgbClr val="0099CC"/>
        </a:buClr>
        <a:buSzPct val="100000"/>
        <a:buFont typeface="Wingdings" charset="2"/>
        <a:buChar char="S"/>
        <a:defRPr sz="1000">
          <a:solidFill>
            <a:srgbClr val="333333"/>
          </a:solidFill>
          <a:latin typeface="+mn-lt"/>
          <a:ea typeface="ＭＳ Ｐゴシック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6A6CABF8-A338-F64D-9C60-0030E70704C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66800" y="2286000"/>
            <a:ext cx="7772400" cy="1143000"/>
          </a:xfrm>
        </p:spPr>
        <p:txBody>
          <a:bodyPr/>
          <a:lstStyle/>
          <a:p>
            <a:pPr algn="ctr" eaLnBrk="1" hangingPunct="1"/>
            <a:r>
              <a:rPr lang="fr-FR" altLang="fr-FR" sz="2500" dirty="0">
                <a:ea typeface="ＭＳ Ｐゴシック" panose="020B0600070205080204" pitchFamily="34" charset="-128"/>
              </a:rPr>
              <a:t>Cours Programmation Concurrente</a:t>
            </a:r>
            <a:br>
              <a:rPr lang="fr-FR" altLang="fr-FR" sz="2500" dirty="0">
                <a:ea typeface="ＭＳ Ｐゴシック" panose="020B0600070205080204" pitchFamily="34" charset="-128"/>
              </a:rPr>
            </a:br>
            <a:br>
              <a:rPr lang="fr-FR" altLang="fr-FR" sz="2100" dirty="0">
                <a:ea typeface="ＭＳ Ｐゴシック" panose="020B0600070205080204" pitchFamily="34" charset="-128"/>
              </a:rPr>
            </a:br>
            <a:br>
              <a:rPr lang="fr-FR" altLang="fr-FR" sz="2100" dirty="0">
                <a:ea typeface="ＭＳ Ｐゴシック" panose="020B0600070205080204" pitchFamily="34" charset="-128"/>
              </a:rPr>
            </a:br>
            <a:r>
              <a:rPr lang="fr-FR" altLang="fr-FR" sz="2100" dirty="0">
                <a:solidFill>
                  <a:srgbClr val="FF9999"/>
                </a:solidFill>
                <a:ea typeface="ＭＳ Ｐゴシック" panose="020B0600070205080204" pitchFamily="34" charset="-128"/>
              </a:rPr>
              <a:t>Master MIAGE M1</a:t>
            </a:r>
            <a:br>
              <a:rPr lang="fr-FR" altLang="fr-FR" sz="2100" dirty="0">
                <a:ea typeface="ＭＳ Ｐゴシック" panose="020B0600070205080204" pitchFamily="34" charset="-128"/>
              </a:rPr>
            </a:br>
            <a:br>
              <a:rPr lang="fr-FR" altLang="fr-FR" sz="2100" dirty="0">
                <a:ea typeface="ＭＳ Ｐゴシック" panose="020B0600070205080204" pitchFamily="34" charset="-128"/>
              </a:rPr>
            </a:br>
            <a:br>
              <a:rPr lang="fr-FR" altLang="fr-FR" sz="2100" dirty="0">
                <a:ea typeface="ＭＳ Ｐゴシック" panose="020B0600070205080204" pitchFamily="34" charset="-128"/>
              </a:rPr>
            </a:br>
            <a:r>
              <a:rPr lang="fr-FR" altLang="fr-FR" sz="1500" i="1" dirty="0">
                <a:ea typeface="ＭＳ Ｐゴシック" panose="020B0600070205080204" pitchFamily="34" charset="-128"/>
              </a:rPr>
              <a:t>Jean-François Pradat-Peyre,</a:t>
            </a:r>
            <a:br>
              <a:rPr lang="fr-FR" altLang="fr-FR" sz="1500" i="1" dirty="0">
                <a:ea typeface="ＭＳ Ｐゴシック" panose="020B0600070205080204" pitchFamily="34" charset="-128"/>
              </a:rPr>
            </a:br>
            <a:r>
              <a:rPr lang="fr-FR" altLang="fr-FR" sz="1500" i="1" dirty="0">
                <a:ea typeface="ＭＳ Ｐゴシック" panose="020B0600070205080204" pitchFamily="34" charset="-128"/>
              </a:rPr>
              <a:t>Université Paris Nanterre - UFR SEGMI</a:t>
            </a:r>
            <a:br>
              <a:rPr lang="fr-FR" altLang="fr-FR" sz="1500" i="1" dirty="0">
                <a:ea typeface="ＭＳ Ｐゴシック" panose="020B0600070205080204" pitchFamily="34" charset="-128"/>
              </a:rPr>
            </a:br>
            <a:br>
              <a:rPr lang="fr-FR" altLang="fr-FR" sz="1500" i="1" dirty="0">
                <a:ea typeface="ＭＳ Ｐゴシック" panose="020B0600070205080204" pitchFamily="34" charset="-128"/>
              </a:rPr>
            </a:br>
            <a:r>
              <a:rPr lang="fr-FR" altLang="fr-FR" sz="1300" i="1" dirty="0">
                <a:ea typeface="ＭＳ Ｐゴシック" panose="020B0600070205080204" pitchFamily="34" charset="-128"/>
              </a:rPr>
              <a:t>2023-2024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322AD05D-9669-724B-86D4-2BE23AEF99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52600" y="4565650"/>
            <a:ext cx="6400800" cy="1600200"/>
          </a:xfrm>
        </p:spPr>
        <p:txBody>
          <a:bodyPr/>
          <a:lstStyle/>
          <a:p>
            <a:r>
              <a:rPr lang="fr-FR" altLang="fr-FR" sz="1900" b="1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</a:p>
          <a:p>
            <a:r>
              <a:rPr lang="fr-FR" altLang="fr-FR" sz="1900" b="1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2 : Créer des entités concurrentes, sémantique et mise en pratique</a:t>
            </a:r>
          </a:p>
        </p:txBody>
      </p:sp>
    </p:spTree>
    <p:extLst>
      <p:ext uri="{BB962C8B-B14F-4D97-AF65-F5344CB8AC3E}">
        <p14:creationId xmlns:p14="http://schemas.microsoft.com/office/powerpoint/2010/main" val="3803299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>
            <a:extLst>
              <a:ext uri="{FF2B5EF4-FFF2-40B4-BE49-F238E27FC236}">
                <a16:creationId xmlns:a16="http://schemas.microsoft.com/office/drawing/2014/main" id="{23F4E157-0E2B-8F46-A7B1-4C35761ED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>
                <a:latin typeface="Arial" panose="020B0604020202020204" pitchFamily="34" charset="0"/>
                <a:ea typeface="ＭＳ Ｐゴシック" panose="020B0600070205080204" pitchFamily="34" charset="-128"/>
              </a:rPr>
              <a:t>Exemple de programme multi-tâche Posix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72EE86A-96DE-7245-823E-5D48D1044D5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581025" y="1908175"/>
            <a:ext cx="9324975" cy="5026025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#</a:t>
            </a:r>
            <a:r>
              <a:rPr lang="fr-FR" altLang="fr-FR" sz="1400" dirty="0" err="1">
                <a:latin typeface="Courier" pitchFamily="2" charset="0"/>
                <a:ea typeface="ＭＳ Ｐゴシック" panose="020B0600070205080204" pitchFamily="34" charset="-128"/>
              </a:rPr>
              <a:t>include</a:t>
            </a: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 &lt;</a:t>
            </a:r>
            <a:r>
              <a:rPr lang="fr-FR" altLang="fr-FR" sz="1400" dirty="0" err="1">
                <a:latin typeface="Courier" pitchFamily="2" charset="0"/>
                <a:ea typeface="ＭＳ Ｐゴシック" panose="020B0600070205080204" pitchFamily="34" charset="-128"/>
              </a:rPr>
              <a:t>stdio.h</a:t>
            </a: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#</a:t>
            </a:r>
            <a:r>
              <a:rPr lang="fr-FR" altLang="fr-FR" sz="1400" dirty="0" err="1">
                <a:latin typeface="Courier" pitchFamily="2" charset="0"/>
                <a:ea typeface="ＭＳ Ｐゴシック" panose="020B0600070205080204" pitchFamily="34" charset="-128"/>
              </a:rPr>
              <a:t>include</a:t>
            </a: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 &lt;</a:t>
            </a:r>
            <a:r>
              <a:rPr lang="fr-FR" altLang="fr-FR" sz="1400" dirty="0" err="1">
                <a:latin typeface="Courier" pitchFamily="2" charset="0"/>
                <a:ea typeface="ＭＳ Ｐゴシック" panose="020B0600070205080204" pitchFamily="34" charset="-128"/>
              </a:rPr>
              <a:t>stdlib.h</a:t>
            </a: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#</a:t>
            </a:r>
            <a:r>
              <a:rPr lang="fr-FR" altLang="fr-FR" sz="1400" dirty="0" err="1">
                <a:latin typeface="Courier" pitchFamily="2" charset="0"/>
                <a:ea typeface="ＭＳ Ｐゴシック" panose="020B0600070205080204" pitchFamily="34" charset="-128"/>
              </a:rPr>
              <a:t>include</a:t>
            </a: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 &lt;</a:t>
            </a:r>
            <a:r>
              <a:rPr lang="fr-FR" altLang="fr-FR" sz="1400" dirty="0" err="1">
                <a:latin typeface="Courier" pitchFamily="2" charset="0"/>
                <a:ea typeface="ＭＳ Ｐゴシック" panose="020B0600070205080204" pitchFamily="34" charset="-128"/>
              </a:rPr>
              <a:t>pthread.h</a:t>
            </a: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&gt;</a:t>
            </a:r>
            <a:b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</a:br>
            <a:endParaRPr lang="fr-FR" altLang="fr-FR" sz="1400" dirty="0"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fr-FR" altLang="fr-FR" sz="1400" dirty="0"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fr-FR" altLang="fr-FR" sz="1400" dirty="0" err="1">
                <a:latin typeface="Courier" pitchFamily="2" charset="0"/>
                <a:ea typeface="ＭＳ Ｐゴシック" panose="020B0600070205080204" pitchFamily="34" charset="-128"/>
              </a:rPr>
              <a:t>void</a:t>
            </a: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 *</a:t>
            </a:r>
            <a:r>
              <a:rPr lang="fr-FR" altLang="fr-FR" sz="1400" dirty="0" err="1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affCar</a:t>
            </a: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(</a:t>
            </a:r>
            <a:r>
              <a:rPr lang="fr-FR" altLang="fr-FR" sz="1400" dirty="0" err="1">
                <a:latin typeface="Courier" pitchFamily="2" charset="0"/>
                <a:ea typeface="ＭＳ Ｐゴシック" panose="020B0600070205080204" pitchFamily="34" charset="-128"/>
              </a:rPr>
              <a:t>void</a:t>
            </a: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 *</a:t>
            </a:r>
            <a:r>
              <a:rPr lang="fr-FR" altLang="fr-FR" sz="1400" dirty="0" err="1">
                <a:latin typeface="Courier" pitchFamily="2" charset="0"/>
                <a:ea typeface="ＭＳ Ｐゴシック" panose="020B0600070205080204" pitchFamily="34" charset="-128"/>
              </a:rPr>
              <a:t>arg</a:t>
            </a: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){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   char c;</a:t>
            </a:r>
            <a:b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</a:br>
            <a:endParaRPr lang="fr-FR" altLang="fr-FR" sz="1400" dirty="0"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   c = * (char *)</a:t>
            </a:r>
            <a:r>
              <a:rPr lang="fr-FR" altLang="fr-FR" sz="1400" dirty="0" err="1">
                <a:latin typeface="Courier" pitchFamily="2" charset="0"/>
                <a:ea typeface="ＭＳ Ｐゴシック" panose="020B0600070205080204" pitchFamily="34" charset="-128"/>
              </a:rPr>
              <a:t>arg</a:t>
            </a: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;</a:t>
            </a:r>
            <a:b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</a:br>
            <a:endParaRPr lang="fr-FR" altLang="fr-FR" sz="1400" dirty="0"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   </a:t>
            </a:r>
            <a:r>
              <a:rPr lang="fr-FR" altLang="fr-FR" sz="1400" dirty="0" err="1">
                <a:latin typeface="Courier" pitchFamily="2" charset="0"/>
                <a:ea typeface="ＭＳ Ｐゴシック" panose="020B0600070205080204" pitchFamily="34" charset="-128"/>
              </a:rPr>
              <a:t>while</a:t>
            </a: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(1){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      </a:t>
            </a:r>
            <a:r>
              <a:rPr lang="fr-FR" altLang="fr-FR" sz="1400" dirty="0" err="1">
                <a:latin typeface="Courier" pitchFamily="2" charset="0"/>
                <a:ea typeface="ＭＳ Ｐゴシック" panose="020B0600070205080204" pitchFamily="34" charset="-128"/>
              </a:rPr>
              <a:t>putchar</a:t>
            </a: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(c);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   }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D3655E1D-084D-5C4B-8593-D1BA1C4E7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76400"/>
            <a:ext cx="8915400" cy="457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9pPr>
          </a:lstStyle>
          <a:p>
            <a:endParaRPr lang="fr-FR" altLang="fr-FR"/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233D0F65-5FAE-1C4C-9FE0-02444220A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562600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1pPr>
            <a:lvl2pPr marL="37931725" indent="-37474525" defTabSz="762000"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/>
              <a:t>./...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>
            <a:extLst>
              <a:ext uri="{FF2B5EF4-FFF2-40B4-BE49-F238E27FC236}">
                <a16:creationId xmlns:a16="http://schemas.microsoft.com/office/drawing/2014/main" id="{A23AC07F-AA22-D048-B14F-2C2E3B10D4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>
                <a:latin typeface="Arial" panose="020B0604020202020204" pitchFamily="34" charset="0"/>
                <a:ea typeface="ＭＳ Ｐゴシック" panose="020B0600070205080204" pitchFamily="34" charset="-128"/>
              </a:rPr>
              <a:t>Exemple de programme multi-tâche Posix (suite)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AB09FEC-99A7-1E4A-AD29-DBD7975B434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581025" y="1296988"/>
            <a:ext cx="9324975" cy="50260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	</a:t>
            </a:r>
            <a:r>
              <a:rPr lang="fr-FR" altLang="fr-FR" sz="1600" dirty="0" err="1">
                <a:latin typeface="Courier" pitchFamily="2" charset="0"/>
                <a:ea typeface="ＭＳ Ｐゴシック" panose="020B0600070205080204" pitchFamily="34" charset="-128"/>
              </a:rPr>
              <a:t>int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 main(</a:t>
            </a:r>
            <a:r>
              <a:rPr lang="fr-FR" altLang="fr-FR" sz="1600" dirty="0" err="1">
                <a:latin typeface="Courier" pitchFamily="2" charset="0"/>
                <a:ea typeface="ＭＳ Ｐゴシック" panose="020B0600070205080204" pitchFamily="34" charset="-128"/>
              </a:rPr>
              <a:t>void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)</a:t>
            </a:r>
            <a:b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{</a:t>
            </a:r>
            <a:b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   char *</a:t>
            </a:r>
            <a:r>
              <a:rPr lang="fr-FR" altLang="fr-FR" sz="1600" dirty="0" err="1">
                <a:latin typeface="Courier" pitchFamily="2" charset="0"/>
                <a:ea typeface="ＭＳ Ｐゴシック" panose="020B0600070205080204" pitchFamily="34" charset="-128"/>
              </a:rPr>
              <a:t>leCar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      </a:t>
            </a:r>
            <a:r>
              <a:rPr lang="fr-FR" altLang="fr-FR" sz="1600" dirty="0" err="1">
                <a:latin typeface="Courier" pitchFamily="2" charset="0"/>
                <a:ea typeface="ＭＳ Ｐゴシック" panose="020B0600070205080204" pitchFamily="34" charset="-128"/>
              </a:rPr>
              <a:t>pthread_t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 </a:t>
            </a:r>
            <a:r>
              <a:rPr lang="fr-FR" altLang="fr-FR" sz="1600" dirty="0" err="1">
                <a:solidFill>
                  <a:srgbClr val="823389"/>
                </a:solidFill>
                <a:latin typeface="Courier" pitchFamily="2" charset="0"/>
                <a:ea typeface="ＭＳ Ｐゴシック" panose="020B0600070205080204" pitchFamily="34" charset="-128"/>
              </a:rPr>
              <a:t>tache_Posix_B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;</a:t>
            </a:r>
            <a:b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   </a:t>
            </a:r>
            <a:r>
              <a:rPr lang="fr-FR" altLang="fr-FR" sz="1600" dirty="0" err="1">
                <a:latin typeface="Courier" pitchFamily="2" charset="0"/>
                <a:ea typeface="ＭＳ Ｐゴシック" panose="020B0600070205080204" pitchFamily="34" charset="-128"/>
              </a:rPr>
              <a:t>pthread_t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 </a:t>
            </a:r>
            <a:r>
              <a:rPr lang="fr-FR" altLang="fr-FR" sz="1600" dirty="0" err="1">
                <a:solidFill>
                  <a:schemeClr val="accent2"/>
                </a:solidFill>
                <a:latin typeface="Courier" pitchFamily="2" charset="0"/>
                <a:ea typeface="ＭＳ Ｐゴシック" panose="020B0600070205080204" pitchFamily="34" charset="-128"/>
              </a:rPr>
              <a:t>tache_Posix_C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;</a:t>
            </a:r>
            <a:b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</a:br>
            <a:b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   </a:t>
            </a:r>
            <a:r>
              <a:rPr lang="fr-FR" altLang="fr-FR" sz="1600" dirty="0" err="1">
                <a:latin typeface="Courier" pitchFamily="2" charset="0"/>
                <a:ea typeface="ＭＳ Ｐゴシック" panose="020B0600070205080204" pitchFamily="34" charset="-128"/>
              </a:rPr>
              <a:t>leCar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 = (char*) </a:t>
            </a:r>
            <a:r>
              <a:rPr lang="fr-FR" altLang="fr-FR" sz="1600" dirty="0" err="1">
                <a:latin typeface="Courier" pitchFamily="2" charset="0"/>
                <a:ea typeface="ＭＳ Ｐゴシック" panose="020B0600070205080204" pitchFamily="34" charset="-128"/>
              </a:rPr>
              <a:t>malloc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(1*</a:t>
            </a:r>
            <a:r>
              <a:rPr lang="fr-FR" altLang="fr-FR" sz="1600" dirty="0" err="1">
                <a:latin typeface="Courier" pitchFamily="2" charset="0"/>
                <a:ea typeface="ＭＳ Ｐゴシック" panose="020B0600070205080204" pitchFamily="34" charset="-128"/>
              </a:rPr>
              <a:t>sizeof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(char)); *</a:t>
            </a:r>
            <a:r>
              <a:rPr lang="fr-FR" altLang="fr-FR" sz="1600" dirty="0" err="1">
                <a:latin typeface="Courier" pitchFamily="2" charset="0"/>
                <a:ea typeface="ＭＳ Ｐゴシック" panose="020B0600070205080204" pitchFamily="34" charset="-128"/>
              </a:rPr>
              <a:t>leCar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 = 'B';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      </a:t>
            </a:r>
            <a:r>
              <a:rPr lang="fr-FR" altLang="fr-FR" sz="1600" dirty="0" err="1">
                <a:latin typeface="Courier" pitchFamily="2" charset="0"/>
                <a:ea typeface="ＭＳ Ｐゴシック" panose="020B0600070205080204" pitchFamily="34" charset="-128"/>
              </a:rPr>
              <a:t>pthread_create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( &amp;</a:t>
            </a:r>
            <a:r>
              <a:rPr lang="fr-FR" altLang="fr-FR" sz="1600" dirty="0" err="1">
                <a:solidFill>
                  <a:srgbClr val="823389"/>
                </a:solidFill>
                <a:latin typeface="Courier" pitchFamily="2" charset="0"/>
                <a:ea typeface="ＭＳ Ｐゴシック" panose="020B0600070205080204" pitchFamily="34" charset="-128"/>
              </a:rPr>
              <a:t>tache_Posix_B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, NULL, </a:t>
            </a:r>
            <a:r>
              <a:rPr lang="fr-FR" altLang="fr-FR" sz="1600" dirty="0" err="1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affCar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, (</a:t>
            </a:r>
            <a:r>
              <a:rPr lang="fr-FR" altLang="fr-FR" sz="1600" dirty="0" err="1">
                <a:latin typeface="Courier" pitchFamily="2" charset="0"/>
                <a:ea typeface="ＭＳ Ｐゴシック" panose="020B0600070205080204" pitchFamily="34" charset="-128"/>
              </a:rPr>
              <a:t>void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*) </a:t>
            </a:r>
            <a:r>
              <a:rPr lang="fr-FR" altLang="fr-FR" sz="1600" dirty="0" err="1">
                <a:latin typeface="Courier" pitchFamily="2" charset="0"/>
                <a:ea typeface="ＭＳ Ｐゴシック" panose="020B0600070205080204" pitchFamily="34" charset="-128"/>
              </a:rPr>
              <a:t>leCar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);</a:t>
            </a:r>
            <a:b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</a:br>
            <a:b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   </a:t>
            </a:r>
            <a:r>
              <a:rPr lang="fr-FR" altLang="fr-FR" sz="1600" dirty="0" err="1">
                <a:latin typeface="Courier" pitchFamily="2" charset="0"/>
                <a:ea typeface="ＭＳ Ｐゴシック" panose="020B0600070205080204" pitchFamily="34" charset="-128"/>
              </a:rPr>
              <a:t>leCar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 = (char*) </a:t>
            </a:r>
            <a:r>
              <a:rPr lang="fr-FR" altLang="fr-FR" sz="1600" dirty="0" err="1">
                <a:latin typeface="Courier" pitchFamily="2" charset="0"/>
                <a:ea typeface="ＭＳ Ｐゴシック" panose="020B0600070205080204" pitchFamily="34" charset="-128"/>
              </a:rPr>
              <a:t>malloc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(1*</a:t>
            </a:r>
            <a:r>
              <a:rPr lang="fr-FR" altLang="fr-FR" sz="1600" dirty="0" err="1">
                <a:latin typeface="Courier" pitchFamily="2" charset="0"/>
                <a:ea typeface="ＭＳ Ｐゴシック" panose="020B0600070205080204" pitchFamily="34" charset="-128"/>
              </a:rPr>
              <a:t>sizeof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(char)); *</a:t>
            </a:r>
            <a:r>
              <a:rPr lang="fr-FR" altLang="fr-FR" sz="1600" dirty="0" err="1">
                <a:latin typeface="Courier" pitchFamily="2" charset="0"/>
                <a:ea typeface="ＭＳ Ｐゴシック" panose="020B0600070205080204" pitchFamily="34" charset="-128"/>
              </a:rPr>
              <a:t>leCar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 = 'C';</a:t>
            </a:r>
            <a:b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   </a:t>
            </a:r>
            <a:r>
              <a:rPr lang="fr-FR" altLang="fr-FR" sz="1600" dirty="0" err="1">
                <a:latin typeface="Courier" pitchFamily="2" charset="0"/>
                <a:ea typeface="ＭＳ Ｐゴシック" panose="020B0600070205080204" pitchFamily="34" charset="-128"/>
              </a:rPr>
              <a:t>pthread_create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( &amp;</a:t>
            </a:r>
            <a:r>
              <a:rPr lang="fr-FR" altLang="fr-FR" sz="1600" dirty="0" err="1">
                <a:solidFill>
                  <a:schemeClr val="accent2"/>
                </a:solidFill>
                <a:latin typeface="Courier" pitchFamily="2" charset="0"/>
                <a:ea typeface="ＭＳ Ｐゴシック" panose="020B0600070205080204" pitchFamily="34" charset="-128"/>
              </a:rPr>
              <a:t>tache_Posix_C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, NULL, </a:t>
            </a:r>
            <a:r>
              <a:rPr lang="fr-FR" altLang="fr-FR" sz="1600" dirty="0" err="1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affCar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, (</a:t>
            </a:r>
            <a:r>
              <a:rPr lang="fr-FR" altLang="fr-FR" sz="1600" dirty="0" err="1">
                <a:latin typeface="Courier" pitchFamily="2" charset="0"/>
                <a:ea typeface="ＭＳ Ｐゴシック" panose="020B0600070205080204" pitchFamily="34" charset="-128"/>
              </a:rPr>
              <a:t>void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*) </a:t>
            </a:r>
            <a:r>
              <a:rPr lang="fr-FR" altLang="fr-FR" sz="1600" dirty="0" err="1">
                <a:latin typeface="Courier" pitchFamily="2" charset="0"/>
                <a:ea typeface="ＭＳ Ｐゴシック" panose="020B0600070205080204" pitchFamily="34" charset="-128"/>
              </a:rPr>
              <a:t>leCar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);</a:t>
            </a:r>
            <a:b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</a:br>
            <a:b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   </a:t>
            </a:r>
            <a:r>
              <a:rPr lang="fr-FR" altLang="fr-FR" sz="1600" dirty="0" err="1">
                <a:latin typeface="Courier" pitchFamily="2" charset="0"/>
                <a:ea typeface="ＭＳ Ｐゴシック" panose="020B0600070205080204" pitchFamily="34" charset="-128"/>
              </a:rPr>
              <a:t>while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(1){</a:t>
            </a:r>
            <a:b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      </a:t>
            </a:r>
            <a:r>
              <a:rPr lang="fr-FR" altLang="fr-FR" sz="1600" dirty="0" err="1">
                <a:latin typeface="Courier" pitchFamily="2" charset="0"/>
                <a:ea typeface="ＭＳ Ｐゴシック" panose="020B0600070205080204" pitchFamily="34" charset="-128"/>
              </a:rPr>
              <a:t>putchar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(</a:t>
            </a:r>
            <a:r>
              <a:rPr lang="ja-JP" altLang="fr-FR" sz="1600">
                <a:latin typeface="Courier" pitchFamily="2" charset="0"/>
                <a:ea typeface="ＭＳ Ｐゴシック" panose="020B0600070205080204" pitchFamily="34" charset="-128"/>
              </a:rPr>
              <a:t>’</a:t>
            </a:r>
            <a:r>
              <a:rPr lang="fr-FR" altLang="ja-JP" sz="1600" dirty="0">
                <a:latin typeface="Courier" pitchFamily="2" charset="0"/>
                <a:ea typeface="ＭＳ Ｐゴシック" panose="020B0600070205080204" pitchFamily="34" charset="-128"/>
              </a:rPr>
              <a:t>Z');</a:t>
            </a:r>
            <a:br>
              <a:rPr lang="fr-FR" altLang="ja-JP" sz="1600" dirty="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fr-FR" altLang="ja-JP" sz="1600" dirty="0">
                <a:latin typeface="Courier" pitchFamily="2" charset="0"/>
                <a:ea typeface="ＭＳ Ｐゴシック" panose="020B0600070205080204" pitchFamily="34" charset="-128"/>
              </a:rPr>
              <a:t>   }</a:t>
            </a:r>
            <a:br>
              <a:rPr lang="fr-FR" altLang="ja-JP" sz="1600" dirty="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fr-FR" altLang="ja-JP" sz="1600" dirty="0">
                <a:latin typeface="Courier" pitchFamily="2" charset="0"/>
                <a:ea typeface="ＭＳ Ｐゴシック" panose="020B0600070205080204" pitchFamily="34" charset="-128"/>
              </a:rPr>
              <a:t>} </a:t>
            </a:r>
            <a:endParaRPr lang="fr-FR" altLang="fr-FR" sz="1600" dirty="0">
              <a:latin typeface="Courier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8844F7C8-EF07-AD40-8B35-8E8D43C6B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71600"/>
            <a:ext cx="9067800" cy="5105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9pPr>
          </a:lstStyle>
          <a:p>
            <a:endParaRPr lang="fr-FR" alt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0DEBC5B0-1299-5043-8602-691EFEB4A6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>
                <a:latin typeface="Arial" panose="020B0604020202020204" pitchFamily="34" charset="0"/>
                <a:ea typeface="ＭＳ Ｐゴシック" panose="020B0600070205080204" pitchFamily="34" charset="-128"/>
              </a:rPr>
              <a:t>Exemple de programme multi-tâche Posix (suite)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ADF535A-F1E1-754C-B2A4-04EFF5C494A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581025" y="1296988"/>
            <a:ext cx="9324975" cy="5026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altLang="fr-FR" sz="1800" dirty="0">
                <a:ea typeface="ＭＳ Ｐゴシック" panose="020B0600070205080204" pitchFamily="34" charset="-128"/>
              </a:rPr>
              <a:t>Le tâche Posix crée s'exécute concurremment avec son créateur mais partage son espace d'adressage</a:t>
            </a:r>
          </a:p>
          <a:p>
            <a:pPr eaLnBrk="1" hangingPunct="1">
              <a:lnSpc>
                <a:spcPct val="90000"/>
              </a:lnSpc>
            </a:pPr>
            <a:endParaRPr lang="fr-FR" altLang="fr-FR" sz="1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fr-FR" altLang="fr-FR" sz="1800" dirty="0">
                <a:ea typeface="ＭＳ Ｐゴシック" panose="020B0600070205080204" pitchFamily="34" charset="-128"/>
              </a:rPr>
              <a:t>Tout ce qui doit être propre au tâche Posix doit donc être dupliqué par le créateur avant la création de la tâche Posix</a:t>
            </a:r>
          </a:p>
          <a:p>
            <a:pPr eaLnBrk="1" hangingPunct="1">
              <a:lnSpc>
                <a:spcPct val="90000"/>
              </a:lnSpc>
            </a:pPr>
            <a:endParaRPr lang="fr-FR" altLang="fr-FR" sz="1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fr-FR" altLang="fr-FR" sz="1800" dirty="0">
                <a:ea typeface="ＭＳ Ｐゴシック" panose="020B0600070205080204" pitchFamily="34" charset="-128"/>
              </a:rPr>
              <a:t>Ceci explique dans le code précédent les instructions</a:t>
            </a:r>
            <a:br>
              <a:rPr lang="fr-FR" altLang="fr-FR" sz="1800" dirty="0">
                <a:ea typeface="ＭＳ Ｐゴシック" panose="020B0600070205080204" pitchFamily="34" charset="-128"/>
              </a:rPr>
            </a:br>
            <a:endParaRPr lang="fr-FR" altLang="fr-FR" sz="1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altLang="fr-FR" sz="1800" dirty="0">
                <a:ea typeface="ＭＳ Ｐゴシック" panose="020B0600070205080204" pitchFamily="34" charset="-128"/>
              </a:rPr>
              <a:t>		</a:t>
            </a:r>
            <a:r>
              <a:rPr lang="fr-FR" altLang="fr-FR" sz="1800" dirty="0" err="1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leCar</a:t>
            </a:r>
            <a:r>
              <a:rPr lang="fr-FR" altLang="fr-FR" sz="1800" dirty="0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 = (char*) </a:t>
            </a:r>
            <a:r>
              <a:rPr lang="fr-FR" altLang="fr-FR" sz="1800" dirty="0" err="1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malloc</a:t>
            </a:r>
            <a:r>
              <a:rPr lang="fr-FR" altLang="fr-FR" sz="1800" dirty="0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(1*</a:t>
            </a:r>
            <a:r>
              <a:rPr lang="fr-FR" altLang="fr-FR" sz="1800" dirty="0" err="1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sizeof</a:t>
            </a:r>
            <a:r>
              <a:rPr lang="fr-FR" altLang="fr-FR" sz="1800" dirty="0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(char)); *</a:t>
            </a:r>
            <a:r>
              <a:rPr lang="fr-FR" altLang="fr-FR" sz="1800" dirty="0" err="1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leCar</a:t>
            </a:r>
            <a:r>
              <a:rPr lang="fr-FR" altLang="fr-FR" sz="1800" dirty="0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 = 'C';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br>
              <a:rPr lang="fr-FR" altLang="fr-FR" sz="1800" dirty="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fr-FR" altLang="fr-FR" sz="1800" dirty="0">
                <a:ea typeface="ＭＳ Ｐゴシック" panose="020B0600070205080204" pitchFamily="34" charset="-128"/>
              </a:rPr>
              <a:t>qui permettent à la tâche Posix créée d'avoir un espace propre pour désigner le caractère passé en paramètre; il se pourrait sinon que le créateur modifie la valeur de ce caractère avant que la tâche créée n'ait eu le temps de sauvegarder la valeur initiale.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>
            <a:extLst>
              <a:ext uri="{FF2B5EF4-FFF2-40B4-BE49-F238E27FC236}">
                <a16:creationId xmlns:a16="http://schemas.microsoft.com/office/drawing/2014/main" id="{B15E34C0-8EEF-B248-B8FF-832BA1BBB8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>
                <a:latin typeface="Arial" panose="020B0604020202020204" pitchFamily="34" charset="0"/>
                <a:ea typeface="ＭＳ Ｐゴシック" panose="020B0600070205080204" pitchFamily="34" charset="-128"/>
              </a:rPr>
              <a:t> Exemple de programme multi-tâche Posix (suite)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46EF96CF-17B5-714B-AB02-AF349E13F55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581025" y="1296988"/>
            <a:ext cx="9324975" cy="50260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altLang="fr-FR" sz="2000" dirty="0">
                <a:ea typeface="ＭＳ Ｐゴシック" panose="020B0600070205080204" pitchFamily="34" charset="-128"/>
              </a:rPr>
              <a:t>Le programme suivant est donc incorrect (</a:t>
            </a:r>
            <a:r>
              <a:rPr lang="fr-FR" altLang="fr-FR" sz="2000" b="1" dirty="0">
                <a:ea typeface="ＭＳ Ｐゴシック" panose="020B0600070205080204" pitchFamily="34" charset="-128"/>
              </a:rPr>
              <a:t>Dire pourquoi !</a:t>
            </a:r>
            <a:r>
              <a:rPr lang="fr-FR" altLang="fr-FR" sz="2000" dirty="0">
                <a:ea typeface="ＭＳ Ｐゴシック" panose="020B0600070205080204" pitchFamily="34" charset="-128"/>
              </a:rPr>
              <a:t>)</a:t>
            </a:r>
            <a:br>
              <a:rPr lang="fr-FR" altLang="fr-FR" sz="2000" dirty="0">
                <a:ea typeface="ＭＳ Ｐゴシック" panose="020B0600070205080204" pitchFamily="34" charset="-128"/>
              </a:rPr>
            </a:br>
            <a:br>
              <a:rPr lang="fr-FR" altLang="fr-FR" sz="2000" dirty="0">
                <a:ea typeface="ＭＳ Ｐゴシック" panose="020B0600070205080204" pitchFamily="34" charset="-128"/>
              </a:rPr>
            </a:br>
            <a:r>
              <a:rPr lang="fr-FR" altLang="fr-FR" sz="1600" dirty="0" err="1">
                <a:latin typeface="Courier" pitchFamily="2" charset="0"/>
                <a:ea typeface="ＭＳ Ｐゴシック" panose="020B0600070205080204" pitchFamily="34" charset="-128"/>
              </a:rPr>
              <a:t>int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 main(</a:t>
            </a:r>
            <a:r>
              <a:rPr lang="fr-FR" altLang="fr-FR" sz="1600" dirty="0" err="1">
                <a:latin typeface="Courier" pitchFamily="2" charset="0"/>
                <a:ea typeface="ＭＳ Ｐゴシック" panose="020B0600070205080204" pitchFamily="34" charset="-128"/>
              </a:rPr>
              <a:t>void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)</a:t>
            </a:r>
            <a:b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{</a:t>
            </a:r>
            <a:b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   char </a:t>
            </a:r>
            <a:r>
              <a:rPr lang="fr-FR" altLang="fr-FR" sz="1600" dirty="0" err="1">
                <a:latin typeface="Courier" pitchFamily="2" charset="0"/>
                <a:ea typeface="ＭＳ Ｐゴシック" panose="020B0600070205080204" pitchFamily="34" charset="-128"/>
              </a:rPr>
              <a:t>leCar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;</a:t>
            </a:r>
            <a:b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</a:br>
            <a:endParaRPr lang="fr-FR" altLang="fr-FR" sz="1600" dirty="0"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      </a:t>
            </a:r>
            <a:r>
              <a:rPr lang="fr-FR" altLang="fr-FR" sz="1600" dirty="0" err="1">
                <a:latin typeface="Courier" pitchFamily="2" charset="0"/>
                <a:ea typeface="ＭＳ Ｐゴシック" panose="020B0600070205080204" pitchFamily="34" charset="-128"/>
              </a:rPr>
              <a:t>pthread_t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 </a:t>
            </a:r>
            <a:r>
              <a:rPr lang="fr-FR" altLang="fr-FR" sz="1600" dirty="0" err="1">
                <a:solidFill>
                  <a:srgbClr val="823389"/>
                </a:solidFill>
                <a:latin typeface="Courier" pitchFamily="2" charset="0"/>
                <a:ea typeface="ＭＳ Ｐゴシック" panose="020B0600070205080204" pitchFamily="34" charset="-128"/>
              </a:rPr>
              <a:t>tache_Posix_B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;</a:t>
            </a:r>
            <a:b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   </a:t>
            </a:r>
            <a:r>
              <a:rPr lang="fr-FR" altLang="fr-FR" sz="1600" dirty="0" err="1">
                <a:latin typeface="Courier" pitchFamily="2" charset="0"/>
                <a:ea typeface="ＭＳ Ｐゴシック" panose="020B0600070205080204" pitchFamily="34" charset="-128"/>
              </a:rPr>
              <a:t>pthread_t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 </a:t>
            </a:r>
            <a:r>
              <a:rPr lang="fr-FR" altLang="fr-FR" sz="1600" dirty="0" err="1">
                <a:solidFill>
                  <a:schemeClr val="accent2"/>
                </a:solidFill>
                <a:latin typeface="Courier" pitchFamily="2" charset="0"/>
                <a:ea typeface="ＭＳ Ｐゴシック" panose="020B0600070205080204" pitchFamily="34" charset="-128"/>
              </a:rPr>
              <a:t>tache_Posix_C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;</a:t>
            </a:r>
            <a:b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</a:br>
            <a:b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   </a:t>
            </a:r>
            <a:r>
              <a:rPr lang="fr-FR" altLang="fr-FR" sz="1600" dirty="0" err="1">
                <a:latin typeface="Courier" pitchFamily="2" charset="0"/>
                <a:ea typeface="ＭＳ Ｐゴシック" panose="020B0600070205080204" pitchFamily="34" charset="-128"/>
              </a:rPr>
              <a:t>leCar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 = 'B';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      </a:t>
            </a:r>
            <a:r>
              <a:rPr lang="fr-FR" altLang="fr-FR" sz="1600" dirty="0" err="1">
                <a:latin typeface="Courier" pitchFamily="2" charset="0"/>
                <a:ea typeface="ＭＳ Ｐゴシック" panose="020B0600070205080204" pitchFamily="34" charset="-128"/>
              </a:rPr>
              <a:t>pthread_create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( &amp;</a:t>
            </a:r>
            <a:r>
              <a:rPr lang="fr-FR" altLang="fr-FR" sz="1600" dirty="0" err="1">
                <a:solidFill>
                  <a:srgbClr val="823389"/>
                </a:solidFill>
                <a:latin typeface="Courier" pitchFamily="2" charset="0"/>
                <a:ea typeface="ＭＳ Ｐゴシック" panose="020B0600070205080204" pitchFamily="34" charset="-128"/>
              </a:rPr>
              <a:t>tache_Posix_B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, NULL, </a:t>
            </a:r>
            <a:r>
              <a:rPr lang="fr-FR" altLang="fr-FR" sz="1600" dirty="0" err="1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affCar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, (</a:t>
            </a:r>
            <a:r>
              <a:rPr lang="fr-FR" altLang="fr-FR" sz="1600" dirty="0" err="1">
                <a:latin typeface="Courier" pitchFamily="2" charset="0"/>
                <a:ea typeface="ＭＳ Ｐゴシック" panose="020B0600070205080204" pitchFamily="34" charset="-128"/>
              </a:rPr>
              <a:t>void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*) &amp;</a:t>
            </a:r>
            <a:r>
              <a:rPr lang="fr-FR" altLang="fr-FR" sz="1600" dirty="0" err="1">
                <a:latin typeface="Courier" pitchFamily="2" charset="0"/>
                <a:ea typeface="ＭＳ Ｐゴシック" panose="020B0600070205080204" pitchFamily="34" charset="-128"/>
              </a:rPr>
              <a:t>leCar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);</a:t>
            </a:r>
            <a:b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</a:br>
            <a:b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   </a:t>
            </a:r>
            <a:r>
              <a:rPr lang="fr-FR" altLang="fr-FR" sz="1600" dirty="0" err="1">
                <a:latin typeface="Courier" pitchFamily="2" charset="0"/>
                <a:ea typeface="ＭＳ Ｐゴシック" panose="020B0600070205080204" pitchFamily="34" charset="-128"/>
              </a:rPr>
              <a:t>leCar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 = 'C';</a:t>
            </a:r>
            <a:b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   </a:t>
            </a:r>
            <a:r>
              <a:rPr lang="fr-FR" altLang="fr-FR" sz="1600" dirty="0" err="1">
                <a:latin typeface="Courier" pitchFamily="2" charset="0"/>
                <a:ea typeface="ＭＳ Ｐゴシック" panose="020B0600070205080204" pitchFamily="34" charset="-128"/>
              </a:rPr>
              <a:t>pthread_create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( &amp;</a:t>
            </a:r>
            <a:r>
              <a:rPr lang="fr-FR" altLang="fr-FR" sz="1600" dirty="0" err="1">
                <a:solidFill>
                  <a:schemeClr val="accent2"/>
                </a:solidFill>
                <a:latin typeface="Courier" pitchFamily="2" charset="0"/>
                <a:ea typeface="ＭＳ Ｐゴシック" panose="020B0600070205080204" pitchFamily="34" charset="-128"/>
              </a:rPr>
              <a:t>tache_Posix_C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, NULL, </a:t>
            </a:r>
            <a:r>
              <a:rPr lang="fr-FR" altLang="fr-FR" sz="1600" dirty="0" err="1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affCar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, (</a:t>
            </a:r>
            <a:r>
              <a:rPr lang="fr-FR" altLang="fr-FR" sz="1600" dirty="0" err="1">
                <a:latin typeface="Courier" pitchFamily="2" charset="0"/>
                <a:ea typeface="ＭＳ Ｐゴシック" panose="020B0600070205080204" pitchFamily="34" charset="-128"/>
              </a:rPr>
              <a:t>void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*) &amp;</a:t>
            </a:r>
            <a:r>
              <a:rPr lang="fr-FR" altLang="fr-FR" sz="1600" dirty="0" err="1">
                <a:latin typeface="Courier" pitchFamily="2" charset="0"/>
                <a:ea typeface="ＭＳ Ｐゴシック" panose="020B0600070205080204" pitchFamily="34" charset="-128"/>
              </a:rPr>
              <a:t>leCar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);</a:t>
            </a:r>
            <a:b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</a:br>
            <a:b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   </a:t>
            </a:r>
            <a:r>
              <a:rPr lang="fr-FR" altLang="fr-FR" sz="1600" dirty="0" err="1">
                <a:latin typeface="Courier" pitchFamily="2" charset="0"/>
                <a:ea typeface="ＭＳ Ｐゴシック" panose="020B0600070205080204" pitchFamily="34" charset="-128"/>
              </a:rPr>
              <a:t>while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(1){</a:t>
            </a:r>
            <a:b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      </a:t>
            </a:r>
            <a:r>
              <a:rPr lang="fr-FR" altLang="fr-FR" sz="1600" dirty="0" err="1">
                <a:latin typeface="Courier" pitchFamily="2" charset="0"/>
                <a:ea typeface="ＭＳ Ｐゴシック" panose="020B0600070205080204" pitchFamily="34" charset="-128"/>
              </a:rPr>
              <a:t>putchar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(</a:t>
            </a:r>
            <a:r>
              <a:rPr lang="ja-JP" altLang="fr-FR" sz="1600">
                <a:latin typeface="Courier" pitchFamily="2" charset="0"/>
                <a:ea typeface="ＭＳ Ｐゴシック" panose="020B0600070205080204" pitchFamily="34" charset="-128"/>
              </a:rPr>
              <a:t>’</a:t>
            </a:r>
            <a:r>
              <a:rPr lang="fr-FR" altLang="ja-JP" sz="1600" dirty="0">
                <a:latin typeface="Courier" pitchFamily="2" charset="0"/>
                <a:ea typeface="ＭＳ Ｐゴシック" panose="020B0600070205080204" pitchFamily="34" charset="-128"/>
              </a:rPr>
              <a:t>Z');</a:t>
            </a:r>
            <a:br>
              <a:rPr lang="fr-FR" altLang="ja-JP" sz="1600" dirty="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fr-FR" altLang="ja-JP" sz="1600" dirty="0">
                <a:latin typeface="Courier" pitchFamily="2" charset="0"/>
                <a:ea typeface="ＭＳ Ｐゴシック" panose="020B0600070205080204" pitchFamily="34" charset="-128"/>
              </a:rPr>
              <a:t>   }</a:t>
            </a:r>
            <a:br>
              <a:rPr lang="fr-FR" altLang="ja-JP" sz="1600" dirty="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fr-FR" altLang="ja-JP" sz="1600" dirty="0">
                <a:latin typeface="Courier" pitchFamily="2" charset="0"/>
                <a:ea typeface="ＭＳ Ｐゴシック" panose="020B0600070205080204" pitchFamily="34" charset="-128"/>
              </a:rPr>
              <a:t>}</a:t>
            </a:r>
            <a:endParaRPr lang="fr-FR" altLang="fr-FR" sz="1600" dirty="0">
              <a:latin typeface="Courier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958DCE34-9730-804A-9D78-46F301FE7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52600"/>
            <a:ext cx="9220200" cy="495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9pPr>
          </a:lstStyle>
          <a:p>
            <a:endParaRPr lang="fr-FR" altLang="fr-F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>
            <a:extLst>
              <a:ext uri="{FF2B5EF4-FFF2-40B4-BE49-F238E27FC236}">
                <a16:creationId xmlns:a16="http://schemas.microsoft.com/office/drawing/2014/main" id="{C2C13901-F6B8-C044-A028-4B72BABC6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sz="3200">
                <a:latin typeface="Arial" panose="020B0604020202020204" pitchFamily="34" charset="0"/>
                <a:ea typeface="ＭＳ Ｐゴシック" panose="020B0600070205080204" pitchFamily="34" charset="-128"/>
              </a:rPr>
              <a:t>Encapsulation de l'appel </a:t>
            </a:r>
            <a:r>
              <a:rPr lang="fr-FR" altLang="fr-FR" sz="2800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pthread_create</a:t>
            </a:r>
            <a:endParaRPr lang="fr-FR" altLang="fr-FR" sz="32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3113CB86-F9BE-6941-9960-4C1CA271BA6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581025" y="1296988"/>
            <a:ext cx="9324975" cy="5026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altLang="fr-FR" sz="1800" dirty="0">
                <a:ea typeface="ＭＳ Ｐゴシック" panose="020B0600070205080204" pitchFamily="34" charset="-128"/>
              </a:rPr>
              <a:t>Il peut être commode d'encapsuler les création de tâche Posix par une fonction unique (ceci évite par exemple de traiter systématiquement le code de retour de l'appel de </a:t>
            </a:r>
            <a:r>
              <a:rPr lang="fr-FR" altLang="fr-FR" sz="1800" dirty="0" err="1">
                <a:latin typeface="Courier" pitchFamily="2" charset="0"/>
                <a:ea typeface="ＭＳ Ｐゴシック" panose="020B0600070205080204" pitchFamily="34" charset="-128"/>
              </a:rPr>
              <a:t>pthread_create</a:t>
            </a:r>
            <a:r>
              <a:rPr lang="fr-FR" altLang="fr-FR" sz="1800" dirty="0">
                <a:ea typeface="ＭＳ Ｐゴシック" panose="020B0600070205080204" pitchFamily="34" charset="-128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fr-FR" altLang="fr-FR" sz="1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fr-FR" altLang="fr-FR" sz="1800" dirty="0">
                <a:ea typeface="ＭＳ Ｐゴシック" panose="020B0600070205080204" pitchFamily="34" charset="-128"/>
              </a:rPr>
              <a:t>On procéderait par exemple de la façon suivante 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altLang="fr-FR" sz="1600" dirty="0">
                <a:ea typeface="ＭＳ Ｐゴシック" panose="020B0600070205080204" pitchFamily="34" charset="-128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altLang="fr-FR" sz="1600" dirty="0">
                <a:ea typeface="ＭＳ Ｐゴシック" panose="020B0600070205080204" pitchFamily="34" charset="-128"/>
              </a:rPr>
              <a:t>      </a:t>
            </a:r>
            <a:r>
              <a:rPr lang="fr-FR" altLang="fr-FR" sz="1600" dirty="0" err="1">
                <a:latin typeface="Courier" pitchFamily="2" charset="0"/>
                <a:ea typeface="ＭＳ Ｐゴシック" panose="020B0600070205080204" pitchFamily="34" charset="-128"/>
              </a:rPr>
              <a:t>pthread_t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 </a:t>
            </a:r>
            <a:r>
              <a:rPr lang="fr-FR" altLang="fr-FR" sz="1600" dirty="0" err="1">
                <a:solidFill>
                  <a:srgbClr val="FF8000"/>
                </a:solidFill>
                <a:latin typeface="Courier" pitchFamily="2" charset="0"/>
                <a:ea typeface="ＭＳ Ｐゴシック" panose="020B0600070205080204" pitchFamily="34" charset="-128"/>
              </a:rPr>
              <a:t>cree_tache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(</a:t>
            </a:r>
            <a:r>
              <a:rPr lang="fr-FR" altLang="fr-FR" sz="1600" dirty="0" err="1">
                <a:latin typeface="Courier" pitchFamily="2" charset="0"/>
                <a:ea typeface="ＭＳ Ｐゴシック" panose="020B0600070205080204" pitchFamily="34" charset="-128"/>
              </a:rPr>
              <a:t>void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 * (*</a:t>
            </a:r>
            <a:r>
              <a:rPr lang="fr-FR" altLang="fr-FR" sz="1600" dirty="0" err="1">
                <a:latin typeface="Courier" pitchFamily="2" charset="0"/>
                <a:ea typeface="ＭＳ Ｐゴシック" panose="020B0600070205080204" pitchFamily="34" charset="-128"/>
              </a:rPr>
              <a:t>start_routine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)(</a:t>
            </a:r>
            <a:r>
              <a:rPr lang="fr-FR" altLang="fr-FR" sz="1600" dirty="0" err="1">
                <a:latin typeface="Courier" pitchFamily="2" charset="0"/>
                <a:ea typeface="ＭＳ Ｐゴシック" panose="020B0600070205080204" pitchFamily="34" charset="-128"/>
              </a:rPr>
              <a:t>void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 *), </a:t>
            </a:r>
            <a:r>
              <a:rPr lang="fr-FR" altLang="fr-FR" sz="1600" dirty="0" err="1">
                <a:latin typeface="Courier" pitchFamily="2" charset="0"/>
                <a:ea typeface="ＭＳ Ｐゴシック" panose="020B0600070205080204" pitchFamily="34" charset="-128"/>
              </a:rPr>
              <a:t>void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 * </a:t>
            </a:r>
            <a:r>
              <a:rPr lang="fr-FR" altLang="fr-FR" sz="1600" dirty="0" err="1">
                <a:latin typeface="Courier" pitchFamily="2" charset="0"/>
                <a:ea typeface="ＭＳ Ｐゴシック" panose="020B0600070205080204" pitchFamily="34" charset="-128"/>
              </a:rPr>
              <a:t>arg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){</a:t>
            </a:r>
            <a:b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   </a:t>
            </a:r>
            <a:r>
              <a:rPr lang="fr-FR" altLang="fr-FR" sz="1600" dirty="0" err="1">
                <a:latin typeface="Courier" pitchFamily="2" charset="0"/>
                <a:ea typeface="ＭＳ Ｐゴシック" panose="020B0600070205080204" pitchFamily="34" charset="-128"/>
              </a:rPr>
              <a:t>pthread_t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 id;</a:t>
            </a:r>
            <a:b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   </a:t>
            </a:r>
            <a:r>
              <a:rPr lang="fr-FR" altLang="fr-FR" sz="1600" dirty="0" err="1">
                <a:latin typeface="Courier" pitchFamily="2" charset="0"/>
                <a:ea typeface="ＭＳ Ｐゴシック" panose="020B0600070205080204" pitchFamily="34" charset="-128"/>
              </a:rPr>
              <a:t>int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 erreur;</a:t>
            </a:r>
            <a:b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</a:br>
            <a:b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   erreur = </a:t>
            </a:r>
            <a:r>
              <a:rPr lang="fr-FR" altLang="fr-FR" sz="1600" dirty="0" err="1">
                <a:latin typeface="Courier" pitchFamily="2" charset="0"/>
                <a:ea typeface="ＭＳ Ｐゴシック" panose="020B0600070205080204" pitchFamily="34" charset="-128"/>
              </a:rPr>
              <a:t>pthread_create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( &amp;id, NULL, </a:t>
            </a:r>
            <a:r>
              <a:rPr lang="fr-FR" altLang="fr-FR" sz="1600" dirty="0" err="1">
                <a:latin typeface="Courier" pitchFamily="2" charset="0"/>
                <a:ea typeface="ＭＳ Ｐゴシック" panose="020B0600070205080204" pitchFamily="34" charset="-128"/>
              </a:rPr>
              <a:t>start_routine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, </a:t>
            </a:r>
            <a:r>
              <a:rPr lang="fr-FR" altLang="fr-FR" sz="1600" dirty="0" err="1">
                <a:latin typeface="Courier" pitchFamily="2" charset="0"/>
                <a:ea typeface="ＭＳ Ｐゴシック" panose="020B0600070205080204" pitchFamily="34" charset="-128"/>
              </a:rPr>
              <a:t>arg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);</a:t>
            </a:r>
            <a:b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   if (erreur != 0){</a:t>
            </a:r>
            <a:b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	   </a:t>
            </a:r>
            <a:r>
              <a:rPr lang="fr-FR" altLang="fr-FR" sz="1600" dirty="0" err="1">
                <a:latin typeface="Courier" pitchFamily="2" charset="0"/>
                <a:ea typeface="ＭＳ Ｐゴシック" panose="020B0600070205080204" pitchFamily="34" charset="-128"/>
              </a:rPr>
              <a:t>perror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( "Echec </a:t>
            </a:r>
            <a:r>
              <a:rPr lang="fr-FR" altLang="fr-FR" sz="1600" dirty="0" err="1">
                <a:latin typeface="Courier" pitchFamily="2" charset="0"/>
                <a:ea typeface="ＭＳ Ｐゴシック" panose="020B0600070205080204" pitchFamily="34" charset="-128"/>
              </a:rPr>
              <a:t>creation</a:t>
            </a: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 de tâche Posix" );</a:t>
            </a:r>
            <a:b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	   exit(-1);</a:t>
            </a:r>
            <a:b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   }</a:t>
            </a:r>
            <a:b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   return id;</a:t>
            </a:r>
            <a:b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E2144F3B-8479-944C-9CDC-369F3006A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505200"/>
            <a:ext cx="8839200" cy="297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9pPr>
          </a:lstStyle>
          <a:p>
            <a:endParaRPr lang="fr-FR" altLang="fr-F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>
            <a:extLst>
              <a:ext uri="{FF2B5EF4-FFF2-40B4-BE49-F238E27FC236}">
                <a16:creationId xmlns:a16="http://schemas.microsoft.com/office/drawing/2014/main" id="{FB051691-2066-E848-A00D-47A124EC66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>
                <a:latin typeface="Arial" panose="020B0604020202020204" pitchFamily="34" charset="0"/>
                <a:ea typeface="ＭＳ Ｐゴシック" panose="020B0600070205080204" pitchFamily="34" charset="-128"/>
              </a:rPr>
              <a:t>Terminaison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67F282C-5E2C-714E-A7F7-23A631A0AD6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581025" y="1296988"/>
            <a:ext cx="9324975" cy="5026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altLang="fr-FR" sz="1800" dirty="0">
                <a:ea typeface="ＭＳ Ｐゴシック" panose="020B0600070205080204" pitchFamily="34" charset="-128"/>
              </a:rPr>
              <a:t>La nouvelle tâche Posix s'achève soit explicitement en appelant « </a:t>
            </a:r>
            <a:r>
              <a:rPr lang="fr-FR" altLang="fr-FR" sz="1800" b="1" dirty="0" err="1">
                <a:solidFill>
                  <a:srgbClr val="7030A0"/>
                </a:solidFill>
                <a:latin typeface="Courier" pitchFamily="2" charset="0"/>
                <a:ea typeface="ＭＳ Ｐゴシック" panose="020B0600070205080204" pitchFamily="34" charset="-128"/>
              </a:rPr>
              <a:t>pthread_exit</a:t>
            </a:r>
            <a:r>
              <a:rPr lang="fr-FR" altLang="fr-FR" sz="1800" dirty="0">
                <a:solidFill>
                  <a:srgbClr val="7030A0"/>
                </a:solidFill>
                <a:latin typeface="Courier" pitchFamily="2" charset="0"/>
                <a:ea typeface="ＭＳ Ｐゴシック" panose="020B0600070205080204" pitchFamily="34" charset="-128"/>
              </a:rPr>
              <a:t> </a:t>
            </a:r>
            <a:r>
              <a:rPr lang="fr-FR" altLang="fr-FR" sz="1800" dirty="0">
                <a:latin typeface="Courier" pitchFamily="2" charset="0"/>
                <a:ea typeface="ＭＳ Ｐゴシック" panose="020B0600070205080204" pitchFamily="34" charset="-128"/>
              </a:rPr>
              <a:t>»</a:t>
            </a:r>
            <a:r>
              <a:rPr lang="fr-FR" altLang="fr-FR" sz="1800" dirty="0">
                <a:ea typeface="ＭＳ Ｐゴシック" panose="020B0600070205080204" pitchFamily="34" charset="-128"/>
              </a:rPr>
              <a:t>, ou  implicitement lorsque  la  fonction  </a:t>
            </a:r>
            <a:r>
              <a:rPr lang="fr-FR" altLang="fr-FR" sz="1800" dirty="0" err="1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start_routine</a:t>
            </a:r>
            <a:r>
              <a:rPr lang="fr-FR" altLang="fr-FR" sz="1800" dirty="0">
                <a:ea typeface="ＭＳ Ｐゴシック" panose="020B0600070205080204" pitchFamily="34" charset="-128"/>
              </a:rPr>
              <a:t>  s'achève ( </a:t>
            </a:r>
            <a:r>
              <a:rPr lang="fr-FR" altLang="fr-FR" sz="1600" i="1" dirty="0">
                <a:ea typeface="ＭＳ Ｐゴシック" panose="020B0600070205080204" pitchFamily="34" charset="-128"/>
              </a:rPr>
              <a:t>ce  dernier  cas  est  équivalent à appeler </a:t>
            </a:r>
            <a:r>
              <a:rPr lang="fr-FR" altLang="fr-FR" sz="1600" b="1" i="1" dirty="0" err="1">
                <a:solidFill>
                  <a:srgbClr val="7030A0"/>
                </a:solidFill>
                <a:latin typeface="Courier" pitchFamily="2" charset="0"/>
                <a:ea typeface="ＭＳ Ｐゴシック" panose="020B0600070205080204" pitchFamily="34" charset="-128"/>
              </a:rPr>
              <a:t>pthread_exit</a:t>
            </a:r>
            <a:r>
              <a:rPr lang="fr-FR" altLang="fr-FR" sz="1600" b="1" i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 </a:t>
            </a:r>
            <a:r>
              <a:rPr lang="fr-FR" altLang="fr-FR" sz="1600" i="1" dirty="0">
                <a:ea typeface="ＭＳ Ｐゴシック" panose="020B0600070205080204" pitchFamily="34" charset="-128"/>
              </a:rPr>
              <a:t>avec la valeur renvoyée par </a:t>
            </a:r>
            <a:r>
              <a:rPr lang="fr-FR" altLang="fr-FR" sz="1600" i="1" dirty="0" err="1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start_routine</a:t>
            </a:r>
            <a:r>
              <a:rPr lang="fr-FR" altLang="fr-FR" sz="1600" i="1" dirty="0">
                <a:ea typeface="ＭＳ Ｐゴシック" panose="020B0600070205080204" pitchFamily="34" charset="-128"/>
              </a:rPr>
              <a:t> comme code de sortie</a:t>
            </a:r>
            <a:r>
              <a:rPr lang="fr-FR" altLang="fr-FR" sz="1800" dirty="0">
                <a:ea typeface="ＭＳ Ｐゴシック" panose="020B0600070205080204" pitchFamily="34" charset="-128"/>
              </a:rPr>
              <a:t>).</a:t>
            </a:r>
            <a:br>
              <a:rPr lang="fr-FR" altLang="fr-FR" sz="1800" dirty="0">
                <a:ea typeface="ＭＳ Ｐゴシック" panose="020B0600070205080204" pitchFamily="34" charset="-128"/>
              </a:rPr>
            </a:br>
            <a:endParaRPr lang="fr-FR" altLang="fr-FR" sz="1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fr-FR" altLang="fr-FR" sz="1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fr-FR" altLang="fr-FR" sz="1800" dirty="0">
                <a:ea typeface="ＭＳ Ｐゴシック" panose="020B0600070205080204" pitchFamily="34" charset="-128"/>
              </a:rPr>
              <a:t>Contrairement à d’autres sémantiques, si le programme principal termine, les tâches Posix créées par celui-ci seront terminées par un appel implicite à l'appel système "exit" qui termine le processus englobant</a:t>
            </a:r>
            <a:br>
              <a:rPr lang="fr-FR" altLang="fr-FR" sz="1800" dirty="0">
                <a:ea typeface="ＭＳ Ｐゴシック" panose="020B0600070205080204" pitchFamily="34" charset="-128"/>
              </a:rPr>
            </a:br>
            <a:endParaRPr lang="fr-FR" altLang="fr-FR" sz="1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fr-FR" altLang="fr-FR" sz="1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fr-FR" altLang="fr-FR" sz="1800" dirty="0">
                <a:ea typeface="ＭＳ Ｐゴシック" panose="020B0600070205080204" pitchFamily="34" charset="-128"/>
              </a:rPr>
              <a:t>Si l'on supprime dans l'exemple précédent la boucle du programme principal, les tâche Posix </a:t>
            </a:r>
            <a:r>
              <a:rPr lang="fr-FR" altLang="fr-FR" sz="1800" dirty="0" err="1">
                <a:solidFill>
                  <a:srgbClr val="823389"/>
                </a:solidFill>
                <a:ea typeface="ＭＳ Ｐゴシック" panose="020B0600070205080204" pitchFamily="34" charset="-128"/>
              </a:rPr>
              <a:t>tache_Posix_B</a:t>
            </a:r>
            <a:r>
              <a:rPr lang="fr-FR" altLang="fr-FR" sz="1800" dirty="0">
                <a:ea typeface="ＭＳ Ｐゴシック" panose="020B0600070205080204" pitchFamily="34" charset="-128"/>
              </a:rPr>
              <a:t> et </a:t>
            </a:r>
            <a:r>
              <a:rPr lang="fr-FR" altLang="fr-FR" sz="1800" dirty="0" err="1">
                <a:solidFill>
                  <a:schemeClr val="accent2"/>
                </a:solidFill>
                <a:ea typeface="ＭＳ Ｐゴシック" panose="020B0600070205080204" pitchFamily="34" charset="-128"/>
              </a:rPr>
              <a:t>tache_Posix_C</a:t>
            </a:r>
            <a:r>
              <a:rPr lang="fr-FR" altLang="fr-FR" sz="1800" dirty="0">
                <a:ea typeface="ＭＳ Ｐゴシック" panose="020B0600070205080204" pitchFamily="34" charset="-128"/>
              </a:rPr>
              <a:t> sont terminées à peine créés (elles n'ont en fait pas le temps de s'exécuter); en Ada, le programme n'aurait pas terminé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>
            <a:extLst>
              <a:ext uri="{FF2B5EF4-FFF2-40B4-BE49-F238E27FC236}">
                <a16:creationId xmlns:a16="http://schemas.microsoft.com/office/drawing/2014/main" id="{AC101C22-5FAC-8F49-816B-259C0A833A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>
                <a:latin typeface="Arial" panose="020B0604020202020204" pitchFamily="34" charset="0"/>
                <a:ea typeface="ＭＳ Ｐゴシック" panose="020B0600070205080204" pitchFamily="34" charset="-128"/>
              </a:rPr>
              <a:t>Terminaison (suite)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B9A85F4-E66A-A147-BB3D-AFE07DDF41A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581025" y="1296988"/>
            <a:ext cx="9324975" cy="5026025"/>
          </a:xfrm>
        </p:spPr>
        <p:txBody>
          <a:bodyPr/>
          <a:lstStyle/>
          <a:p>
            <a:pPr eaLnBrk="1" hangingPunct="1"/>
            <a:r>
              <a:rPr lang="fr-FR" altLang="fr-FR" sz="2000" dirty="0">
                <a:ea typeface="ＭＳ Ｐゴシック" panose="020B0600070205080204" pitchFamily="34" charset="-128"/>
              </a:rPr>
              <a:t>Si l'on veut terminer "proprement" un programme (ou un sous-programme) créant des tâche Posix, il est nécessaire d'attendre la terminaison de celles-ci (ou de les détruire délibérément </a:t>
            </a:r>
            <a:r>
              <a:rPr lang="fr-FR" altLang="fr-FR" sz="1800" i="1" dirty="0" err="1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pthread_cancel</a:t>
            </a:r>
            <a:r>
              <a:rPr lang="fr-FR" altLang="fr-FR" sz="1800" i="1" dirty="0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(</a:t>
            </a:r>
            <a:r>
              <a:rPr lang="fr-FR" altLang="fr-FR" sz="1800" i="1" dirty="0" err="1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pthread_t</a:t>
            </a:r>
            <a:r>
              <a:rPr lang="fr-FR" altLang="fr-FR" sz="1800" i="1" dirty="0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 thread)</a:t>
            </a:r>
            <a:r>
              <a:rPr lang="fr-FR" altLang="fr-FR" sz="2000" dirty="0">
                <a:ea typeface="ＭＳ Ｐゴシック" panose="020B0600070205080204" pitchFamily="34" charset="-128"/>
              </a:rPr>
              <a:t> )</a:t>
            </a:r>
            <a:br>
              <a:rPr lang="fr-FR" altLang="fr-FR" sz="2000" dirty="0">
                <a:ea typeface="ＭＳ Ｐゴシック" panose="020B0600070205080204" pitchFamily="34" charset="-128"/>
              </a:rPr>
            </a:br>
            <a:endParaRPr lang="fr-FR" altLang="fr-FR" sz="2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fr-FR" altLang="fr-FR" sz="2000" dirty="0">
                <a:ea typeface="ＭＳ Ｐゴシック" panose="020B0600070205080204" pitchFamily="34" charset="-128"/>
              </a:rPr>
              <a:t>La primitive "</a:t>
            </a:r>
            <a:r>
              <a:rPr lang="fr-FR" altLang="fr-FR" sz="2000" dirty="0" err="1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pthread_join</a:t>
            </a:r>
            <a:r>
              <a:rPr lang="fr-FR" altLang="fr-FR" sz="2000" dirty="0">
                <a:ea typeface="ＭＳ Ｐゴシック" panose="020B0600070205080204" pitchFamily="34" charset="-128"/>
              </a:rPr>
              <a:t>" de synopsis</a:t>
            </a:r>
            <a:br>
              <a:rPr lang="fr-FR" altLang="fr-FR" sz="2000" dirty="0">
                <a:ea typeface="ＭＳ Ｐゴシック" panose="020B0600070205080204" pitchFamily="34" charset="-128"/>
              </a:rPr>
            </a:br>
            <a:endParaRPr lang="fr-FR" altLang="fr-FR" sz="2000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altLang="fr-FR" sz="2000" dirty="0">
                <a:latin typeface="Courier" pitchFamily="2" charset="0"/>
                <a:ea typeface="ＭＳ Ｐゴシック" panose="020B0600070205080204" pitchFamily="34" charset="-128"/>
              </a:rPr>
              <a:t>		</a:t>
            </a:r>
            <a:r>
              <a:rPr lang="fr-FR" altLang="fr-FR" sz="2000" i="1" dirty="0" err="1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int</a:t>
            </a:r>
            <a:r>
              <a:rPr lang="fr-FR" altLang="fr-FR" sz="2000" i="1" dirty="0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 </a:t>
            </a:r>
            <a:r>
              <a:rPr lang="fr-FR" altLang="fr-FR" sz="2000" i="1" dirty="0" err="1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pthread_join</a:t>
            </a:r>
            <a:r>
              <a:rPr lang="fr-FR" altLang="fr-FR" sz="2000" i="1" dirty="0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(</a:t>
            </a:r>
            <a:r>
              <a:rPr lang="fr-FR" altLang="fr-FR" sz="2000" i="1" dirty="0" err="1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pthread_t</a:t>
            </a:r>
            <a:r>
              <a:rPr lang="fr-FR" altLang="fr-FR" sz="2000" i="1" dirty="0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 </a:t>
            </a:r>
            <a:r>
              <a:rPr lang="fr-FR" altLang="fr-FR" sz="2000" i="1" dirty="0">
                <a:solidFill>
                  <a:srgbClr val="823389"/>
                </a:solidFill>
                <a:latin typeface="Courier" pitchFamily="2" charset="0"/>
                <a:ea typeface="ＭＳ Ｐゴシック" panose="020B0600070205080204" pitchFamily="34" charset="-128"/>
              </a:rPr>
              <a:t>th</a:t>
            </a:r>
            <a:r>
              <a:rPr lang="fr-FR" altLang="fr-FR" sz="2000" i="1" dirty="0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, </a:t>
            </a:r>
            <a:r>
              <a:rPr lang="fr-FR" altLang="fr-FR" sz="2000" i="1" dirty="0" err="1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void</a:t>
            </a:r>
            <a:r>
              <a:rPr lang="fr-FR" altLang="fr-FR" sz="2000" i="1" dirty="0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 **</a:t>
            </a:r>
            <a:r>
              <a:rPr lang="fr-FR" altLang="fr-FR" sz="2000" i="1" dirty="0" err="1">
                <a:solidFill>
                  <a:srgbClr val="823389"/>
                </a:solidFill>
                <a:latin typeface="Courier" pitchFamily="2" charset="0"/>
                <a:ea typeface="ＭＳ Ｐゴシック" panose="020B0600070205080204" pitchFamily="34" charset="-128"/>
              </a:rPr>
              <a:t>tache_return</a:t>
            </a:r>
            <a:r>
              <a:rPr lang="fr-FR" altLang="fr-FR" sz="2000" i="1" dirty="0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br>
              <a:rPr lang="fr-FR" altLang="fr-FR" sz="2000" dirty="0">
                <a:ea typeface="ＭＳ Ｐゴシック" panose="020B0600070205080204" pitchFamily="34" charset="-128"/>
              </a:rPr>
            </a:br>
            <a:r>
              <a:rPr lang="fr-FR" altLang="fr-FR" sz="2000" dirty="0">
                <a:ea typeface="ＭＳ Ｐゴシック" panose="020B0600070205080204" pitchFamily="34" charset="-128"/>
              </a:rPr>
              <a:t>suspend l'exécution de la tâche Posix appelante jusqu'à ce que la tâche Posix identifiée par </a:t>
            </a:r>
            <a:r>
              <a:rPr lang="fr-FR" altLang="fr-FR" sz="2000" dirty="0">
                <a:latin typeface="Courier" pitchFamily="2" charset="0"/>
                <a:ea typeface="ＭＳ Ｐゴシック" panose="020B0600070205080204" pitchFamily="34" charset="-128"/>
              </a:rPr>
              <a:t>th</a:t>
            </a:r>
            <a:r>
              <a:rPr lang="fr-FR" altLang="fr-FR" sz="2000" dirty="0">
                <a:ea typeface="ＭＳ Ｐゴシック" panose="020B0600070205080204" pitchFamily="34" charset="-128"/>
              </a:rPr>
              <a:t> termine elle-même son exécution (soit en terminant ses instructions soit par un appel de "</a:t>
            </a:r>
            <a:r>
              <a:rPr lang="fr-FR" altLang="fr-FR" sz="2000" dirty="0" err="1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pthread_exit</a:t>
            </a:r>
            <a:r>
              <a:rPr lang="fr-FR" altLang="fr-FR" sz="2000" dirty="0">
                <a:ea typeface="ＭＳ Ｐゴシック" panose="020B0600070205080204" pitchFamily="34" charset="-128"/>
              </a:rPr>
              <a:t>")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>
            <a:extLst>
              <a:ext uri="{FF2B5EF4-FFF2-40B4-BE49-F238E27FC236}">
                <a16:creationId xmlns:a16="http://schemas.microsoft.com/office/drawing/2014/main" id="{3C1C7D85-21C5-7A42-A611-EF4773563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dirty="0">
                <a:latin typeface="Arial" panose="020B0604020202020204" pitchFamily="34" charset="0"/>
                <a:ea typeface="ＭＳ Ｐゴシック" panose="020B0600070205080204" pitchFamily="34" charset="-128"/>
              </a:rPr>
              <a:t>Exemple de terminaison : le code des threads</a:t>
            </a:r>
          </a:p>
        </p:txBody>
      </p:sp>
      <p:sp>
        <p:nvSpPr>
          <p:cNvPr id="33795" name="Rectangle 5">
            <a:extLst>
              <a:ext uri="{FF2B5EF4-FFF2-40B4-BE49-F238E27FC236}">
                <a16:creationId xmlns:a16="http://schemas.microsoft.com/office/drawing/2014/main" id="{AB0D01C7-072A-D64A-B240-02C1FB5104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fr-FR" altLang="fr-FR" sz="1600">
                <a:latin typeface="Courier" pitchFamily="2" charset="0"/>
                <a:ea typeface="ＭＳ Ｐゴシック" panose="020B0600070205080204" pitchFamily="34" charset="-128"/>
              </a:rPr>
              <a:t>#include &lt;stdio.h&gt;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fr-FR" altLang="fr-FR" sz="1600">
                <a:latin typeface="Courier" pitchFamily="2" charset="0"/>
                <a:ea typeface="ＭＳ Ｐゴシック" panose="020B0600070205080204" pitchFamily="34" charset="-128"/>
              </a:rPr>
              <a:t>#include &lt;stdlib.h&gt;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fr-FR" altLang="fr-FR" sz="1600">
                <a:latin typeface="Courier" pitchFamily="2" charset="0"/>
                <a:ea typeface="ＭＳ Ｐゴシック" panose="020B0600070205080204" pitchFamily="34" charset="-128"/>
              </a:rPr>
              <a:t>#include &lt;pthread Posix.h&gt;</a:t>
            </a:r>
            <a:br>
              <a:rPr lang="fr-FR" altLang="fr-FR" sz="1600">
                <a:latin typeface="Courier" pitchFamily="2" charset="0"/>
                <a:ea typeface="ＭＳ Ｐゴシック" panose="020B0600070205080204" pitchFamily="34" charset="-128"/>
              </a:rPr>
            </a:br>
            <a:endParaRPr lang="fr-FR" altLang="fr-FR" sz="1600"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fr-FR" altLang="fr-FR" sz="1600"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fr-FR" altLang="fr-FR" sz="1600">
                <a:latin typeface="Courier" pitchFamily="2" charset="0"/>
                <a:ea typeface="ＭＳ Ｐゴシック" panose="020B0600070205080204" pitchFamily="34" charset="-128"/>
              </a:rPr>
              <a:t>void *</a:t>
            </a:r>
            <a:r>
              <a:rPr lang="fr-FR" altLang="fr-FR" sz="1600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affCar2</a:t>
            </a:r>
            <a:r>
              <a:rPr lang="fr-FR" altLang="fr-FR" sz="1600">
                <a:latin typeface="Courier" pitchFamily="2" charset="0"/>
                <a:ea typeface="ＭＳ Ｐゴシック" panose="020B0600070205080204" pitchFamily="34" charset="-128"/>
              </a:rPr>
              <a:t>(void *arg){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fr-FR" altLang="fr-FR" sz="1600">
                <a:latin typeface="Courier" pitchFamily="2" charset="0"/>
                <a:ea typeface="ＭＳ Ｐゴシック" panose="020B0600070205080204" pitchFamily="34" charset="-128"/>
              </a:rPr>
              <a:t>   char c;</a:t>
            </a:r>
            <a:br>
              <a:rPr lang="fr-FR" altLang="fr-FR" sz="160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fr-FR" altLang="fr-FR" sz="1600">
                <a:latin typeface="Courier" pitchFamily="2" charset="0"/>
                <a:ea typeface="ＭＳ Ｐゴシック" panose="020B0600070205080204" pitchFamily="34" charset="-128"/>
              </a:rPr>
              <a:t>int i;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fr-FR" altLang="fr-FR" sz="1600"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fr-FR" altLang="fr-FR" sz="1600">
                <a:latin typeface="Courier" pitchFamily="2" charset="0"/>
                <a:ea typeface="ＭＳ Ｐゴシック" panose="020B0600070205080204" pitchFamily="34" charset="-128"/>
              </a:rPr>
              <a:t>   c = * (char *)arg;</a:t>
            </a:r>
            <a:br>
              <a:rPr lang="fr-FR" altLang="fr-FR" sz="1600">
                <a:latin typeface="Courier" pitchFamily="2" charset="0"/>
                <a:ea typeface="ＭＳ Ｐゴシック" panose="020B0600070205080204" pitchFamily="34" charset="-128"/>
              </a:rPr>
            </a:br>
            <a:endParaRPr lang="fr-FR" altLang="fr-FR" sz="1600"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fr-FR" altLang="fr-FR" sz="1600">
                <a:latin typeface="Courier" pitchFamily="2" charset="0"/>
                <a:ea typeface="ＭＳ Ｐゴシック" panose="020B0600070205080204" pitchFamily="34" charset="-128"/>
              </a:rPr>
              <a:t>   for (i=0; i&lt;1000; i++){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fr-FR" altLang="fr-FR" sz="1600">
                <a:latin typeface="Courier" pitchFamily="2" charset="0"/>
                <a:ea typeface="ＭＳ Ｐゴシック" panose="020B0600070205080204" pitchFamily="34" charset="-128"/>
              </a:rPr>
              <a:t>      putchar( c );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fr-FR" altLang="fr-FR" sz="1600">
                <a:latin typeface="Courier" pitchFamily="2" charset="0"/>
                <a:ea typeface="ＭＳ Ｐゴシック" panose="020B0600070205080204" pitchFamily="34" charset="-128"/>
              </a:rPr>
              <a:t>   }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fr-FR" altLang="fr-FR" sz="1600">
                <a:latin typeface="Courier" pitchFamily="2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33796" name="Rectangle 6">
            <a:extLst>
              <a:ext uri="{FF2B5EF4-FFF2-40B4-BE49-F238E27FC236}">
                <a16:creationId xmlns:a16="http://schemas.microsoft.com/office/drawing/2014/main" id="{8800CB22-77E1-154F-990E-9C60DF3EC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95400"/>
            <a:ext cx="8915400" cy="5105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9pPr>
          </a:lstStyle>
          <a:p>
            <a:endParaRPr lang="fr-FR" altLang="fr-FR"/>
          </a:p>
        </p:txBody>
      </p:sp>
      <p:sp>
        <p:nvSpPr>
          <p:cNvPr id="33797" name="Rectangle 7">
            <a:extLst>
              <a:ext uri="{FF2B5EF4-FFF2-40B4-BE49-F238E27FC236}">
                <a16:creationId xmlns:a16="http://schemas.microsoft.com/office/drawing/2014/main" id="{BA99C091-EC62-3A47-A879-80B8E1EE4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562600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1pPr>
            <a:lvl2pPr marL="37931725" indent="-37474525" defTabSz="762000"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/>
              <a:t>./...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>
            <a:extLst>
              <a:ext uri="{FF2B5EF4-FFF2-40B4-BE49-F238E27FC236}">
                <a16:creationId xmlns:a16="http://schemas.microsoft.com/office/drawing/2014/main" id="{735DC88F-2A35-E146-A1B5-2DF7F76FE2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>
                <a:ea typeface="ＭＳ Ｐゴシック" panose="020B0600070205080204" pitchFamily="34" charset="-128"/>
              </a:rPr>
              <a:t>Exemple de terminaison (non contrôlée)</a:t>
            </a:r>
          </a:p>
        </p:txBody>
      </p:sp>
      <p:sp>
        <p:nvSpPr>
          <p:cNvPr id="34819" name="Rectangle 5">
            <a:extLst>
              <a:ext uri="{FF2B5EF4-FFF2-40B4-BE49-F238E27FC236}">
                <a16:creationId xmlns:a16="http://schemas.microsoft.com/office/drawing/2014/main" id="{6789084B-40E8-C647-87C0-B5D2E20A267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581025" y="1296988"/>
            <a:ext cx="9324975" cy="50260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fr-FR" altLang="fr-FR" sz="1200">
                <a:latin typeface="Courier" pitchFamily="2" charset="0"/>
                <a:ea typeface="ＭＳ Ｐゴシック" panose="020B0600070205080204" pitchFamily="34" charset="-128"/>
              </a:rPr>
              <a:t>	</a:t>
            </a:r>
            <a:r>
              <a:rPr lang="fr-FR" altLang="fr-FR" sz="1600">
                <a:latin typeface="Courier" pitchFamily="2" charset="0"/>
                <a:ea typeface="ＭＳ Ｐゴシック" panose="020B0600070205080204" pitchFamily="34" charset="-128"/>
              </a:rPr>
              <a:t>int main(void)</a:t>
            </a:r>
            <a:br>
              <a:rPr lang="fr-FR" altLang="fr-FR" sz="160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fr-FR" altLang="fr-FR" sz="1600">
                <a:latin typeface="Courier" pitchFamily="2" charset="0"/>
                <a:ea typeface="ＭＳ Ｐゴシック" panose="020B0600070205080204" pitchFamily="34" charset="-128"/>
              </a:rPr>
              <a:t>{</a:t>
            </a:r>
            <a:br>
              <a:rPr lang="fr-FR" altLang="fr-FR" sz="160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fr-FR" altLang="fr-FR" sz="1600">
                <a:latin typeface="Courier" pitchFamily="2" charset="0"/>
                <a:ea typeface="ＭＳ Ｐゴシック" panose="020B0600070205080204" pitchFamily="34" charset="-128"/>
              </a:rPr>
              <a:t>   char *leCar; int i;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altLang="fr-FR" sz="1600">
                <a:latin typeface="Courier" pitchFamily="2" charset="0"/>
                <a:ea typeface="ＭＳ Ｐゴシック" panose="020B0600070205080204" pitchFamily="34" charset="-128"/>
              </a:rPr>
              <a:t>      pthread_t </a:t>
            </a:r>
            <a:r>
              <a:rPr lang="fr-FR" altLang="fr-FR" sz="1600">
                <a:solidFill>
                  <a:srgbClr val="823389"/>
                </a:solidFill>
                <a:latin typeface="Courier" pitchFamily="2" charset="0"/>
                <a:ea typeface="ＭＳ Ｐゴシック" panose="020B0600070205080204" pitchFamily="34" charset="-128"/>
              </a:rPr>
              <a:t>tache_Posix_B</a:t>
            </a:r>
            <a:r>
              <a:rPr lang="fr-FR" altLang="fr-FR" sz="1600">
                <a:latin typeface="Courier" pitchFamily="2" charset="0"/>
                <a:ea typeface="ＭＳ Ｐゴシック" panose="020B0600070205080204" pitchFamily="34" charset="-128"/>
              </a:rPr>
              <a:t>;</a:t>
            </a:r>
            <a:br>
              <a:rPr lang="fr-FR" altLang="fr-FR" sz="160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fr-FR" altLang="fr-FR" sz="1600">
                <a:latin typeface="Courier" pitchFamily="2" charset="0"/>
                <a:ea typeface="ＭＳ Ｐゴシック" panose="020B0600070205080204" pitchFamily="34" charset="-128"/>
              </a:rPr>
              <a:t>   pthread_t </a:t>
            </a:r>
            <a:r>
              <a:rPr lang="fr-FR" altLang="fr-FR" sz="1600">
                <a:solidFill>
                  <a:schemeClr val="accent2"/>
                </a:solidFill>
                <a:latin typeface="Courier" pitchFamily="2" charset="0"/>
                <a:ea typeface="ＭＳ Ｐゴシック" panose="020B0600070205080204" pitchFamily="34" charset="-128"/>
              </a:rPr>
              <a:t>tache_Posix_C</a:t>
            </a:r>
            <a:r>
              <a:rPr lang="fr-FR" altLang="fr-FR" sz="1600">
                <a:latin typeface="Courier" pitchFamily="2" charset="0"/>
                <a:ea typeface="ＭＳ Ｐゴシック" panose="020B0600070205080204" pitchFamily="34" charset="-128"/>
              </a:rPr>
              <a:t>;</a:t>
            </a:r>
            <a:br>
              <a:rPr lang="fr-FR" altLang="fr-FR" sz="1600">
                <a:latin typeface="Courier" pitchFamily="2" charset="0"/>
                <a:ea typeface="ＭＳ Ｐゴシック" panose="020B0600070205080204" pitchFamily="34" charset="-128"/>
              </a:rPr>
            </a:br>
            <a:br>
              <a:rPr lang="fr-FR" altLang="fr-FR" sz="160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fr-FR" altLang="fr-FR" sz="1600">
                <a:latin typeface="Courier" pitchFamily="2" charset="0"/>
                <a:ea typeface="ＭＳ Ｐゴシック" panose="020B0600070205080204" pitchFamily="34" charset="-128"/>
              </a:rPr>
              <a:t>   leCar = (char*) malloc(1*sizeof(char)); *leCar = 'B';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altLang="fr-FR" sz="1600">
                <a:latin typeface="Courier" pitchFamily="2" charset="0"/>
                <a:ea typeface="ＭＳ Ｐゴシック" panose="020B0600070205080204" pitchFamily="34" charset="-128"/>
              </a:rPr>
              <a:t>      </a:t>
            </a:r>
            <a:r>
              <a:rPr lang="fr-FR" altLang="fr-FR" sz="1600">
                <a:solidFill>
                  <a:srgbClr val="823389"/>
                </a:solidFill>
                <a:latin typeface="Courier" pitchFamily="2" charset="0"/>
                <a:ea typeface="ＭＳ Ｐゴシック" panose="020B0600070205080204" pitchFamily="34" charset="-128"/>
              </a:rPr>
              <a:t>tache_Posix_B = </a:t>
            </a:r>
            <a:r>
              <a:rPr lang="fr-FR" altLang="fr-FR" sz="1600">
                <a:solidFill>
                  <a:srgbClr val="FF8000"/>
                </a:solidFill>
                <a:latin typeface="Courier" pitchFamily="2" charset="0"/>
                <a:ea typeface="ＭＳ Ｐゴシック" panose="020B0600070205080204" pitchFamily="34" charset="-128"/>
              </a:rPr>
              <a:t>cree_tache</a:t>
            </a:r>
            <a:r>
              <a:rPr lang="fr-FR" altLang="fr-FR" sz="1600">
                <a:latin typeface="Courier" pitchFamily="2" charset="0"/>
                <a:ea typeface="ＭＳ Ｐゴシック" panose="020B0600070205080204" pitchFamily="34" charset="-128"/>
              </a:rPr>
              <a:t>( </a:t>
            </a:r>
            <a:r>
              <a:rPr lang="fr-FR" altLang="fr-FR" sz="1600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affCar2</a:t>
            </a:r>
            <a:r>
              <a:rPr lang="fr-FR" altLang="fr-FR" sz="1600">
                <a:latin typeface="Courier" pitchFamily="2" charset="0"/>
                <a:ea typeface="ＭＳ Ｐゴシック" panose="020B0600070205080204" pitchFamily="34" charset="-128"/>
              </a:rPr>
              <a:t>, (void*) leCar);</a:t>
            </a:r>
            <a:br>
              <a:rPr lang="fr-FR" altLang="fr-FR" sz="1600">
                <a:latin typeface="Courier" pitchFamily="2" charset="0"/>
                <a:ea typeface="ＭＳ Ｐゴシック" panose="020B0600070205080204" pitchFamily="34" charset="-128"/>
              </a:rPr>
            </a:br>
            <a:br>
              <a:rPr lang="fr-FR" altLang="fr-FR" sz="160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fr-FR" altLang="fr-FR" sz="1600">
                <a:latin typeface="Courier" pitchFamily="2" charset="0"/>
                <a:ea typeface="ＭＳ Ｐゴシック" panose="020B0600070205080204" pitchFamily="34" charset="-128"/>
              </a:rPr>
              <a:t>   leCar = (char*) malloc(1*sizeof(char)); *leCar = 'C';</a:t>
            </a:r>
            <a:br>
              <a:rPr lang="fr-FR" altLang="fr-FR" sz="160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fr-FR" altLang="fr-FR" sz="1600">
                <a:latin typeface="Courier" pitchFamily="2" charset="0"/>
                <a:ea typeface="ＭＳ Ｐゴシック" panose="020B0600070205080204" pitchFamily="34" charset="-128"/>
              </a:rPr>
              <a:t>   </a:t>
            </a:r>
            <a:r>
              <a:rPr lang="fr-FR" altLang="fr-FR" sz="1600">
                <a:solidFill>
                  <a:schemeClr val="accent2"/>
                </a:solidFill>
                <a:latin typeface="Courier" pitchFamily="2" charset="0"/>
                <a:ea typeface="ＭＳ Ｐゴシック" panose="020B0600070205080204" pitchFamily="34" charset="-128"/>
              </a:rPr>
              <a:t>tache_Posix_C</a:t>
            </a:r>
            <a:r>
              <a:rPr lang="fr-FR" altLang="fr-FR" sz="1600">
                <a:latin typeface="Courier" pitchFamily="2" charset="0"/>
                <a:ea typeface="ＭＳ Ｐゴシック" panose="020B0600070205080204" pitchFamily="34" charset="-128"/>
              </a:rPr>
              <a:t> = </a:t>
            </a:r>
            <a:r>
              <a:rPr lang="fr-FR" altLang="fr-FR" sz="1600">
                <a:solidFill>
                  <a:srgbClr val="FF8000"/>
                </a:solidFill>
                <a:latin typeface="Courier" pitchFamily="2" charset="0"/>
                <a:ea typeface="ＭＳ Ｐゴシック" panose="020B0600070205080204" pitchFamily="34" charset="-128"/>
              </a:rPr>
              <a:t>cree_tache(</a:t>
            </a:r>
            <a:r>
              <a:rPr lang="fr-FR" altLang="fr-FR" sz="1600">
                <a:latin typeface="Courier" pitchFamily="2" charset="0"/>
                <a:ea typeface="ＭＳ Ｐゴシック" panose="020B0600070205080204" pitchFamily="34" charset="-128"/>
              </a:rPr>
              <a:t> </a:t>
            </a:r>
            <a:r>
              <a:rPr lang="fr-FR" altLang="fr-FR" sz="1600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affCar2</a:t>
            </a:r>
            <a:r>
              <a:rPr lang="fr-FR" altLang="fr-FR" sz="1600">
                <a:latin typeface="Courier" pitchFamily="2" charset="0"/>
                <a:ea typeface="ＭＳ Ｐゴシック" panose="020B0600070205080204" pitchFamily="34" charset="-128"/>
              </a:rPr>
              <a:t>, (void*) leCar);</a:t>
            </a:r>
            <a:br>
              <a:rPr lang="fr-FR" altLang="fr-FR" sz="1600">
                <a:latin typeface="Courier" pitchFamily="2" charset="0"/>
                <a:ea typeface="ＭＳ Ｐゴシック" panose="020B0600070205080204" pitchFamily="34" charset="-128"/>
              </a:rPr>
            </a:br>
            <a:br>
              <a:rPr lang="fr-FR" altLang="fr-FR" sz="160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fr-FR" altLang="fr-FR" sz="1600">
                <a:latin typeface="Courier" pitchFamily="2" charset="0"/>
                <a:ea typeface="ＭＳ Ｐゴシック" panose="020B0600070205080204" pitchFamily="34" charset="-128"/>
              </a:rPr>
              <a:t>   for (i=0; i&lt;1000; i++){</a:t>
            </a:r>
            <a:br>
              <a:rPr lang="fr-FR" altLang="fr-FR" sz="160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fr-FR" altLang="fr-FR" sz="1600">
                <a:latin typeface="Courier" pitchFamily="2" charset="0"/>
                <a:ea typeface="ＭＳ Ｐゴシック" panose="020B0600070205080204" pitchFamily="34" charset="-128"/>
              </a:rPr>
              <a:t>      putchar(</a:t>
            </a:r>
            <a:r>
              <a:rPr lang="ja-JP" altLang="fr-FR" sz="1600">
                <a:latin typeface="Courier" pitchFamily="2" charset="0"/>
                <a:ea typeface="ＭＳ Ｐゴシック" panose="020B0600070205080204" pitchFamily="34" charset="-128"/>
              </a:rPr>
              <a:t>’</a:t>
            </a:r>
            <a:r>
              <a:rPr lang="fr-FR" altLang="ja-JP" sz="1600">
                <a:latin typeface="Courier" pitchFamily="2" charset="0"/>
                <a:ea typeface="ＭＳ Ｐゴシック" panose="020B0600070205080204" pitchFamily="34" charset="-128"/>
              </a:rPr>
              <a:t>Z');</a:t>
            </a:r>
            <a:br>
              <a:rPr lang="fr-FR" altLang="ja-JP" sz="160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fr-FR" altLang="ja-JP" sz="1600">
                <a:latin typeface="Courier" pitchFamily="2" charset="0"/>
                <a:ea typeface="ＭＳ Ｐゴシック" panose="020B0600070205080204" pitchFamily="34" charset="-128"/>
              </a:rPr>
              <a:t>   }</a:t>
            </a:r>
            <a:br>
              <a:rPr lang="fr-FR" altLang="ja-JP" sz="160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fr-FR" altLang="ja-JP" sz="1600">
                <a:latin typeface="Courier" pitchFamily="2" charset="0"/>
                <a:ea typeface="ＭＳ Ｐゴシック" panose="020B0600070205080204" pitchFamily="34" charset="-128"/>
              </a:rPr>
              <a:t>} </a:t>
            </a:r>
            <a:endParaRPr lang="fr-FR" altLang="fr-FR" sz="1600">
              <a:latin typeface="Courier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34820" name="Rectangle 6">
            <a:extLst>
              <a:ext uri="{FF2B5EF4-FFF2-40B4-BE49-F238E27FC236}">
                <a16:creationId xmlns:a16="http://schemas.microsoft.com/office/drawing/2014/main" id="{791F7647-3388-AD42-9EF1-DA7CA3A8E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19200"/>
            <a:ext cx="9067800" cy="525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9pPr>
          </a:lstStyle>
          <a:p>
            <a:endParaRPr lang="fr-FR" altLang="fr-F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>
            <a:extLst>
              <a:ext uri="{FF2B5EF4-FFF2-40B4-BE49-F238E27FC236}">
                <a16:creationId xmlns:a16="http://schemas.microsoft.com/office/drawing/2014/main" id="{DD1739EF-B95A-E842-8C42-BF9B070EB9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>
                <a:ea typeface="ＭＳ Ｐゴシック" panose="020B0600070205080204" pitchFamily="34" charset="-128"/>
              </a:rPr>
              <a:t>Exemple de terminaison (contrôlée)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1AE3681-2A24-E845-9A7E-B409B8E335B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28464" y="1052736"/>
            <a:ext cx="9324975" cy="50260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	</a:t>
            </a:r>
            <a:r>
              <a:rPr lang="fr-FR" altLang="fr-FR" sz="1400" dirty="0" err="1">
                <a:latin typeface="Courier" pitchFamily="2" charset="0"/>
                <a:ea typeface="ＭＳ Ｐゴシック" panose="020B0600070205080204" pitchFamily="34" charset="-128"/>
              </a:rPr>
              <a:t>int</a:t>
            </a: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 main(</a:t>
            </a:r>
            <a:r>
              <a:rPr lang="fr-FR" altLang="fr-FR" sz="1400" dirty="0" err="1">
                <a:latin typeface="Courier" pitchFamily="2" charset="0"/>
                <a:ea typeface="ＭＳ Ｐゴシック" panose="020B0600070205080204" pitchFamily="34" charset="-128"/>
              </a:rPr>
              <a:t>void</a:t>
            </a: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)</a:t>
            </a:r>
            <a:b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{</a:t>
            </a:r>
            <a:b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   char *</a:t>
            </a:r>
            <a:r>
              <a:rPr lang="fr-FR" altLang="fr-FR" sz="1400" dirty="0" err="1">
                <a:latin typeface="Courier" pitchFamily="2" charset="0"/>
                <a:ea typeface="ＭＳ Ｐゴシック" panose="020B0600070205080204" pitchFamily="34" charset="-128"/>
              </a:rPr>
              <a:t>leCar</a:t>
            </a: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; </a:t>
            </a:r>
            <a:r>
              <a:rPr lang="fr-FR" altLang="fr-FR" sz="1400" dirty="0" err="1">
                <a:latin typeface="Courier" pitchFamily="2" charset="0"/>
                <a:ea typeface="ＭＳ Ｐゴシック" panose="020B0600070205080204" pitchFamily="34" charset="-128"/>
              </a:rPr>
              <a:t>int</a:t>
            </a: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 i;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      </a:t>
            </a:r>
            <a:r>
              <a:rPr lang="fr-FR" altLang="fr-FR" sz="1400" dirty="0" err="1">
                <a:latin typeface="Courier" pitchFamily="2" charset="0"/>
                <a:ea typeface="ＭＳ Ｐゴシック" panose="020B0600070205080204" pitchFamily="34" charset="-128"/>
              </a:rPr>
              <a:t>pthread_t</a:t>
            </a: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 </a:t>
            </a:r>
            <a:r>
              <a:rPr lang="fr-FR" altLang="fr-FR" sz="1400" dirty="0" err="1">
                <a:solidFill>
                  <a:srgbClr val="823389"/>
                </a:solidFill>
                <a:latin typeface="Courier" pitchFamily="2" charset="0"/>
                <a:ea typeface="ＭＳ Ｐゴシック" panose="020B0600070205080204" pitchFamily="34" charset="-128"/>
              </a:rPr>
              <a:t>tache_Posix_B</a:t>
            </a: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;</a:t>
            </a:r>
            <a:b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   </a:t>
            </a:r>
            <a:r>
              <a:rPr lang="fr-FR" altLang="fr-FR" sz="1400" dirty="0" err="1">
                <a:latin typeface="Courier" pitchFamily="2" charset="0"/>
                <a:ea typeface="ＭＳ Ｐゴシック" panose="020B0600070205080204" pitchFamily="34" charset="-128"/>
              </a:rPr>
              <a:t>pthread_t</a:t>
            </a: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 </a:t>
            </a:r>
            <a:r>
              <a:rPr lang="fr-FR" altLang="fr-FR" sz="1400" dirty="0" err="1">
                <a:solidFill>
                  <a:schemeClr val="accent2"/>
                </a:solidFill>
                <a:latin typeface="Courier" pitchFamily="2" charset="0"/>
                <a:ea typeface="ＭＳ Ｐゴシック" panose="020B0600070205080204" pitchFamily="34" charset="-128"/>
              </a:rPr>
              <a:t>tache_Posix_C</a:t>
            </a: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;</a:t>
            </a:r>
            <a:b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</a:br>
            <a:b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   </a:t>
            </a:r>
            <a:r>
              <a:rPr lang="fr-FR" altLang="fr-FR" sz="1400" dirty="0" err="1">
                <a:latin typeface="Courier" pitchFamily="2" charset="0"/>
                <a:ea typeface="ＭＳ Ｐゴシック" panose="020B0600070205080204" pitchFamily="34" charset="-128"/>
              </a:rPr>
              <a:t>leCar</a:t>
            </a: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 = (char*) </a:t>
            </a:r>
            <a:r>
              <a:rPr lang="fr-FR" altLang="fr-FR" sz="1400" dirty="0" err="1">
                <a:latin typeface="Courier" pitchFamily="2" charset="0"/>
                <a:ea typeface="ＭＳ Ｐゴシック" panose="020B0600070205080204" pitchFamily="34" charset="-128"/>
              </a:rPr>
              <a:t>malloc</a:t>
            </a: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(1*</a:t>
            </a:r>
            <a:r>
              <a:rPr lang="fr-FR" altLang="fr-FR" sz="1400" dirty="0" err="1">
                <a:latin typeface="Courier" pitchFamily="2" charset="0"/>
                <a:ea typeface="ＭＳ Ｐゴシック" panose="020B0600070205080204" pitchFamily="34" charset="-128"/>
              </a:rPr>
              <a:t>sizeof</a:t>
            </a: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(char)); *</a:t>
            </a:r>
            <a:r>
              <a:rPr lang="fr-FR" altLang="fr-FR" sz="1400" dirty="0" err="1">
                <a:latin typeface="Courier" pitchFamily="2" charset="0"/>
                <a:ea typeface="ＭＳ Ｐゴシック" panose="020B0600070205080204" pitchFamily="34" charset="-128"/>
              </a:rPr>
              <a:t>leCar</a:t>
            </a: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 = 'B';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      </a:t>
            </a:r>
            <a:r>
              <a:rPr lang="fr-FR" altLang="fr-FR" sz="1400" dirty="0" err="1">
                <a:solidFill>
                  <a:srgbClr val="823389"/>
                </a:solidFill>
                <a:latin typeface="Courier" pitchFamily="2" charset="0"/>
                <a:ea typeface="ＭＳ Ｐゴシック" panose="020B0600070205080204" pitchFamily="34" charset="-128"/>
              </a:rPr>
              <a:t>tache_Posix_B</a:t>
            </a:r>
            <a:r>
              <a:rPr lang="fr-FR" altLang="fr-FR" sz="1400" dirty="0">
                <a:solidFill>
                  <a:srgbClr val="823389"/>
                </a:solidFill>
                <a:latin typeface="Courier" pitchFamily="2" charset="0"/>
                <a:ea typeface="ＭＳ Ｐゴシック" panose="020B0600070205080204" pitchFamily="34" charset="-128"/>
              </a:rPr>
              <a:t> = </a:t>
            </a:r>
            <a:r>
              <a:rPr lang="fr-FR" altLang="fr-FR" sz="1400" dirty="0" err="1">
                <a:solidFill>
                  <a:srgbClr val="FF8000"/>
                </a:solidFill>
                <a:latin typeface="Courier" pitchFamily="2" charset="0"/>
                <a:ea typeface="ＭＳ Ｐゴシック" panose="020B0600070205080204" pitchFamily="34" charset="-128"/>
              </a:rPr>
              <a:t>cree_tache</a:t>
            </a: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( </a:t>
            </a:r>
            <a:r>
              <a:rPr lang="fr-FR" altLang="fr-FR" sz="1400" dirty="0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affCar2</a:t>
            </a: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, (</a:t>
            </a:r>
            <a:r>
              <a:rPr lang="fr-FR" altLang="fr-FR" sz="1400" dirty="0" err="1">
                <a:latin typeface="Courier" pitchFamily="2" charset="0"/>
                <a:ea typeface="ＭＳ Ｐゴシック" panose="020B0600070205080204" pitchFamily="34" charset="-128"/>
              </a:rPr>
              <a:t>void</a:t>
            </a: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*) </a:t>
            </a:r>
            <a:r>
              <a:rPr lang="fr-FR" altLang="fr-FR" sz="1400" dirty="0" err="1">
                <a:latin typeface="Courier" pitchFamily="2" charset="0"/>
                <a:ea typeface="ＭＳ Ｐゴシック" panose="020B0600070205080204" pitchFamily="34" charset="-128"/>
              </a:rPr>
              <a:t>leCar</a:t>
            </a: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);</a:t>
            </a:r>
            <a:b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</a:br>
            <a:b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   </a:t>
            </a:r>
            <a:r>
              <a:rPr lang="fr-FR" altLang="fr-FR" sz="1400" dirty="0" err="1">
                <a:latin typeface="Courier" pitchFamily="2" charset="0"/>
                <a:ea typeface="ＭＳ Ｐゴシック" panose="020B0600070205080204" pitchFamily="34" charset="-128"/>
              </a:rPr>
              <a:t>leCar</a:t>
            </a: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 = (char*) </a:t>
            </a:r>
            <a:r>
              <a:rPr lang="fr-FR" altLang="fr-FR" sz="1400" dirty="0" err="1">
                <a:latin typeface="Courier" pitchFamily="2" charset="0"/>
                <a:ea typeface="ＭＳ Ｐゴシック" panose="020B0600070205080204" pitchFamily="34" charset="-128"/>
              </a:rPr>
              <a:t>malloc</a:t>
            </a: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(1*</a:t>
            </a:r>
            <a:r>
              <a:rPr lang="fr-FR" altLang="fr-FR" sz="1400" dirty="0" err="1">
                <a:latin typeface="Courier" pitchFamily="2" charset="0"/>
                <a:ea typeface="ＭＳ Ｐゴシック" panose="020B0600070205080204" pitchFamily="34" charset="-128"/>
              </a:rPr>
              <a:t>sizeof</a:t>
            </a: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(char)); *</a:t>
            </a:r>
            <a:r>
              <a:rPr lang="fr-FR" altLang="fr-FR" sz="1400" dirty="0" err="1">
                <a:latin typeface="Courier" pitchFamily="2" charset="0"/>
                <a:ea typeface="ＭＳ Ｐゴシック" panose="020B0600070205080204" pitchFamily="34" charset="-128"/>
              </a:rPr>
              <a:t>leCar</a:t>
            </a: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 = 'C';</a:t>
            </a:r>
            <a:b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   </a:t>
            </a:r>
            <a:r>
              <a:rPr lang="fr-FR" altLang="fr-FR" sz="1400" dirty="0" err="1">
                <a:solidFill>
                  <a:schemeClr val="accent2"/>
                </a:solidFill>
                <a:latin typeface="Courier" pitchFamily="2" charset="0"/>
                <a:ea typeface="ＭＳ Ｐゴシック" panose="020B0600070205080204" pitchFamily="34" charset="-128"/>
              </a:rPr>
              <a:t>tache_Posix_C</a:t>
            </a: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 = </a:t>
            </a:r>
            <a:r>
              <a:rPr lang="fr-FR" altLang="fr-FR" sz="1400" dirty="0" err="1">
                <a:solidFill>
                  <a:srgbClr val="FF8000"/>
                </a:solidFill>
                <a:latin typeface="Courier" pitchFamily="2" charset="0"/>
                <a:ea typeface="ＭＳ Ｐゴシック" panose="020B0600070205080204" pitchFamily="34" charset="-128"/>
              </a:rPr>
              <a:t>cree_tache</a:t>
            </a:r>
            <a:r>
              <a:rPr lang="fr-FR" altLang="fr-FR" sz="1400" dirty="0">
                <a:solidFill>
                  <a:srgbClr val="FF8000"/>
                </a:solidFill>
                <a:latin typeface="Courier" pitchFamily="2" charset="0"/>
                <a:ea typeface="ＭＳ Ｐゴシック" panose="020B0600070205080204" pitchFamily="34" charset="-128"/>
              </a:rPr>
              <a:t>(</a:t>
            </a: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 </a:t>
            </a:r>
            <a:r>
              <a:rPr lang="fr-FR" altLang="fr-FR" sz="1400" dirty="0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affCar2</a:t>
            </a: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, (</a:t>
            </a:r>
            <a:r>
              <a:rPr lang="fr-FR" altLang="fr-FR" sz="1400" dirty="0" err="1">
                <a:latin typeface="Courier" pitchFamily="2" charset="0"/>
                <a:ea typeface="ＭＳ Ｐゴシック" panose="020B0600070205080204" pitchFamily="34" charset="-128"/>
              </a:rPr>
              <a:t>void</a:t>
            </a: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*) </a:t>
            </a:r>
            <a:r>
              <a:rPr lang="fr-FR" altLang="fr-FR" sz="1400" dirty="0" err="1">
                <a:latin typeface="Courier" pitchFamily="2" charset="0"/>
                <a:ea typeface="ＭＳ Ｐゴシック" panose="020B0600070205080204" pitchFamily="34" charset="-128"/>
              </a:rPr>
              <a:t>leCar</a:t>
            </a: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);</a:t>
            </a:r>
            <a:b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</a:br>
            <a:b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   for (i=0; i&lt;1000; i++){</a:t>
            </a:r>
            <a:b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      </a:t>
            </a:r>
            <a:r>
              <a:rPr lang="fr-FR" altLang="fr-FR" sz="1400" dirty="0" err="1">
                <a:latin typeface="Courier" pitchFamily="2" charset="0"/>
                <a:ea typeface="ＭＳ Ｐゴシック" panose="020B0600070205080204" pitchFamily="34" charset="-128"/>
              </a:rPr>
              <a:t>putchar</a:t>
            </a: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(</a:t>
            </a:r>
            <a:r>
              <a:rPr lang="ja-JP" altLang="fr-FR" sz="1400">
                <a:latin typeface="Courier" pitchFamily="2" charset="0"/>
                <a:ea typeface="ＭＳ Ｐゴシック" panose="020B0600070205080204" pitchFamily="34" charset="-128"/>
              </a:rPr>
              <a:t>’</a:t>
            </a:r>
            <a:r>
              <a:rPr lang="fr-FR" altLang="ja-JP" sz="1400" dirty="0">
                <a:latin typeface="Courier" pitchFamily="2" charset="0"/>
                <a:ea typeface="ＭＳ Ｐゴシック" panose="020B0600070205080204" pitchFamily="34" charset="-128"/>
              </a:rPr>
              <a:t>Z');</a:t>
            </a:r>
            <a:br>
              <a:rPr lang="fr-FR" altLang="ja-JP" sz="1400" dirty="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fr-FR" altLang="ja-JP" sz="1400" dirty="0">
                <a:latin typeface="Courier" pitchFamily="2" charset="0"/>
                <a:ea typeface="ＭＳ Ｐゴシック" panose="020B0600070205080204" pitchFamily="34" charset="-128"/>
              </a:rPr>
              <a:t>   }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      </a:t>
            </a:r>
            <a:r>
              <a:rPr lang="fr-FR" altLang="fr-FR" sz="1400" b="1" dirty="0" err="1">
                <a:solidFill>
                  <a:srgbClr val="7030A0"/>
                </a:solidFill>
                <a:latin typeface="Courier" pitchFamily="2" charset="0"/>
                <a:ea typeface="ＭＳ Ｐゴシック" panose="020B0600070205080204" pitchFamily="34" charset="-128"/>
              </a:rPr>
              <a:t>pthread_join</a:t>
            </a: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( </a:t>
            </a:r>
            <a:r>
              <a:rPr lang="fr-FR" altLang="fr-FR" sz="1400" dirty="0" err="1">
                <a:solidFill>
                  <a:srgbClr val="823389"/>
                </a:solidFill>
                <a:latin typeface="Courier" pitchFamily="2" charset="0"/>
                <a:ea typeface="ＭＳ Ｐゴシック" panose="020B0600070205080204" pitchFamily="34" charset="-128"/>
              </a:rPr>
              <a:t>tache_Posix_B</a:t>
            </a: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, NULL);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      </a:t>
            </a:r>
            <a:r>
              <a:rPr lang="fr-FR" altLang="fr-FR" sz="1400" b="1" dirty="0" err="1">
                <a:solidFill>
                  <a:srgbClr val="7030A0"/>
                </a:solidFill>
                <a:latin typeface="Courier" pitchFamily="2" charset="0"/>
                <a:ea typeface="ＭＳ Ｐゴシック" panose="020B0600070205080204" pitchFamily="34" charset="-128"/>
              </a:rPr>
              <a:t>pthread_join</a:t>
            </a: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( </a:t>
            </a:r>
            <a:r>
              <a:rPr lang="fr-FR" altLang="fr-FR" sz="1400" dirty="0" err="1">
                <a:solidFill>
                  <a:schemeClr val="accent2"/>
                </a:solidFill>
                <a:latin typeface="Courier" pitchFamily="2" charset="0"/>
                <a:ea typeface="ＭＳ Ｐゴシック" panose="020B0600070205080204" pitchFamily="34" charset="-128"/>
              </a:rPr>
              <a:t>tache_Posix_C</a:t>
            </a: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, NULL);</a:t>
            </a:r>
            <a:b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</a:br>
            <a:r>
              <a:rPr lang="fr-FR" altLang="fr-FR" sz="1400" dirty="0">
                <a:latin typeface="Courier" pitchFamily="2" charset="0"/>
                <a:ea typeface="ＭＳ Ｐゴシック" panose="020B0600070205080204" pitchFamily="34" charset="-128"/>
              </a:rPr>
              <a:t>} 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BA4B121F-D071-F44A-88F7-4640F1A4A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143000"/>
            <a:ext cx="9067800" cy="5334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9pPr>
          </a:lstStyle>
          <a:p>
            <a:endParaRPr lang="fr-FR" alt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A95373-72BA-F24F-AFEA-4402AFA35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>
                <a:ea typeface="ＭＳ Ｐゴシック" panose="020B0600070205080204" pitchFamily="34" charset="-128"/>
              </a:rPr>
              <a:t>Programmation concurrente : Quelques principes</a:t>
            </a:r>
          </a:p>
        </p:txBody>
      </p:sp>
      <p:sp>
        <p:nvSpPr>
          <p:cNvPr id="18435" name="Espace réservé du contenu 2">
            <a:extLst>
              <a:ext uri="{FF2B5EF4-FFF2-40B4-BE49-F238E27FC236}">
                <a16:creationId xmlns:a16="http://schemas.microsoft.com/office/drawing/2014/main" id="{0441A2E9-1E15-7343-BEBD-61C44E2C766E}"/>
              </a:ext>
            </a:extLst>
          </p:cNvPr>
          <p:cNvSpPr>
            <a:spLocks noGrp="1"/>
          </p:cNvSpPr>
          <p:nvPr>
            <p:ph type="body" orient="vert" idx="4294967295"/>
          </p:nvPr>
        </p:nvSpPr>
        <p:spPr>
          <a:xfrm>
            <a:off x="581025" y="1296988"/>
            <a:ext cx="9324975" cy="5026025"/>
          </a:xfrm>
        </p:spPr>
        <p:txBody>
          <a:bodyPr/>
          <a:lstStyle/>
          <a:p>
            <a:pPr eaLnBrk="1" hangingPunct="1"/>
            <a:r>
              <a:rPr lang="fr-FR" altLang="fr-FR" sz="2000">
                <a:ea typeface="ＭＳ Ｐゴシック" panose="020B0600070205080204" pitchFamily="34" charset="-128"/>
              </a:rPr>
              <a:t>Programme concurrent = programme qui fait intervenir plusieurs entités (</a:t>
            </a:r>
            <a:r>
              <a:rPr lang="fr-FR" altLang="fr-FR" sz="2000" i="1">
                <a:ea typeface="ＭＳ Ｐゴシック" panose="020B0600070205080204" pitchFamily="34" charset="-128"/>
              </a:rPr>
              <a:t>processus </a:t>
            </a:r>
            <a:r>
              <a:rPr lang="fr-FR" altLang="fr-FR" sz="2000">
                <a:ea typeface="ＭＳ Ｐゴシック" panose="020B0600070205080204" pitchFamily="34" charset="-128"/>
              </a:rPr>
              <a:t>ou </a:t>
            </a:r>
            <a:r>
              <a:rPr lang="fr-FR" altLang="fr-FR" sz="2000" i="1">
                <a:ea typeface="ＭＳ Ｐゴシック" panose="020B0600070205080204" pitchFamily="34" charset="-128"/>
              </a:rPr>
              <a:t>tâches</a:t>
            </a:r>
            <a:r>
              <a:rPr lang="fr-FR" altLang="fr-FR" sz="2000">
                <a:ea typeface="ＭＳ Ｐゴシック" panose="020B0600070205080204" pitchFamily="34" charset="-128"/>
              </a:rPr>
              <a:t>) qui </a:t>
            </a:r>
            <a:r>
              <a:rPr lang="fr-FR" altLang="fr-FR" sz="2000">
                <a:solidFill>
                  <a:srgbClr val="0000FF"/>
                </a:solidFill>
                <a:ea typeface="ＭＳ Ｐゴシック" panose="020B0600070205080204" pitchFamily="34" charset="-128"/>
              </a:rPr>
              <a:t>coopèrent </a:t>
            </a:r>
            <a:r>
              <a:rPr lang="fr-FR" altLang="fr-FR" sz="2000">
                <a:ea typeface="ＭＳ Ｐゴシック" panose="020B0600070205080204" pitchFamily="34" charset="-128"/>
              </a:rPr>
              <a:t>pour atteindre un objectif commun</a:t>
            </a:r>
          </a:p>
          <a:p>
            <a:pPr eaLnBrk="1" hangingPunct="1"/>
            <a:endParaRPr lang="fr-FR" altLang="fr-FR" sz="2000">
              <a:ea typeface="ＭＳ Ｐゴシック" panose="020B0600070205080204" pitchFamily="34" charset="-128"/>
            </a:endParaRPr>
          </a:p>
          <a:p>
            <a:pPr eaLnBrk="1" hangingPunct="1"/>
            <a:r>
              <a:rPr lang="fr-FR" altLang="fr-FR" sz="2000">
                <a:ea typeface="ＭＳ Ｐゴシック" panose="020B0600070205080204" pitchFamily="34" charset="-128"/>
              </a:rPr>
              <a:t>Un programme concurrent peut s</a:t>
            </a:r>
            <a:r>
              <a:rPr lang="ja-JP" altLang="fr-FR" sz="2000">
                <a:ea typeface="ＭＳ Ｐゴシック" panose="020B0600070205080204" pitchFamily="34" charset="-128"/>
              </a:rPr>
              <a:t>’</a:t>
            </a:r>
            <a:r>
              <a:rPr lang="fr-FR" altLang="ja-JP" sz="2000">
                <a:ea typeface="ＭＳ Ｐゴシック" panose="020B0600070205080204" pitchFamily="34" charset="-128"/>
              </a:rPr>
              <a:t>exécuter sur différentes machines (modèle réparti et vrai parallélisme), sur une machine parallèle (modèle parallèle et vrai parallélisme) ou sur une seule machine (modèle centralisé et temps partagé)</a:t>
            </a:r>
          </a:p>
          <a:p>
            <a:pPr eaLnBrk="1" hangingPunct="1"/>
            <a:endParaRPr lang="fr-FR" altLang="fr-FR" sz="2000">
              <a:ea typeface="ＭＳ Ｐゴシック" panose="020B0600070205080204" pitchFamily="34" charset="-128"/>
            </a:endParaRPr>
          </a:p>
          <a:p>
            <a:pPr eaLnBrk="1" hangingPunct="1"/>
            <a:r>
              <a:rPr lang="fr-FR" altLang="fr-FR" sz="2000">
                <a:ea typeface="ＭＳ Ｐゴシック" panose="020B0600070205080204" pitchFamily="34" charset="-128"/>
              </a:rPr>
              <a:t>Chaque entité concurrente a un rôle spécifique (code ou données)</a:t>
            </a:r>
          </a:p>
          <a:p>
            <a:pPr eaLnBrk="1" hangingPunct="1"/>
            <a:endParaRPr lang="fr-FR" altLang="fr-FR" sz="20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>
            <a:extLst>
              <a:ext uri="{FF2B5EF4-FFF2-40B4-BE49-F238E27FC236}">
                <a16:creationId xmlns:a16="http://schemas.microsoft.com/office/drawing/2014/main" id="{FCA658E4-487D-A74D-A08C-1B91868F81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9938" y="2249488"/>
            <a:ext cx="8366125" cy="1200150"/>
          </a:xfrm>
        </p:spPr>
        <p:txBody>
          <a:bodyPr/>
          <a:lstStyle/>
          <a:p>
            <a:pPr eaLnBrk="1" hangingPunct="1"/>
            <a:r>
              <a:rPr lang="fr-FR" altLang="fr-FR" dirty="0">
                <a:latin typeface="Arial" panose="020B0604020202020204" pitchFamily="34" charset="0"/>
                <a:ea typeface="ＭＳ Ｐゴシック" panose="020B0600070205080204" pitchFamily="34" charset="-128"/>
              </a:rPr>
              <a:t>2.2 Manipulations de tâche avec le </a:t>
            </a:r>
            <a:r>
              <a:rPr lang="fr-FR" altLang="fr-FR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langage Java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9">
            <a:extLst>
              <a:ext uri="{FF2B5EF4-FFF2-40B4-BE49-F238E27FC236}">
                <a16:creationId xmlns:a16="http://schemas.microsoft.com/office/drawing/2014/main" id="{613061E3-4B95-B847-9806-68B87A125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3561184"/>
            <a:ext cx="5976937" cy="15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2pPr>
            <a:lvl3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3pPr>
            <a:lvl4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4pPr>
            <a:lvl5pPr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" pitchFamily="2" charset="0"/>
                <a:ea typeface="ＭＳ Ｐゴシック" panose="020B0600070205080204" pitchFamily="34" charset="-128"/>
              </a:defRPr>
            </a:lvl9pPr>
          </a:lstStyle>
          <a:p>
            <a:endParaRPr lang="fr-FR" altLang="fr-FR"/>
          </a:p>
        </p:txBody>
      </p:sp>
      <p:sp>
        <p:nvSpPr>
          <p:cNvPr id="418818" name="Rectangle 1026">
            <a:extLst>
              <a:ext uri="{FF2B5EF4-FFF2-40B4-BE49-F238E27FC236}">
                <a16:creationId xmlns:a16="http://schemas.microsoft.com/office/drawing/2014/main" id="{F64943CB-F545-1C40-9081-E9263A6CF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>
                <a:latin typeface="Arial" panose="020B0604020202020204" pitchFamily="34" charset="0"/>
                <a:ea typeface="ＭＳ Ｐゴシック" panose="020B0600070205080204" pitchFamily="34" charset="-128"/>
              </a:rPr>
              <a:t>Définition de tâche en Java</a:t>
            </a:r>
          </a:p>
        </p:txBody>
      </p:sp>
      <p:sp>
        <p:nvSpPr>
          <p:cNvPr id="37892" name="Rectangle 1027">
            <a:extLst>
              <a:ext uri="{FF2B5EF4-FFF2-40B4-BE49-F238E27FC236}">
                <a16:creationId xmlns:a16="http://schemas.microsoft.com/office/drawing/2014/main" id="{DAA3043D-E2FF-824F-8185-2EEF444701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altLang="fr-FR" sz="1800" dirty="0">
                <a:ea typeface="ＭＳ Ｐゴシック" panose="020B0600070205080204" pitchFamily="34" charset="-128"/>
              </a:rPr>
              <a:t>Une tâche en Java est un objet qui hérite de la classe Thread et qui implémente la méthode </a:t>
            </a:r>
            <a:r>
              <a:rPr lang="fr-FR" altLang="fr-FR" sz="1800" dirty="0" err="1">
                <a:ea typeface="ＭＳ Ｐゴシック" panose="020B0600070205080204" pitchFamily="34" charset="-128"/>
              </a:rPr>
              <a:t>run</a:t>
            </a:r>
            <a:r>
              <a:rPr lang="fr-FR" altLang="fr-FR" sz="1800" dirty="0">
                <a:ea typeface="ＭＳ Ｐゴシック" panose="020B0600070205080204" pitchFamily="34" charset="-128"/>
              </a:rPr>
              <a:t>() de signature </a:t>
            </a:r>
            <a:r>
              <a:rPr lang="fr-FR" altLang="fr-FR" sz="1800" i="1" dirty="0">
                <a:solidFill>
                  <a:srgbClr val="2636FD"/>
                </a:solidFill>
                <a:ea typeface="ＭＳ Ｐゴシック" panose="020B0600070205080204" pitchFamily="34" charset="-128"/>
              </a:rPr>
              <a:t>public </a:t>
            </a:r>
            <a:r>
              <a:rPr lang="fr-FR" altLang="fr-FR" sz="1800" i="1" dirty="0" err="1">
                <a:solidFill>
                  <a:srgbClr val="2636FD"/>
                </a:solidFill>
                <a:ea typeface="ＭＳ Ｐゴシック" panose="020B0600070205080204" pitchFamily="34" charset="-128"/>
              </a:rPr>
              <a:t>void</a:t>
            </a:r>
            <a:r>
              <a:rPr lang="fr-FR" altLang="fr-FR" sz="1800" i="1" dirty="0">
                <a:solidFill>
                  <a:srgbClr val="2636FD"/>
                </a:solidFill>
                <a:ea typeface="ＭＳ Ｐゴシック" panose="020B0600070205080204" pitchFamily="34" charset="-128"/>
              </a:rPr>
              <a:t> </a:t>
            </a:r>
            <a:r>
              <a:rPr lang="fr-FR" altLang="fr-FR" sz="1800" i="1" dirty="0" err="1">
                <a:solidFill>
                  <a:srgbClr val="2636FD"/>
                </a:solidFill>
                <a:ea typeface="ＭＳ Ｐゴシック" panose="020B0600070205080204" pitchFamily="34" charset="-128"/>
              </a:rPr>
              <a:t>run</a:t>
            </a:r>
            <a:r>
              <a:rPr lang="fr-FR" altLang="fr-FR" sz="1800" i="1" dirty="0">
                <a:solidFill>
                  <a:srgbClr val="2636FD"/>
                </a:solidFill>
                <a:ea typeface="ＭＳ Ｐゴシック" panose="020B0600070205080204" pitchFamily="34" charset="-128"/>
              </a:rPr>
              <a:t>() 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altLang="fr-FR" sz="1800" i="1" dirty="0">
              <a:solidFill>
                <a:srgbClr val="2636FD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fr-FR" altLang="fr-FR" sz="1800" dirty="0">
                <a:ea typeface="ＭＳ Ｐゴシック" panose="020B0600070205080204" pitchFamily="34" charset="-128"/>
              </a:rPr>
              <a:t>Le code de la thread doit se trouver dans cette méthode. </a:t>
            </a:r>
          </a:p>
          <a:p>
            <a:pPr eaLnBrk="1" hangingPunct="1">
              <a:lnSpc>
                <a:spcPct val="90000"/>
              </a:lnSpc>
            </a:pPr>
            <a:r>
              <a:rPr lang="fr-FR" altLang="fr-FR" sz="1800" dirty="0">
                <a:ea typeface="ＭＳ Ｐゴシック" panose="020B0600070205080204" pitchFamily="34" charset="-128"/>
              </a:rPr>
              <a:t>Exemple 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fr-FR" altLang="fr-FR" sz="1800" b="1" dirty="0">
              <a:solidFill>
                <a:srgbClr val="2636FD"/>
              </a:solidFill>
              <a:latin typeface="Courier" pitchFamily="2" charset="0"/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fr-FR" altLang="fr-FR" sz="1600" b="1" dirty="0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public class </a:t>
            </a:r>
            <a:r>
              <a:rPr lang="fr-FR" altLang="fr-FR" sz="1600" b="1" dirty="0" err="1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MonThread</a:t>
            </a:r>
            <a:r>
              <a:rPr lang="fr-FR" altLang="fr-FR" sz="1600" b="1" dirty="0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 </a:t>
            </a:r>
            <a:r>
              <a:rPr lang="fr-FR" altLang="fr-FR" sz="1600" b="1" dirty="0" err="1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extends</a:t>
            </a:r>
            <a:r>
              <a:rPr lang="fr-FR" altLang="fr-FR" sz="1600" b="1" dirty="0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 Thread {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fr-FR" altLang="fr-FR" sz="1600" b="1" dirty="0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    public </a:t>
            </a:r>
            <a:r>
              <a:rPr lang="fr-FR" altLang="fr-FR" sz="1600" b="1" dirty="0" err="1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void</a:t>
            </a:r>
            <a:r>
              <a:rPr lang="fr-FR" altLang="fr-FR" sz="1600" b="1" dirty="0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 </a:t>
            </a:r>
            <a:r>
              <a:rPr lang="fr-FR" altLang="fr-FR" sz="1600" b="1" dirty="0" err="1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run</a:t>
            </a:r>
            <a:r>
              <a:rPr lang="fr-FR" altLang="fr-FR" sz="1600" b="1" dirty="0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() {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fr-FR" altLang="fr-FR" sz="1600" b="1" dirty="0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          // code de la thread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fr-FR" altLang="fr-FR" sz="1600" b="1" dirty="0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    }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fr-FR" altLang="fr-FR" sz="1600" b="1" dirty="0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} </a:t>
            </a:r>
          </a:p>
          <a:p>
            <a:pPr eaLnBrk="1" hangingPunct="1">
              <a:lnSpc>
                <a:spcPct val="90000"/>
              </a:lnSpc>
            </a:pPr>
            <a:r>
              <a:rPr lang="fr-FR" altLang="fr-FR" sz="1800" dirty="0">
                <a:ea typeface="ＭＳ Ｐゴシック" panose="020B0600070205080204" pitchFamily="34" charset="-128"/>
              </a:rPr>
              <a:t>La méthode </a:t>
            </a:r>
            <a:r>
              <a:rPr lang="fr-FR" altLang="fr-FR" sz="1800" dirty="0" err="1">
                <a:ea typeface="ＭＳ Ｐゴシック" panose="020B0600070205080204" pitchFamily="34" charset="-128"/>
              </a:rPr>
              <a:t>run</a:t>
            </a:r>
            <a:r>
              <a:rPr lang="fr-FR" altLang="fr-FR" sz="1800" dirty="0">
                <a:ea typeface="ＭＳ Ｐゴシック" panose="020B0600070205080204" pitchFamily="34" charset="-128"/>
              </a:rPr>
              <a:t>() ne peut pas prendre de paramètre et ne peut pas retourner de valeur. S</a:t>
            </a:r>
            <a:r>
              <a:rPr lang="ja-JP" altLang="fr-FR" sz="1800">
                <a:ea typeface="ＭＳ Ｐゴシック" panose="020B0600070205080204" pitchFamily="34" charset="-128"/>
              </a:rPr>
              <a:t>‘</a:t>
            </a:r>
            <a:r>
              <a:rPr lang="fr-FR" altLang="ja-JP" sz="1800" dirty="0">
                <a:ea typeface="ＭＳ Ｐゴシック" panose="020B0600070205080204" pitchFamily="34" charset="-128"/>
              </a:rPr>
              <a:t>il faut des paramètres, ils seront transmis au constructeur qui se chargera de les stocker en variable d'instance. Un accesseur pourra être mis en place pour récupérer une valeur à la fin du traitement. </a:t>
            </a:r>
          </a:p>
          <a:p>
            <a:pPr eaLnBrk="1" hangingPunct="1">
              <a:lnSpc>
                <a:spcPct val="90000"/>
              </a:lnSpc>
            </a:pPr>
            <a:endParaRPr lang="fr-FR" altLang="fr-FR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9" name="Rectangle 5">
            <a:extLst>
              <a:ext uri="{FF2B5EF4-FFF2-40B4-BE49-F238E27FC236}">
                <a16:creationId xmlns:a16="http://schemas.microsoft.com/office/drawing/2014/main" id="{CADA8C8A-D0D0-E943-B9ED-860CD3A7C6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>
                <a:latin typeface="Arial" panose="020B0604020202020204" pitchFamily="34" charset="0"/>
                <a:ea typeface="ＭＳ Ｐゴシック" panose="020B0600070205080204" pitchFamily="34" charset="-128"/>
              </a:rPr>
              <a:t>Création de tâche en Java</a:t>
            </a:r>
          </a:p>
        </p:txBody>
      </p:sp>
      <p:sp>
        <p:nvSpPr>
          <p:cNvPr id="38915" name="Rectangle 6">
            <a:extLst>
              <a:ext uri="{FF2B5EF4-FFF2-40B4-BE49-F238E27FC236}">
                <a16:creationId xmlns:a16="http://schemas.microsoft.com/office/drawing/2014/main" id="{CB5DB7B1-3A98-2940-8AB0-12656B9354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 sz="2000">
                <a:ea typeface="ＭＳ Ｐゴシック" panose="020B0600070205080204" pitchFamily="34" charset="-128"/>
              </a:rPr>
              <a:t>Une t</a:t>
            </a:r>
            <a:r>
              <a:rPr lang="fr-FR" altLang="ja-JP" sz="2000">
                <a:ea typeface="ＭＳ Ｐゴシック" panose="020B0600070205080204" pitchFamily="34" charset="-128"/>
              </a:rPr>
              <a:t>âche est un objet qui est créée comme un objet ( new )</a:t>
            </a:r>
          </a:p>
          <a:p>
            <a:pPr eaLnBrk="1" hangingPunct="1"/>
            <a:endParaRPr lang="fr-FR" altLang="ja-JP" sz="2000"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fr-FR" altLang="fr-FR" sz="1800" b="1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MonThread uneTache = new MonThread();</a:t>
            </a:r>
          </a:p>
          <a:p>
            <a:pPr eaLnBrk="1" hangingPunct="1"/>
            <a:endParaRPr lang="fr-FR" altLang="fr-FR" sz="1800">
              <a:solidFill>
                <a:srgbClr val="2636FD"/>
              </a:solidFill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fr-FR" altLang="fr-FR" sz="2000">
                <a:ea typeface="ＭＳ Ｐゴシック" panose="020B0600070205080204" pitchFamily="34" charset="-128"/>
              </a:rPr>
              <a:t>Comme pour un objet « normal », le constructeur sera choisi en fonction des paramètres liés à la création</a:t>
            </a:r>
          </a:p>
          <a:p>
            <a:pPr eaLnBrk="1" hangingPunct="1"/>
            <a:endParaRPr lang="fr-FR" altLang="fr-FR" sz="2000">
              <a:ea typeface="ＭＳ Ｐゴシック" panose="020B0600070205080204" pitchFamily="34" charset="-128"/>
            </a:endParaRPr>
          </a:p>
          <a:p>
            <a:pPr eaLnBrk="1" hangingPunct="1"/>
            <a:r>
              <a:rPr lang="fr-FR" altLang="fr-FR" sz="2000">
                <a:ea typeface="ＭＳ Ｐゴシック" panose="020B0600070205080204" pitchFamily="34" charset="-128"/>
              </a:rPr>
              <a:t>La création NE démarre PAS la t</a:t>
            </a:r>
            <a:r>
              <a:rPr lang="fr-FR" altLang="ja-JP" sz="2000">
                <a:ea typeface="ＭＳ Ｐゴシック" panose="020B0600070205080204" pitchFamily="34" charset="-128"/>
              </a:rPr>
              <a:t>âche ; il faudra la lancer « à la main »</a:t>
            </a:r>
            <a:endParaRPr lang="fr-FR" altLang="fr-FR" sz="2000">
              <a:ea typeface="ＭＳ Ｐゴシック" panose="020B0600070205080204" pitchFamily="34" charset="-128"/>
            </a:endParaRPr>
          </a:p>
          <a:p>
            <a:pPr eaLnBrk="1" hangingPunct="1"/>
            <a:endParaRPr lang="fr-FR" altLang="fr-FR" sz="20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>
            <a:extLst>
              <a:ext uri="{FF2B5EF4-FFF2-40B4-BE49-F238E27FC236}">
                <a16:creationId xmlns:a16="http://schemas.microsoft.com/office/drawing/2014/main" id="{7469F496-F4A0-4046-8C7C-E7D186B5DC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>
                <a:latin typeface="Arial" panose="020B0604020202020204" pitchFamily="34" charset="0"/>
                <a:ea typeface="ＭＳ Ｐゴシック" panose="020B0600070205080204" pitchFamily="34" charset="-128"/>
              </a:rPr>
              <a:t>Lancement d</a:t>
            </a:r>
            <a:r>
              <a:rPr lang="ja-JP" altLang="fr-FR">
                <a:latin typeface="Arial" panose="020B0604020202020204" pitchFamily="34" charset="0"/>
                <a:ea typeface="ＭＳ Ｐゴシック" panose="020B0600070205080204" pitchFamily="34" charset="-128"/>
              </a:rPr>
              <a:t>’</a:t>
            </a:r>
            <a:r>
              <a:rPr lang="fr-FR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une tâche en Java</a:t>
            </a:r>
            <a:endParaRPr lang="fr-FR" altLang="fr-F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2A564944-6D0C-8846-B6CF-75B46F73DA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altLang="fr-FR" sz="2000">
                <a:ea typeface="ＭＳ Ｐゴシック" panose="020B0600070205080204" pitchFamily="34" charset="-128"/>
              </a:rPr>
              <a:t>Pour lancer/démarrer une t</a:t>
            </a:r>
            <a:r>
              <a:rPr lang="fr-FR" altLang="ja-JP" sz="2000">
                <a:ea typeface="ＭＳ Ｐゴシック" panose="020B0600070205080204" pitchFamily="34" charset="-128"/>
              </a:rPr>
              <a:t>âche (qui a déjà été créée) il faut invoquer la méthode start() sur l’objet correspondant</a:t>
            </a:r>
          </a:p>
          <a:p>
            <a:pPr eaLnBrk="1" hangingPunct="1">
              <a:lnSpc>
                <a:spcPct val="90000"/>
              </a:lnSpc>
            </a:pPr>
            <a:endParaRPr lang="fr-FR" altLang="ja-JP" sz="20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fr-FR" altLang="ja-JP" sz="2000">
                <a:ea typeface="ＭＳ Ｐゴシック" panose="020B0600070205080204" pitchFamily="34" charset="-128"/>
              </a:rPr>
              <a:t>La méthode start invoquera automatiquement la méthode run de l’objet (l’équivalant sui « main » de la tâche)</a:t>
            </a:r>
          </a:p>
          <a:p>
            <a:pPr eaLnBrk="1" hangingPunct="1">
              <a:lnSpc>
                <a:spcPct val="90000"/>
              </a:lnSpc>
            </a:pPr>
            <a:endParaRPr lang="fr-FR" altLang="fr-FR" sz="2000"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90000"/>
              </a:lnSpc>
            </a:pPr>
            <a:r>
              <a:rPr lang="fr-FR" altLang="fr-FR" sz="1600" b="1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uneTache.start();</a:t>
            </a:r>
          </a:p>
          <a:p>
            <a:pPr eaLnBrk="1" hangingPunct="1">
              <a:lnSpc>
                <a:spcPct val="90000"/>
              </a:lnSpc>
            </a:pPr>
            <a:endParaRPr lang="fr-FR" altLang="fr-FR" sz="1600">
              <a:solidFill>
                <a:srgbClr val="2636FD"/>
              </a:solidFill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fr-FR" altLang="fr-FR" sz="2000">
                <a:ea typeface="ＭＳ Ｐゴシック" panose="020B0600070205080204" pitchFamily="34" charset="-128"/>
              </a:rPr>
              <a:t>Il est également possible de combiner lancement et création de t</a:t>
            </a:r>
            <a:r>
              <a:rPr lang="fr-FR" altLang="ja-JP" sz="2000">
                <a:ea typeface="ＭＳ Ｐゴシック" panose="020B0600070205080204" pitchFamily="34" charset="-128"/>
              </a:rPr>
              <a:t>âche</a:t>
            </a:r>
          </a:p>
          <a:p>
            <a:pPr eaLnBrk="1" hangingPunct="1">
              <a:lnSpc>
                <a:spcPct val="90000"/>
              </a:lnSpc>
            </a:pPr>
            <a:endParaRPr lang="fr-FR" altLang="ja-JP" sz="2000"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90000"/>
              </a:lnSpc>
            </a:pPr>
            <a:r>
              <a:rPr lang="fr-FR" altLang="fr-FR" sz="1600" b="1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MonThread uneTache = new MonThread().start();</a:t>
            </a:r>
          </a:p>
          <a:p>
            <a:pPr eaLnBrk="1" hangingPunct="1">
              <a:lnSpc>
                <a:spcPct val="90000"/>
              </a:lnSpc>
            </a:pPr>
            <a:endParaRPr lang="fr-FR" altLang="fr-FR" sz="1600">
              <a:solidFill>
                <a:srgbClr val="2636FD"/>
              </a:solidFill>
              <a:latin typeface="Courier" pitchFamily="2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fr-FR" altLang="fr-FR" sz="20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>
            <a:extLst>
              <a:ext uri="{FF2B5EF4-FFF2-40B4-BE49-F238E27FC236}">
                <a16:creationId xmlns:a16="http://schemas.microsoft.com/office/drawing/2014/main" id="{3D4BAABD-DA12-E046-A2AD-9319221C85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>
                <a:latin typeface="Arial" panose="020B0604020202020204" pitchFamily="34" charset="0"/>
                <a:ea typeface="ＭＳ Ｐゴシック" panose="020B0600070205080204" pitchFamily="34" charset="-128"/>
              </a:rPr>
              <a:t>Terminaison d</a:t>
            </a:r>
            <a:r>
              <a:rPr lang="ja-JP" altLang="fr-FR">
                <a:latin typeface="Arial" panose="020B0604020202020204" pitchFamily="34" charset="0"/>
                <a:ea typeface="ＭＳ Ｐゴシック" panose="020B0600070205080204" pitchFamily="34" charset="-128"/>
              </a:rPr>
              <a:t>’</a:t>
            </a:r>
            <a:r>
              <a:rPr lang="fr-FR" altLang="ja-JP">
                <a:latin typeface="Arial" panose="020B0604020202020204" pitchFamily="34" charset="0"/>
                <a:ea typeface="ＭＳ Ｐゴシック" panose="020B0600070205080204" pitchFamily="34" charset="-128"/>
              </a:rPr>
              <a:t>une tâche en Java</a:t>
            </a:r>
            <a:endParaRPr lang="fr-FR" altLang="fr-F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4DC84CFB-865A-F94D-BD38-BE4E66A38F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altLang="fr-FR" sz="2000" dirty="0">
                <a:ea typeface="ＭＳ Ｐゴシック" panose="020B0600070205080204" pitchFamily="34" charset="-128"/>
              </a:rPr>
              <a:t>Une t</a:t>
            </a:r>
            <a:r>
              <a:rPr lang="fr-FR" altLang="ja-JP" sz="2000" dirty="0">
                <a:ea typeface="ＭＳ Ｐゴシック" panose="020B0600070205080204" pitchFamily="34" charset="-128"/>
              </a:rPr>
              <a:t>âche termine lorsqu’elle a terminé toutes les instructions de sa méthode « </a:t>
            </a:r>
            <a:r>
              <a:rPr lang="fr-FR" altLang="ja-JP" sz="1800" dirty="0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run</a:t>
            </a:r>
            <a:r>
              <a:rPr lang="fr-FR" altLang="ja-JP" sz="2000" dirty="0">
                <a:ea typeface="ＭＳ Ｐゴシック" panose="020B0600070205080204" pitchFamily="34" charset="-128"/>
              </a:rPr>
              <a:t> » (fin normale ou fin en exception)</a:t>
            </a:r>
          </a:p>
          <a:p>
            <a:pPr eaLnBrk="1" hangingPunct="1">
              <a:lnSpc>
                <a:spcPct val="90000"/>
              </a:lnSpc>
            </a:pPr>
            <a:endParaRPr lang="fr-FR" altLang="ja-JP" sz="20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fr-FR" altLang="ja-JP" sz="2000" dirty="0">
                <a:ea typeface="ＭＳ Ｐゴシック" panose="020B0600070205080204" pitchFamily="34" charset="-128"/>
              </a:rPr>
              <a:t>Une tâche peut également être stoppée pendant un temps donné (approximatif) avec la méthode </a:t>
            </a:r>
            <a:r>
              <a:rPr lang="fr-FR" altLang="ja-JP" sz="1800" dirty="0" err="1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sleep</a:t>
            </a:r>
            <a:r>
              <a:rPr lang="fr-FR" altLang="ja-JP" sz="2000" dirty="0">
                <a:ea typeface="ＭＳ Ｐゴシック" panose="020B0600070205080204" pitchFamily="34" charset="-128"/>
              </a:rPr>
              <a:t>() 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altLang="ja-JP" sz="20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fr-FR" altLang="ja-JP" sz="2000" dirty="0">
                <a:ea typeface="ＭＳ Ｐゴシック" panose="020B0600070205080204" pitchFamily="34" charset="-128"/>
              </a:rPr>
              <a:t>On attend la fin d’une tâche avec la méthode « </a:t>
            </a:r>
            <a:r>
              <a:rPr lang="fr-FR" altLang="ja-JP" sz="1800" dirty="0" err="1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join</a:t>
            </a:r>
            <a:r>
              <a:rPr lang="fr-FR" altLang="ja-JP" sz="2000" dirty="0">
                <a:ea typeface="ＭＳ Ｐゴシック" panose="020B0600070205080204" pitchFamily="34" charset="-128"/>
              </a:rPr>
              <a:t> »</a:t>
            </a:r>
          </a:p>
          <a:p>
            <a:pPr eaLnBrk="1" hangingPunct="1">
              <a:lnSpc>
                <a:spcPct val="90000"/>
              </a:lnSpc>
            </a:pPr>
            <a:endParaRPr lang="fr-FR" altLang="ja-JP" sz="2000" dirty="0">
              <a:ea typeface="ＭＳ Ｐゴシック" panose="020B0600070205080204" pitchFamily="34" charset="-128"/>
            </a:endParaRPr>
          </a:p>
          <a:p>
            <a:pPr lvl="1" algn="ctr" eaLnBrk="1" hangingPunct="1">
              <a:lnSpc>
                <a:spcPct val="90000"/>
              </a:lnSpc>
              <a:buFontTx/>
              <a:buNone/>
            </a:pPr>
            <a:r>
              <a:rPr lang="fr-FR" altLang="ja-JP" sz="1800" b="1" dirty="0" err="1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monThread.join</a:t>
            </a:r>
            <a:r>
              <a:rPr lang="fr-FR" altLang="ja-JP" sz="1800" b="1" dirty="0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();</a:t>
            </a:r>
            <a:endParaRPr lang="fr-FR" altLang="ja-JP" sz="20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fr-FR" altLang="ja-JP" sz="20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fr-FR" altLang="ja-JP" sz="2000" b="1" dirty="0">
                <a:ea typeface="ＭＳ Ｐゴシック" panose="020B0600070205080204" pitchFamily="34" charset="-128"/>
              </a:rPr>
              <a:t>Le programme ne termine que lorsque toutes les tâches qu’il a créées ont terminé</a:t>
            </a:r>
          </a:p>
          <a:p>
            <a:pPr eaLnBrk="1" hangingPunct="1">
              <a:lnSpc>
                <a:spcPct val="90000"/>
              </a:lnSpc>
            </a:pPr>
            <a:endParaRPr lang="fr-FR" altLang="fr-FR" sz="20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876B19-E875-A844-9B8E-BC9EDBB3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 façon de créer des tâches : implémenter </a:t>
            </a:r>
            <a:r>
              <a:rPr lang="fr-FR" dirty="0" err="1"/>
              <a:t>Runnable</a:t>
            </a:r>
            <a:endParaRPr lang="fr-FR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87CE153-47EF-EF46-9B41-7264ABDA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L’interface </a:t>
            </a:r>
            <a:r>
              <a:rPr lang="fr-FR" dirty="0" err="1">
                <a:solidFill>
                  <a:srgbClr val="7030A0"/>
                </a:solidFill>
                <a:latin typeface="Courier" pitchFamily="2" charset="0"/>
              </a:rPr>
              <a:t>java.lang.Runnable</a:t>
            </a:r>
            <a:r>
              <a:rPr lang="fr-FR" dirty="0">
                <a:solidFill>
                  <a:srgbClr val="7030A0"/>
                </a:solidFill>
                <a:latin typeface="Courier" pitchFamily="2" charset="0"/>
              </a:rPr>
              <a:t> </a:t>
            </a:r>
            <a:r>
              <a:rPr lang="fr-FR" dirty="0">
                <a:latin typeface="+mn-lt"/>
              </a:rPr>
              <a:t>déclare la méthode </a:t>
            </a:r>
            <a:r>
              <a:rPr lang="fr-FR" dirty="0">
                <a:solidFill>
                  <a:srgbClr val="7030A0"/>
                </a:solidFill>
                <a:latin typeface="Courier" pitchFamily="2" charset="0"/>
              </a:rPr>
              <a:t>public abstract </a:t>
            </a:r>
            <a:r>
              <a:rPr lang="fr-FR" dirty="0" err="1">
                <a:solidFill>
                  <a:srgbClr val="7030A0"/>
                </a:solidFill>
                <a:latin typeface="Courier" pitchFamily="2" charset="0"/>
              </a:rPr>
              <a:t>void</a:t>
            </a:r>
            <a:r>
              <a:rPr lang="fr-FR" dirty="0">
                <a:solidFill>
                  <a:srgbClr val="7030A0"/>
                </a:solidFill>
                <a:latin typeface="Courier" pitchFamily="2" charset="0"/>
              </a:rPr>
              <a:t> </a:t>
            </a:r>
            <a:r>
              <a:rPr lang="fr-FR" dirty="0" err="1">
                <a:solidFill>
                  <a:srgbClr val="7030A0"/>
                </a:solidFill>
                <a:latin typeface="Courier" pitchFamily="2" charset="0"/>
              </a:rPr>
              <a:t>run</a:t>
            </a:r>
            <a:endParaRPr lang="fr-FR" dirty="0">
              <a:solidFill>
                <a:srgbClr val="7030A0"/>
              </a:solidFill>
              <a:latin typeface="Courier" pitchFamily="2" charset="0"/>
            </a:endParaRPr>
          </a:p>
          <a:p>
            <a:r>
              <a:rPr lang="fr-FR" dirty="0"/>
              <a:t>La classe Thread définit un constructeur recevant un argument de type </a:t>
            </a:r>
            <a:r>
              <a:rPr lang="fr-FR" dirty="0" err="1"/>
              <a:t>Runnable</a:t>
            </a:r>
            <a:endParaRPr lang="fr-FR" dirty="0"/>
          </a:p>
          <a:p>
            <a:r>
              <a:rPr lang="fr-FR" dirty="0"/>
              <a:t>Si l’on suppose que </a:t>
            </a:r>
            <a:r>
              <a:rPr lang="fr-FR" dirty="0">
                <a:solidFill>
                  <a:srgbClr val="7030A0"/>
                </a:solidFill>
                <a:latin typeface="Courier" pitchFamily="2" charset="0"/>
              </a:rPr>
              <a:t>r</a:t>
            </a:r>
            <a:r>
              <a:rPr lang="fr-FR" dirty="0"/>
              <a:t> soit une instance d’une classe qui implémente </a:t>
            </a:r>
            <a:r>
              <a:rPr lang="fr-FR" dirty="0" err="1"/>
              <a:t>Runnable</a:t>
            </a:r>
            <a:r>
              <a:rPr lang="fr-FR" dirty="0"/>
              <a:t> </a:t>
            </a:r>
          </a:p>
          <a:p>
            <a:r>
              <a:rPr lang="fr-FR" dirty="0"/>
              <a:t>On peut écrire :</a:t>
            </a:r>
          </a:p>
          <a:p>
            <a:pPr marL="0" indent="0">
              <a:buNone/>
            </a:pPr>
            <a:r>
              <a:rPr lang="fr-FR" dirty="0">
                <a:solidFill>
                  <a:srgbClr val="7030A0"/>
                </a:solidFill>
                <a:latin typeface="Courier" pitchFamily="2" charset="0"/>
              </a:rPr>
              <a:t>				Thread </a:t>
            </a:r>
            <a:r>
              <a:rPr lang="fr-FR" dirty="0" err="1">
                <a:solidFill>
                  <a:srgbClr val="7030A0"/>
                </a:solidFill>
                <a:latin typeface="Courier" pitchFamily="2" charset="0"/>
              </a:rPr>
              <a:t>t</a:t>
            </a:r>
            <a:r>
              <a:rPr lang="fr-FR" dirty="0">
                <a:solidFill>
                  <a:srgbClr val="7030A0"/>
                </a:solidFill>
                <a:latin typeface="Courier" pitchFamily="2" charset="0"/>
              </a:rPr>
              <a:t> = new Thread(r);</a:t>
            </a:r>
          </a:p>
          <a:p>
            <a:r>
              <a:rPr lang="fr-FR" dirty="0"/>
              <a:t>Qui crée une thread </a:t>
            </a:r>
            <a:r>
              <a:rPr lang="fr-FR" dirty="0" err="1">
                <a:solidFill>
                  <a:srgbClr val="7030A0"/>
                </a:solidFill>
                <a:latin typeface="Courier" pitchFamily="2" charset="0"/>
              </a:rPr>
              <a:t>t</a:t>
            </a:r>
            <a:r>
              <a:rPr lang="fr-FR" dirty="0">
                <a:solidFill>
                  <a:srgbClr val="7030A0"/>
                </a:solidFill>
                <a:latin typeface="Courier" pitchFamily="2" charset="0"/>
              </a:rPr>
              <a:t> </a:t>
            </a:r>
            <a:r>
              <a:rPr lang="fr-FR" dirty="0"/>
              <a:t>qui peut être démarrée par l’instruction </a:t>
            </a:r>
            <a:r>
              <a:rPr lang="fr-FR" dirty="0" err="1">
                <a:solidFill>
                  <a:srgbClr val="7030A0"/>
                </a:solidFill>
                <a:latin typeface="Courier" pitchFamily="2" charset="0"/>
              </a:rPr>
              <a:t>t.start</a:t>
            </a:r>
            <a:r>
              <a:rPr lang="fr-FR" dirty="0">
                <a:solidFill>
                  <a:srgbClr val="7030A0"/>
                </a:solidFill>
                <a:latin typeface="Courier" pitchFamily="2" charset="0"/>
              </a:rPr>
              <a:t>();</a:t>
            </a:r>
          </a:p>
          <a:p>
            <a:r>
              <a:rPr lang="fr-FR" dirty="0"/>
              <a:t>Cette construction est plus efficace que la précédente car le code est partagé entre toutes les thread crées à partir d’une implémentation de </a:t>
            </a:r>
            <a:r>
              <a:rPr lang="fr-FR" dirty="0" err="1"/>
              <a:t>Runnable</a:t>
            </a:r>
            <a:r>
              <a:rPr lang="fr-FR" dirty="0"/>
              <a:t>; dans l’autre construction chaque objet possède son propre code.</a:t>
            </a:r>
            <a:endParaRPr lang="fr-FR" dirty="0">
              <a:solidFill>
                <a:srgbClr val="7030A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484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876B19-E875-A844-9B8E-BC9EDBB3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 façon de créer des tâches : implémenter </a:t>
            </a:r>
            <a:r>
              <a:rPr lang="fr-FR" dirty="0" err="1"/>
              <a:t>Runnable</a:t>
            </a:r>
            <a:endParaRPr lang="fr-FR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81D471A5-77FE-5840-835F-F9121912A705}"/>
              </a:ext>
            </a:extLst>
          </p:cNvPr>
          <p:cNvGrpSpPr/>
          <p:nvPr/>
        </p:nvGrpSpPr>
        <p:grpSpPr>
          <a:xfrm>
            <a:off x="331788" y="1124744"/>
            <a:ext cx="8437636" cy="4896544"/>
            <a:chOff x="331788" y="1124744"/>
            <a:chExt cx="8437636" cy="489654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777F0A3-C648-984B-848D-BA2385BA034D}"/>
                </a:ext>
              </a:extLst>
            </p:cNvPr>
            <p:cNvSpPr/>
            <p:nvPr/>
          </p:nvSpPr>
          <p:spPr>
            <a:xfrm>
              <a:off x="331788" y="1124744"/>
              <a:ext cx="8437636" cy="483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fr-FR" sz="1400" b="0" dirty="0"/>
                <a:t>class </a:t>
              </a:r>
              <a:r>
                <a:rPr lang="fr-FR" sz="1400" b="0" dirty="0" err="1"/>
                <a:t>Repetiteur</a:t>
              </a:r>
              <a:r>
                <a:rPr lang="fr-FR" sz="1400" b="0" dirty="0"/>
                <a:t> </a:t>
              </a:r>
              <a:r>
                <a:rPr lang="fr-FR" sz="1400" b="0" dirty="0" err="1">
                  <a:solidFill>
                    <a:srgbClr val="7030A0"/>
                  </a:solidFill>
                </a:rPr>
                <a:t>implements</a:t>
              </a:r>
              <a:r>
                <a:rPr lang="fr-FR" sz="1400" b="0" dirty="0">
                  <a:solidFill>
                    <a:srgbClr val="7030A0"/>
                  </a:solidFill>
                </a:rPr>
                <a:t> </a:t>
              </a:r>
              <a:r>
                <a:rPr lang="fr-FR" sz="1400" b="0" dirty="0" err="1">
                  <a:solidFill>
                    <a:srgbClr val="7030A0"/>
                  </a:solidFill>
                </a:rPr>
                <a:t>Runnable</a:t>
              </a:r>
              <a:r>
                <a:rPr lang="fr-FR" sz="1400" b="0" dirty="0">
                  <a:solidFill>
                    <a:srgbClr val="7030A0"/>
                  </a:solidFill>
                </a:rPr>
                <a:t> </a:t>
              </a:r>
              <a:r>
                <a:rPr lang="fr-FR" sz="1400" b="0" dirty="0"/>
                <a:t>{</a:t>
              </a:r>
            </a:p>
            <a:p>
              <a:pPr algn="l"/>
              <a:endParaRPr lang="fr-FR" sz="1400" b="0" dirty="0"/>
            </a:p>
            <a:p>
              <a:pPr algn="l"/>
              <a:r>
                <a:rPr lang="fr-FR" sz="1400" b="0" dirty="0"/>
                <a:t>    String chaine;</a:t>
              </a:r>
            </a:p>
            <a:p>
              <a:pPr algn="l"/>
              <a:endParaRPr lang="fr-FR" sz="1400" b="0" dirty="0"/>
            </a:p>
            <a:p>
              <a:pPr algn="l"/>
              <a:r>
                <a:rPr lang="fr-FR" sz="1400" b="0" dirty="0"/>
                <a:t>    </a:t>
              </a:r>
              <a:r>
                <a:rPr lang="fr-FR" sz="1400" b="0" dirty="0" err="1"/>
                <a:t>Repetiteur</a:t>
              </a:r>
              <a:r>
                <a:rPr lang="fr-FR" sz="1400" b="0" dirty="0"/>
                <a:t>(String chaine) {</a:t>
              </a:r>
            </a:p>
            <a:p>
              <a:pPr algn="l"/>
              <a:r>
                <a:rPr lang="fr-FR" sz="1400" b="0" dirty="0"/>
                <a:t>        </a:t>
              </a:r>
              <a:r>
                <a:rPr lang="fr-FR" sz="1400" b="0" dirty="0" err="1"/>
                <a:t>this.chaine</a:t>
              </a:r>
              <a:r>
                <a:rPr lang="fr-FR" sz="1400" b="0" dirty="0"/>
                <a:t> = chaine;</a:t>
              </a:r>
            </a:p>
            <a:p>
              <a:pPr algn="l"/>
              <a:r>
                <a:rPr lang="fr-FR" sz="1400" b="0" dirty="0"/>
                <a:t>    }</a:t>
              </a:r>
            </a:p>
            <a:p>
              <a:pPr algn="l"/>
              <a:endParaRPr lang="fr-FR" sz="1400" b="0" dirty="0"/>
            </a:p>
            <a:p>
              <a:pPr algn="l"/>
              <a:r>
                <a:rPr lang="fr-FR" sz="1400" b="0" dirty="0"/>
                <a:t>    public </a:t>
              </a:r>
              <a:r>
                <a:rPr lang="fr-FR" sz="1400" b="0" dirty="0" err="1"/>
                <a:t>void</a:t>
              </a:r>
              <a:r>
                <a:rPr lang="fr-FR" sz="1400" b="0" dirty="0"/>
                <a:t> </a:t>
              </a:r>
              <a:r>
                <a:rPr lang="fr-FR" sz="1400" b="0" dirty="0" err="1"/>
                <a:t>run</a:t>
              </a:r>
              <a:r>
                <a:rPr lang="fr-FR" sz="1400" b="0" dirty="0"/>
                <a:t>() {</a:t>
              </a:r>
            </a:p>
            <a:p>
              <a:pPr algn="l"/>
              <a:r>
                <a:rPr lang="fr-FR" sz="1400" b="0" dirty="0"/>
                <a:t>        </a:t>
              </a:r>
              <a:r>
                <a:rPr lang="fr-FR" sz="1400" b="0" dirty="0" err="1"/>
                <a:t>System.out.println</a:t>
              </a:r>
              <a:r>
                <a:rPr lang="fr-FR" sz="1400" b="0" dirty="0"/>
                <a:t>(chaine);</a:t>
              </a:r>
            </a:p>
            <a:p>
              <a:pPr algn="l"/>
              <a:r>
                <a:rPr lang="fr-FR" sz="1400" b="0" dirty="0"/>
                <a:t>        </a:t>
              </a:r>
              <a:r>
                <a:rPr lang="fr-FR" sz="1400" b="0" dirty="0" err="1"/>
                <a:t>System.out.println</a:t>
              </a:r>
              <a:r>
                <a:rPr lang="fr-FR" sz="1400" b="0" dirty="0"/>
                <a:t>(chaine);</a:t>
              </a:r>
            </a:p>
            <a:p>
              <a:pPr algn="l"/>
              <a:r>
                <a:rPr lang="fr-FR" sz="1400" b="0" dirty="0"/>
                <a:t>    }</a:t>
              </a:r>
            </a:p>
            <a:p>
              <a:pPr algn="l"/>
              <a:r>
                <a:rPr lang="fr-FR" sz="1400" b="0" dirty="0"/>
                <a:t>}</a:t>
              </a:r>
            </a:p>
            <a:p>
              <a:pPr algn="l"/>
              <a:endParaRPr lang="fr-FR" sz="1400" b="0" dirty="0"/>
            </a:p>
            <a:p>
              <a:pPr algn="l"/>
              <a:r>
                <a:rPr lang="fr-FR" sz="1400" b="0" dirty="0"/>
                <a:t>class Ecrivain {</a:t>
              </a:r>
            </a:p>
            <a:p>
              <a:pPr algn="l"/>
              <a:r>
                <a:rPr lang="fr-FR" sz="1400" b="0" dirty="0"/>
                <a:t>    public </a:t>
              </a:r>
              <a:r>
                <a:rPr lang="fr-FR" sz="1400" b="0" dirty="0" err="1"/>
                <a:t>static</a:t>
              </a:r>
              <a:r>
                <a:rPr lang="fr-FR" sz="1400" b="0" dirty="0"/>
                <a:t> </a:t>
              </a:r>
              <a:r>
                <a:rPr lang="fr-FR" sz="1400" b="0" dirty="0" err="1"/>
                <a:t>void</a:t>
              </a:r>
              <a:r>
                <a:rPr lang="fr-FR" sz="1400" b="0" dirty="0"/>
                <a:t> main(String[] </a:t>
              </a:r>
              <a:r>
                <a:rPr lang="fr-FR" sz="1400" b="0" dirty="0" err="1"/>
                <a:t>argv</a:t>
              </a:r>
              <a:r>
                <a:rPr lang="fr-FR" sz="1400" b="0" dirty="0"/>
                <a:t>) {</a:t>
              </a:r>
            </a:p>
            <a:p>
              <a:pPr algn="l"/>
              <a:r>
                <a:rPr lang="fr-FR" sz="1400" b="0" dirty="0"/>
                <a:t>        </a:t>
              </a:r>
              <a:r>
                <a:rPr lang="fr-FR" sz="1400" b="0" dirty="0">
                  <a:solidFill>
                    <a:srgbClr val="7030A0"/>
                  </a:solidFill>
                </a:rPr>
                <a:t>new Thread(new </a:t>
              </a:r>
              <a:r>
                <a:rPr lang="fr-FR" sz="1400" b="0" dirty="0" err="1">
                  <a:solidFill>
                    <a:srgbClr val="7030A0"/>
                  </a:solidFill>
                </a:rPr>
                <a:t>Repetiteur</a:t>
              </a:r>
              <a:r>
                <a:rPr lang="fr-FR" sz="1400" b="0" dirty="0">
                  <a:solidFill>
                    <a:srgbClr val="7030A0"/>
                  </a:solidFill>
                </a:rPr>
                <a:t>("soleil")).</a:t>
              </a:r>
              <a:r>
                <a:rPr lang="fr-FR" sz="1400" b="0" dirty="0" err="1">
                  <a:solidFill>
                    <a:srgbClr val="7030A0"/>
                  </a:solidFill>
                </a:rPr>
                <a:t>start</a:t>
              </a:r>
              <a:r>
                <a:rPr lang="fr-FR" sz="1400" b="0" dirty="0">
                  <a:solidFill>
                    <a:srgbClr val="7030A0"/>
                  </a:solidFill>
                </a:rPr>
                <a:t>();</a:t>
              </a:r>
            </a:p>
            <a:p>
              <a:pPr algn="l"/>
              <a:r>
                <a:rPr lang="fr-FR" sz="1400" b="0" dirty="0"/>
                <a:t>        new Thread(new </a:t>
              </a:r>
              <a:r>
                <a:rPr lang="fr-FR" sz="1400" b="0" dirty="0" err="1"/>
                <a:t>Repetiteur</a:t>
              </a:r>
              <a:r>
                <a:rPr lang="fr-FR" sz="1400" b="0" dirty="0"/>
                <a:t>("neige")).</a:t>
              </a:r>
              <a:r>
                <a:rPr lang="fr-FR" sz="1400" b="0" dirty="0" err="1"/>
                <a:t>start</a:t>
              </a:r>
              <a:r>
                <a:rPr lang="fr-FR" sz="1400" b="0" dirty="0"/>
                <a:t>();</a:t>
              </a:r>
            </a:p>
            <a:p>
              <a:pPr algn="l"/>
              <a:r>
                <a:rPr lang="fr-FR" sz="1400" b="0" dirty="0"/>
                <a:t>        new Thread(new </a:t>
              </a:r>
              <a:r>
                <a:rPr lang="fr-FR" sz="1400" b="0" dirty="0" err="1"/>
                <a:t>Repetiteur</a:t>
              </a:r>
              <a:r>
                <a:rPr lang="fr-FR" sz="1400" b="0" dirty="0"/>
                <a:t>("ski")).</a:t>
              </a:r>
              <a:r>
                <a:rPr lang="fr-FR" sz="1400" b="0" dirty="0" err="1"/>
                <a:t>start</a:t>
              </a:r>
              <a:r>
                <a:rPr lang="fr-FR" sz="1400" b="0" dirty="0"/>
                <a:t>();</a:t>
              </a:r>
            </a:p>
            <a:p>
              <a:pPr algn="l"/>
              <a:r>
                <a:rPr lang="fr-FR" sz="1400" b="0" dirty="0"/>
                <a:t>        </a:t>
              </a:r>
              <a:r>
                <a:rPr lang="fr-FR" sz="1400" b="0" dirty="0" err="1"/>
                <a:t>System.out.println</a:t>
              </a:r>
              <a:r>
                <a:rPr lang="fr-FR" sz="1400" b="0" dirty="0"/>
                <a:t>("A la montagne");</a:t>
              </a:r>
            </a:p>
            <a:p>
              <a:pPr algn="l"/>
              <a:r>
                <a:rPr lang="fr-FR" sz="1400" b="0" dirty="0"/>
                <a:t>    }</a:t>
              </a:r>
            </a:p>
            <a:p>
              <a:pPr algn="l"/>
              <a:r>
                <a:rPr lang="fr-FR" sz="1400" b="0" dirty="0"/>
                <a:t>}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756C3B-0E30-0D49-B679-C27BC942C3C9}"/>
                </a:ext>
              </a:extLst>
            </p:cNvPr>
            <p:cNvSpPr/>
            <p:nvPr/>
          </p:nvSpPr>
          <p:spPr>
            <a:xfrm>
              <a:off x="331788" y="1124744"/>
              <a:ext cx="6781452" cy="2857424"/>
            </a:xfrm>
            <a:prstGeom prst="rect">
              <a:avLst/>
            </a:prstGeom>
            <a:noFill/>
            <a:ln w="158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BFB61D-4F3B-1747-A10F-A1589D422377}"/>
                </a:ext>
              </a:extLst>
            </p:cNvPr>
            <p:cNvSpPr/>
            <p:nvPr/>
          </p:nvSpPr>
          <p:spPr>
            <a:xfrm>
              <a:off x="335782" y="4046620"/>
              <a:ext cx="6777458" cy="1974668"/>
            </a:xfrm>
            <a:prstGeom prst="rect">
              <a:avLst/>
            </a:prstGeom>
            <a:noFill/>
            <a:ln w="158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/>
            </a:p>
          </p:txBody>
        </p:sp>
      </p:grpSp>
    </p:spTree>
    <p:extLst>
      <p:ext uri="{BB962C8B-B14F-4D97-AF65-F5344CB8AC3E}">
        <p14:creationId xmlns:p14="http://schemas.microsoft.com/office/powerpoint/2010/main" val="1795904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>
            <a:extLst>
              <a:ext uri="{FF2B5EF4-FFF2-40B4-BE49-F238E27FC236}">
                <a16:creationId xmlns:a16="http://schemas.microsoft.com/office/drawing/2014/main" id="{0B1A4CF3-943F-2249-84BE-A2711AEEC3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>
                <a:latin typeface="Arial" panose="020B0604020202020204" pitchFamily="34" charset="0"/>
                <a:ea typeface="ＭＳ Ｐゴシック" panose="020B0600070205080204" pitchFamily="34" charset="-128"/>
              </a:rPr>
              <a:t>Conclusion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42652AB-2563-0E44-B105-B91A9802AB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 sz="2000">
                <a:ea typeface="ＭＳ Ｐゴシック" panose="020B0600070205080204" pitchFamily="34" charset="-128"/>
              </a:rPr>
              <a:t>Afin de définir une application concurrente il faut pouvoir :</a:t>
            </a:r>
          </a:p>
          <a:p>
            <a:pPr lvl="1" eaLnBrk="1" hangingPunct="1"/>
            <a:endParaRPr lang="fr-FR" altLang="fr-FR" sz="200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fr-FR" altLang="fr-FR" sz="2000">
                <a:ea typeface="ＭＳ Ｐゴシック" panose="020B0600070205080204" pitchFamily="34" charset="-128"/>
              </a:rPr>
              <a:t>définir et si nécessaire créer les taches de l</a:t>
            </a:r>
            <a:r>
              <a:rPr lang="ja-JP" altLang="fr-FR" sz="2000">
                <a:ea typeface="ＭＳ Ｐゴシック" panose="020B0600070205080204" pitchFamily="34" charset="-128"/>
              </a:rPr>
              <a:t>’</a:t>
            </a:r>
            <a:r>
              <a:rPr lang="fr-FR" altLang="ja-JP" sz="2000">
                <a:ea typeface="ＭＳ Ｐゴシック" panose="020B0600070205080204" pitchFamily="34" charset="-128"/>
              </a:rPr>
              <a:t>application</a:t>
            </a:r>
          </a:p>
          <a:p>
            <a:pPr lvl="1" eaLnBrk="1" hangingPunct="1"/>
            <a:endParaRPr lang="fr-FR" altLang="fr-FR" sz="200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fr-FR" altLang="fr-FR" sz="2000">
                <a:ea typeface="ＭＳ Ｐゴシック" panose="020B0600070205080204" pitchFamily="34" charset="-128"/>
              </a:rPr>
              <a:t>lancer (démarrer) les taches afin de les activer</a:t>
            </a:r>
          </a:p>
          <a:p>
            <a:pPr lvl="1" eaLnBrk="1" hangingPunct="1"/>
            <a:endParaRPr lang="fr-FR" altLang="fr-FR" sz="200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fr-FR" altLang="fr-FR" sz="2000">
                <a:ea typeface="ＭＳ Ｐゴシック" panose="020B0600070205080204" pitchFamily="34" charset="-128"/>
              </a:rPr>
              <a:t>les terminer (ou prévoir leur terminaison)</a:t>
            </a:r>
          </a:p>
          <a:p>
            <a:pPr lvl="1" eaLnBrk="1" hangingPunct="1"/>
            <a:endParaRPr lang="fr-FR" altLang="fr-FR" sz="2000">
              <a:ea typeface="ＭＳ Ｐゴシック" panose="020B0600070205080204" pitchFamily="34" charset="-128"/>
            </a:endParaRPr>
          </a:p>
          <a:p>
            <a:pPr lvl="1" eaLnBrk="1" hangingPunct="1"/>
            <a:endParaRPr lang="fr-FR" altLang="fr-FR" sz="2000">
              <a:ea typeface="ＭＳ Ｐゴシック" panose="020B0600070205080204" pitchFamily="34" charset="-128"/>
            </a:endParaRPr>
          </a:p>
          <a:p>
            <a:pPr eaLnBrk="1" hangingPunct="1"/>
            <a:r>
              <a:rPr lang="fr-FR" altLang="fr-FR" sz="2000">
                <a:ea typeface="ＭＳ Ｐゴシック" panose="020B0600070205080204" pitchFamily="34" charset="-128"/>
              </a:rPr>
              <a:t>Ces notions sont mises en oeuvre différemment selon les normes, les langages, les systèmes ou les exécutifs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B8B9A9-DB59-5F42-B845-4D313889B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prochaines séances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905C3D-3B9C-0340-B1C8-D437C53CE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altLang="fr-F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fr-FR" altLang="fr-FR" dirty="0">
              <a:ea typeface="ＭＳ Ｐゴシック" panose="020B0600070205080204" pitchFamily="34" charset="-128"/>
            </a:endParaRPr>
          </a:p>
          <a:p>
            <a:r>
              <a:rPr lang="fr-FR" altLang="fr-FR" dirty="0">
                <a:ea typeface="ＭＳ Ｐゴシック" panose="020B0600070205080204" pitchFamily="34" charset="-128"/>
              </a:rPr>
              <a:t>S3 : Synchronisation entre entités concurrentes, sémantique et illustrations en Java et C/Posix</a:t>
            </a:r>
          </a:p>
          <a:p>
            <a:r>
              <a:rPr lang="fr-FR" altLang="fr-FR" dirty="0">
                <a:ea typeface="ＭＳ Ｐゴシック" panose="020B0600070205080204" pitchFamily="34" charset="-128"/>
              </a:rPr>
              <a:t>S4 : Paradigmes de la concurrence 1</a:t>
            </a:r>
          </a:p>
          <a:p>
            <a:r>
              <a:rPr lang="fr-FR" altLang="fr-FR" dirty="0">
                <a:ea typeface="ＭＳ Ｐゴシック" panose="020B0600070205080204" pitchFamily="34" charset="-128"/>
              </a:rPr>
              <a:t>S5 : Paradigmes de la concurrence 2</a:t>
            </a:r>
          </a:p>
          <a:p>
            <a:r>
              <a:rPr lang="fr-FR" altLang="fr-FR" dirty="0">
                <a:ea typeface="ＭＳ Ｐゴシック" panose="020B0600070205080204" pitchFamily="34" charset="-128"/>
              </a:rPr>
              <a:t>S6 : </a:t>
            </a:r>
            <a:r>
              <a:rPr lang="fr-FR" altLang="fr-FR">
                <a:ea typeface="ＭＳ Ｐゴシック" panose="020B0600070205080204" pitchFamily="34" charset="-128"/>
              </a:rPr>
              <a:t>Programmation </a:t>
            </a:r>
            <a:r>
              <a:rPr lang="fr-FR" altLang="fr-FR" dirty="0">
                <a:ea typeface="ＭＳ Ｐゴシック" panose="020B0600070205080204" pitchFamily="34" charset="-128"/>
              </a:rPr>
              <a:t>concurrente </a:t>
            </a:r>
            <a:r>
              <a:rPr lang="fr-FR" altLang="fr-FR">
                <a:ea typeface="ＭＳ Ｐゴシック" panose="020B0600070205080204" pitchFamily="34" charset="-128"/>
              </a:rPr>
              <a:t>en Python</a:t>
            </a:r>
            <a:endParaRPr lang="fr-FR" altLang="fr-FR" dirty="0">
              <a:ea typeface="ＭＳ Ｐゴシック" panose="020B0600070205080204" pitchFamily="34" charset="-128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2246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0A5FB1-1E98-AF4F-872B-E2A5CE0D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>
                <a:ea typeface="ＭＳ Ｐゴシック" panose="020B0600070205080204" pitchFamily="34" charset="-128"/>
              </a:rPr>
              <a:t>Programmation concurrente : Quelques principes (suite)</a:t>
            </a:r>
          </a:p>
        </p:txBody>
      </p:sp>
      <p:sp>
        <p:nvSpPr>
          <p:cNvPr id="19459" name="Espace réservé du contenu 2">
            <a:extLst>
              <a:ext uri="{FF2B5EF4-FFF2-40B4-BE49-F238E27FC236}">
                <a16:creationId xmlns:a16="http://schemas.microsoft.com/office/drawing/2014/main" id="{15C8D742-7B84-6D41-A0B2-907D5142E80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81025" y="1296988"/>
            <a:ext cx="9324975" cy="5026025"/>
          </a:xfrm>
        </p:spPr>
        <p:txBody>
          <a:bodyPr/>
          <a:lstStyle/>
          <a:p>
            <a:pPr eaLnBrk="1" hangingPunct="1"/>
            <a:r>
              <a:rPr lang="fr-FR" altLang="fr-FR" sz="2000" dirty="0">
                <a:ea typeface="ＭＳ Ｐゴシック" panose="020B0600070205080204" pitchFamily="34" charset="-128"/>
              </a:rPr>
              <a:t>Une entité concurrente peut être une tâche ou un processus ou une coroutine</a:t>
            </a:r>
          </a:p>
          <a:p>
            <a:pPr eaLnBrk="1" hangingPunct="1"/>
            <a:r>
              <a:rPr lang="fr-FR" altLang="fr-FR" sz="2000" dirty="0">
                <a:ea typeface="ＭＳ Ｐゴシック" panose="020B0600070205080204" pitchFamily="34" charset="-128"/>
              </a:rPr>
              <a:t>Par défaut un processus a son propre espace d’</a:t>
            </a:r>
            <a:r>
              <a:rPr lang="fr-FR" altLang="ja-JP" sz="2000" dirty="0">
                <a:ea typeface="ＭＳ Ｐゴシック" panose="020B0600070205080204" pitchFamily="34" charset="-128"/>
              </a:rPr>
              <a:t>adressage et donc ne partage pas de données avec les autres processus (données privées)</a:t>
            </a:r>
            <a:endParaRPr lang="fr-FR" altLang="fr-FR" sz="2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fr-FR" altLang="fr-FR" sz="2000" dirty="0">
                <a:ea typeface="ＭＳ Ｐゴシック" panose="020B0600070205080204" pitchFamily="34" charset="-128"/>
              </a:rPr>
              <a:t>Par défaut une tâche partage un espace d’</a:t>
            </a:r>
            <a:r>
              <a:rPr lang="fr-FR" altLang="ja-JP" sz="2000" dirty="0">
                <a:ea typeface="ＭＳ Ｐゴシック" panose="020B0600070205080204" pitchFamily="34" charset="-128"/>
              </a:rPr>
              <a:t>adressage commun à toutes les tâches mais chacune possède un espace privé : pile d’exécution, variables locales (donc, des données partagées et des données privées)</a:t>
            </a:r>
          </a:p>
          <a:p>
            <a:pPr eaLnBrk="1" hangingPunct="1"/>
            <a:r>
              <a:rPr lang="fr-FR" altLang="ja-JP" sz="2000" dirty="0">
                <a:ea typeface="ＭＳ Ｐゴシック" panose="020B0600070205080204" pitchFamily="34" charset="-128"/>
              </a:rPr>
              <a:t>Sur un même processeur, les entités concurrentes sont exécutées à tour de rôle selon le choix de </a:t>
            </a:r>
            <a:r>
              <a:rPr lang="fr-FR" altLang="ja-JP" sz="2000" b="1" dirty="0">
                <a:ea typeface="ＭＳ Ｐゴシック" panose="020B0600070205080204" pitchFamily="34" charset="-128"/>
              </a:rPr>
              <a:t>l’ordonnanceur</a:t>
            </a:r>
            <a:r>
              <a:rPr lang="fr-FR" altLang="ja-JP" sz="2000" dirty="0">
                <a:ea typeface="ＭＳ Ｐゴシック" panose="020B0600070205080204" pitchFamily="34" charset="-128"/>
              </a:rPr>
              <a:t> du système hôte</a:t>
            </a:r>
          </a:p>
          <a:p>
            <a:pPr eaLnBrk="1" hangingPunct="1"/>
            <a:r>
              <a:rPr lang="fr-FR" altLang="ja-JP" sz="2000" dirty="0">
                <a:ea typeface="ＭＳ Ｐゴシック" panose="020B0600070205080204" pitchFamily="34" charset="-128"/>
              </a:rPr>
              <a:t>Le choix de l’ordonnanceur est souvent imprévisible (paramètres système complexes) sauf dans les système temps réel (ce qui n’est pas notre cas)</a:t>
            </a:r>
          </a:p>
          <a:p>
            <a:pPr eaLnBrk="1" hangingPunct="1"/>
            <a:endParaRPr lang="fr-FR" altLang="fr-FR" sz="20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id="{E0F4362C-5F93-9C41-B379-703ABF232D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>
                <a:latin typeface="Arial" panose="020B0604020202020204" pitchFamily="34" charset="0"/>
                <a:ea typeface="ＭＳ Ｐゴシック" panose="020B0600070205080204" pitchFamily="34" charset="-128"/>
              </a:rPr>
              <a:t>Suite du chapitre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8D8A6CF-EF57-F348-BCA1-1D6E0229D9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fr-FR" altLang="fr-FR" sz="2000" dirty="0">
                <a:ea typeface="ＭＳ Ｐゴシック" panose="020B0600070205080204" pitchFamily="34" charset="-128"/>
              </a:rPr>
              <a:t>Pour les deux langages, C (avec la norme Posix) puis Java nous étudions successivement </a:t>
            </a:r>
          </a:p>
          <a:p>
            <a:pPr lvl="1" eaLnBrk="1" hangingPunct="1">
              <a:lnSpc>
                <a:spcPct val="130000"/>
              </a:lnSpc>
            </a:pPr>
            <a:endParaRPr lang="fr-FR" altLang="fr-FR" sz="20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130000"/>
              </a:lnSpc>
            </a:pPr>
            <a:r>
              <a:rPr lang="fr-FR" altLang="fr-FR" sz="2000" dirty="0">
                <a:ea typeface="ＭＳ Ｐゴシック" panose="020B0600070205080204" pitchFamily="34" charset="-128"/>
              </a:rPr>
              <a:t>la </a:t>
            </a:r>
            <a:r>
              <a:rPr lang="fr-FR" altLang="fr-FR" sz="2000" dirty="0">
                <a:solidFill>
                  <a:srgbClr val="006666"/>
                </a:solidFill>
                <a:ea typeface="ＭＳ Ｐゴシック" panose="020B0600070205080204" pitchFamily="34" charset="-128"/>
              </a:rPr>
              <a:t>définition</a:t>
            </a:r>
            <a:r>
              <a:rPr lang="fr-FR" altLang="fr-FR" sz="2000" dirty="0">
                <a:ea typeface="ＭＳ Ｐゴシック" panose="020B0600070205080204" pitchFamily="34" charset="-128"/>
              </a:rPr>
              <a:t> et ou la création de tâches</a:t>
            </a:r>
          </a:p>
          <a:p>
            <a:pPr lvl="1" eaLnBrk="1" hangingPunct="1">
              <a:lnSpc>
                <a:spcPct val="130000"/>
              </a:lnSpc>
            </a:pPr>
            <a:r>
              <a:rPr lang="fr-FR" altLang="fr-FR" sz="2000" dirty="0">
                <a:ea typeface="ＭＳ Ｐゴシック" panose="020B0600070205080204" pitchFamily="34" charset="-128"/>
              </a:rPr>
              <a:t>le </a:t>
            </a:r>
            <a:r>
              <a:rPr lang="fr-FR" altLang="fr-FR" sz="2000" dirty="0">
                <a:solidFill>
                  <a:srgbClr val="006666"/>
                </a:solidFill>
                <a:ea typeface="ＭＳ Ｐゴシック" panose="020B0600070205080204" pitchFamily="34" charset="-128"/>
              </a:rPr>
              <a:t>lancement</a:t>
            </a:r>
            <a:r>
              <a:rPr lang="fr-FR" altLang="fr-FR" sz="2000" dirty="0">
                <a:ea typeface="ＭＳ Ｐゴシック" panose="020B0600070205080204" pitchFamily="34" charset="-128"/>
              </a:rPr>
              <a:t> de tâches</a:t>
            </a:r>
          </a:p>
          <a:p>
            <a:pPr lvl="1" eaLnBrk="1" hangingPunct="1">
              <a:lnSpc>
                <a:spcPct val="130000"/>
              </a:lnSpc>
            </a:pPr>
            <a:r>
              <a:rPr lang="fr-FR" altLang="fr-FR" sz="2000" dirty="0">
                <a:ea typeface="ＭＳ Ｐゴシック" panose="020B0600070205080204" pitchFamily="34" charset="-128"/>
              </a:rPr>
              <a:t>la </a:t>
            </a:r>
            <a:r>
              <a:rPr lang="fr-FR" altLang="fr-FR" sz="2000" dirty="0">
                <a:solidFill>
                  <a:srgbClr val="006666"/>
                </a:solidFill>
                <a:ea typeface="ＭＳ Ｐゴシック" panose="020B0600070205080204" pitchFamily="34" charset="-128"/>
              </a:rPr>
              <a:t>terminaison</a:t>
            </a:r>
            <a:r>
              <a:rPr lang="fr-FR" altLang="fr-FR" sz="2000" dirty="0">
                <a:ea typeface="ＭＳ Ｐゴシック" panose="020B0600070205080204" pitchFamily="34" charset="-128"/>
              </a:rPr>
              <a:t> de tâches</a:t>
            </a:r>
          </a:p>
          <a:p>
            <a:pPr lvl="1" eaLnBrk="1" hangingPunct="1">
              <a:lnSpc>
                <a:spcPct val="130000"/>
              </a:lnSpc>
              <a:buFontTx/>
              <a:buNone/>
            </a:pPr>
            <a:endParaRPr lang="fr-FR" altLang="fr-FR" sz="20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130000"/>
              </a:lnSpc>
              <a:buFontTx/>
              <a:buNone/>
            </a:pPr>
            <a:endParaRPr lang="fr-FR" altLang="fr-FR" sz="2000" dirty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fr-FR" altLang="fr-FR" sz="2000" dirty="0">
                <a:ea typeface="ＭＳ Ｐゴシック" panose="020B0600070205080204" pitchFamily="34" charset="-128"/>
              </a:rPr>
              <a:t>Les tâches en Java et dans la norme Posix </a:t>
            </a:r>
            <a:r>
              <a:rPr lang="fr-FR" altLang="fr-FR" sz="2000" i="1" dirty="0">
                <a:ea typeface="ＭＳ Ｐゴシック" panose="020B0600070205080204" pitchFamily="34" charset="-128"/>
              </a:rPr>
              <a:t>sont nommées </a:t>
            </a:r>
            <a:r>
              <a:rPr lang="fr-FR" altLang="fr-FR" sz="2000" i="1" dirty="0">
                <a:solidFill>
                  <a:srgbClr val="2636FD"/>
                </a:solidFill>
                <a:ea typeface="ＭＳ Ｐゴシック" panose="020B0600070205080204" pitchFamily="34" charset="-128"/>
              </a:rPr>
              <a:t>Thread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>
            <a:extLst>
              <a:ext uri="{FF2B5EF4-FFF2-40B4-BE49-F238E27FC236}">
                <a16:creationId xmlns:a16="http://schemas.microsoft.com/office/drawing/2014/main" id="{ED16A7A3-215E-ED42-8758-4E8D04F5D84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9938" y="2249488"/>
            <a:ext cx="8366125" cy="1200150"/>
          </a:xfrm>
        </p:spPr>
        <p:txBody>
          <a:bodyPr/>
          <a:lstStyle/>
          <a:p>
            <a:pPr eaLnBrk="1" hangingPunct="1"/>
            <a:r>
              <a:rPr lang="fr-FR" altLang="fr-FR" dirty="0">
                <a:latin typeface="Arial" panose="020B0604020202020204" pitchFamily="34" charset="0"/>
                <a:ea typeface="ＭＳ Ｐゴシック" panose="020B0600070205080204" pitchFamily="34" charset="-128"/>
              </a:rPr>
              <a:t>2.1 Manipulations de tâche avec le </a:t>
            </a:r>
            <a:r>
              <a:rPr lang="fr-FR" altLang="fr-FR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langage C et la norme Posix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>
            <a:extLst>
              <a:ext uri="{FF2B5EF4-FFF2-40B4-BE49-F238E27FC236}">
                <a16:creationId xmlns:a16="http://schemas.microsoft.com/office/drawing/2014/main" id="{A9D3A2A9-B622-B841-9026-3804197D43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>
                <a:latin typeface="Arial" panose="020B0604020202020204" pitchFamily="34" charset="0"/>
                <a:ea typeface="ＭＳ Ｐゴシック" panose="020B0600070205080204" pitchFamily="34" charset="-128"/>
              </a:rPr>
              <a:t>Définition d'une tâche Posix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FCC8AC4-6165-064E-B355-8BFBE37134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fr-FR" altLang="fr-FR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fr-FR" altLang="fr-FR" sz="2000" dirty="0">
                <a:ea typeface="ＭＳ Ｐゴシック" panose="020B0600070205080204" pitchFamily="34" charset="-128"/>
              </a:rPr>
              <a:t>La norme Posix ne définit pas explicitement la notion de tâche en terme de construction de langage : interface (API) vers le système sous-jacent</a:t>
            </a:r>
          </a:p>
          <a:p>
            <a:pPr eaLnBrk="1" hangingPunct="1"/>
            <a:endParaRPr lang="fr-FR" altLang="fr-FR" sz="2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fr-FR" altLang="fr-FR" sz="2000" dirty="0">
                <a:ea typeface="ＭＳ Ｐゴシック" panose="020B0600070205080204" pitchFamily="34" charset="-128"/>
              </a:rPr>
              <a:t>Une tâche Posix n'est définie du point de vue du programmeur que par son identifiant système de type «</a:t>
            </a:r>
            <a:r>
              <a:rPr lang="fr-FR" altLang="fr-FR" sz="2000" dirty="0">
                <a:latin typeface="Courier" pitchFamily="2" charset="0"/>
                <a:ea typeface="ＭＳ Ｐゴシック" panose="020B0600070205080204" pitchFamily="34" charset="-128"/>
              </a:rPr>
              <a:t> </a:t>
            </a:r>
            <a:r>
              <a:rPr lang="fr-FR" altLang="fr-FR" sz="2000" dirty="0" err="1">
                <a:latin typeface="Courier" pitchFamily="2" charset="0"/>
                <a:ea typeface="ＭＳ Ｐゴシック" panose="020B0600070205080204" pitchFamily="34" charset="-128"/>
              </a:rPr>
              <a:t>pthread_t</a:t>
            </a:r>
            <a:r>
              <a:rPr lang="fr-FR" altLang="fr-FR" sz="2000" dirty="0">
                <a:ea typeface="ＭＳ Ｐゴシック" panose="020B0600070205080204" pitchFamily="34" charset="-128"/>
              </a:rPr>
              <a:t> »</a:t>
            </a:r>
          </a:p>
          <a:p>
            <a:pPr eaLnBrk="1" hangingPunct="1"/>
            <a:endParaRPr lang="fr-FR" altLang="fr-FR" sz="2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fr-FR" altLang="fr-FR" sz="2000" dirty="0">
                <a:ea typeface="ＭＳ Ｐゴシック" panose="020B0600070205080204" pitchFamily="34" charset="-128"/>
              </a:rPr>
              <a:t>Une tâche Posix n'est pas définie mais créée par l'appel d</a:t>
            </a:r>
            <a:r>
              <a:rPr lang="ja-JP" altLang="fr-FR" sz="2000">
                <a:ea typeface="ＭＳ Ｐゴシック" panose="020B0600070205080204" pitchFamily="34" charset="-128"/>
              </a:rPr>
              <a:t>’</a:t>
            </a:r>
            <a:r>
              <a:rPr lang="fr-FR" altLang="ja-JP" sz="2000" dirty="0">
                <a:ea typeface="ＭＳ Ｐゴシック" panose="020B0600070205080204" pitchFamily="34" charset="-128"/>
              </a:rPr>
              <a:t>une primitive système</a:t>
            </a:r>
            <a:endParaRPr lang="fr-FR" altLang="fr-FR" sz="20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>
            <a:extLst>
              <a:ext uri="{FF2B5EF4-FFF2-40B4-BE49-F238E27FC236}">
                <a16:creationId xmlns:a16="http://schemas.microsoft.com/office/drawing/2014/main" id="{52A5E609-E78E-7449-91C9-7C3D5933F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>
                <a:latin typeface="Arial" panose="020B0604020202020204" pitchFamily="34" charset="0"/>
                <a:ea typeface="ＭＳ Ｐゴシック" panose="020B0600070205080204" pitchFamily="34" charset="-128"/>
              </a:rPr>
              <a:t>Création d'un tâche Posix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5E7E48C-37AE-FE43-90BD-85B6FBC053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9245600" cy="4184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altLang="fr-FR" sz="1800" dirty="0">
                <a:ea typeface="ＭＳ Ｐゴシック" panose="020B0600070205080204" pitchFamily="34" charset="-128"/>
              </a:rPr>
              <a:t>Un tâche Posix est crée grâce à l'appel système «</a:t>
            </a:r>
            <a:r>
              <a:rPr lang="fr-FR" altLang="fr-FR" sz="1800" dirty="0">
                <a:latin typeface="Courier" pitchFamily="2" charset="0"/>
                <a:ea typeface="ＭＳ Ｐゴシック" panose="020B0600070205080204" pitchFamily="34" charset="-128"/>
              </a:rPr>
              <a:t> </a:t>
            </a:r>
            <a:r>
              <a:rPr lang="fr-FR" altLang="fr-FR" sz="1800" dirty="0" err="1">
                <a:latin typeface="Courier" pitchFamily="2" charset="0"/>
                <a:ea typeface="ＭＳ Ｐゴシック" panose="020B0600070205080204" pitchFamily="34" charset="-128"/>
              </a:rPr>
              <a:t>pthread_create</a:t>
            </a:r>
            <a:r>
              <a:rPr lang="fr-FR" altLang="fr-FR" sz="1800" dirty="0">
                <a:ea typeface="ＭＳ Ｐゴシック" panose="020B0600070205080204" pitchFamily="34" charset="-128"/>
              </a:rPr>
              <a:t> »</a:t>
            </a:r>
          </a:p>
          <a:p>
            <a:pPr eaLnBrk="1" hangingPunct="1">
              <a:lnSpc>
                <a:spcPct val="90000"/>
              </a:lnSpc>
            </a:pPr>
            <a:endParaRPr lang="fr-FR" altLang="fr-FR" sz="1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60000"/>
              </a:lnSpc>
            </a:pPr>
            <a:r>
              <a:rPr lang="fr-FR" altLang="fr-FR" sz="1800" dirty="0">
                <a:ea typeface="ＭＳ Ｐゴシック" panose="020B0600070205080204" pitchFamily="34" charset="-128"/>
              </a:rPr>
              <a:t>Le synopsis de cette fonction est :</a:t>
            </a:r>
          </a:p>
          <a:p>
            <a:pPr eaLnBrk="1" hangingPunct="1">
              <a:lnSpc>
                <a:spcPct val="60000"/>
              </a:lnSpc>
            </a:pPr>
            <a:endParaRPr lang="fr-FR" altLang="fr-FR" sz="1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fr-FR" altLang="fr-FR" sz="1600" dirty="0">
                <a:latin typeface="Courier" pitchFamily="2" charset="0"/>
                <a:ea typeface="ＭＳ Ｐゴシック" panose="020B0600070205080204" pitchFamily="34" charset="-128"/>
              </a:rPr>
              <a:t>  </a:t>
            </a:r>
            <a:r>
              <a:rPr lang="fr-FR" altLang="fr-FR" sz="1600" dirty="0" err="1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int</a:t>
            </a:r>
            <a:r>
              <a:rPr lang="fr-FR" altLang="fr-FR" sz="1600" dirty="0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  </a:t>
            </a:r>
            <a:r>
              <a:rPr lang="fr-FR" altLang="fr-FR" sz="1600" dirty="0" err="1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pthread_create</a:t>
            </a:r>
            <a:r>
              <a:rPr lang="fr-FR" altLang="fr-FR" sz="1600" dirty="0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( </a:t>
            </a:r>
            <a:r>
              <a:rPr lang="fr-FR" altLang="fr-FR" sz="1600" dirty="0" err="1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pthread_t</a:t>
            </a:r>
            <a:r>
              <a:rPr lang="fr-FR" altLang="fr-FR" sz="1600" dirty="0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      * </a:t>
            </a:r>
            <a:r>
              <a:rPr lang="fr-FR" altLang="fr-FR" sz="1600" dirty="0" err="1">
                <a:solidFill>
                  <a:srgbClr val="823389"/>
                </a:solidFill>
                <a:latin typeface="Courier" pitchFamily="2" charset="0"/>
                <a:ea typeface="ＭＳ Ｐゴシック" panose="020B0600070205080204" pitchFamily="34" charset="-128"/>
              </a:rPr>
              <a:t>pthread</a:t>
            </a:r>
            <a:r>
              <a:rPr lang="fr-FR" altLang="fr-FR" sz="1600" dirty="0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, 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fr-FR" altLang="fr-FR" sz="1600" dirty="0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                       </a:t>
            </a:r>
            <a:r>
              <a:rPr lang="fr-FR" altLang="fr-FR" sz="1600" dirty="0" err="1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pthread_attr_t</a:t>
            </a:r>
            <a:r>
              <a:rPr lang="fr-FR" altLang="fr-FR" sz="1600" dirty="0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 * </a:t>
            </a:r>
            <a:r>
              <a:rPr lang="fr-FR" altLang="fr-FR" sz="1600" dirty="0" err="1">
                <a:solidFill>
                  <a:srgbClr val="823389"/>
                </a:solidFill>
                <a:latin typeface="Courier" pitchFamily="2" charset="0"/>
                <a:ea typeface="ＭＳ Ｐゴシック" panose="020B0600070205080204" pitchFamily="34" charset="-128"/>
              </a:rPr>
              <a:t>attr</a:t>
            </a:r>
            <a:r>
              <a:rPr lang="fr-FR" altLang="fr-FR" sz="1600" dirty="0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, 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fr-FR" altLang="fr-FR" sz="1600" dirty="0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                       </a:t>
            </a:r>
            <a:r>
              <a:rPr lang="fr-FR" altLang="fr-FR" sz="1600" dirty="0" err="1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void</a:t>
            </a:r>
            <a:r>
              <a:rPr lang="fr-FR" altLang="fr-FR" sz="1600" dirty="0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           * </a:t>
            </a:r>
            <a:r>
              <a:rPr lang="fr-FR" altLang="fr-FR" sz="1600" dirty="0">
                <a:solidFill>
                  <a:srgbClr val="823389"/>
                </a:solidFill>
                <a:latin typeface="Courier" pitchFamily="2" charset="0"/>
                <a:ea typeface="ＭＳ Ｐゴシック" panose="020B0600070205080204" pitchFamily="34" charset="-128"/>
              </a:rPr>
              <a:t>(*</a:t>
            </a:r>
            <a:r>
              <a:rPr lang="fr-FR" altLang="fr-FR" sz="1600" dirty="0" err="1">
                <a:solidFill>
                  <a:srgbClr val="823389"/>
                </a:solidFill>
                <a:latin typeface="Courier" pitchFamily="2" charset="0"/>
                <a:ea typeface="ＭＳ Ｐゴシック" panose="020B0600070205080204" pitchFamily="34" charset="-128"/>
              </a:rPr>
              <a:t>start_routine</a:t>
            </a:r>
            <a:r>
              <a:rPr lang="fr-FR" altLang="fr-FR" sz="1600" dirty="0">
                <a:solidFill>
                  <a:srgbClr val="823389"/>
                </a:solidFill>
                <a:latin typeface="Courier" pitchFamily="2" charset="0"/>
                <a:ea typeface="ＭＳ Ｐゴシック" panose="020B0600070205080204" pitchFamily="34" charset="-128"/>
              </a:rPr>
              <a:t>)(</a:t>
            </a:r>
            <a:r>
              <a:rPr lang="fr-FR" altLang="fr-FR" sz="1600" dirty="0" err="1">
                <a:solidFill>
                  <a:srgbClr val="823389"/>
                </a:solidFill>
                <a:latin typeface="Courier" pitchFamily="2" charset="0"/>
                <a:ea typeface="ＭＳ Ｐゴシック" panose="020B0600070205080204" pitchFamily="34" charset="-128"/>
              </a:rPr>
              <a:t>void</a:t>
            </a:r>
            <a:r>
              <a:rPr lang="fr-FR" altLang="fr-FR" sz="1600" dirty="0">
                <a:solidFill>
                  <a:srgbClr val="823389"/>
                </a:solidFill>
                <a:latin typeface="Courier" pitchFamily="2" charset="0"/>
                <a:ea typeface="ＭＳ Ｐゴシック" panose="020B0600070205080204" pitchFamily="34" charset="-128"/>
              </a:rPr>
              <a:t> *)</a:t>
            </a:r>
            <a:r>
              <a:rPr lang="fr-FR" altLang="fr-FR" sz="1600" dirty="0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, 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fr-FR" altLang="fr-FR" sz="1600" dirty="0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                       </a:t>
            </a:r>
            <a:r>
              <a:rPr lang="fr-FR" altLang="fr-FR" sz="1600" dirty="0" err="1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void</a:t>
            </a:r>
            <a:r>
              <a:rPr lang="fr-FR" altLang="fr-FR" sz="1600" dirty="0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           * </a:t>
            </a:r>
            <a:r>
              <a:rPr lang="fr-FR" altLang="fr-FR" sz="1600" dirty="0" err="1">
                <a:solidFill>
                  <a:srgbClr val="823389"/>
                </a:solidFill>
                <a:latin typeface="Courier" pitchFamily="2" charset="0"/>
                <a:ea typeface="ＭＳ Ｐゴシック" panose="020B0600070205080204" pitchFamily="34" charset="-128"/>
              </a:rPr>
              <a:t>arg</a:t>
            </a:r>
            <a:r>
              <a:rPr lang="fr-FR" altLang="fr-FR" sz="1600" dirty="0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);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endParaRPr lang="fr-FR" altLang="fr-FR" sz="1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fr-FR" altLang="fr-FR" sz="1800" dirty="0">
                <a:ea typeface="ＭＳ Ｐゴシック" panose="020B0600070205080204" pitchFamily="34" charset="-128"/>
              </a:rPr>
              <a:t>L'appel de </a:t>
            </a:r>
            <a:r>
              <a:rPr lang="fr-FR" altLang="fr-FR" sz="1800" dirty="0" err="1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pthread_create</a:t>
            </a:r>
            <a:r>
              <a:rPr lang="fr-FR" altLang="fr-FR" sz="1800" dirty="0">
                <a:ea typeface="ＭＳ Ｐゴシック" panose="020B0600070205080204" pitchFamily="34" charset="-128"/>
              </a:rPr>
              <a:t> crée une nouvelle tâche Posix s</a:t>
            </a:r>
            <a:r>
              <a:rPr lang="ja-JP" altLang="fr-FR" sz="1800">
                <a:ea typeface="ＭＳ Ｐゴシック" panose="020B0600070205080204" pitchFamily="34" charset="-128"/>
              </a:rPr>
              <a:t>’</a:t>
            </a:r>
            <a:r>
              <a:rPr lang="fr-FR" altLang="ja-JP" sz="1800" dirty="0">
                <a:ea typeface="ＭＳ Ｐゴシック" panose="020B0600070205080204" pitchFamily="34" charset="-128"/>
              </a:rPr>
              <a:t>exécutant concurremment avec le tâche Posix appelant la primitive (son frère et non son père). </a:t>
            </a:r>
          </a:p>
          <a:p>
            <a:pPr eaLnBrk="1" hangingPunct="1">
              <a:lnSpc>
                <a:spcPct val="90000"/>
              </a:lnSpc>
            </a:pPr>
            <a:endParaRPr lang="fr-FR" altLang="fr-FR" sz="1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fr-FR" altLang="fr-FR" sz="1800" dirty="0">
                <a:ea typeface="ＭＳ Ｐゴシック" panose="020B0600070205080204" pitchFamily="34" charset="-128"/>
              </a:rPr>
              <a:t>La nouvelle  tâche Posix exécute la fonction </a:t>
            </a:r>
            <a:r>
              <a:rPr lang="fr-FR" altLang="fr-FR" sz="1800" dirty="0" err="1">
                <a:solidFill>
                  <a:srgbClr val="823389"/>
                </a:solidFill>
                <a:latin typeface="Courier" pitchFamily="2" charset="0"/>
                <a:ea typeface="ＭＳ Ｐゴシック" panose="020B0600070205080204" pitchFamily="34" charset="-128"/>
              </a:rPr>
              <a:t>start_routine</a:t>
            </a:r>
            <a:r>
              <a:rPr lang="fr-FR" altLang="fr-FR" sz="1800" dirty="0">
                <a:ea typeface="ＭＳ Ｐゴシック" panose="020B0600070205080204" pitchFamily="34" charset="-128"/>
              </a:rPr>
              <a:t> en lui passant </a:t>
            </a:r>
            <a:r>
              <a:rPr lang="fr-FR" altLang="fr-FR" sz="1800" dirty="0" err="1">
                <a:solidFill>
                  <a:srgbClr val="823389"/>
                </a:solidFill>
                <a:latin typeface="Courier" pitchFamily="2" charset="0"/>
                <a:ea typeface="ＭＳ Ｐゴシック" panose="020B0600070205080204" pitchFamily="34" charset="-128"/>
              </a:rPr>
              <a:t>arg</a:t>
            </a:r>
            <a:r>
              <a:rPr lang="fr-FR" altLang="fr-FR" sz="1800" dirty="0">
                <a:ea typeface="ＭＳ Ｐゴシック" panose="020B0600070205080204" pitchFamily="34" charset="-128"/>
              </a:rPr>
              <a:t> comme unique argument.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altLang="fr-FR" sz="18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>
            <a:extLst>
              <a:ext uri="{FF2B5EF4-FFF2-40B4-BE49-F238E27FC236}">
                <a16:creationId xmlns:a16="http://schemas.microsoft.com/office/drawing/2014/main" id="{54144C46-DD76-374E-AAF6-A5D5124BC6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>
                <a:latin typeface="Arial" panose="020B0604020202020204" pitchFamily="34" charset="0"/>
                <a:ea typeface="ＭＳ Ｐゴシック" panose="020B0600070205080204" pitchFamily="34" charset="-128"/>
              </a:rPr>
              <a:t>Création d'un tâche Posix (suite)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B20C59B3-82F1-184E-BEF4-DFE7410C2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altLang="fr-FR" sz="1800" dirty="0">
                <a:ea typeface="ＭＳ Ｐゴシック" panose="020B0600070205080204" pitchFamily="34" charset="-128"/>
              </a:rPr>
              <a:t>L'argument </a:t>
            </a:r>
            <a:r>
              <a:rPr lang="fr-FR" altLang="fr-FR" sz="1800" dirty="0" err="1">
                <a:solidFill>
                  <a:srgbClr val="823389"/>
                </a:solidFill>
                <a:latin typeface="Courier" pitchFamily="2" charset="0"/>
                <a:ea typeface="ＭＳ Ｐゴシック" panose="020B0600070205080204" pitchFamily="34" charset="-128"/>
              </a:rPr>
              <a:t>attr</a:t>
            </a:r>
            <a:r>
              <a:rPr lang="fr-FR" altLang="fr-FR" sz="1800" dirty="0">
                <a:ea typeface="ＭＳ Ｐゴシック" panose="020B0600070205080204" pitchFamily="34" charset="-128"/>
              </a:rPr>
              <a:t> indique les attributs de  la nouvelle tâche Posix. Cet argument peut être </a:t>
            </a:r>
            <a:r>
              <a:rPr lang="fr-FR" altLang="fr-FR" sz="1800" dirty="0">
                <a:latin typeface="Courier" pitchFamily="2" charset="0"/>
                <a:ea typeface="ＭＳ Ｐゴシック" panose="020B0600070205080204" pitchFamily="34" charset="-128"/>
              </a:rPr>
              <a:t>NULL</a:t>
            </a:r>
            <a:r>
              <a:rPr lang="fr-FR" altLang="fr-FR" sz="1800" dirty="0">
                <a:ea typeface="ＭＳ Ｐゴシック" panose="020B0600070205080204" pitchFamily="34" charset="-128"/>
              </a:rPr>
              <a:t>, auquel cas, les attributs par défaut sont utilisés, </a:t>
            </a:r>
            <a:r>
              <a:rPr lang="fr-FR" altLang="fr-FR" sz="1800" dirty="0" err="1">
                <a:ea typeface="ＭＳ Ｐゴシック" panose="020B0600070205080204" pitchFamily="34" charset="-128"/>
              </a:rPr>
              <a:t>i.e</a:t>
            </a:r>
            <a:r>
              <a:rPr lang="fr-FR" altLang="fr-FR" sz="1800" dirty="0">
                <a:ea typeface="ＭＳ Ｐゴシック" panose="020B0600070205080204" pitchFamily="34" charset="-128"/>
              </a:rPr>
              <a:t> : </a:t>
            </a:r>
          </a:p>
          <a:p>
            <a:pPr lvl="1" eaLnBrk="1" hangingPunct="1">
              <a:lnSpc>
                <a:spcPct val="90000"/>
              </a:lnSpc>
            </a:pPr>
            <a:endParaRPr lang="fr-FR" altLang="fr-FR" sz="18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fr-FR" altLang="fr-FR" sz="1800" dirty="0">
                <a:ea typeface="ＭＳ Ｐゴシック" panose="020B0600070205080204" pitchFamily="34" charset="-128"/>
              </a:rPr>
              <a:t>la tâche Posix créée est joignable (non détachée)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fr-FR" sz="1800" dirty="0">
                <a:ea typeface="ＭＳ Ｐゴシック" panose="020B0600070205080204" pitchFamily="34" charset="-128"/>
              </a:rPr>
              <a:t>elle utilise  la  politique d'ordonnancement usuelle (pas temps-réel).</a:t>
            </a:r>
            <a:br>
              <a:rPr lang="fr-FR" altLang="fr-FR" sz="1800" dirty="0">
                <a:ea typeface="ＭＳ Ｐゴシック" panose="020B0600070205080204" pitchFamily="34" charset="-128"/>
              </a:rPr>
            </a:br>
            <a:endParaRPr lang="fr-FR" altLang="fr-FR" sz="18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fr-FR" altLang="fr-FR" sz="1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fr-FR" altLang="fr-FR" sz="1800" dirty="0">
                <a:ea typeface="ＭＳ Ｐゴシック" panose="020B0600070205080204" pitchFamily="34" charset="-128"/>
              </a:rPr>
              <a:t>La valeur retournée est 0 en cas de succès et un code d'erreur non nul en cas d'erreur (par exemple </a:t>
            </a:r>
            <a:r>
              <a:rPr lang="fr-FR" altLang="fr-FR" sz="1800" dirty="0">
                <a:latin typeface="Courier" pitchFamily="2" charset="0"/>
                <a:ea typeface="ＭＳ Ｐゴシック" panose="020B0600070205080204" pitchFamily="34" charset="-128"/>
              </a:rPr>
              <a:t>EAGAIN</a:t>
            </a:r>
            <a:r>
              <a:rPr lang="fr-FR" altLang="fr-FR" sz="1800" dirty="0">
                <a:ea typeface="ＭＳ Ｐゴシック" panose="020B0600070205080204" pitchFamily="34" charset="-128"/>
              </a:rPr>
              <a:t> lorsqu'il n'y a pas assez de ressources système pour créer une nouvelle tâche Posix)</a:t>
            </a:r>
          </a:p>
          <a:p>
            <a:pPr eaLnBrk="1" hangingPunct="1">
              <a:lnSpc>
                <a:spcPct val="90000"/>
              </a:lnSpc>
            </a:pPr>
            <a:endParaRPr lang="fr-FR" altLang="fr-FR" sz="1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fr-FR" altLang="fr-FR" sz="1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fr-FR" altLang="fr-FR" sz="1800" dirty="0">
                <a:ea typeface="ＭＳ Ｐゴシック" panose="020B0600070205080204" pitchFamily="34" charset="-128"/>
              </a:rPr>
              <a:t>En cas de succès, l'identifiant système de la nouvelle tâche Posix est stocké à l'emplacement mémoire pointé par le premier l'argument (</a:t>
            </a:r>
            <a:r>
              <a:rPr lang="fr-FR" altLang="fr-FR" sz="1800" dirty="0" err="1">
                <a:solidFill>
                  <a:srgbClr val="823389"/>
                </a:solidFill>
                <a:ea typeface="ＭＳ Ｐゴシック" panose="020B0600070205080204" pitchFamily="34" charset="-128"/>
              </a:rPr>
              <a:t>pthread_t</a:t>
            </a:r>
            <a:r>
              <a:rPr lang="fr-FR" altLang="fr-FR" sz="1800" dirty="0">
                <a:solidFill>
                  <a:srgbClr val="823389"/>
                </a:solidFill>
                <a:ea typeface="ＭＳ Ｐゴシック" panose="020B0600070205080204" pitchFamily="34" charset="-128"/>
              </a:rPr>
              <a:t>  * </a:t>
            </a:r>
            <a:r>
              <a:rPr lang="fr-FR" altLang="fr-FR" sz="1800" dirty="0" err="1">
                <a:solidFill>
                  <a:srgbClr val="823389"/>
                </a:solidFill>
                <a:ea typeface="ＭＳ Ｐゴシック" panose="020B0600070205080204" pitchFamily="34" charset="-128"/>
              </a:rPr>
              <a:t>pthread</a:t>
            </a:r>
            <a:r>
              <a:rPr lang="fr-FR" altLang="fr-FR" sz="1800" dirty="0">
                <a:ea typeface="ＭＳ Ｐゴシック" panose="020B0600070205080204" pitchFamily="34" charset="-128"/>
              </a:rPr>
              <a:t>) de l'appel à </a:t>
            </a:r>
            <a:r>
              <a:rPr lang="fr-FR" altLang="fr-FR" sz="1800" dirty="0" err="1">
                <a:solidFill>
                  <a:srgbClr val="2636FD"/>
                </a:solidFill>
                <a:latin typeface="Courier" pitchFamily="2" charset="0"/>
                <a:ea typeface="ＭＳ Ｐゴシック" panose="020B0600070205080204" pitchFamily="34" charset="-128"/>
              </a:rPr>
              <a:t>pthread_create</a:t>
            </a:r>
            <a:endParaRPr lang="fr-FR" altLang="fr-FR" sz="20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>
            <a:extLst>
              <a:ext uri="{FF2B5EF4-FFF2-40B4-BE49-F238E27FC236}">
                <a16:creationId xmlns:a16="http://schemas.microsoft.com/office/drawing/2014/main" id="{F0743A8B-581C-BA4A-8462-B54A499D37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>
                <a:latin typeface="Arial" panose="020B0604020202020204" pitchFamily="34" charset="0"/>
                <a:ea typeface="ＭＳ Ｐゴシック" panose="020B0600070205080204" pitchFamily="34" charset="-128"/>
              </a:rPr>
              <a:t>Lancement d'un tâche Posix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D60F048-F856-5E47-BC50-3A5F51DFCA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fr-FR" sz="2000" dirty="0">
                <a:ea typeface="ＭＳ Ｐゴシック" panose="020B0600070205080204" pitchFamily="34" charset="-128"/>
              </a:rPr>
              <a:t>Il n'y a aucune action spécifique à mener</a:t>
            </a:r>
          </a:p>
          <a:p>
            <a:pPr eaLnBrk="1" hangingPunct="1"/>
            <a:endParaRPr lang="fr-FR" altLang="fr-FR" sz="2000" dirty="0">
              <a:ea typeface="ＭＳ Ｐゴシック" panose="020B0600070205080204" pitchFamily="34" charset="-128"/>
            </a:endParaRPr>
          </a:p>
          <a:p>
            <a:pPr eaLnBrk="1" hangingPunct="1"/>
            <a:endParaRPr lang="fr-FR" altLang="fr-FR" sz="20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110000"/>
              </a:lnSpc>
            </a:pPr>
            <a:r>
              <a:rPr lang="fr-FR" altLang="fr-FR" sz="2000" dirty="0">
                <a:ea typeface="ＭＳ Ｐゴシック" panose="020B0600070205080204" pitchFamily="34" charset="-128"/>
              </a:rPr>
              <a:t>La création d'un tâche Posix (si elle réussit) lance également l'exécution du tâche Posix qui s'exécute concurremment avec son créateur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-Model">
  <a:themeElements>
    <a:clrScheme name="Tests-FC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sts-FC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ests-FC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s-FC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s-FC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s-FC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s-F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s-F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s-F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CS-Model.thmx</Template>
  <TotalTime>3041</TotalTime>
  <Pages>31</Pages>
  <Words>2584</Words>
  <Application>Microsoft Macintosh PowerPoint</Application>
  <PresentationFormat>Format A4 (210 x 297 mm)</PresentationFormat>
  <Paragraphs>221</Paragraphs>
  <Slides>28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5" baseType="lpstr">
      <vt:lpstr>Arial</vt:lpstr>
      <vt:lpstr>Courier</vt:lpstr>
      <vt:lpstr>Monotype Sorts</vt:lpstr>
      <vt:lpstr>Times New Roman</vt:lpstr>
      <vt:lpstr>Verdana</vt:lpstr>
      <vt:lpstr>Wingdings</vt:lpstr>
      <vt:lpstr>CS-Model</vt:lpstr>
      <vt:lpstr>Cours Programmation Concurrente   Master MIAGE M1   Jean-François Pradat-Peyre, Université Paris Nanterre - UFR SEGMI  2023-2024</vt:lpstr>
      <vt:lpstr>Programmation concurrente : Quelques principes</vt:lpstr>
      <vt:lpstr>Programmation concurrente : Quelques principes (suite)</vt:lpstr>
      <vt:lpstr>Suite du chapitre</vt:lpstr>
      <vt:lpstr>2.1 Manipulations de tâche avec le langage C et la norme Posix</vt:lpstr>
      <vt:lpstr>Définition d'une tâche Posix</vt:lpstr>
      <vt:lpstr>Création d'un tâche Posix</vt:lpstr>
      <vt:lpstr>Création d'un tâche Posix (suite)</vt:lpstr>
      <vt:lpstr>Lancement d'un tâche Posix</vt:lpstr>
      <vt:lpstr>Exemple de programme multi-tâche Posix</vt:lpstr>
      <vt:lpstr>Exemple de programme multi-tâche Posix (suite)</vt:lpstr>
      <vt:lpstr>Exemple de programme multi-tâche Posix (suite)</vt:lpstr>
      <vt:lpstr> Exemple de programme multi-tâche Posix (suite)</vt:lpstr>
      <vt:lpstr>Encapsulation de l'appel pthread_create</vt:lpstr>
      <vt:lpstr>Terminaison</vt:lpstr>
      <vt:lpstr>Terminaison (suite)</vt:lpstr>
      <vt:lpstr>Exemple de terminaison : le code des threads</vt:lpstr>
      <vt:lpstr>Exemple de terminaison (non contrôlée)</vt:lpstr>
      <vt:lpstr>Exemple de terminaison (contrôlée)</vt:lpstr>
      <vt:lpstr>2.2 Manipulations de tâche avec le langage Java</vt:lpstr>
      <vt:lpstr>Définition de tâche en Java</vt:lpstr>
      <vt:lpstr>Création de tâche en Java</vt:lpstr>
      <vt:lpstr>Lancement d’une tâche en Java</vt:lpstr>
      <vt:lpstr>Terminaison d’une tâche en Java</vt:lpstr>
      <vt:lpstr>Autre façon de créer des tâches : implémenter Runnable</vt:lpstr>
      <vt:lpstr>Autre façon de créer des tâches : implémenter Runnable</vt:lpstr>
      <vt:lpstr>Conclusion</vt:lpstr>
      <vt:lpstr>Les prochaines séances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 M1 : Synchro 2</dc:title>
  <dc:subject/>
  <dc:creator>J.-F. Pradat-Peyre</dc:creator>
  <cp:keywords/>
  <dc:description/>
  <cp:lastModifiedBy>Pradat-peyre Jean-francois</cp:lastModifiedBy>
  <cp:revision>560</cp:revision>
  <cp:lastPrinted>2007-11-15T12:40:10Z</cp:lastPrinted>
  <dcterms:created xsi:type="dcterms:W3CDTF">2014-09-26T11:05:45Z</dcterms:created>
  <dcterms:modified xsi:type="dcterms:W3CDTF">2023-10-17T09:22:27Z</dcterms:modified>
</cp:coreProperties>
</file>