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19" Type="http://schemas.openxmlformats.org/officeDocument/2006/relationships/presProps" Target="presProps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1"/>
            <a:r>
              <a:rPr/>
              <a:t>Console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executed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saved.</a:t>
            </a:r>
          </a:p>
          <a:p>
            <a:pPr lvl="0" marL="0" indent="0">
              <a:buNone/>
            </a:pPr>
          </a:p>
          <a:p>
            <a:pPr lvl="1"/>
            <a:r>
              <a:rPr/>
              <a:t>Source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commands.</a:t>
            </a:r>
          </a:p>
          <a:p>
            <a:pPr lvl="0" marL="0" indent="0">
              <a:buNone/>
            </a:pPr>
          </a:p>
          <a:p>
            <a:pPr lvl="1"/>
            <a:r>
              <a:rPr/>
              <a:t>Environment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1"/>
            <a:r>
              <a:rPr/>
              <a:t>Files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help,</a:t>
            </a:r>
            <a:r>
              <a:rPr/>
              <a:t> </a:t>
            </a:r>
            <a:r>
              <a:rPr/>
              <a:t>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cl-criu/learning-datascience" TargetMode="Externa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session1: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demo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 you are learning independently follow the steps in these slides.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RStudio</a:t>
            </a:r>
          </a:p>
        </p:txBody>
      </p:sp>
      <p:pic>
        <p:nvPicPr>
          <p:cNvPr descr="../Images/00-01-new-proj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2-from-version-contro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00-03-from-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816100"/>
            <a:ext cx="6032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Copy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 b="1">
                <a:hlinkClick r:id="rId2"/>
              </a:rPr>
              <a:t>https://github.com/ucl-criu/learning-datascience</a:t>
            </a:r>
          </a:p>
        </p:txBody>
      </p:sp>
      <p:pic>
        <p:nvPicPr>
          <p:cNvPr descr="../Images/00-04-git-ur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816100"/>
            <a:ext cx="5981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copy</a:t>
            </a:r>
            <a:r>
              <a:rPr/>
              <a:t> </a:t>
            </a:r>
            <a:r>
              <a:rPr/>
              <a:t>files.</a:t>
            </a:r>
          </a:p>
        </p:txBody>
      </p:sp>
      <p:pic>
        <p:nvPicPr>
          <p:cNvPr descr="../Images/00-05-clone-prog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30300" y="1816100"/>
            <a:ext cx="9918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Intructor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sessions/1-R-taster-script.R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session we will give you a quick taste of R</a:t>
            </a:r>
          </a:p>
          <a:p>
            <a:pPr lvl="1"/>
            <a:r>
              <a:rPr/>
              <a:t>to show you what you can do</a:t>
            </a:r>
          </a:p>
          <a:p>
            <a:pPr lvl="1"/>
            <a:r>
              <a:rPr/>
              <a:t>we will get you to type commands in R and see what happens</a:t>
            </a:r>
          </a:p>
          <a:p>
            <a:pPr lvl="1"/>
            <a:r>
              <a:rPr/>
              <a:t>we don’t expect you to understand completely at this stage</a:t>
            </a:r>
          </a:p>
          <a:p>
            <a:pPr lvl="1"/>
            <a:r>
              <a:rPr/>
              <a:t>we will return to concepts later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download a project from Github into RStudio</a:t>
            </a:r>
          </a:p>
          <a:p>
            <a:pPr lvl="1"/>
            <a:r>
              <a:rPr/>
              <a:t>read in data from a file</a:t>
            </a:r>
          </a:p>
          <a:p>
            <a:pPr lvl="1"/>
            <a:r>
              <a:rPr/>
              <a:t>look at the data</a:t>
            </a:r>
          </a:p>
          <a:p>
            <a:pPr lvl="1"/>
            <a:r>
              <a:rPr/>
              <a:t>manipulate the data</a:t>
            </a:r>
          </a:p>
          <a:p>
            <a:pPr lvl="1"/>
            <a:r>
              <a:rPr/>
              <a:t>plot the data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help</a:t>
            </a:r>
          </a:p>
        </p:txBody>
      </p:sp>
      <p:pic>
        <p:nvPicPr>
          <p:cNvPr descr="../Images/RStudioServ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RStudio is an Integrated Development Environment (IDE). – (also the name of the company that develops it and a lot more)</a:t>
            </a:r>
          </a:p>
          <a:p>
            <a:pPr lvl="1"/>
            <a:r>
              <a:rPr/>
              <a:t>Easier to work with than R on it’s own, since it it a bit more ‘point and clicky’</a:t>
            </a:r>
          </a:p>
          <a:p>
            <a:pPr lvl="1"/>
            <a:r>
              <a:rPr/>
              <a:t>Allows</a:t>
            </a:r>
          </a:p>
          <a:p>
            <a:pPr lvl="2"/>
            <a:r>
              <a:rPr/>
              <a:t>Code editing</a:t>
            </a:r>
          </a:p>
          <a:p>
            <a:pPr lvl="2"/>
            <a:r>
              <a:rPr/>
              <a:t>Syntax highlighting</a:t>
            </a:r>
          </a:p>
          <a:p>
            <a:pPr lvl="2"/>
            <a:r>
              <a:rPr/>
              <a:t>Plotting tools</a:t>
            </a:r>
          </a:p>
          <a:p>
            <a:pPr lvl="2"/>
            <a:r>
              <a:rPr/>
              <a:t>Workspace management</a:t>
            </a:r>
          </a:p>
          <a:p>
            <a:pPr lvl="2"/>
            <a:r>
              <a:rPr/>
              <a:t>Version control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RConso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816100"/>
            <a:ext cx="6210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RStudio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recommend</a:t>
            </a:r>
          </a:p>
        </p:txBody>
      </p:sp>
      <p:pic>
        <p:nvPicPr>
          <p:cNvPr descr="../Images/RStudioHighlightWindow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59000" y="1816100"/>
            <a:ext cx="7874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Source/Text</a:t>
            </a:r>
            <a:r>
              <a:rPr/>
              <a:t> </a:t>
            </a:r>
            <a:r>
              <a:rPr/>
              <a:t>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</a:t>
            </a:r>
            <a:r>
              <a:rPr sz="1800">
                <a:latin typeface="Courier"/>
              </a:rPr>
              <a:t>2 + 2</a:t>
            </a:r>
            <a:r>
              <a:rPr/>
              <a:t> in top left, then </a:t>
            </a:r>
            <a:r>
              <a:rPr sz="1800">
                <a:latin typeface="Courier"/>
              </a:rPr>
              <a:t>Enter</a:t>
            </a:r>
            <a:r>
              <a:rPr/>
              <a:t>.</a:t>
            </a:r>
          </a:p>
          <a:p>
            <a:pPr lvl="1"/>
            <a:r>
              <a:rPr/>
              <a:t>What happens?</a:t>
            </a:r>
          </a:p>
          <a:p>
            <a:pPr lvl="1"/>
            <a:r>
              <a:rPr/>
              <a:t>To ask R to run code</a:t>
            </a:r>
          </a:p>
          <a:p>
            <a:pPr lvl="1"/>
            <a:r>
              <a:rPr/>
              <a:t>Highlight the code and:</a:t>
            </a:r>
          </a:p>
          <a:p>
            <a:pPr lvl="2"/>
            <a:r>
              <a:rPr/>
              <a:t>MacOS: </a:t>
            </a:r>
            <a:r>
              <a:rPr sz="1800">
                <a:latin typeface="Courier"/>
              </a:rPr>
              <a:t>Cmd + Enter</a:t>
            </a:r>
          </a:p>
          <a:p>
            <a:pPr lvl="2"/>
            <a:r>
              <a:rPr/>
              <a:t>Windows: </a:t>
            </a:r>
            <a:r>
              <a:rPr sz="1800">
                <a:latin typeface="Courier"/>
              </a:rPr>
              <a:t>Ctrl + Enter</a:t>
            </a:r>
          </a:p>
          <a:p>
            <a:pPr lvl="1"/>
            <a:r>
              <a:rPr/>
              <a:t>Notice the output in the console.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 PANIC : they are common &amp; expected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Warnings</a:t>
            </a:r>
            <a:r>
              <a:rPr/>
              <a:t> give you info that often you can ignore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usually need to be fixed and are usually due to a typo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Errors</a:t>
            </a:r>
            <a:r>
              <a:rPr/>
              <a:t> check the first one - if it doesn’t make sense to you google it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session1: an R taster</dc:title>
  <dc:creator/>
  <cp:keywords/>
  <dcterms:created xsi:type="dcterms:W3CDTF">2021-09-22T21:11:42Z</dcterms:created>
  <dcterms:modified xsi:type="dcterms:W3CDTF">2021-09-22T21:11:42Z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