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6" r:id="rId5"/>
    <p:sldId id="257" r:id="rId6"/>
    <p:sldId id="258" r:id="rId7"/>
    <p:sldId id="259" r:id="rId8"/>
    <p:sldId id="260" r:id="rId9"/>
    <p:sldId id="261" r:id="rId10"/>
    <p:sldId id="43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3F33"/>
    <a:srgbClr val="68BE5B"/>
    <a:srgbClr val="EE43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866BAF-DEED-46FF-B18B-09718B2AF92E}" v="377" dt="2019-12-10T15:36:04.2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0324" autoAdjust="0"/>
  </p:normalViewPr>
  <p:slideViewPr>
    <p:cSldViewPr snapToGrid="0">
      <p:cViewPr varScale="1">
        <p:scale>
          <a:sx n="92" d="100"/>
          <a:sy n="92" d="100"/>
        </p:scale>
        <p:origin x="28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0AFBD3-6FEB-452B-B4BD-660CACFAEC5F}" type="datetimeFigureOut">
              <a:rPr lang="en-GB" smtClean="0"/>
              <a:t>10/12/2019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5F3243-0F35-460E-8269-43B9D0F7C3D4}" type="slidenum">
              <a:rPr lang="en-GB" smtClean="0"/>
              <a:t>‹#›</a:t>
            </a:fld>
            <a:endParaRPr lang="en-GB"/>
          </a:p>
        </p:txBody>
      </p:sp>
    </p:spTree>
    <p:extLst>
      <p:ext uri="{BB962C8B-B14F-4D97-AF65-F5344CB8AC3E}">
        <p14:creationId xmlns:p14="http://schemas.microsoft.com/office/powerpoint/2010/main" val="3549659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degrees of freedom is the calculated by subtracting the number of independent variables from the number of observations used. N will be the threshold set by the organisation.</a:t>
            </a:r>
          </a:p>
          <a:p>
            <a:endParaRPr lang="en-GB" dirty="0"/>
          </a:p>
          <a:p>
            <a:r>
              <a:rPr lang="en-GB" dirty="0"/>
              <a:t>A full model would display the coefficients for every variable included in the regression as well as all possible interactions of those variables.</a:t>
            </a:r>
          </a:p>
        </p:txBody>
      </p:sp>
      <p:sp>
        <p:nvSpPr>
          <p:cNvPr id="4" name="Slide Number Placeholder 3"/>
          <p:cNvSpPr>
            <a:spLocks noGrp="1"/>
          </p:cNvSpPr>
          <p:nvPr>
            <p:ph type="sldNum" sz="quarter" idx="10"/>
          </p:nvPr>
        </p:nvSpPr>
        <p:spPr/>
        <p:txBody>
          <a:bodyPr/>
          <a:lstStyle/>
          <a:p>
            <a:fld id="{935F3243-0F35-460E-8269-43B9D0F7C3D4}" type="slidenum">
              <a:rPr lang="en-GB" smtClean="0"/>
              <a:t>3</a:t>
            </a:fld>
            <a:endParaRPr lang="en-GB"/>
          </a:p>
        </p:txBody>
      </p:sp>
    </p:spTree>
    <p:extLst>
      <p:ext uri="{BB962C8B-B14F-4D97-AF65-F5344CB8AC3E}">
        <p14:creationId xmlns:p14="http://schemas.microsoft.com/office/powerpoint/2010/main" val="2653824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don’t know how many observations the regression model is based on.</a:t>
            </a:r>
          </a:p>
          <a:p>
            <a:endParaRPr lang="en-GB" dirty="0"/>
          </a:p>
          <a:p>
            <a:r>
              <a:rPr lang="en-GB" dirty="0"/>
              <a:t>We also don’t know what the variables included are, the variable names are likely to be meaningless to whoever is checking the output.</a:t>
            </a:r>
          </a:p>
        </p:txBody>
      </p:sp>
      <p:sp>
        <p:nvSpPr>
          <p:cNvPr id="4" name="Slide Number Placeholder 3"/>
          <p:cNvSpPr>
            <a:spLocks noGrp="1"/>
          </p:cNvSpPr>
          <p:nvPr>
            <p:ph type="sldNum" sz="quarter" idx="10"/>
          </p:nvPr>
        </p:nvSpPr>
        <p:spPr/>
        <p:txBody>
          <a:bodyPr/>
          <a:lstStyle/>
          <a:p>
            <a:fld id="{935F3243-0F35-460E-8269-43B9D0F7C3D4}" type="slidenum">
              <a:rPr lang="en-GB" smtClean="0"/>
              <a:t>4</a:t>
            </a:fld>
            <a:endParaRPr lang="en-GB"/>
          </a:p>
        </p:txBody>
      </p:sp>
    </p:spTree>
    <p:extLst>
      <p:ext uri="{BB962C8B-B14F-4D97-AF65-F5344CB8AC3E}">
        <p14:creationId xmlns:p14="http://schemas.microsoft.com/office/powerpoint/2010/main" val="1254457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can see the number of observations and have an understanding of the variables included. We can now properly check if the potential problems with the models, it doesn’t appear so because it is not based on single observation, there isn’t any issues with nesting, nor is there only categorical.</a:t>
            </a:r>
          </a:p>
        </p:txBody>
      </p:sp>
      <p:sp>
        <p:nvSpPr>
          <p:cNvPr id="4" name="Slide Number Placeholder 3"/>
          <p:cNvSpPr>
            <a:spLocks noGrp="1"/>
          </p:cNvSpPr>
          <p:nvPr>
            <p:ph type="sldNum" sz="quarter" idx="10"/>
          </p:nvPr>
        </p:nvSpPr>
        <p:spPr/>
        <p:txBody>
          <a:bodyPr/>
          <a:lstStyle/>
          <a:p>
            <a:fld id="{935F3243-0F35-460E-8269-43B9D0F7C3D4}" type="slidenum">
              <a:rPr lang="en-GB" smtClean="0"/>
              <a:t>5</a:t>
            </a:fld>
            <a:endParaRPr lang="en-GB"/>
          </a:p>
        </p:txBody>
      </p:sp>
    </p:spTree>
    <p:extLst>
      <p:ext uri="{BB962C8B-B14F-4D97-AF65-F5344CB8AC3E}">
        <p14:creationId xmlns:p14="http://schemas.microsoft.com/office/powerpoint/2010/main" val="1907490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AF5D746-0622-4734-A99E-778268D68113}" type="slidenum">
              <a:rPr lang="en-GB" smtClean="0"/>
              <a:t>7</a:t>
            </a:fld>
            <a:endParaRPr lang="en-GB"/>
          </a:p>
        </p:txBody>
      </p:sp>
    </p:spTree>
    <p:extLst>
      <p:ext uri="{BB962C8B-B14F-4D97-AF65-F5344CB8AC3E}">
        <p14:creationId xmlns:p14="http://schemas.microsoft.com/office/powerpoint/2010/main" val="1746971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38FA9-6D33-485D-9F78-02B6C58E53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F5E3A34-4E3F-4A4E-9D10-5306CF29D5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FDFD2F1-D2EA-43BE-86EC-BB150126E5C1}"/>
              </a:ext>
            </a:extLst>
          </p:cNvPr>
          <p:cNvSpPr>
            <a:spLocks noGrp="1"/>
          </p:cNvSpPr>
          <p:nvPr>
            <p:ph type="dt" sz="half" idx="10"/>
          </p:nvPr>
        </p:nvSpPr>
        <p:spPr/>
        <p:txBody>
          <a:bodyPr/>
          <a:lstStyle/>
          <a:p>
            <a:fld id="{79A6E060-9D6B-4566-9381-EAE843033C30}" type="datetimeFigureOut">
              <a:rPr lang="en-GB" smtClean="0"/>
              <a:t>10/12/2019</a:t>
            </a:fld>
            <a:endParaRPr lang="en-GB"/>
          </a:p>
        </p:txBody>
      </p:sp>
      <p:sp>
        <p:nvSpPr>
          <p:cNvPr id="5" name="Footer Placeholder 4">
            <a:extLst>
              <a:ext uri="{FF2B5EF4-FFF2-40B4-BE49-F238E27FC236}">
                <a16:creationId xmlns:a16="http://schemas.microsoft.com/office/drawing/2014/main" id="{2341E97D-B8FD-4EEF-BCB5-23D2DF459A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B4F337-6FDA-4384-958A-CFF76FBB9316}"/>
              </a:ext>
            </a:extLst>
          </p:cNvPr>
          <p:cNvSpPr>
            <a:spLocks noGrp="1"/>
          </p:cNvSpPr>
          <p:nvPr>
            <p:ph type="sldNum" sz="quarter" idx="12"/>
          </p:nvPr>
        </p:nvSpPr>
        <p:spPr/>
        <p:txBody>
          <a:bodyPr/>
          <a:lstStyle/>
          <a:p>
            <a:fld id="{F1E6ACE2-7E98-4347-B2E9-079261FABEFC}" type="slidenum">
              <a:rPr lang="en-GB" smtClean="0"/>
              <a:t>‹#›</a:t>
            </a:fld>
            <a:endParaRPr lang="en-GB"/>
          </a:p>
        </p:txBody>
      </p:sp>
    </p:spTree>
    <p:extLst>
      <p:ext uri="{BB962C8B-B14F-4D97-AF65-F5344CB8AC3E}">
        <p14:creationId xmlns:p14="http://schemas.microsoft.com/office/powerpoint/2010/main" val="2653227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FE74-BC80-49FE-A370-7CFA5F64AC3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ACEF157-8AF4-46EC-BAD8-0BF5057EC12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4ED5B88-82F2-48B9-8659-8ABBDB38C30F}"/>
              </a:ext>
            </a:extLst>
          </p:cNvPr>
          <p:cNvSpPr>
            <a:spLocks noGrp="1"/>
          </p:cNvSpPr>
          <p:nvPr>
            <p:ph type="dt" sz="half" idx="10"/>
          </p:nvPr>
        </p:nvSpPr>
        <p:spPr/>
        <p:txBody>
          <a:bodyPr/>
          <a:lstStyle/>
          <a:p>
            <a:fld id="{79A6E060-9D6B-4566-9381-EAE843033C30}" type="datetimeFigureOut">
              <a:rPr lang="en-GB" smtClean="0"/>
              <a:t>10/12/2019</a:t>
            </a:fld>
            <a:endParaRPr lang="en-GB"/>
          </a:p>
        </p:txBody>
      </p:sp>
      <p:sp>
        <p:nvSpPr>
          <p:cNvPr id="5" name="Footer Placeholder 4">
            <a:extLst>
              <a:ext uri="{FF2B5EF4-FFF2-40B4-BE49-F238E27FC236}">
                <a16:creationId xmlns:a16="http://schemas.microsoft.com/office/drawing/2014/main" id="{214440A3-A1C4-4D7E-8978-AF6CE2CBCF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FABAC0-F6F5-4BAA-AF57-7C60D52958B7}"/>
              </a:ext>
            </a:extLst>
          </p:cNvPr>
          <p:cNvSpPr>
            <a:spLocks noGrp="1"/>
          </p:cNvSpPr>
          <p:nvPr>
            <p:ph type="sldNum" sz="quarter" idx="12"/>
          </p:nvPr>
        </p:nvSpPr>
        <p:spPr/>
        <p:txBody>
          <a:bodyPr/>
          <a:lstStyle/>
          <a:p>
            <a:fld id="{F1E6ACE2-7E98-4347-B2E9-079261FABEFC}" type="slidenum">
              <a:rPr lang="en-GB" smtClean="0"/>
              <a:t>‹#›</a:t>
            </a:fld>
            <a:endParaRPr lang="en-GB"/>
          </a:p>
        </p:txBody>
      </p:sp>
    </p:spTree>
    <p:extLst>
      <p:ext uri="{BB962C8B-B14F-4D97-AF65-F5344CB8AC3E}">
        <p14:creationId xmlns:p14="http://schemas.microsoft.com/office/powerpoint/2010/main" val="2908525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4090CB-B303-4D3E-A480-AD3571B92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EEBEAA6-B4FC-4953-9A32-DA57924767A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1F2169-CEA7-4EDB-8103-7A1C31348079}"/>
              </a:ext>
            </a:extLst>
          </p:cNvPr>
          <p:cNvSpPr>
            <a:spLocks noGrp="1"/>
          </p:cNvSpPr>
          <p:nvPr>
            <p:ph type="dt" sz="half" idx="10"/>
          </p:nvPr>
        </p:nvSpPr>
        <p:spPr/>
        <p:txBody>
          <a:bodyPr/>
          <a:lstStyle/>
          <a:p>
            <a:fld id="{79A6E060-9D6B-4566-9381-EAE843033C30}" type="datetimeFigureOut">
              <a:rPr lang="en-GB" smtClean="0"/>
              <a:t>10/12/2019</a:t>
            </a:fld>
            <a:endParaRPr lang="en-GB"/>
          </a:p>
        </p:txBody>
      </p:sp>
      <p:sp>
        <p:nvSpPr>
          <p:cNvPr id="5" name="Footer Placeholder 4">
            <a:extLst>
              <a:ext uri="{FF2B5EF4-FFF2-40B4-BE49-F238E27FC236}">
                <a16:creationId xmlns:a16="http://schemas.microsoft.com/office/drawing/2014/main" id="{40E32795-227E-4A9F-9A82-FA1E85C2C3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BF0670-8AB6-4EFA-82E6-E723D09ACDFE}"/>
              </a:ext>
            </a:extLst>
          </p:cNvPr>
          <p:cNvSpPr>
            <a:spLocks noGrp="1"/>
          </p:cNvSpPr>
          <p:nvPr>
            <p:ph type="sldNum" sz="quarter" idx="12"/>
          </p:nvPr>
        </p:nvSpPr>
        <p:spPr/>
        <p:txBody>
          <a:bodyPr/>
          <a:lstStyle/>
          <a:p>
            <a:fld id="{F1E6ACE2-7E98-4347-B2E9-079261FABEFC}" type="slidenum">
              <a:rPr lang="en-GB" smtClean="0"/>
              <a:t>‹#›</a:t>
            </a:fld>
            <a:endParaRPr lang="en-GB"/>
          </a:p>
        </p:txBody>
      </p:sp>
    </p:spTree>
    <p:extLst>
      <p:ext uri="{BB962C8B-B14F-4D97-AF65-F5344CB8AC3E}">
        <p14:creationId xmlns:p14="http://schemas.microsoft.com/office/powerpoint/2010/main" val="4238927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0A59-21E4-4598-A493-38645164B2A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D381324-43F4-46BE-B0D4-18CFC8EE27A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96FF053-F7ED-4B85-B85C-90FE56B6BBA7}"/>
              </a:ext>
            </a:extLst>
          </p:cNvPr>
          <p:cNvSpPr>
            <a:spLocks noGrp="1"/>
          </p:cNvSpPr>
          <p:nvPr>
            <p:ph type="dt" sz="half" idx="10"/>
          </p:nvPr>
        </p:nvSpPr>
        <p:spPr/>
        <p:txBody>
          <a:bodyPr/>
          <a:lstStyle/>
          <a:p>
            <a:fld id="{79A6E060-9D6B-4566-9381-EAE843033C30}" type="datetimeFigureOut">
              <a:rPr lang="en-GB" smtClean="0"/>
              <a:t>10/12/2019</a:t>
            </a:fld>
            <a:endParaRPr lang="en-GB"/>
          </a:p>
        </p:txBody>
      </p:sp>
      <p:sp>
        <p:nvSpPr>
          <p:cNvPr id="5" name="Footer Placeholder 4">
            <a:extLst>
              <a:ext uri="{FF2B5EF4-FFF2-40B4-BE49-F238E27FC236}">
                <a16:creationId xmlns:a16="http://schemas.microsoft.com/office/drawing/2014/main" id="{22035728-D916-4BB5-82CB-A7198907B1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4ECE4B-66AC-4FCE-80A9-021D506977EA}"/>
              </a:ext>
            </a:extLst>
          </p:cNvPr>
          <p:cNvSpPr>
            <a:spLocks noGrp="1"/>
          </p:cNvSpPr>
          <p:nvPr>
            <p:ph type="sldNum" sz="quarter" idx="12"/>
          </p:nvPr>
        </p:nvSpPr>
        <p:spPr/>
        <p:txBody>
          <a:bodyPr/>
          <a:lstStyle/>
          <a:p>
            <a:fld id="{F1E6ACE2-7E98-4347-B2E9-079261FABEFC}" type="slidenum">
              <a:rPr lang="en-GB" smtClean="0"/>
              <a:t>‹#›</a:t>
            </a:fld>
            <a:endParaRPr lang="en-GB"/>
          </a:p>
        </p:txBody>
      </p:sp>
    </p:spTree>
    <p:extLst>
      <p:ext uri="{BB962C8B-B14F-4D97-AF65-F5344CB8AC3E}">
        <p14:creationId xmlns:p14="http://schemas.microsoft.com/office/powerpoint/2010/main" val="4208017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46423-F5B2-4E00-86C1-A96EBF004A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635F9EA-D010-4D3D-A9B2-9394834551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077712-5BF3-470B-B703-0BDE817219DA}"/>
              </a:ext>
            </a:extLst>
          </p:cNvPr>
          <p:cNvSpPr>
            <a:spLocks noGrp="1"/>
          </p:cNvSpPr>
          <p:nvPr>
            <p:ph type="dt" sz="half" idx="10"/>
          </p:nvPr>
        </p:nvSpPr>
        <p:spPr/>
        <p:txBody>
          <a:bodyPr/>
          <a:lstStyle/>
          <a:p>
            <a:fld id="{79A6E060-9D6B-4566-9381-EAE843033C30}" type="datetimeFigureOut">
              <a:rPr lang="en-GB" smtClean="0"/>
              <a:t>10/12/2019</a:t>
            </a:fld>
            <a:endParaRPr lang="en-GB"/>
          </a:p>
        </p:txBody>
      </p:sp>
      <p:sp>
        <p:nvSpPr>
          <p:cNvPr id="5" name="Footer Placeholder 4">
            <a:extLst>
              <a:ext uri="{FF2B5EF4-FFF2-40B4-BE49-F238E27FC236}">
                <a16:creationId xmlns:a16="http://schemas.microsoft.com/office/drawing/2014/main" id="{55FCCD08-71AA-40D4-B4CC-01BE4B75F0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FC3AF6-8DC0-4C16-9F2A-BDB8420DC165}"/>
              </a:ext>
            </a:extLst>
          </p:cNvPr>
          <p:cNvSpPr>
            <a:spLocks noGrp="1"/>
          </p:cNvSpPr>
          <p:nvPr>
            <p:ph type="sldNum" sz="quarter" idx="12"/>
          </p:nvPr>
        </p:nvSpPr>
        <p:spPr/>
        <p:txBody>
          <a:bodyPr/>
          <a:lstStyle/>
          <a:p>
            <a:fld id="{F1E6ACE2-7E98-4347-B2E9-079261FABEFC}" type="slidenum">
              <a:rPr lang="en-GB" smtClean="0"/>
              <a:t>‹#›</a:t>
            </a:fld>
            <a:endParaRPr lang="en-GB"/>
          </a:p>
        </p:txBody>
      </p:sp>
    </p:spTree>
    <p:extLst>
      <p:ext uri="{BB962C8B-B14F-4D97-AF65-F5344CB8AC3E}">
        <p14:creationId xmlns:p14="http://schemas.microsoft.com/office/powerpoint/2010/main" val="1714907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0AFD6-394C-46E4-A823-10C9FC72BB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78A633-2CE4-4BCE-A3F6-A0945F38215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B9A768F-4EC9-4472-A888-C62C431FEC0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34C87EF-59D2-487E-9642-8A341A30E0FF}"/>
              </a:ext>
            </a:extLst>
          </p:cNvPr>
          <p:cNvSpPr>
            <a:spLocks noGrp="1"/>
          </p:cNvSpPr>
          <p:nvPr>
            <p:ph type="dt" sz="half" idx="10"/>
          </p:nvPr>
        </p:nvSpPr>
        <p:spPr/>
        <p:txBody>
          <a:bodyPr/>
          <a:lstStyle/>
          <a:p>
            <a:fld id="{79A6E060-9D6B-4566-9381-EAE843033C30}" type="datetimeFigureOut">
              <a:rPr lang="en-GB" smtClean="0"/>
              <a:t>10/12/2019</a:t>
            </a:fld>
            <a:endParaRPr lang="en-GB"/>
          </a:p>
        </p:txBody>
      </p:sp>
      <p:sp>
        <p:nvSpPr>
          <p:cNvPr id="6" name="Footer Placeholder 5">
            <a:extLst>
              <a:ext uri="{FF2B5EF4-FFF2-40B4-BE49-F238E27FC236}">
                <a16:creationId xmlns:a16="http://schemas.microsoft.com/office/drawing/2014/main" id="{95651444-7D62-470F-B9F5-BAB29E0B2F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365397E-54CC-4D32-AEE9-640740CAC6B7}"/>
              </a:ext>
            </a:extLst>
          </p:cNvPr>
          <p:cNvSpPr>
            <a:spLocks noGrp="1"/>
          </p:cNvSpPr>
          <p:nvPr>
            <p:ph type="sldNum" sz="quarter" idx="12"/>
          </p:nvPr>
        </p:nvSpPr>
        <p:spPr/>
        <p:txBody>
          <a:bodyPr/>
          <a:lstStyle/>
          <a:p>
            <a:fld id="{F1E6ACE2-7E98-4347-B2E9-079261FABEFC}" type="slidenum">
              <a:rPr lang="en-GB" smtClean="0"/>
              <a:t>‹#›</a:t>
            </a:fld>
            <a:endParaRPr lang="en-GB"/>
          </a:p>
        </p:txBody>
      </p:sp>
    </p:spTree>
    <p:extLst>
      <p:ext uri="{BB962C8B-B14F-4D97-AF65-F5344CB8AC3E}">
        <p14:creationId xmlns:p14="http://schemas.microsoft.com/office/powerpoint/2010/main" val="1272078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2B1C8-E252-47A8-822F-01BA57D1B91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323812E-3C95-4199-B096-C43D288900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55028E6-F5F0-49C6-A87E-162A63764B9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957F745-E6ED-41A2-82EF-66B19ED135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83EDF0-0A76-4F52-A9E3-C305647733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E3B1040-49DD-447D-A0E1-01205B1F113B}"/>
              </a:ext>
            </a:extLst>
          </p:cNvPr>
          <p:cNvSpPr>
            <a:spLocks noGrp="1"/>
          </p:cNvSpPr>
          <p:nvPr>
            <p:ph type="dt" sz="half" idx="10"/>
          </p:nvPr>
        </p:nvSpPr>
        <p:spPr/>
        <p:txBody>
          <a:bodyPr/>
          <a:lstStyle/>
          <a:p>
            <a:fld id="{79A6E060-9D6B-4566-9381-EAE843033C30}" type="datetimeFigureOut">
              <a:rPr lang="en-GB" smtClean="0"/>
              <a:t>10/12/2019</a:t>
            </a:fld>
            <a:endParaRPr lang="en-GB"/>
          </a:p>
        </p:txBody>
      </p:sp>
      <p:sp>
        <p:nvSpPr>
          <p:cNvPr id="8" name="Footer Placeholder 7">
            <a:extLst>
              <a:ext uri="{FF2B5EF4-FFF2-40B4-BE49-F238E27FC236}">
                <a16:creationId xmlns:a16="http://schemas.microsoft.com/office/drawing/2014/main" id="{36E1E95D-F775-4C76-A223-4B391E9BECA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3A97831-F009-462B-B18B-AFFD90C3CF39}"/>
              </a:ext>
            </a:extLst>
          </p:cNvPr>
          <p:cNvSpPr>
            <a:spLocks noGrp="1"/>
          </p:cNvSpPr>
          <p:nvPr>
            <p:ph type="sldNum" sz="quarter" idx="12"/>
          </p:nvPr>
        </p:nvSpPr>
        <p:spPr/>
        <p:txBody>
          <a:bodyPr/>
          <a:lstStyle/>
          <a:p>
            <a:fld id="{F1E6ACE2-7E98-4347-B2E9-079261FABEFC}" type="slidenum">
              <a:rPr lang="en-GB" smtClean="0"/>
              <a:t>‹#›</a:t>
            </a:fld>
            <a:endParaRPr lang="en-GB"/>
          </a:p>
        </p:txBody>
      </p:sp>
    </p:spTree>
    <p:extLst>
      <p:ext uri="{BB962C8B-B14F-4D97-AF65-F5344CB8AC3E}">
        <p14:creationId xmlns:p14="http://schemas.microsoft.com/office/powerpoint/2010/main" val="823949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4843-6C1F-45B5-BEAB-E4651ABEF0D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C36E5A9-BC9C-4730-9E1A-C674DBD0E794}"/>
              </a:ext>
            </a:extLst>
          </p:cNvPr>
          <p:cNvSpPr>
            <a:spLocks noGrp="1"/>
          </p:cNvSpPr>
          <p:nvPr>
            <p:ph type="dt" sz="half" idx="10"/>
          </p:nvPr>
        </p:nvSpPr>
        <p:spPr/>
        <p:txBody>
          <a:bodyPr/>
          <a:lstStyle/>
          <a:p>
            <a:fld id="{79A6E060-9D6B-4566-9381-EAE843033C30}" type="datetimeFigureOut">
              <a:rPr lang="en-GB" smtClean="0"/>
              <a:t>10/12/2019</a:t>
            </a:fld>
            <a:endParaRPr lang="en-GB"/>
          </a:p>
        </p:txBody>
      </p:sp>
      <p:sp>
        <p:nvSpPr>
          <p:cNvPr id="4" name="Footer Placeholder 3">
            <a:extLst>
              <a:ext uri="{FF2B5EF4-FFF2-40B4-BE49-F238E27FC236}">
                <a16:creationId xmlns:a16="http://schemas.microsoft.com/office/drawing/2014/main" id="{2E9073F2-8D98-464E-B477-A25FAE6A3A0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E256985-2711-4CA3-BAA3-38D912467EBD}"/>
              </a:ext>
            </a:extLst>
          </p:cNvPr>
          <p:cNvSpPr>
            <a:spLocks noGrp="1"/>
          </p:cNvSpPr>
          <p:nvPr>
            <p:ph type="sldNum" sz="quarter" idx="12"/>
          </p:nvPr>
        </p:nvSpPr>
        <p:spPr/>
        <p:txBody>
          <a:bodyPr/>
          <a:lstStyle/>
          <a:p>
            <a:fld id="{F1E6ACE2-7E98-4347-B2E9-079261FABEFC}" type="slidenum">
              <a:rPr lang="en-GB" smtClean="0"/>
              <a:t>‹#›</a:t>
            </a:fld>
            <a:endParaRPr lang="en-GB"/>
          </a:p>
        </p:txBody>
      </p:sp>
    </p:spTree>
    <p:extLst>
      <p:ext uri="{BB962C8B-B14F-4D97-AF65-F5344CB8AC3E}">
        <p14:creationId xmlns:p14="http://schemas.microsoft.com/office/powerpoint/2010/main" val="1854297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59BBE2-773D-49A7-8EF8-EB1A6835CEFD}"/>
              </a:ext>
            </a:extLst>
          </p:cNvPr>
          <p:cNvSpPr>
            <a:spLocks noGrp="1"/>
          </p:cNvSpPr>
          <p:nvPr>
            <p:ph type="dt" sz="half" idx="10"/>
          </p:nvPr>
        </p:nvSpPr>
        <p:spPr/>
        <p:txBody>
          <a:bodyPr/>
          <a:lstStyle/>
          <a:p>
            <a:fld id="{79A6E060-9D6B-4566-9381-EAE843033C30}" type="datetimeFigureOut">
              <a:rPr lang="en-GB" smtClean="0"/>
              <a:t>10/12/2019</a:t>
            </a:fld>
            <a:endParaRPr lang="en-GB"/>
          </a:p>
        </p:txBody>
      </p:sp>
      <p:sp>
        <p:nvSpPr>
          <p:cNvPr id="3" name="Footer Placeholder 2">
            <a:extLst>
              <a:ext uri="{FF2B5EF4-FFF2-40B4-BE49-F238E27FC236}">
                <a16:creationId xmlns:a16="http://schemas.microsoft.com/office/drawing/2014/main" id="{09E9297A-C68E-49E6-A6DF-C6DE02DE0CF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95B73E6-9FF0-43D3-B781-26057744A49B}"/>
              </a:ext>
            </a:extLst>
          </p:cNvPr>
          <p:cNvSpPr>
            <a:spLocks noGrp="1"/>
          </p:cNvSpPr>
          <p:nvPr>
            <p:ph type="sldNum" sz="quarter" idx="12"/>
          </p:nvPr>
        </p:nvSpPr>
        <p:spPr/>
        <p:txBody>
          <a:bodyPr/>
          <a:lstStyle/>
          <a:p>
            <a:fld id="{F1E6ACE2-7E98-4347-B2E9-079261FABEFC}" type="slidenum">
              <a:rPr lang="en-GB" smtClean="0"/>
              <a:t>‹#›</a:t>
            </a:fld>
            <a:endParaRPr lang="en-GB"/>
          </a:p>
        </p:txBody>
      </p:sp>
    </p:spTree>
    <p:extLst>
      <p:ext uri="{BB962C8B-B14F-4D97-AF65-F5344CB8AC3E}">
        <p14:creationId xmlns:p14="http://schemas.microsoft.com/office/powerpoint/2010/main" val="3200904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6A56-65ED-4F86-84C2-0FD6900378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9CF2D74-E038-4FDC-AAB9-28D5E5CC94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106E585-0F9B-4E5D-8B95-FD90F989C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E81F731-BAD7-4E64-B76D-1A1AE1353D65}"/>
              </a:ext>
            </a:extLst>
          </p:cNvPr>
          <p:cNvSpPr>
            <a:spLocks noGrp="1"/>
          </p:cNvSpPr>
          <p:nvPr>
            <p:ph type="dt" sz="half" idx="10"/>
          </p:nvPr>
        </p:nvSpPr>
        <p:spPr/>
        <p:txBody>
          <a:bodyPr/>
          <a:lstStyle/>
          <a:p>
            <a:fld id="{79A6E060-9D6B-4566-9381-EAE843033C30}" type="datetimeFigureOut">
              <a:rPr lang="en-GB" smtClean="0"/>
              <a:t>10/12/2019</a:t>
            </a:fld>
            <a:endParaRPr lang="en-GB"/>
          </a:p>
        </p:txBody>
      </p:sp>
      <p:sp>
        <p:nvSpPr>
          <p:cNvPr id="6" name="Footer Placeholder 5">
            <a:extLst>
              <a:ext uri="{FF2B5EF4-FFF2-40B4-BE49-F238E27FC236}">
                <a16:creationId xmlns:a16="http://schemas.microsoft.com/office/drawing/2014/main" id="{7F7725F4-1BEE-425C-B681-AD38DF3F13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0685681-53A1-4449-9B45-D2075917EC00}"/>
              </a:ext>
            </a:extLst>
          </p:cNvPr>
          <p:cNvSpPr>
            <a:spLocks noGrp="1"/>
          </p:cNvSpPr>
          <p:nvPr>
            <p:ph type="sldNum" sz="quarter" idx="12"/>
          </p:nvPr>
        </p:nvSpPr>
        <p:spPr/>
        <p:txBody>
          <a:bodyPr/>
          <a:lstStyle/>
          <a:p>
            <a:fld id="{F1E6ACE2-7E98-4347-B2E9-079261FABEFC}" type="slidenum">
              <a:rPr lang="en-GB" smtClean="0"/>
              <a:t>‹#›</a:t>
            </a:fld>
            <a:endParaRPr lang="en-GB"/>
          </a:p>
        </p:txBody>
      </p:sp>
    </p:spTree>
    <p:extLst>
      <p:ext uri="{BB962C8B-B14F-4D97-AF65-F5344CB8AC3E}">
        <p14:creationId xmlns:p14="http://schemas.microsoft.com/office/powerpoint/2010/main" val="4193405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1E90-F54B-4A58-9E55-2840ED3DB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96BC0C2-66E6-414B-9F1E-6F8F4EAFA8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F724564-D69C-4129-8589-4A230D20B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A0F073-768B-4722-9333-61D62D144063}"/>
              </a:ext>
            </a:extLst>
          </p:cNvPr>
          <p:cNvSpPr>
            <a:spLocks noGrp="1"/>
          </p:cNvSpPr>
          <p:nvPr>
            <p:ph type="dt" sz="half" idx="10"/>
          </p:nvPr>
        </p:nvSpPr>
        <p:spPr/>
        <p:txBody>
          <a:bodyPr/>
          <a:lstStyle/>
          <a:p>
            <a:fld id="{79A6E060-9D6B-4566-9381-EAE843033C30}" type="datetimeFigureOut">
              <a:rPr lang="en-GB" smtClean="0"/>
              <a:t>10/12/2019</a:t>
            </a:fld>
            <a:endParaRPr lang="en-GB"/>
          </a:p>
        </p:txBody>
      </p:sp>
      <p:sp>
        <p:nvSpPr>
          <p:cNvPr id="6" name="Footer Placeholder 5">
            <a:extLst>
              <a:ext uri="{FF2B5EF4-FFF2-40B4-BE49-F238E27FC236}">
                <a16:creationId xmlns:a16="http://schemas.microsoft.com/office/drawing/2014/main" id="{69F8F418-B95C-4282-BFB8-522EBC53D79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3C58078-C7B8-40E5-9A61-1B87C72D79D8}"/>
              </a:ext>
            </a:extLst>
          </p:cNvPr>
          <p:cNvSpPr>
            <a:spLocks noGrp="1"/>
          </p:cNvSpPr>
          <p:nvPr>
            <p:ph type="sldNum" sz="quarter" idx="12"/>
          </p:nvPr>
        </p:nvSpPr>
        <p:spPr/>
        <p:txBody>
          <a:bodyPr/>
          <a:lstStyle/>
          <a:p>
            <a:fld id="{F1E6ACE2-7E98-4347-B2E9-079261FABEFC}" type="slidenum">
              <a:rPr lang="en-GB" smtClean="0"/>
              <a:t>‹#›</a:t>
            </a:fld>
            <a:endParaRPr lang="en-GB"/>
          </a:p>
        </p:txBody>
      </p:sp>
    </p:spTree>
    <p:extLst>
      <p:ext uri="{BB962C8B-B14F-4D97-AF65-F5344CB8AC3E}">
        <p14:creationId xmlns:p14="http://schemas.microsoft.com/office/powerpoint/2010/main" val="154470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5276BB-8D4F-4344-A573-AD15E0B759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EDF3A3B-B0F2-4CEB-BB2F-E9D4BFABF8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E15D32-CE3E-48A9-9F9D-9373CBD697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6E060-9D6B-4566-9381-EAE843033C30}" type="datetimeFigureOut">
              <a:rPr lang="en-GB" smtClean="0"/>
              <a:t>10/12/2019</a:t>
            </a:fld>
            <a:endParaRPr lang="en-GB"/>
          </a:p>
        </p:txBody>
      </p:sp>
      <p:sp>
        <p:nvSpPr>
          <p:cNvPr id="5" name="Footer Placeholder 4">
            <a:extLst>
              <a:ext uri="{FF2B5EF4-FFF2-40B4-BE49-F238E27FC236}">
                <a16:creationId xmlns:a16="http://schemas.microsoft.com/office/drawing/2014/main" id="{BB635EE2-9431-4C41-B772-13074EFD81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D0B8A6B-8FCC-4D0D-9698-F717F52802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E6ACE2-7E98-4347-B2E9-079261FABEFC}" type="slidenum">
              <a:rPr lang="en-GB" smtClean="0"/>
              <a:t>‹#›</a:t>
            </a:fld>
            <a:endParaRPr lang="en-GB"/>
          </a:p>
        </p:txBody>
      </p:sp>
    </p:spTree>
    <p:extLst>
      <p:ext uri="{BB962C8B-B14F-4D97-AF65-F5344CB8AC3E}">
        <p14:creationId xmlns:p14="http://schemas.microsoft.com/office/powerpoint/2010/main" val="98230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forms.office.com/Pages/ShareFormPage.aspx?id=L4lzROBx_EaN7Cc5ArUTSWiHcxby2zhJtIiqc5iMzSRUOTM0RlpCUFpNMkNCMUdWM0hOUjBNRzNWQS4u&amp;sharetoken=LKBp5i1S20rgqjdb6lh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C6EB-C7DE-4138-894B-A46625B67690}"/>
              </a:ext>
            </a:extLst>
          </p:cNvPr>
          <p:cNvSpPr>
            <a:spLocks noGrp="1"/>
          </p:cNvSpPr>
          <p:nvPr>
            <p:ph type="ctrTitle"/>
          </p:nvPr>
        </p:nvSpPr>
        <p:spPr/>
        <p:txBody>
          <a:bodyPr/>
          <a:lstStyle/>
          <a:p>
            <a:r>
              <a:rPr lang="en-GB" dirty="0"/>
              <a:t>Regressions</a:t>
            </a:r>
          </a:p>
        </p:txBody>
      </p:sp>
    </p:spTree>
    <p:extLst>
      <p:ext uri="{BB962C8B-B14F-4D97-AF65-F5344CB8AC3E}">
        <p14:creationId xmlns:p14="http://schemas.microsoft.com/office/powerpoint/2010/main" val="2516337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57F43-1BA7-4B45-A84B-89F39F4FD65A}"/>
              </a:ext>
            </a:extLst>
          </p:cNvPr>
          <p:cNvSpPr>
            <a:spLocks noGrp="1"/>
          </p:cNvSpPr>
          <p:nvPr>
            <p:ph type="title"/>
          </p:nvPr>
        </p:nvSpPr>
        <p:spPr/>
        <p:txBody>
          <a:bodyPr/>
          <a:lstStyle/>
          <a:p>
            <a:r>
              <a:rPr lang="en-GB" dirty="0"/>
              <a:t>Regressions</a:t>
            </a:r>
          </a:p>
        </p:txBody>
      </p:sp>
      <p:sp>
        <p:nvSpPr>
          <p:cNvPr id="3" name="Content Placeholder 2">
            <a:extLst>
              <a:ext uri="{FF2B5EF4-FFF2-40B4-BE49-F238E27FC236}">
                <a16:creationId xmlns:a16="http://schemas.microsoft.com/office/drawing/2014/main" id="{C8D447BB-9B0F-4D6E-BC0C-7E8C21BB4170}"/>
              </a:ext>
            </a:extLst>
          </p:cNvPr>
          <p:cNvSpPr>
            <a:spLocks noGrp="1"/>
          </p:cNvSpPr>
          <p:nvPr>
            <p:ph idx="1"/>
          </p:nvPr>
        </p:nvSpPr>
        <p:spPr/>
        <p:txBody>
          <a:bodyPr>
            <a:normAutofit/>
          </a:bodyPr>
          <a:lstStyle/>
          <a:p>
            <a:pPr marL="0" indent="0">
              <a:buNone/>
            </a:pPr>
            <a:r>
              <a:rPr lang="en-GB" sz="2000" dirty="0"/>
              <a:t>A ‘</a:t>
            </a:r>
            <a:r>
              <a:rPr lang="en-GB" sz="2000" dirty="0">
                <a:solidFill>
                  <a:srgbClr val="F53F33"/>
                </a:solidFill>
              </a:rPr>
              <a:t>regression</a:t>
            </a:r>
            <a:r>
              <a:rPr lang="en-GB" sz="2000" dirty="0"/>
              <a:t>’ refers to the set of models for estimating a statistical relationship between two or more variables.</a:t>
            </a:r>
          </a:p>
          <a:p>
            <a:pPr marL="0" indent="0">
              <a:buNone/>
            </a:pPr>
            <a:endParaRPr lang="en-GB" sz="2000" dirty="0"/>
          </a:p>
          <a:p>
            <a:pPr marL="0" indent="0">
              <a:buNone/>
            </a:pPr>
            <a:r>
              <a:rPr lang="en-GB" sz="2000" dirty="0"/>
              <a:t>Disclosure can occur if: </a:t>
            </a:r>
          </a:p>
          <a:p>
            <a:pPr>
              <a:buClr>
                <a:srgbClr val="F53F33"/>
              </a:buClr>
            </a:pPr>
            <a:r>
              <a:rPr lang="en-GB" sz="2000" dirty="0"/>
              <a:t>the regression is based on a single unit, </a:t>
            </a:r>
          </a:p>
          <a:p>
            <a:pPr>
              <a:buClr>
                <a:srgbClr val="F53F33"/>
              </a:buClr>
            </a:pPr>
            <a:r>
              <a:rPr lang="en-GB" sz="2000" dirty="0"/>
              <a:t>the regressions are performed sequentially in which the number of observations changes slightly but the coefficients show a significant change</a:t>
            </a:r>
          </a:p>
          <a:p>
            <a:pPr>
              <a:buClr>
                <a:srgbClr val="F53F33"/>
              </a:buClr>
            </a:pPr>
            <a:r>
              <a:rPr lang="en-GB" sz="2000" dirty="0"/>
              <a:t>the regression consists of only categorical variables. </a:t>
            </a:r>
          </a:p>
          <a:p>
            <a:pPr>
              <a:buClr>
                <a:srgbClr val="F53F33"/>
              </a:buClr>
            </a:pPr>
            <a:endParaRPr lang="en-GB" sz="2000" dirty="0"/>
          </a:p>
          <a:p>
            <a:pPr marL="0" indent="0">
              <a:buClr>
                <a:srgbClr val="F53F33"/>
              </a:buClr>
              <a:buNone/>
            </a:pPr>
            <a:endParaRPr lang="en-GB" sz="2000" dirty="0"/>
          </a:p>
        </p:txBody>
      </p:sp>
    </p:spTree>
    <p:extLst>
      <p:ext uri="{BB962C8B-B14F-4D97-AF65-F5344CB8AC3E}">
        <p14:creationId xmlns:p14="http://schemas.microsoft.com/office/powerpoint/2010/main" val="379687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7A45-3E97-4621-A7B9-D931BA86E30B}"/>
              </a:ext>
            </a:extLst>
          </p:cNvPr>
          <p:cNvSpPr>
            <a:spLocks noGrp="1"/>
          </p:cNvSpPr>
          <p:nvPr>
            <p:ph type="title"/>
          </p:nvPr>
        </p:nvSpPr>
        <p:spPr/>
        <p:txBody>
          <a:bodyPr/>
          <a:lstStyle/>
          <a:p>
            <a:r>
              <a:rPr lang="en-GB" dirty="0"/>
              <a:t>SDC Considerations</a:t>
            </a:r>
          </a:p>
        </p:txBody>
      </p:sp>
      <p:sp>
        <p:nvSpPr>
          <p:cNvPr id="3" name="Content Placeholder 2">
            <a:extLst>
              <a:ext uri="{FF2B5EF4-FFF2-40B4-BE49-F238E27FC236}">
                <a16:creationId xmlns:a16="http://schemas.microsoft.com/office/drawing/2014/main" id="{397889FA-49ED-4567-96BD-52DCB3CEECF3}"/>
              </a:ext>
            </a:extLst>
          </p:cNvPr>
          <p:cNvSpPr>
            <a:spLocks noGrp="1"/>
          </p:cNvSpPr>
          <p:nvPr>
            <p:ph idx="1"/>
          </p:nvPr>
        </p:nvSpPr>
        <p:spPr/>
        <p:txBody>
          <a:bodyPr/>
          <a:lstStyle/>
          <a:p>
            <a:pPr marL="0" indent="0">
              <a:buNone/>
            </a:pPr>
            <a:r>
              <a:rPr lang="en-GB" sz="2000" dirty="0"/>
              <a:t>The </a:t>
            </a:r>
            <a:r>
              <a:rPr lang="en-GB" sz="2000" dirty="0">
                <a:solidFill>
                  <a:srgbClr val="FF0000"/>
                </a:solidFill>
              </a:rPr>
              <a:t>degrees of freedom </a:t>
            </a:r>
            <a:r>
              <a:rPr lang="en-GB" sz="2000" dirty="0"/>
              <a:t>should be at least the threshold of N.</a:t>
            </a:r>
          </a:p>
          <a:p>
            <a:pPr marL="0" indent="0">
              <a:buNone/>
            </a:pPr>
            <a:endParaRPr lang="en-GB" sz="2000" dirty="0"/>
          </a:p>
          <a:p>
            <a:pPr marL="0" indent="0">
              <a:buNone/>
            </a:pPr>
            <a:r>
              <a:rPr lang="en-GB" sz="2000" dirty="0"/>
              <a:t>Sequential regressions should not differ in counts of observations of </a:t>
            </a:r>
            <a:r>
              <a:rPr lang="en-GB" sz="2000" dirty="0">
                <a:solidFill>
                  <a:srgbClr val="FF0000"/>
                </a:solidFill>
              </a:rPr>
              <a:t>less than N</a:t>
            </a:r>
            <a:r>
              <a:rPr lang="en-GB" sz="2000" dirty="0"/>
              <a:t>.</a:t>
            </a:r>
          </a:p>
          <a:p>
            <a:pPr marL="0" indent="0">
              <a:buNone/>
            </a:pPr>
            <a:endParaRPr lang="en-GB" sz="2000" dirty="0"/>
          </a:p>
          <a:p>
            <a:pPr marL="0" indent="0">
              <a:buNone/>
            </a:pPr>
            <a:r>
              <a:rPr lang="en-GB" sz="2000" dirty="0"/>
              <a:t>If a full model contains </a:t>
            </a:r>
            <a:r>
              <a:rPr lang="en-GB" sz="2000" dirty="0">
                <a:solidFill>
                  <a:srgbClr val="FF0000"/>
                </a:solidFill>
              </a:rPr>
              <a:t>only categorical variables </a:t>
            </a:r>
            <a:r>
              <a:rPr lang="en-GB" sz="2000" dirty="0"/>
              <a:t>then at least one of the coefficients should be suppressed.</a:t>
            </a:r>
          </a:p>
          <a:p>
            <a:pPr marL="0" indent="0">
              <a:buNone/>
            </a:pPr>
            <a:endParaRPr lang="en-GB" dirty="0"/>
          </a:p>
          <a:p>
            <a:pPr marL="0" indent="0">
              <a:buNone/>
            </a:pPr>
            <a:r>
              <a:rPr lang="en-GB" sz="2000" dirty="0"/>
              <a:t>Generally, regression results can be released and they do not often present a disclosure risk.</a:t>
            </a:r>
          </a:p>
        </p:txBody>
      </p:sp>
    </p:spTree>
    <p:extLst>
      <p:ext uri="{BB962C8B-B14F-4D97-AF65-F5344CB8AC3E}">
        <p14:creationId xmlns:p14="http://schemas.microsoft.com/office/powerpoint/2010/main" val="2482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6A272-3E65-4BCF-A758-7AFEF940A7C8}"/>
              </a:ext>
            </a:extLst>
          </p:cNvPr>
          <p:cNvSpPr>
            <a:spLocks noGrp="1"/>
          </p:cNvSpPr>
          <p:nvPr>
            <p:ph type="title"/>
          </p:nvPr>
        </p:nvSpPr>
        <p:spPr/>
        <p:txBody>
          <a:bodyPr/>
          <a:lstStyle/>
          <a:p>
            <a:r>
              <a:rPr lang="en-GB" dirty="0"/>
              <a:t>A Regression Output</a:t>
            </a:r>
          </a:p>
        </p:txBody>
      </p:sp>
      <p:graphicFrame>
        <p:nvGraphicFramePr>
          <p:cNvPr id="4" name="Table 3">
            <a:extLst>
              <a:ext uri="{FF2B5EF4-FFF2-40B4-BE49-F238E27FC236}">
                <a16:creationId xmlns:a16="http://schemas.microsoft.com/office/drawing/2014/main" id="{C2433F2E-F59A-420A-9F7C-45765C943250}"/>
              </a:ext>
            </a:extLst>
          </p:cNvPr>
          <p:cNvGraphicFramePr>
            <a:graphicFrameLocks noGrp="1"/>
          </p:cNvGraphicFramePr>
          <p:nvPr>
            <p:extLst>
              <p:ext uri="{D42A27DB-BD31-4B8C-83A1-F6EECF244321}">
                <p14:modId xmlns:p14="http://schemas.microsoft.com/office/powerpoint/2010/main" val="1516963661"/>
              </p:ext>
            </p:extLst>
          </p:nvPr>
        </p:nvGraphicFramePr>
        <p:xfrm>
          <a:off x="838200" y="1518640"/>
          <a:ext cx="6620840" cy="3238293"/>
        </p:xfrm>
        <a:graphic>
          <a:graphicData uri="http://schemas.openxmlformats.org/drawingml/2006/table">
            <a:tbl>
              <a:tblPr/>
              <a:tblGrid>
                <a:gridCol w="662084">
                  <a:extLst>
                    <a:ext uri="{9D8B030D-6E8A-4147-A177-3AD203B41FA5}">
                      <a16:colId xmlns:a16="http://schemas.microsoft.com/office/drawing/2014/main" val="3744181851"/>
                    </a:ext>
                  </a:extLst>
                </a:gridCol>
                <a:gridCol w="662084">
                  <a:extLst>
                    <a:ext uri="{9D8B030D-6E8A-4147-A177-3AD203B41FA5}">
                      <a16:colId xmlns:a16="http://schemas.microsoft.com/office/drawing/2014/main" val="1469292420"/>
                    </a:ext>
                  </a:extLst>
                </a:gridCol>
                <a:gridCol w="662084">
                  <a:extLst>
                    <a:ext uri="{9D8B030D-6E8A-4147-A177-3AD203B41FA5}">
                      <a16:colId xmlns:a16="http://schemas.microsoft.com/office/drawing/2014/main" val="2520621153"/>
                    </a:ext>
                  </a:extLst>
                </a:gridCol>
                <a:gridCol w="662084">
                  <a:extLst>
                    <a:ext uri="{9D8B030D-6E8A-4147-A177-3AD203B41FA5}">
                      <a16:colId xmlns:a16="http://schemas.microsoft.com/office/drawing/2014/main" val="3984611146"/>
                    </a:ext>
                  </a:extLst>
                </a:gridCol>
                <a:gridCol w="662084">
                  <a:extLst>
                    <a:ext uri="{9D8B030D-6E8A-4147-A177-3AD203B41FA5}">
                      <a16:colId xmlns:a16="http://schemas.microsoft.com/office/drawing/2014/main" val="4075142500"/>
                    </a:ext>
                  </a:extLst>
                </a:gridCol>
                <a:gridCol w="662084">
                  <a:extLst>
                    <a:ext uri="{9D8B030D-6E8A-4147-A177-3AD203B41FA5}">
                      <a16:colId xmlns:a16="http://schemas.microsoft.com/office/drawing/2014/main" val="2175745126"/>
                    </a:ext>
                  </a:extLst>
                </a:gridCol>
                <a:gridCol w="662084">
                  <a:extLst>
                    <a:ext uri="{9D8B030D-6E8A-4147-A177-3AD203B41FA5}">
                      <a16:colId xmlns:a16="http://schemas.microsoft.com/office/drawing/2014/main" val="4098965161"/>
                    </a:ext>
                  </a:extLst>
                </a:gridCol>
                <a:gridCol w="662084">
                  <a:extLst>
                    <a:ext uri="{9D8B030D-6E8A-4147-A177-3AD203B41FA5}">
                      <a16:colId xmlns:a16="http://schemas.microsoft.com/office/drawing/2014/main" val="2601075602"/>
                    </a:ext>
                  </a:extLst>
                </a:gridCol>
                <a:gridCol w="662084">
                  <a:extLst>
                    <a:ext uri="{9D8B030D-6E8A-4147-A177-3AD203B41FA5}">
                      <a16:colId xmlns:a16="http://schemas.microsoft.com/office/drawing/2014/main" val="3527528624"/>
                    </a:ext>
                  </a:extLst>
                </a:gridCol>
                <a:gridCol w="662084">
                  <a:extLst>
                    <a:ext uri="{9D8B030D-6E8A-4147-A177-3AD203B41FA5}">
                      <a16:colId xmlns:a16="http://schemas.microsoft.com/office/drawing/2014/main" val="3672775755"/>
                    </a:ext>
                  </a:extLst>
                </a:gridCol>
              </a:tblGrid>
              <a:tr h="279853">
                <a:tc gridSpan="10">
                  <a:txBody>
                    <a:bodyPr/>
                    <a:lstStyle/>
                    <a:p>
                      <a:pPr algn="l" fontAlgn="ctr"/>
                      <a:r>
                        <a:rPr lang="en-GB" sz="900" b="0" i="0" u="none" strike="noStrike" dirty="0">
                          <a:solidFill>
                            <a:srgbClr val="000000"/>
                          </a:solidFill>
                          <a:effectLst/>
                          <a:latin typeface="Calibri" panose="020F0502020204030204" pitchFamily="34" charset="0"/>
                        </a:rPr>
                        <a:t>Model Coefficients - GenHelf4</a:t>
                      </a:r>
                    </a:p>
                  </a:txBody>
                  <a:tcPr marL="9525" marR="9525" marT="9525" marB="0" anchor="ctr">
                    <a:lnL>
                      <a:noFill/>
                    </a:lnL>
                    <a:lnR>
                      <a:noFill/>
                    </a:lnR>
                    <a:lnT>
                      <a:noFill/>
                    </a:lnT>
                    <a:lnB w="12700" cap="flat" cmpd="sng" algn="ctr">
                      <a:solidFill>
                        <a:srgbClr val="333333"/>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845389674"/>
                  </a:ext>
                </a:extLst>
              </a:tr>
              <a:tr h="266526">
                <a:tc>
                  <a:txBody>
                    <a:bodyPr/>
                    <a:lstStyle/>
                    <a:p>
                      <a:pPr algn="l" fontAlgn="b"/>
                      <a:r>
                        <a:rPr lang="en-GB"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333333"/>
                      </a:solidFill>
                      <a:prstDash val="solid"/>
                      <a:round/>
                      <a:headEnd type="none" w="med" len="med"/>
                      <a:tailEnd type="none" w="med" len="med"/>
                    </a:lnL>
                    <a:lnR>
                      <a:noFill/>
                    </a:lnR>
                    <a:lnT w="12700" cap="flat" cmpd="sng" algn="ctr">
                      <a:solidFill>
                        <a:srgbClr val="333333"/>
                      </a:solidFill>
                      <a:prstDash val="solid"/>
                      <a:round/>
                      <a:headEnd type="none" w="med" len="med"/>
                      <a:tailEnd type="none" w="med" len="med"/>
                    </a:lnT>
                    <a:lnB>
                      <a:noFill/>
                    </a:lnB>
                  </a:tcPr>
                </a:tc>
                <a:tc>
                  <a:txBody>
                    <a:bodyPr/>
                    <a:lstStyle/>
                    <a:p>
                      <a:pPr algn="l" fontAlgn="b"/>
                      <a:r>
                        <a:rPr lang="en-GB" sz="11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333333"/>
                      </a:solidFill>
                      <a:prstDash val="dot"/>
                      <a:round/>
                      <a:headEnd type="none" w="med" len="med"/>
                      <a:tailEnd type="none" w="med" len="med"/>
                    </a:lnR>
                    <a:lnT w="12700" cap="flat" cmpd="sng" algn="ctr">
                      <a:solidFill>
                        <a:srgbClr val="333333"/>
                      </a:solidFill>
                      <a:prstDash val="solid"/>
                      <a:round/>
                      <a:headEnd type="none" w="med" len="med"/>
                      <a:tailEnd type="none" w="med" len="med"/>
                    </a:lnT>
                    <a:lnB>
                      <a:noFill/>
                    </a:lnB>
                  </a:tcPr>
                </a:tc>
                <a:tc>
                  <a:txBody>
                    <a:bodyPr/>
                    <a:lstStyle/>
                    <a:p>
                      <a:pPr algn="l" fontAlgn="b"/>
                      <a:r>
                        <a:rPr lang="en-GB"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333333"/>
                      </a:solidFill>
                      <a:prstDash val="dot"/>
                      <a:round/>
                      <a:headEnd type="none" w="med" len="med"/>
                      <a:tailEnd type="none" w="med" len="med"/>
                    </a:lnL>
                    <a:lnR>
                      <a:noFill/>
                    </a:lnR>
                    <a:lnT w="12700" cap="flat" cmpd="sng" algn="ctr">
                      <a:solidFill>
                        <a:srgbClr val="333333"/>
                      </a:solidFill>
                      <a:prstDash val="solid"/>
                      <a:round/>
                      <a:headEnd type="none" w="med" len="med"/>
                      <a:tailEnd type="none" w="med" len="med"/>
                    </a:lnT>
                    <a:lnB>
                      <a:noFill/>
                    </a:lnB>
                  </a:tcPr>
                </a:tc>
                <a:tc>
                  <a:txBody>
                    <a:bodyPr/>
                    <a:lstStyle/>
                    <a:p>
                      <a:pPr algn="l" fontAlgn="b"/>
                      <a:r>
                        <a:rPr lang="en-GB" sz="11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333333"/>
                      </a:solidFill>
                      <a:prstDash val="dot"/>
                      <a:round/>
                      <a:headEnd type="none" w="med" len="med"/>
                      <a:tailEnd type="none" w="med" len="med"/>
                    </a:lnR>
                    <a:lnT w="12700" cap="flat" cmpd="sng" algn="ctr">
                      <a:solidFill>
                        <a:srgbClr val="333333"/>
                      </a:solidFill>
                      <a:prstDash val="solid"/>
                      <a:round/>
                      <a:headEnd type="none" w="med" len="med"/>
                      <a:tailEnd type="none" w="med" len="med"/>
                    </a:lnT>
                    <a:lnB>
                      <a:noFill/>
                    </a:lnB>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333333"/>
                      </a:solidFill>
                      <a:prstDash val="dot"/>
                      <a:round/>
                      <a:headEnd type="none" w="med" len="med"/>
                      <a:tailEnd type="none" w="med" len="med"/>
                    </a:lnL>
                    <a:lnR>
                      <a:noFill/>
                    </a:lnR>
                    <a:lnT w="12700" cap="flat" cmpd="sng" algn="ctr">
                      <a:solidFill>
                        <a:srgbClr val="333333"/>
                      </a:solidFill>
                      <a:prstDash val="solid"/>
                      <a:round/>
                      <a:headEnd type="none" w="med" len="med"/>
                      <a:tailEnd type="none" w="med" len="med"/>
                    </a:lnT>
                    <a:lnB>
                      <a:noFill/>
                    </a:lnB>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333333"/>
                      </a:solidFill>
                      <a:prstDash val="dot"/>
                      <a:round/>
                      <a:headEnd type="none" w="med" len="med"/>
                      <a:tailEnd type="none" w="med" len="med"/>
                    </a:lnR>
                    <a:lnT w="12700" cap="flat" cmpd="sng" algn="ctr">
                      <a:solidFill>
                        <a:srgbClr val="333333"/>
                      </a:solidFill>
                      <a:prstDash val="solid"/>
                      <a:round/>
                      <a:headEnd type="none" w="med" len="med"/>
                      <a:tailEnd type="none" w="med" len="med"/>
                    </a:lnT>
                    <a:lnB>
                      <a:noFill/>
                    </a:lnB>
                  </a:tcPr>
                </a:tc>
                <a:tc>
                  <a:txBody>
                    <a:bodyPr/>
                    <a:lstStyle/>
                    <a:p>
                      <a:pPr algn="l" fontAlgn="b"/>
                      <a:r>
                        <a:rPr lang="en-GB"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333333"/>
                      </a:solidFill>
                      <a:prstDash val="dot"/>
                      <a:round/>
                      <a:headEnd type="none" w="med" len="med"/>
                      <a:tailEnd type="none" w="med" len="med"/>
                    </a:lnL>
                    <a:lnR>
                      <a:noFill/>
                    </a:lnR>
                    <a:lnT w="12700" cap="flat" cmpd="sng" algn="ctr">
                      <a:solidFill>
                        <a:srgbClr val="333333"/>
                      </a:solidFill>
                      <a:prstDash val="solid"/>
                      <a:round/>
                      <a:headEnd type="none" w="med" len="med"/>
                      <a:tailEnd type="none" w="med" len="med"/>
                    </a:lnT>
                    <a:lnB>
                      <a:noFill/>
                    </a:lnB>
                  </a:tcPr>
                </a:tc>
                <a:tc>
                  <a:txBody>
                    <a:bodyPr/>
                    <a:lstStyle/>
                    <a:p>
                      <a:pPr algn="l" fontAlgn="b"/>
                      <a:r>
                        <a:rPr lang="en-GB" sz="11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333333"/>
                      </a:solidFill>
                      <a:prstDash val="dot"/>
                      <a:round/>
                      <a:headEnd type="none" w="med" len="med"/>
                      <a:tailEnd type="none" w="med" len="med"/>
                    </a:lnR>
                    <a:lnT w="12700" cap="flat" cmpd="sng" algn="ctr">
                      <a:solidFill>
                        <a:srgbClr val="333333"/>
                      </a:solidFill>
                      <a:prstDash val="solid"/>
                      <a:round/>
                      <a:headEnd type="none" w="med" len="med"/>
                      <a:tailEnd type="none" w="med" len="med"/>
                    </a:lnT>
                    <a:lnB>
                      <a:noFill/>
                    </a:lnB>
                  </a:tcPr>
                </a:tc>
                <a:tc>
                  <a:txBody>
                    <a:bodyPr/>
                    <a:lstStyle/>
                    <a:p>
                      <a:pPr algn="l" fontAlgn="b"/>
                      <a:r>
                        <a:rPr lang="en-GB"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333333"/>
                      </a:solidFill>
                      <a:prstDash val="dot"/>
                      <a:round/>
                      <a:headEnd type="none" w="med" len="med"/>
                      <a:tailEnd type="none" w="med" len="med"/>
                    </a:lnL>
                    <a:lnR>
                      <a:noFill/>
                    </a:lnR>
                    <a:lnT w="12700" cap="flat" cmpd="sng" algn="ctr">
                      <a:solidFill>
                        <a:srgbClr val="333333"/>
                      </a:solidFill>
                      <a:prstDash val="solid"/>
                      <a:round/>
                      <a:headEnd type="none" w="med" len="med"/>
                      <a:tailEnd type="none" w="med" len="med"/>
                    </a:lnT>
                    <a:lnB>
                      <a:noFill/>
                    </a:lnB>
                  </a:tcPr>
                </a:tc>
                <a:tc>
                  <a:txBody>
                    <a:bodyPr/>
                    <a:lstStyle/>
                    <a:p>
                      <a:pPr algn="l" fontAlgn="b"/>
                      <a:r>
                        <a:rPr lang="en-GB" sz="1100" b="0" i="0" u="none" strike="noStrike">
                          <a:solidFill>
                            <a:srgbClr val="000000"/>
                          </a:solidFill>
                          <a:effectLst/>
                          <a:latin typeface="Calibri" panose="020F0502020204030204" pitchFamily="34" charset="0"/>
                        </a:rPr>
                        <a:t> </a:t>
                      </a:r>
                    </a:p>
                  </a:txBody>
                  <a:tcPr marL="9525" marR="9525" marT="9525" marB="0" anchor="b">
                    <a:lnL>
                      <a:noFill/>
                    </a:lnL>
                    <a:lnR w="12700"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a:noFill/>
                    </a:lnB>
                  </a:tcPr>
                </a:tc>
                <a:extLst>
                  <a:ext uri="{0D108BD9-81ED-4DB2-BD59-A6C34878D82A}">
                    <a16:rowId xmlns:a16="http://schemas.microsoft.com/office/drawing/2014/main" val="472656430"/>
                  </a:ext>
                </a:extLst>
              </a:tr>
              <a:tr h="279853">
                <a:tc gridSpan="2">
                  <a:txBody>
                    <a:bodyPr/>
                    <a:lstStyle/>
                    <a:p>
                      <a:pPr algn="ctr" fontAlgn="ctr"/>
                      <a:r>
                        <a:rPr lang="en-GB" sz="900" b="1" i="0" u="none" strike="noStrike">
                          <a:solidFill>
                            <a:srgbClr val="000000"/>
                          </a:solidFill>
                          <a:effectLst/>
                          <a:latin typeface="Calibri" panose="020F0502020204030204" pitchFamily="34" charset="0"/>
                        </a:rPr>
                        <a:t>Predictor</a:t>
                      </a:r>
                    </a:p>
                  </a:txBody>
                  <a:tcPr marL="9525" marR="9525" marT="9525" marB="0" anchor="ctr">
                    <a:lnL w="12700" cap="flat" cmpd="sng" algn="ctr">
                      <a:solidFill>
                        <a:srgbClr val="333333"/>
                      </a:solidFill>
                      <a:prstDash val="solid"/>
                      <a:round/>
                      <a:headEnd type="none" w="med" len="med"/>
                      <a:tailEnd type="none" w="med" len="med"/>
                    </a:lnL>
                    <a:lnR w="6350" cap="flat" cmpd="sng" algn="ctr">
                      <a:solidFill>
                        <a:srgbClr val="333333"/>
                      </a:solidFill>
                      <a:prstDash val="dot"/>
                      <a:round/>
                      <a:headEnd type="none" w="med" len="med"/>
                      <a:tailEnd type="none" w="med" len="med"/>
                    </a:lnR>
                    <a:lnT>
                      <a:noFill/>
                    </a:lnT>
                    <a:lnB w="12700" cap="flat" cmpd="sng" algn="ctr">
                      <a:solidFill>
                        <a:srgbClr val="333333"/>
                      </a:solidFill>
                      <a:prstDash val="solid"/>
                      <a:round/>
                      <a:headEnd type="none" w="med" len="med"/>
                      <a:tailEnd type="none" w="med" len="med"/>
                    </a:lnB>
                  </a:tcPr>
                </a:tc>
                <a:tc hMerge="1">
                  <a:txBody>
                    <a:bodyPr/>
                    <a:lstStyle/>
                    <a:p>
                      <a:endParaRPr lang="en-GB"/>
                    </a:p>
                  </a:txBody>
                  <a:tcPr/>
                </a:tc>
                <a:tc gridSpan="2">
                  <a:txBody>
                    <a:bodyPr/>
                    <a:lstStyle/>
                    <a:p>
                      <a:pPr algn="ctr" fontAlgn="ctr"/>
                      <a:r>
                        <a:rPr lang="en-GB" sz="900" b="1" i="0" u="none" strike="noStrike">
                          <a:solidFill>
                            <a:srgbClr val="000000"/>
                          </a:solidFill>
                          <a:effectLst/>
                          <a:latin typeface="Calibri" panose="020F0502020204030204" pitchFamily="34" charset="0"/>
                        </a:rPr>
                        <a:t>Estimate</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w="12700" cap="flat" cmpd="sng" algn="ctr">
                      <a:solidFill>
                        <a:srgbClr val="333333"/>
                      </a:solidFill>
                      <a:prstDash val="solid"/>
                      <a:round/>
                      <a:headEnd type="none" w="med" len="med"/>
                      <a:tailEnd type="none" w="med" len="med"/>
                    </a:lnB>
                  </a:tcPr>
                </a:tc>
                <a:tc hMerge="1">
                  <a:txBody>
                    <a:bodyPr/>
                    <a:lstStyle/>
                    <a:p>
                      <a:endParaRPr lang="en-GB"/>
                    </a:p>
                  </a:txBody>
                  <a:tcPr/>
                </a:tc>
                <a:tc gridSpan="2">
                  <a:txBody>
                    <a:bodyPr/>
                    <a:lstStyle/>
                    <a:p>
                      <a:pPr algn="ctr" fontAlgn="ctr"/>
                      <a:r>
                        <a:rPr lang="en-GB" sz="900" b="1" i="0" u="none" strike="noStrike">
                          <a:solidFill>
                            <a:srgbClr val="000000"/>
                          </a:solidFill>
                          <a:effectLst/>
                          <a:latin typeface="Calibri" panose="020F0502020204030204" pitchFamily="34" charset="0"/>
                        </a:rPr>
                        <a:t>SE</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w="12700" cap="flat" cmpd="sng" algn="ctr">
                      <a:solidFill>
                        <a:srgbClr val="333333"/>
                      </a:solidFill>
                      <a:prstDash val="solid"/>
                      <a:round/>
                      <a:headEnd type="none" w="med" len="med"/>
                      <a:tailEnd type="none" w="med" len="med"/>
                    </a:lnB>
                  </a:tcPr>
                </a:tc>
                <a:tc hMerge="1">
                  <a:txBody>
                    <a:bodyPr/>
                    <a:lstStyle/>
                    <a:p>
                      <a:endParaRPr lang="en-GB"/>
                    </a:p>
                  </a:txBody>
                  <a:tcPr/>
                </a:tc>
                <a:tc gridSpan="2">
                  <a:txBody>
                    <a:bodyPr/>
                    <a:lstStyle/>
                    <a:p>
                      <a:pPr algn="ctr" fontAlgn="ctr"/>
                      <a:r>
                        <a:rPr lang="en-GB" sz="900" b="1" i="0" u="none" strike="noStrike">
                          <a:solidFill>
                            <a:srgbClr val="000000"/>
                          </a:solidFill>
                          <a:effectLst/>
                          <a:latin typeface="Calibri" panose="020F0502020204030204" pitchFamily="34" charset="0"/>
                        </a:rPr>
                        <a:t>t</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w="12700" cap="flat" cmpd="sng" algn="ctr">
                      <a:solidFill>
                        <a:srgbClr val="333333"/>
                      </a:solidFill>
                      <a:prstDash val="solid"/>
                      <a:round/>
                      <a:headEnd type="none" w="med" len="med"/>
                      <a:tailEnd type="none" w="med" len="med"/>
                    </a:lnB>
                  </a:tcPr>
                </a:tc>
                <a:tc hMerge="1">
                  <a:txBody>
                    <a:bodyPr/>
                    <a:lstStyle/>
                    <a:p>
                      <a:endParaRPr lang="en-GB"/>
                    </a:p>
                  </a:txBody>
                  <a:tcPr/>
                </a:tc>
                <a:tc gridSpan="2">
                  <a:txBody>
                    <a:bodyPr/>
                    <a:lstStyle/>
                    <a:p>
                      <a:pPr algn="ctr" fontAlgn="ctr"/>
                      <a:r>
                        <a:rPr lang="en-GB" sz="900" b="1" i="0" u="none" strike="noStrike">
                          <a:solidFill>
                            <a:srgbClr val="000000"/>
                          </a:solidFill>
                          <a:effectLst/>
                          <a:latin typeface="Calibri" panose="020F0502020204030204" pitchFamily="34" charset="0"/>
                        </a:rPr>
                        <a:t>p</a:t>
                      </a:r>
                    </a:p>
                  </a:txBody>
                  <a:tcPr marL="9525" marR="9525" marT="9525" marB="0" anchor="ctr">
                    <a:lnL w="6350" cap="flat" cmpd="sng" algn="ctr">
                      <a:solidFill>
                        <a:srgbClr val="333333"/>
                      </a:solidFill>
                      <a:prstDash val="dot"/>
                      <a:round/>
                      <a:headEnd type="none" w="med" len="med"/>
                      <a:tailEnd type="none" w="med" len="med"/>
                    </a:lnL>
                    <a:lnR w="12700" cap="flat" cmpd="sng" algn="ctr">
                      <a:solidFill>
                        <a:srgbClr val="333333"/>
                      </a:solidFill>
                      <a:prstDash val="solid"/>
                      <a:round/>
                      <a:headEnd type="none" w="med" len="med"/>
                      <a:tailEnd type="none" w="med" len="med"/>
                    </a:lnR>
                    <a:lnT>
                      <a:noFill/>
                    </a:lnT>
                    <a:lnB w="12700" cap="flat" cmpd="sng" algn="ctr">
                      <a:solidFill>
                        <a:srgbClr val="333333"/>
                      </a:solidFill>
                      <a:prstDash val="solid"/>
                      <a:round/>
                      <a:headEnd type="none" w="med" len="med"/>
                      <a:tailEnd type="none" w="med" len="med"/>
                    </a:lnB>
                  </a:tcPr>
                </a:tc>
                <a:tc hMerge="1">
                  <a:txBody>
                    <a:bodyPr/>
                    <a:lstStyle/>
                    <a:p>
                      <a:endParaRPr lang="en-GB"/>
                    </a:p>
                  </a:txBody>
                  <a:tcPr/>
                </a:tc>
                <a:extLst>
                  <a:ext uri="{0D108BD9-81ED-4DB2-BD59-A6C34878D82A}">
                    <a16:rowId xmlns:a16="http://schemas.microsoft.com/office/drawing/2014/main" val="2603839695"/>
                  </a:ext>
                </a:extLst>
              </a:tr>
              <a:tr h="266526">
                <a:tc gridSpan="2">
                  <a:txBody>
                    <a:bodyPr/>
                    <a:lstStyle/>
                    <a:p>
                      <a:pPr algn="l" fontAlgn="t"/>
                      <a:r>
                        <a:rPr lang="en-GB" sz="900" b="0" i="0" u="none" strike="noStrike">
                          <a:solidFill>
                            <a:srgbClr val="000000"/>
                          </a:solidFill>
                          <a:effectLst/>
                          <a:latin typeface="Calibri" panose="020F0502020204030204" pitchFamily="34" charset="0"/>
                        </a:rPr>
                        <a:t>Intercept</a:t>
                      </a:r>
                    </a:p>
                  </a:txBody>
                  <a:tcPr marL="9525" marR="9525" marT="9525" marB="0">
                    <a:lnL w="12700" cap="flat" cmpd="sng" algn="ctr">
                      <a:solidFill>
                        <a:srgbClr val="333333"/>
                      </a:solidFill>
                      <a:prstDash val="solid"/>
                      <a:round/>
                      <a:headEnd type="none" w="med" len="med"/>
                      <a:tailEnd type="none" w="med" len="med"/>
                    </a:lnL>
                    <a:lnR w="6350" cap="flat" cmpd="sng" algn="ctr">
                      <a:solidFill>
                        <a:srgbClr val="333333"/>
                      </a:solidFill>
                      <a:prstDash val="dot"/>
                      <a:round/>
                      <a:headEnd type="none" w="med" len="med"/>
                      <a:tailEnd type="none" w="med" len="med"/>
                    </a:lnR>
                    <a:lnT w="12700" cap="flat" cmpd="sng" algn="ctr">
                      <a:solidFill>
                        <a:srgbClr val="333333"/>
                      </a:solidFill>
                      <a:prstDash val="solid"/>
                      <a:round/>
                      <a:headEnd type="none" w="med" len="med"/>
                      <a:tailEnd type="none" w="med" len="med"/>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1.2439</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w="12700" cap="flat" cmpd="sng" algn="ctr">
                      <a:solidFill>
                        <a:srgbClr val="333333"/>
                      </a:solidFill>
                      <a:prstDash val="solid"/>
                      <a:round/>
                      <a:headEnd type="none" w="med" len="med"/>
                      <a:tailEnd type="none" w="med" len="med"/>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0.0792</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w="12700" cap="flat" cmpd="sng" algn="ctr">
                      <a:solidFill>
                        <a:srgbClr val="333333"/>
                      </a:solidFill>
                      <a:prstDash val="solid"/>
                      <a:round/>
                      <a:headEnd type="none" w="med" len="med"/>
                      <a:tailEnd type="none" w="med" len="med"/>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15.7057</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w="12700" cap="flat" cmpd="sng" algn="ctr">
                      <a:solidFill>
                        <a:srgbClr val="333333"/>
                      </a:solidFill>
                      <a:prstDash val="solid"/>
                      <a:round/>
                      <a:headEnd type="none" w="med" len="med"/>
                      <a:tailEnd type="none" w="med" len="med"/>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0.0000</a:t>
                      </a:r>
                    </a:p>
                  </a:txBody>
                  <a:tcPr marL="9525" marR="9525" marT="9525" marB="0" anchor="ctr">
                    <a:lnL w="6350" cap="flat" cmpd="sng" algn="ctr">
                      <a:solidFill>
                        <a:srgbClr val="333333"/>
                      </a:solidFill>
                      <a:prstDash val="dot"/>
                      <a:round/>
                      <a:headEnd type="none" w="med" len="med"/>
                      <a:tailEnd type="none" w="med" len="med"/>
                    </a:lnL>
                    <a:lnR w="12700"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a:noFill/>
                    </a:lnB>
                  </a:tcPr>
                </a:tc>
                <a:tc hMerge="1">
                  <a:txBody>
                    <a:bodyPr/>
                    <a:lstStyle/>
                    <a:p>
                      <a:endParaRPr lang="en-GB"/>
                    </a:p>
                  </a:txBody>
                  <a:tcPr/>
                </a:tc>
                <a:extLst>
                  <a:ext uri="{0D108BD9-81ED-4DB2-BD59-A6C34878D82A}">
                    <a16:rowId xmlns:a16="http://schemas.microsoft.com/office/drawing/2014/main" val="768609588"/>
                  </a:ext>
                </a:extLst>
              </a:tr>
              <a:tr h="266526">
                <a:tc gridSpan="2">
                  <a:txBody>
                    <a:bodyPr/>
                    <a:lstStyle/>
                    <a:p>
                      <a:pPr algn="l" fontAlgn="t"/>
                      <a:r>
                        <a:rPr lang="en-GB" sz="900" b="0" i="0" u="none" strike="noStrike">
                          <a:solidFill>
                            <a:srgbClr val="000000"/>
                          </a:solidFill>
                          <a:effectLst/>
                          <a:latin typeface="Calibri" panose="020F0502020204030204" pitchFamily="34" charset="0"/>
                        </a:rPr>
                        <a:t>Age35g</a:t>
                      </a:r>
                    </a:p>
                  </a:txBody>
                  <a:tcPr marL="9525" marR="9525" marT="9525" marB="0">
                    <a:lnL w="12700" cap="flat" cmpd="sng" algn="ctr">
                      <a:solidFill>
                        <a:srgbClr val="333333"/>
                      </a:solidFill>
                      <a:prstDash val="solid"/>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0.0738</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0.00203</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36.3033</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0.0000</a:t>
                      </a:r>
                    </a:p>
                  </a:txBody>
                  <a:tcPr marL="9525" marR="9525" marT="9525" marB="0" anchor="ctr">
                    <a:lnL w="6350" cap="flat" cmpd="sng" algn="ctr">
                      <a:solidFill>
                        <a:srgbClr val="333333"/>
                      </a:solidFill>
                      <a:prstDash val="dot"/>
                      <a:round/>
                      <a:headEnd type="none" w="med" len="med"/>
                      <a:tailEnd type="none" w="med" len="med"/>
                    </a:lnL>
                    <a:lnR w="12700" cap="flat" cmpd="sng" algn="ctr">
                      <a:solidFill>
                        <a:srgbClr val="333333"/>
                      </a:solidFill>
                      <a:prstDash val="solid"/>
                      <a:round/>
                      <a:headEnd type="none" w="med" len="med"/>
                      <a:tailEnd type="none" w="med" len="med"/>
                    </a:lnR>
                    <a:lnT>
                      <a:noFill/>
                    </a:lnT>
                    <a:lnB>
                      <a:noFill/>
                    </a:lnB>
                  </a:tcPr>
                </a:tc>
                <a:tc hMerge="1">
                  <a:txBody>
                    <a:bodyPr/>
                    <a:lstStyle/>
                    <a:p>
                      <a:endParaRPr lang="en-GB"/>
                    </a:p>
                  </a:txBody>
                  <a:tcPr/>
                </a:tc>
                <a:extLst>
                  <a:ext uri="{0D108BD9-81ED-4DB2-BD59-A6C34878D82A}">
                    <a16:rowId xmlns:a16="http://schemas.microsoft.com/office/drawing/2014/main" val="725113825"/>
                  </a:ext>
                </a:extLst>
              </a:tr>
              <a:tr h="266526">
                <a:tc gridSpan="2">
                  <a:txBody>
                    <a:bodyPr/>
                    <a:lstStyle/>
                    <a:p>
                      <a:pPr algn="l" fontAlgn="t"/>
                      <a:r>
                        <a:rPr lang="en-GB" sz="900" b="0" i="0" u="none" strike="noStrike">
                          <a:solidFill>
                            <a:srgbClr val="000000"/>
                          </a:solidFill>
                          <a:effectLst/>
                          <a:latin typeface="Calibri" panose="020F0502020204030204" pitchFamily="34" charset="0"/>
                        </a:rPr>
                        <a:t>JNTINC2</a:t>
                      </a:r>
                    </a:p>
                  </a:txBody>
                  <a:tcPr marL="9525" marR="9525" marT="9525" marB="0">
                    <a:lnL w="12700" cap="flat" cmpd="sng" algn="ctr">
                      <a:solidFill>
                        <a:srgbClr val="333333"/>
                      </a:solidFill>
                      <a:prstDash val="solid"/>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-2.50e−5</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2.63E-04</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-0.0953</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0.9240</a:t>
                      </a:r>
                    </a:p>
                  </a:txBody>
                  <a:tcPr marL="9525" marR="9525" marT="9525" marB="0" anchor="ctr">
                    <a:lnL w="6350" cap="flat" cmpd="sng" algn="ctr">
                      <a:solidFill>
                        <a:srgbClr val="333333"/>
                      </a:solidFill>
                      <a:prstDash val="dot"/>
                      <a:round/>
                      <a:headEnd type="none" w="med" len="med"/>
                      <a:tailEnd type="none" w="med" len="med"/>
                    </a:lnL>
                    <a:lnR w="12700" cap="flat" cmpd="sng" algn="ctr">
                      <a:solidFill>
                        <a:srgbClr val="333333"/>
                      </a:solidFill>
                      <a:prstDash val="solid"/>
                      <a:round/>
                      <a:headEnd type="none" w="med" len="med"/>
                      <a:tailEnd type="none" w="med" len="med"/>
                    </a:lnR>
                    <a:lnT>
                      <a:noFill/>
                    </a:lnT>
                    <a:lnB>
                      <a:noFill/>
                    </a:lnB>
                  </a:tcPr>
                </a:tc>
                <a:tc hMerge="1">
                  <a:txBody>
                    <a:bodyPr/>
                    <a:lstStyle/>
                    <a:p>
                      <a:endParaRPr lang="en-GB"/>
                    </a:p>
                  </a:txBody>
                  <a:tcPr/>
                </a:tc>
                <a:extLst>
                  <a:ext uri="{0D108BD9-81ED-4DB2-BD59-A6C34878D82A}">
                    <a16:rowId xmlns:a16="http://schemas.microsoft.com/office/drawing/2014/main" val="885851875"/>
                  </a:ext>
                </a:extLst>
              </a:tr>
              <a:tr h="266526">
                <a:tc gridSpan="2">
                  <a:txBody>
                    <a:bodyPr/>
                    <a:lstStyle/>
                    <a:p>
                      <a:pPr algn="l" fontAlgn="t"/>
                      <a:r>
                        <a:rPr lang="en-GB" sz="900" b="0" i="0" u="none" strike="noStrike">
                          <a:solidFill>
                            <a:srgbClr val="000000"/>
                          </a:solidFill>
                          <a:effectLst/>
                          <a:latin typeface="Calibri" panose="020F0502020204030204" pitchFamily="34" charset="0"/>
                        </a:rPr>
                        <a:t>EducEnd</a:t>
                      </a:r>
                    </a:p>
                  </a:txBody>
                  <a:tcPr marL="9525" marR="9525" marT="9525" marB="0">
                    <a:lnL w="12700" cap="flat" cmpd="sng" algn="ctr">
                      <a:solidFill>
                        <a:srgbClr val="333333"/>
                      </a:solidFill>
                      <a:prstDash val="solid"/>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-0.0338</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0.00332</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-10.1857</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0.0000</a:t>
                      </a:r>
                    </a:p>
                  </a:txBody>
                  <a:tcPr marL="9525" marR="9525" marT="9525" marB="0" anchor="ctr">
                    <a:lnL w="6350" cap="flat" cmpd="sng" algn="ctr">
                      <a:solidFill>
                        <a:srgbClr val="333333"/>
                      </a:solidFill>
                      <a:prstDash val="dot"/>
                      <a:round/>
                      <a:headEnd type="none" w="med" len="med"/>
                      <a:tailEnd type="none" w="med" len="med"/>
                    </a:lnL>
                    <a:lnR w="12700" cap="flat" cmpd="sng" algn="ctr">
                      <a:solidFill>
                        <a:srgbClr val="333333"/>
                      </a:solidFill>
                      <a:prstDash val="solid"/>
                      <a:round/>
                      <a:headEnd type="none" w="med" len="med"/>
                      <a:tailEnd type="none" w="med" len="med"/>
                    </a:lnR>
                    <a:lnT>
                      <a:noFill/>
                    </a:lnT>
                    <a:lnB>
                      <a:noFill/>
                    </a:lnB>
                  </a:tcPr>
                </a:tc>
                <a:tc hMerge="1">
                  <a:txBody>
                    <a:bodyPr/>
                    <a:lstStyle/>
                    <a:p>
                      <a:endParaRPr lang="en-GB"/>
                    </a:p>
                  </a:txBody>
                  <a:tcPr/>
                </a:tc>
                <a:extLst>
                  <a:ext uri="{0D108BD9-81ED-4DB2-BD59-A6C34878D82A}">
                    <a16:rowId xmlns:a16="http://schemas.microsoft.com/office/drawing/2014/main" val="1180019727"/>
                  </a:ext>
                </a:extLst>
              </a:tr>
              <a:tr h="266526">
                <a:tc gridSpan="2">
                  <a:txBody>
                    <a:bodyPr/>
                    <a:lstStyle/>
                    <a:p>
                      <a:pPr algn="l" fontAlgn="t"/>
                      <a:r>
                        <a:rPr lang="en-GB" sz="900" b="0" i="0" u="none" strike="noStrike">
                          <a:solidFill>
                            <a:srgbClr val="000000"/>
                          </a:solidFill>
                          <a:effectLst/>
                          <a:latin typeface="Calibri" panose="020F0502020204030204" pitchFamily="34" charset="0"/>
                        </a:rPr>
                        <a:t>Origin2:</a:t>
                      </a:r>
                    </a:p>
                  </a:txBody>
                  <a:tcPr marL="9525" marR="9525" marT="9525" marB="0">
                    <a:lnL w="12700" cap="flat" cmpd="sng" algn="ctr">
                      <a:solidFill>
                        <a:srgbClr val="333333"/>
                      </a:solidFill>
                      <a:prstDash val="solid"/>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endParaRPr lang="en-GB" sz="9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endParaRPr lang="en-GB" sz="9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dot"/>
                      <a:round/>
                      <a:headEnd type="none" w="med" len="med"/>
                      <a:tailEnd type="none" w="med" len="med"/>
                    </a:lnL>
                    <a:lnR w="12700" cap="flat" cmpd="sng" algn="ctr">
                      <a:solidFill>
                        <a:srgbClr val="333333"/>
                      </a:solidFill>
                      <a:prstDash val="solid"/>
                      <a:round/>
                      <a:headEnd type="none" w="med" len="med"/>
                      <a:tailEnd type="none" w="med" len="med"/>
                    </a:lnR>
                    <a:lnT>
                      <a:noFill/>
                    </a:lnT>
                    <a:lnB>
                      <a:noFill/>
                    </a:lnB>
                  </a:tcPr>
                </a:tc>
                <a:tc hMerge="1">
                  <a:txBody>
                    <a:bodyPr/>
                    <a:lstStyle/>
                    <a:p>
                      <a:endParaRPr lang="en-GB"/>
                    </a:p>
                  </a:txBody>
                  <a:tcPr/>
                </a:tc>
                <a:extLst>
                  <a:ext uri="{0D108BD9-81ED-4DB2-BD59-A6C34878D82A}">
                    <a16:rowId xmlns:a16="http://schemas.microsoft.com/office/drawing/2014/main" val="1892857872"/>
                  </a:ext>
                </a:extLst>
              </a:tr>
              <a:tr h="266526">
                <a:tc gridSpan="2">
                  <a:txBody>
                    <a:bodyPr/>
                    <a:lstStyle/>
                    <a:p>
                      <a:pPr algn="l" fontAlgn="t"/>
                      <a:r>
                        <a:rPr lang="en-GB" sz="900" b="0" i="0" u="none" strike="noStrike">
                          <a:solidFill>
                            <a:srgbClr val="000000"/>
                          </a:solidFill>
                          <a:effectLst/>
                          <a:latin typeface="Calibri" panose="020F0502020204030204" pitchFamily="34" charset="0"/>
                        </a:rPr>
                        <a:t>2 – 1</a:t>
                      </a:r>
                    </a:p>
                  </a:txBody>
                  <a:tcPr marL="9525" marR="9525" marT="9525" marB="0">
                    <a:lnL w="12700" cap="flat" cmpd="sng" algn="ctr">
                      <a:solidFill>
                        <a:srgbClr val="333333"/>
                      </a:solidFill>
                      <a:prstDash val="solid"/>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0.0645</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0.04719</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1.367</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0.1720</a:t>
                      </a:r>
                    </a:p>
                  </a:txBody>
                  <a:tcPr marL="9525" marR="9525" marT="9525" marB="0" anchor="ctr">
                    <a:lnL w="6350" cap="flat" cmpd="sng" algn="ctr">
                      <a:solidFill>
                        <a:srgbClr val="333333"/>
                      </a:solidFill>
                      <a:prstDash val="dot"/>
                      <a:round/>
                      <a:headEnd type="none" w="med" len="med"/>
                      <a:tailEnd type="none" w="med" len="med"/>
                    </a:lnL>
                    <a:lnR w="12700" cap="flat" cmpd="sng" algn="ctr">
                      <a:solidFill>
                        <a:srgbClr val="333333"/>
                      </a:solidFill>
                      <a:prstDash val="solid"/>
                      <a:round/>
                      <a:headEnd type="none" w="med" len="med"/>
                      <a:tailEnd type="none" w="med" len="med"/>
                    </a:lnR>
                    <a:lnT>
                      <a:noFill/>
                    </a:lnT>
                    <a:lnB>
                      <a:noFill/>
                    </a:lnB>
                  </a:tcPr>
                </a:tc>
                <a:tc hMerge="1">
                  <a:txBody>
                    <a:bodyPr/>
                    <a:lstStyle/>
                    <a:p>
                      <a:endParaRPr lang="en-GB"/>
                    </a:p>
                  </a:txBody>
                  <a:tcPr/>
                </a:tc>
                <a:extLst>
                  <a:ext uri="{0D108BD9-81ED-4DB2-BD59-A6C34878D82A}">
                    <a16:rowId xmlns:a16="http://schemas.microsoft.com/office/drawing/2014/main" val="2254101783"/>
                  </a:ext>
                </a:extLst>
              </a:tr>
              <a:tr h="266526">
                <a:tc gridSpan="2">
                  <a:txBody>
                    <a:bodyPr/>
                    <a:lstStyle/>
                    <a:p>
                      <a:pPr algn="l" fontAlgn="t"/>
                      <a:r>
                        <a:rPr lang="en-GB" sz="900" b="0" i="0" u="none" strike="noStrike">
                          <a:solidFill>
                            <a:srgbClr val="000000"/>
                          </a:solidFill>
                          <a:effectLst/>
                          <a:latin typeface="Calibri" panose="020F0502020204030204" pitchFamily="34" charset="0"/>
                        </a:rPr>
                        <a:t>3 – 1</a:t>
                      </a:r>
                    </a:p>
                  </a:txBody>
                  <a:tcPr marL="9525" marR="9525" marT="9525" marB="0">
                    <a:lnL w="12700" cap="flat" cmpd="sng" algn="ctr">
                      <a:solidFill>
                        <a:srgbClr val="333333"/>
                      </a:solidFill>
                      <a:prstDash val="solid"/>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0.1896</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0.03347</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5.6651</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0.0000</a:t>
                      </a:r>
                    </a:p>
                  </a:txBody>
                  <a:tcPr marL="9525" marR="9525" marT="9525" marB="0" anchor="ctr">
                    <a:lnL w="6350" cap="flat" cmpd="sng" algn="ctr">
                      <a:solidFill>
                        <a:srgbClr val="333333"/>
                      </a:solidFill>
                      <a:prstDash val="dot"/>
                      <a:round/>
                      <a:headEnd type="none" w="med" len="med"/>
                      <a:tailEnd type="none" w="med" len="med"/>
                    </a:lnL>
                    <a:lnR w="12700" cap="flat" cmpd="sng" algn="ctr">
                      <a:solidFill>
                        <a:srgbClr val="333333"/>
                      </a:solidFill>
                      <a:prstDash val="solid"/>
                      <a:round/>
                      <a:headEnd type="none" w="med" len="med"/>
                      <a:tailEnd type="none" w="med" len="med"/>
                    </a:lnR>
                    <a:lnT>
                      <a:noFill/>
                    </a:lnT>
                    <a:lnB>
                      <a:noFill/>
                    </a:lnB>
                  </a:tcPr>
                </a:tc>
                <a:tc hMerge="1">
                  <a:txBody>
                    <a:bodyPr/>
                    <a:lstStyle/>
                    <a:p>
                      <a:endParaRPr lang="en-GB"/>
                    </a:p>
                  </a:txBody>
                  <a:tcPr/>
                </a:tc>
                <a:extLst>
                  <a:ext uri="{0D108BD9-81ED-4DB2-BD59-A6C34878D82A}">
                    <a16:rowId xmlns:a16="http://schemas.microsoft.com/office/drawing/2014/main" val="3110018634"/>
                  </a:ext>
                </a:extLst>
              </a:tr>
              <a:tr h="266526">
                <a:tc gridSpan="2">
                  <a:txBody>
                    <a:bodyPr/>
                    <a:lstStyle/>
                    <a:p>
                      <a:pPr algn="l" fontAlgn="t"/>
                      <a:r>
                        <a:rPr lang="en-GB" sz="900" b="0" i="0" u="none" strike="noStrike">
                          <a:solidFill>
                            <a:srgbClr val="000000"/>
                          </a:solidFill>
                          <a:effectLst/>
                          <a:latin typeface="Calibri" panose="020F0502020204030204" pitchFamily="34" charset="0"/>
                        </a:rPr>
                        <a:t>4 – 1</a:t>
                      </a:r>
                    </a:p>
                  </a:txBody>
                  <a:tcPr marL="9525" marR="9525" marT="9525" marB="0">
                    <a:lnL w="12700" cap="flat" cmpd="sng" algn="ctr">
                      <a:solidFill>
                        <a:srgbClr val="333333"/>
                      </a:solidFill>
                      <a:prstDash val="solid"/>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0.0483</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0.05941</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0.8134</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0.4160</a:t>
                      </a:r>
                    </a:p>
                  </a:txBody>
                  <a:tcPr marL="9525" marR="9525" marT="9525" marB="0" anchor="ctr">
                    <a:lnL w="6350" cap="flat" cmpd="sng" algn="ctr">
                      <a:solidFill>
                        <a:srgbClr val="333333"/>
                      </a:solidFill>
                      <a:prstDash val="dot"/>
                      <a:round/>
                      <a:headEnd type="none" w="med" len="med"/>
                      <a:tailEnd type="none" w="med" len="med"/>
                    </a:lnL>
                    <a:lnR w="12700" cap="flat" cmpd="sng" algn="ctr">
                      <a:solidFill>
                        <a:srgbClr val="333333"/>
                      </a:solidFill>
                      <a:prstDash val="solid"/>
                      <a:round/>
                      <a:headEnd type="none" w="med" len="med"/>
                      <a:tailEnd type="none" w="med" len="med"/>
                    </a:lnR>
                    <a:lnT>
                      <a:noFill/>
                    </a:lnT>
                    <a:lnB>
                      <a:noFill/>
                    </a:lnB>
                  </a:tcPr>
                </a:tc>
                <a:tc hMerge="1">
                  <a:txBody>
                    <a:bodyPr/>
                    <a:lstStyle/>
                    <a:p>
                      <a:endParaRPr lang="en-GB"/>
                    </a:p>
                  </a:txBody>
                  <a:tcPr/>
                </a:tc>
                <a:extLst>
                  <a:ext uri="{0D108BD9-81ED-4DB2-BD59-A6C34878D82A}">
                    <a16:rowId xmlns:a16="http://schemas.microsoft.com/office/drawing/2014/main" val="3119396271"/>
                  </a:ext>
                </a:extLst>
              </a:tr>
              <a:tr h="279853">
                <a:tc gridSpan="2">
                  <a:txBody>
                    <a:bodyPr/>
                    <a:lstStyle/>
                    <a:p>
                      <a:pPr algn="l" fontAlgn="t"/>
                      <a:r>
                        <a:rPr lang="en-GB" sz="900" b="0" i="0" u="none" strike="noStrike">
                          <a:solidFill>
                            <a:srgbClr val="000000"/>
                          </a:solidFill>
                          <a:effectLst/>
                          <a:latin typeface="Calibri" panose="020F0502020204030204" pitchFamily="34" charset="0"/>
                        </a:rPr>
                        <a:t>5 – 1</a:t>
                      </a:r>
                    </a:p>
                  </a:txBody>
                  <a:tcPr marL="9525" marR="9525" marT="9525" marB="0">
                    <a:lnL w="12700" cap="flat" cmpd="sng" algn="ctr">
                      <a:solidFill>
                        <a:srgbClr val="333333"/>
                      </a:solidFill>
                      <a:prstDash val="solid"/>
                      <a:round/>
                      <a:headEnd type="none" w="med" len="med"/>
                      <a:tailEnd type="none" w="med" len="med"/>
                    </a:lnL>
                    <a:lnR w="6350" cap="flat" cmpd="sng" algn="ctr">
                      <a:solidFill>
                        <a:srgbClr val="333333"/>
                      </a:solidFill>
                      <a:prstDash val="dot"/>
                      <a:round/>
                      <a:headEnd type="none" w="med" len="med"/>
                      <a:tailEnd type="none" w="med" len="med"/>
                    </a:lnR>
                    <a:lnT>
                      <a:noFill/>
                    </a:lnT>
                    <a:lnB w="19050" cap="flat" cmpd="sng" algn="ctr">
                      <a:solidFill>
                        <a:srgbClr val="333333"/>
                      </a:solidFill>
                      <a:prstDash val="solid"/>
                      <a:round/>
                      <a:headEnd type="none" w="med" len="med"/>
                      <a:tailEnd type="none" w="med" len="med"/>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0.197</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w="19050" cap="flat" cmpd="sng" algn="ctr">
                      <a:solidFill>
                        <a:srgbClr val="333333"/>
                      </a:solidFill>
                      <a:prstDash val="solid"/>
                      <a:round/>
                      <a:headEnd type="none" w="med" len="med"/>
                      <a:tailEnd type="none" w="med" len="med"/>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0.09112</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w="19050" cap="flat" cmpd="sng" algn="ctr">
                      <a:solidFill>
                        <a:srgbClr val="333333"/>
                      </a:solidFill>
                      <a:prstDash val="solid"/>
                      <a:round/>
                      <a:headEnd type="none" w="med" len="med"/>
                      <a:tailEnd type="none" w="med" len="med"/>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2.162</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w="19050" cap="flat" cmpd="sng" algn="ctr">
                      <a:solidFill>
                        <a:srgbClr val="333333"/>
                      </a:solidFill>
                      <a:prstDash val="solid"/>
                      <a:round/>
                      <a:headEnd type="none" w="med" len="med"/>
                      <a:tailEnd type="none" w="med" len="med"/>
                    </a:lnB>
                  </a:tcPr>
                </a:tc>
                <a:tc hMerge="1">
                  <a:txBody>
                    <a:bodyPr/>
                    <a:lstStyle/>
                    <a:p>
                      <a:endParaRPr lang="en-GB"/>
                    </a:p>
                  </a:txBody>
                  <a:tcPr/>
                </a:tc>
                <a:tc gridSpan="2">
                  <a:txBody>
                    <a:bodyPr/>
                    <a:lstStyle/>
                    <a:p>
                      <a:pPr algn="ctr" fontAlgn="ctr"/>
                      <a:r>
                        <a:rPr lang="en-GB" sz="900" b="0" i="0" u="none" strike="noStrike" dirty="0">
                          <a:solidFill>
                            <a:srgbClr val="000000"/>
                          </a:solidFill>
                          <a:effectLst/>
                          <a:latin typeface="Calibri" panose="020F0502020204030204" pitchFamily="34" charset="0"/>
                        </a:rPr>
                        <a:t>0.0310</a:t>
                      </a:r>
                    </a:p>
                  </a:txBody>
                  <a:tcPr marL="9525" marR="9525" marT="9525" marB="0" anchor="ctr">
                    <a:lnL w="6350" cap="flat" cmpd="sng" algn="ctr">
                      <a:solidFill>
                        <a:srgbClr val="333333"/>
                      </a:solidFill>
                      <a:prstDash val="dot"/>
                      <a:round/>
                      <a:headEnd type="none" w="med" len="med"/>
                      <a:tailEnd type="none" w="med" len="med"/>
                    </a:lnL>
                    <a:lnR w="12700" cap="flat" cmpd="sng" algn="ctr">
                      <a:solidFill>
                        <a:srgbClr val="333333"/>
                      </a:solidFill>
                      <a:prstDash val="solid"/>
                      <a:round/>
                      <a:headEnd type="none" w="med" len="med"/>
                      <a:tailEnd type="none" w="med" len="med"/>
                    </a:lnR>
                    <a:lnT>
                      <a:noFill/>
                    </a:lnT>
                    <a:lnB w="19050" cap="flat" cmpd="sng" algn="ctr">
                      <a:solidFill>
                        <a:srgbClr val="333333"/>
                      </a:solidFill>
                      <a:prstDash val="solid"/>
                      <a:round/>
                      <a:headEnd type="none" w="med" len="med"/>
                      <a:tailEnd type="none" w="med" len="med"/>
                    </a:lnB>
                  </a:tcPr>
                </a:tc>
                <a:tc hMerge="1">
                  <a:txBody>
                    <a:bodyPr/>
                    <a:lstStyle/>
                    <a:p>
                      <a:endParaRPr lang="en-GB"/>
                    </a:p>
                  </a:txBody>
                  <a:tcPr/>
                </a:tc>
                <a:extLst>
                  <a:ext uri="{0D108BD9-81ED-4DB2-BD59-A6C34878D82A}">
                    <a16:rowId xmlns:a16="http://schemas.microsoft.com/office/drawing/2014/main" val="3389854065"/>
                  </a:ext>
                </a:extLst>
              </a:tr>
            </a:tbl>
          </a:graphicData>
        </a:graphic>
      </p:graphicFrame>
      <p:sp>
        <p:nvSpPr>
          <p:cNvPr id="5" name="TextBox 4">
            <a:extLst>
              <a:ext uri="{FF2B5EF4-FFF2-40B4-BE49-F238E27FC236}">
                <a16:creationId xmlns:a16="http://schemas.microsoft.com/office/drawing/2014/main" id="{A6D7B3A7-3291-4409-AA71-804BCCC2E566}"/>
              </a:ext>
            </a:extLst>
          </p:cNvPr>
          <p:cNvSpPr txBox="1"/>
          <p:nvPr/>
        </p:nvSpPr>
        <p:spPr>
          <a:xfrm>
            <a:off x="7830191" y="1690688"/>
            <a:ext cx="3728236" cy="1200329"/>
          </a:xfrm>
          <a:prstGeom prst="rect">
            <a:avLst/>
          </a:prstGeom>
          <a:noFill/>
        </p:spPr>
        <p:txBody>
          <a:bodyPr wrap="square" rtlCol="0">
            <a:spAutoFit/>
          </a:bodyPr>
          <a:lstStyle/>
          <a:p>
            <a:r>
              <a:rPr lang="en-GB" dirty="0"/>
              <a:t>Are there any issues with this regression output?</a:t>
            </a:r>
          </a:p>
          <a:p>
            <a:endParaRPr lang="en-GB" dirty="0"/>
          </a:p>
          <a:p>
            <a:r>
              <a:rPr lang="en-GB" sz="1600" dirty="0"/>
              <a:t>Data: Health Survey for England, 2016</a:t>
            </a:r>
          </a:p>
        </p:txBody>
      </p:sp>
      <p:sp>
        <p:nvSpPr>
          <p:cNvPr id="6" name="Rectangle: Rounded Corners 5">
            <a:extLst>
              <a:ext uri="{FF2B5EF4-FFF2-40B4-BE49-F238E27FC236}">
                <a16:creationId xmlns:a16="http://schemas.microsoft.com/office/drawing/2014/main" id="{446BA557-ECDB-4556-AA44-4AEF74D7DFCE}"/>
              </a:ext>
            </a:extLst>
          </p:cNvPr>
          <p:cNvSpPr/>
          <p:nvPr/>
        </p:nvSpPr>
        <p:spPr>
          <a:xfrm>
            <a:off x="838200" y="4968520"/>
            <a:ext cx="2357610" cy="741680"/>
          </a:xfrm>
          <a:prstGeom prst="roundRect">
            <a:avLst/>
          </a:prstGeom>
          <a:solidFill>
            <a:srgbClr val="EE434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00" dirty="0">
                <a:solidFill>
                  <a:schemeClr val="tx1"/>
                </a:solidFill>
              </a:rPr>
              <a:t>How many observations are included in the model?</a:t>
            </a:r>
          </a:p>
        </p:txBody>
      </p:sp>
      <p:sp>
        <p:nvSpPr>
          <p:cNvPr id="7" name="Rectangle: Rounded Corners 6">
            <a:extLst>
              <a:ext uri="{FF2B5EF4-FFF2-40B4-BE49-F238E27FC236}">
                <a16:creationId xmlns:a16="http://schemas.microsoft.com/office/drawing/2014/main" id="{BF66BF58-8D66-4FA2-AC8B-7C723AE47D1E}"/>
              </a:ext>
            </a:extLst>
          </p:cNvPr>
          <p:cNvSpPr/>
          <p:nvPr/>
        </p:nvSpPr>
        <p:spPr>
          <a:xfrm>
            <a:off x="3449187" y="4968520"/>
            <a:ext cx="2357610" cy="741680"/>
          </a:xfrm>
          <a:prstGeom prst="roundRect">
            <a:avLst/>
          </a:prstGeom>
          <a:solidFill>
            <a:srgbClr val="EE434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00" dirty="0">
                <a:solidFill>
                  <a:schemeClr val="tx1"/>
                </a:solidFill>
              </a:rPr>
              <a:t>What variables have been included in the model?</a:t>
            </a:r>
          </a:p>
        </p:txBody>
      </p:sp>
    </p:spTree>
    <p:extLst>
      <p:ext uri="{BB962C8B-B14F-4D97-AF65-F5344CB8AC3E}">
        <p14:creationId xmlns:p14="http://schemas.microsoft.com/office/powerpoint/2010/main" val="171504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6A272-3E65-4BCF-A758-7AFEF940A7C8}"/>
              </a:ext>
            </a:extLst>
          </p:cNvPr>
          <p:cNvSpPr>
            <a:spLocks noGrp="1"/>
          </p:cNvSpPr>
          <p:nvPr>
            <p:ph type="title"/>
          </p:nvPr>
        </p:nvSpPr>
        <p:spPr/>
        <p:txBody>
          <a:bodyPr/>
          <a:lstStyle/>
          <a:p>
            <a:r>
              <a:rPr lang="en-GB" dirty="0"/>
              <a:t>A Regression Output</a:t>
            </a:r>
          </a:p>
        </p:txBody>
      </p:sp>
      <p:graphicFrame>
        <p:nvGraphicFramePr>
          <p:cNvPr id="4" name="Table 3">
            <a:extLst>
              <a:ext uri="{FF2B5EF4-FFF2-40B4-BE49-F238E27FC236}">
                <a16:creationId xmlns:a16="http://schemas.microsoft.com/office/drawing/2014/main" id="{C2433F2E-F59A-420A-9F7C-45765C943250}"/>
              </a:ext>
            </a:extLst>
          </p:cNvPr>
          <p:cNvGraphicFramePr>
            <a:graphicFrameLocks noGrp="1"/>
          </p:cNvGraphicFramePr>
          <p:nvPr>
            <p:extLst>
              <p:ext uri="{D42A27DB-BD31-4B8C-83A1-F6EECF244321}">
                <p14:modId xmlns:p14="http://schemas.microsoft.com/office/powerpoint/2010/main" val="1073410200"/>
              </p:ext>
            </p:extLst>
          </p:nvPr>
        </p:nvGraphicFramePr>
        <p:xfrm>
          <a:off x="838200" y="1518640"/>
          <a:ext cx="6620840" cy="3238293"/>
        </p:xfrm>
        <a:graphic>
          <a:graphicData uri="http://schemas.openxmlformats.org/drawingml/2006/table">
            <a:tbl>
              <a:tblPr/>
              <a:tblGrid>
                <a:gridCol w="662084">
                  <a:extLst>
                    <a:ext uri="{9D8B030D-6E8A-4147-A177-3AD203B41FA5}">
                      <a16:colId xmlns:a16="http://schemas.microsoft.com/office/drawing/2014/main" val="3744181851"/>
                    </a:ext>
                  </a:extLst>
                </a:gridCol>
                <a:gridCol w="662084">
                  <a:extLst>
                    <a:ext uri="{9D8B030D-6E8A-4147-A177-3AD203B41FA5}">
                      <a16:colId xmlns:a16="http://schemas.microsoft.com/office/drawing/2014/main" val="1469292420"/>
                    </a:ext>
                  </a:extLst>
                </a:gridCol>
                <a:gridCol w="662084">
                  <a:extLst>
                    <a:ext uri="{9D8B030D-6E8A-4147-A177-3AD203B41FA5}">
                      <a16:colId xmlns:a16="http://schemas.microsoft.com/office/drawing/2014/main" val="2520621153"/>
                    </a:ext>
                  </a:extLst>
                </a:gridCol>
                <a:gridCol w="662084">
                  <a:extLst>
                    <a:ext uri="{9D8B030D-6E8A-4147-A177-3AD203B41FA5}">
                      <a16:colId xmlns:a16="http://schemas.microsoft.com/office/drawing/2014/main" val="3984611146"/>
                    </a:ext>
                  </a:extLst>
                </a:gridCol>
                <a:gridCol w="662084">
                  <a:extLst>
                    <a:ext uri="{9D8B030D-6E8A-4147-A177-3AD203B41FA5}">
                      <a16:colId xmlns:a16="http://schemas.microsoft.com/office/drawing/2014/main" val="4075142500"/>
                    </a:ext>
                  </a:extLst>
                </a:gridCol>
                <a:gridCol w="662084">
                  <a:extLst>
                    <a:ext uri="{9D8B030D-6E8A-4147-A177-3AD203B41FA5}">
                      <a16:colId xmlns:a16="http://schemas.microsoft.com/office/drawing/2014/main" val="2175745126"/>
                    </a:ext>
                  </a:extLst>
                </a:gridCol>
                <a:gridCol w="662084">
                  <a:extLst>
                    <a:ext uri="{9D8B030D-6E8A-4147-A177-3AD203B41FA5}">
                      <a16:colId xmlns:a16="http://schemas.microsoft.com/office/drawing/2014/main" val="4098965161"/>
                    </a:ext>
                  </a:extLst>
                </a:gridCol>
                <a:gridCol w="662084">
                  <a:extLst>
                    <a:ext uri="{9D8B030D-6E8A-4147-A177-3AD203B41FA5}">
                      <a16:colId xmlns:a16="http://schemas.microsoft.com/office/drawing/2014/main" val="2601075602"/>
                    </a:ext>
                  </a:extLst>
                </a:gridCol>
                <a:gridCol w="662084">
                  <a:extLst>
                    <a:ext uri="{9D8B030D-6E8A-4147-A177-3AD203B41FA5}">
                      <a16:colId xmlns:a16="http://schemas.microsoft.com/office/drawing/2014/main" val="3527528624"/>
                    </a:ext>
                  </a:extLst>
                </a:gridCol>
                <a:gridCol w="662084">
                  <a:extLst>
                    <a:ext uri="{9D8B030D-6E8A-4147-A177-3AD203B41FA5}">
                      <a16:colId xmlns:a16="http://schemas.microsoft.com/office/drawing/2014/main" val="3672775755"/>
                    </a:ext>
                  </a:extLst>
                </a:gridCol>
              </a:tblGrid>
              <a:tr h="279853">
                <a:tc gridSpan="10">
                  <a:txBody>
                    <a:bodyPr/>
                    <a:lstStyle/>
                    <a:p>
                      <a:pPr algn="l" fontAlgn="ctr"/>
                      <a:r>
                        <a:rPr lang="en-GB" sz="900" b="0" i="0" u="none" strike="noStrike" dirty="0">
                          <a:solidFill>
                            <a:srgbClr val="000000"/>
                          </a:solidFill>
                          <a:effectLst/>
                          <a:latin typeface="Calibri" panose="020F0502020204030204" pitchFamily="34" charset="0"/>
                        </a:rPr>
                        <a:t>Model Coefficients – Self reported health (Four categories)                                                   Number of observations: 10,067</a:t>
                      </a:r>
                    </a:p>
                  </a:txBody>
                  <a:tcPr marL="9525" marR="9525" marT="9525" marB="0" anchor="ctr">
                    <a:lnL>
                      <a:noFill/>
                    </a:lnL>
                    <a:lnR>
                      <a:noFill/>
                    </a:lnR>
                    <a:lnT>
                      <a:noFill/>
                    </a:lnT>
                    <a:lnB w="12700" cap="flat" cmpd="sng" algn="ctr">
                      <a:solidFill>
                        <a:srgbClr val="333333"/>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845389674"/>
                  </a:ext>
                </a:extLst>
              </a:tr>
              <a:tr h="266526">
                <a:tc>
                  <a:txBody>
                    <a:bodyPr/>
                    <a:lstStyle/>
                    <a:p>
                      <a:pPr algn="l" fontAlgn="b"/>
                      <a:r>
                        <a:rPr lang="en-GB"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rgbClr val="333333"/>
                      </a:solidFill>
                      <a:prstDash val="solid"/>
                      <a:round/>
                      <a:headEnd type="none" w="med" len="med"/>
                      <a:tailEnd type="none" w="med" len="med"/>
                    </a:lnL>
                    <a:lnR>
                      <a:noFill/>
                    </a:lnR>
                    <a:lnT w="12700" cap="flat" cmpd="sng" algn="ctr">
                      <a:solidFill>
                        <a:srgbClr val="333333"/>
                      </a:solidFill>
                      <a:prstDash val="solid"/>
                      <a:round/>
                      <a:headEnd type="none" w="med" len="med"/>
                      <a:tailEnd type="none" w="med" len="med"/>
                    </a:lnT>
                    <a:lnB>
                      <a:noFill/>
                    </a:lnB>
                  </a:tcPr>
                </a:tc>
                <a:tc>
                  <a:txBody>
                    <a:bodyPr/>
                    <a:lstStyle/>
                    <a:p>
                      <a:pPr algn="l" fontAlgn="b"/>
                      <a:r>
                        <a:rPr lang="en-GB" sz="11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333333"/>
                      </a:solidFill>
                      <a:prstDash val="dot"/>
                      <a:round/>
                      <a:headEnd type="none" w="med" len="med"/>
                      <a:tailEnd type="none" w="med" len="med"/>
                    </a:lnR>
                    <a:lnT w="12700" cap="flat" cmpd="sng" algn="ctr">
                      <a:solidFill>
                        <a:srgbClr val="333333"/>
                      </a:solidFill>
                      <a:prstDash val="solid"/>
                      <a:round/>
                      <a:headEnd type="none" w="med" len="med"/>
                      <a:tailEnd type="none" w="med" len="med"/>
                    </a:lnT>
                    <a:lnB>
                      <a:noFill/>
                    </a:lnB>
                  </a:tcPr>
                </a:tc>
                <a:tc>
                  <a:txBody>
                    <a:bodyPr/>
                    <a:lstStyle/>
                    <a:p>
                      <a:pPr algn="l" fontAlgn="b"/>
                      <a:r>
                        <a:rPr lang="en-GB"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333333"/>
                      </a:solidFill>
                      <a:prstDash val="dot"/>
                      <a:round/>
                      <a:headEnd type="none" w="med" len="med"/>
                      <a:tailEnd type="none" w="med" len="med"/>
                    </a:lnL>
                    <a:lnR>
                      <a:noFill/>
                    </a:lnR>
                    <a:lnT w="12700" cap="flat" cmpd="sng" algn="ctr">
                      <a:solidFill>
                        <a:srgbClr val="333333"/>
                      </a:solidFill>
                      <a:prstDash val="solid"/>
                      <a:round/>
                      <a:headEnd type="none" w="med" len="med"/>
                      <a:tailEnd type="none" w="med" len="med"/>
                    </a:lnT>
                    <a:lnB>
                      <a:noFill/>
                    </a:lnB>
                  </a:tcPr>
                </a:tc>
                <a:tc>
                  <a:txBody>
                    <a:bodyPr/>
                    <a:lstStyle/>
                    <a:p>
                      <a:pPr algn="l" fontAlgn="b"/>
                      <a:r>
                        <a:rPr lang="en-GB" sz="11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333333"/>
                      </a:solidFill>
                      <a:prstDash val="dot"/>
                      <a:round/>
                      <a:headEnd type="none" w="med" len="med"/>
                      <a:tailEnd type="none" w="med" len="med"/>
                    </a:lnR>
                    <a:lnT w="12700" cap="flat" cmpd="sng" algn="ctr">
                      <a:solidFill>
                        <a:srgbClr val="333333"/>
                      </a:solidFill>
                      <a:prstDash val="solid"/>
                      <a:round/>
                      <a:headEnd type="none" w="med" len="med"/>
                      <a:tailEnd type="none" w="med" len="med"/>
                    </a:lnT>
                    <a:lnB>
                      <a:noFill/>
                    </a:lnB>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333333"/>
                      </a:solidFill>
                      <a:prstDash val="dot"/>
                      <a:round/>
                      <a:headEnd type="none" w="med" len="med"/>
                      <a:tailEnd type="none" w="med" len="med"/>
                    </a:lnL>
                    <a:lnR>
                      <a:noFill/>
                    </a:lnR>
                    <a:lnT w="12700" cap="flat" cmpd="sng" algn="ctr">
                      <a:solidFill>
                        <a:srgbClr val="333333"/>
                      </a:solidFill>
                      <a:prstDash val="solid"/>
                      <a:round/>
                      <a:headEnd type="none" w="med" len="med"/>
                      <a:tailEnd type="none" w="med" len="med"/>
                    </a:lnT>
                    <a:lnB>
                      <a:noFill/>
                    </a:lnB>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333333"/>
                      </a:solidFill>
                      <a:prstDash val="dot"/>
                      <a:round/>
                      <a:headEnd type="none" w="med" len="med"/>
                      <a:tailEnd type="none" w="med" len="med"/>
                    </a:lnR>
                    <a:lnT w="12700" cap="flat" cmpd="sng" algn="ctr">
                      <a:solidFill>
                        <a:srgbClr val="333333"/>
                      </a:solidFill>
                      <a:prstDash val="solid"/>
                      <a:round/>
                      <a:headEnd type="none" w="med" len="med"/>
                      <a:tailEnd type="none" w="med" len="med"/>
                    </a:lnT>
                    <a:lnB>
                      <a:noFill/>
                    </a:lnB>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333333"/>
                      </a:solidFill>
                      <a:prstDash val="dot"/>
                      <a:round/>
                      <a:headEnd type="none" w="med" len="med"/>
                      <a:tailEnd type="none" w="med" len="med"/>
                    </a:lnL>
                    <a:lnR>
                      <a:noFill/>
                    </a:lnR>
                    <a:lnT w="12700" cap="flat" cmpd="sng" algn="ctr">
                      <a:solidFill>
                        <a:srgbClr val="333333"/>
                      </a:solidFill>
                      <a:prstDash val="solid"/>
                      <a:round/>
                      <a:headEnd type="none" w="med" len="med"/>
                      <a:tailEnd type="none" w="med" len="med"/>
                    </a:lnT>
                    <a:lnB>
                      <a:noFill/>
                    </a:lnB>
                  </a:tcPr>
                </a:tc>
                <a:tc>
                  <a:txBody>
                    <a:bodyPr/>
                    <a:lstStyle/>
                    <a:p>
                      <a:pPr algn="l" fontAlgn="b"/>
                      <a:r>
                        <a:rPr lang="en-GB" sz="11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333333"/>
                      </a:solidFill>
                      <a:prstDash val="dot"/>
                      <a:round/>
                      <a:headEnd type="none" w="med" len="med"/>
                      <a:tailEnd type="none" w="med" len="med"/>
                    </a:lnR>
                    <a:lnT w="12700" cap="flat" cmpd="sng" algn="ctr">
                      <a:solidFill>
                        <a:srgbClr val="333333"/>
                      </a:solidFill>
                      <a:prstDash val="solid"/>
                      <a:round/>
                      <a:headEnd type="none" w="med" len="med"/>
                      <a:tailEnd type="none" w="med" len="med"/>
                    </a:lnT>
                    <a:lnB>
                      <a:noFill/>
                    </a:lnB>
                  </a:tcPr>
                </a:tc>
                <a:tc>
                  <a:txBody>
                    <a:bodyPr/>
                    <a:lstStyle/>
                    <a:p>
                      <a:pPr algn="l" fontAlgn="b"/>
                      <a:r>
                        <a:rPr lang="en-GB"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333333"/>
                      </a:solidFill>
                      <a:prstDash val="dot"/>
                      <a:round/>
                      <a:headEnd type="none" w="med" len="med"/>
                      <a:tailEnd type="none" w="med" len="med"/>
                    </a:lnL>
                    <a:lnR>
                      <a:noFill/>
                    </a:lnR>
                    <a:lnT w="12700" cap="flat" cmpd="sng" algn="ctr">
                      <a:solidFill>
                        <a:srgbClr val="333333"/>
                      </a:solidFill>
                      <a:prstDash val="solid"/>
                      <a:round/>
                      <a:headEnd type="none" w="med" len="med"/>
                      <a:tailEnd type="none" w="med" len="med"/>
                    </a:lnT>
                    <a:lnB>
                      <a:noFill/>
                    </a:lnB>
                  </a:tcPr>
                </a:tc>
                <a:tc>
                  <a:txBody>
                    <a:bodyPr/>
                    <a:lstStyle/>
                    <a:p>
                      <a:pPr algn="l" fontAlgn="b"/>
                      <a:r>
                        <a:rPr lang="en-GB" sz="1100" b="0" i="0" u="none" strike="noStrike">
                          <a:solidFill>
                            <a:srgbClr val="000000"/>
                          </a:solidFill>
                          <a:effectLst/>
                          <a:latin typeface="Calibri" panose="020F0502020204030204" pitchFamily="34" charset="0"/>
                        </a:rPr>
                        <a:t> </a:t>
                      </a:r>
                    </a:p>
                  </a:txBody>
                  <a:tcPr marL="9525" marR="9525" marT="9525" marB="0" anchor="b">
                    <a:lnL>
                      <a:noFill/>
                    </a:lnL>
                    <a:lnR w="12700"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a:noFill/>
                    </a:lnB>
                  </a:tcPr>
                </a:tc>
                <a:extLst>
                  <a:ext uri="{0D108BD9-81ED-4DB2-BD59-A6C34878D82A}">
                    <a16:rowId xmlns:a16="http://schemas.microsoft.com/office/drawing/2014/main" val="472656430"/>
                  </a:ext>
                </a:extLst>
              </a:tr>
              <a:tr h="279853">
                <a:tc gridSpan="2">
                  <a:txBody>
                    <a:bodyPr/>
                    <a:lstStyle/>
                    <a:p>
                      <a:pPr algn="ctr" fontAlgn="ctr"/>
                      <a:r>
                        <a:rPr lang="en-GB" sz="900" b="1" i="0" u="none" strike="noStrike">
                          <a:solidFill>
                            <a:srgbClr val="000000"/>
                          </a:solidFill>
                          <a:effectLst/>
                          <a:latin typeface="Calibri" panose="020F0502020204030204" pitchFamily="34" charset="0"/>
                        </a:rPr>
                        <a:t>Predictor</a:t>
                      </a:r>
                    </a:p>
                  </a:txBody>
                  <a:tcPr marL="9525" marR="9525" marT="9525" marB="0" anchor="ctr">
                    <a:lnL w="12700" cap="flat" cmpd="sng" algn="ctr">
                      <a:solidFill>
                        <a:srgbClr val="333333"/>
                      </a:solidFill>
                      <a:prstDash val="solid"/>
                      <a:round/>
                      <a:headEnd type="none" w="med" len="med"/>
                      <a:tailEnd type="none" w="med" len="med"/>
                    </a:lnL>
                    <a:lnR w="6350" cap="flat" cmpd="sng" algn="ctr">
                      <a:solidFill>
                        <a:srgbClr val="333333"/>
                      </a:solidFill>
                      <a:prstDash val="dot"/>
                      <a:round/>
                      <a:headEnd type="none" w="med" len="med"/>
                      <a:tailEnd type="none" w="med" len="med"/>
                    </a:lnR>
                    <a:lnT>
                      <a:noFill/>
                    </a:lnT>
                    <a:lnB w="12700" cap="flat" cmpd="sng" algn="ctr">
                      <a:solidFill>
                        <a:srgbClr val="333333"/>
                      </a:solidFill>
                      <a:prstDash val="solid"/>
                      <a:round/>
                      <a:headEnd type="none" w="med" len="med"/>
                      <a:tailEnd type="none" w="med" len="med"/>
                    </a:lnB>
                  </a:tcPr>
                </a:tc>
                <a:tc hMerge="1">
                  <a:txBody>
                    <a:bodyPr/>
                    <a:lstStyle/>
                    <a:p>
                      <a:endParaRPr lang="en-GB"/>
                    </a:p>
                  </a:txBody>
                  <a:tcPr/>
                </a:tc>
                <a:tc gridSpan="2">
                  <a:txBody>
                    <a:bodyPr/>
                    <a:lstStyle/>
                    <a:p>
                      <a:pPr algn="ctr" fontAlgn="ctr"/>
                      <a:r>
                        <a:rPr lang="en-GB" sz="900" b="1" i="0" u="none" strike="noStrike">
                          <a:solidFill>
                            <a:srgbClr val="000000"/>
                          </a:solidFill>
                          <a:effectLst/>
                          <a:latin typeface="Calibri" panose="020F0502020204030204" pitchFamily="34" charset="0"/>
                        </a:rPr>
                        <a:t>Estimate</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w="12700" cap="flat" cmpd="sng" algn="ctr">
                      <a:solidFill>
                        <a:srgbClr val="333333"/>
                      </a:solidFill>
                      <a:prstDash val="solid"/>
                      <a:round/>
                      <a:headEnd type="none" w="med" len="med"/>
                      <a:tailEnd type="none" w="med" len="med"/>
                    </a:lnB>
                  </a:tcPr>
                </a:tc>
                <a:tc hMerge="1">
                  <a:txBody>
                    <a:bodyPr/>
                    <a:lstStyle/>
                    <a:p>
                      <a:endParaRPr lang="en-GB"/>
                    </a:p>
                  </a:txBody>
                  <a:tcPr/>
                </a:tc>
                <a:tc gridSpan="2">
                  <a:txBody>
                    <a:bodyPr/>
                    <a:lstStyle/>
                    <a:p>
                      <a:pPr algn="ctr" fontAlgn="ctr"/>
                      <a:r>
                        <a:rPr lang="en-GB" sz="900" b="1" i="0" u="none" strike="noStrike">
                          <a:solidFill>
                            <a:srgbClr val="000000"/>
                          </a:solidFill>
                          <a:effectLst/>
                          <a:latin typeface="Calibri" panose="020F0502020204030204" pitchFamily="34" charset="0"/>
                        </a:rPr>
                        <a:t>SE</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w="12700" cap="flat" cmpd="sng" algn="ctr">
                      <a:solidFill>
                        <a:srgbClr val="333333"/>
                      </a:solidFill>
                      <a:prstDash val="solid"/>
                      <a:round/>
                      <a:headEnd type="none" w="med" len="med"/>
                      <a:tailEnd type="none" w="med" len="med"/>
                    </a:lnB>
                  </a:tcPr>
                </a:tc>
                <a:tc hMerge="1">
                  <a:txBody>
                    <a:bodyPr/>
                    <a:lstStyle/>
                    <a:p>
                      <a:endParaRPr lang="en-GB"/>
                    </a:p>
                  </a:txBody>
                  <a:tcPr/>
                </a:tc>
                <a:tc gridSpan="2">
                  <a:txBody>
                    <a:bodyPr/>
                    <a:lstStyle/>
                    <a:p>
                      <a:pPr algn="ctr" fontAlgn="ctr"/>
                      <a:r>
                        <a:rPr lang="en-GB" sz="900" b="1" i="0" u="none" strike="noStrike">
                          <a:solidFill>
                            <a:srgbClr val="000000"/>
                          </a:solidFill>
                          <a:effectLst/>
                          <a:latin typeface="Calibri" panose="020F0502020204030204" pitchFamily="34" charset="0"/>
                        </a:rPr>
                        <a:t>t</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w="12700" cap="flat" cmpd="sng" algn="ctr">
                      <a:solidFill>
                        <a:srgbClr val="333333"/>
                      </a:solidFill>
                      <a:prstDash val="solid"/>
                      <a:round/>
                      <a:headEnd type="none" w="med" len="med"/>
                      <a:tailEnd type="none" w="med" len="med"/>
                    </a:lnB>
                  </a:tcPr>
                </a:tc>
                <a:tc hMerge="1">
                  <a:txBody>
                    <a:bodyPr/>
                    <a:lstStyle/>
                    <a:p>
                      <a:endParaRPr lang="en-GB"/>
                    </a:p>
                  </a:txBody>
                  <a:tcPr/>
                </a:tc>
                <a:tc gridSpan="2">
                  <a:txBody>
                    <a:bodyPr/>
                    <a:lstStyle/>
                    <a:p>
                      <a:pPr algn="ctr" fontAlgn="ctr"/>
                      <a:r>
                        <a:rPr lang="en-GB" sz="900" b="1" i="0" u="none" strike="noStrike">
                          <a:solidFill>
                            <a:srgbClr val="000000"/>
                          </a:solidFill>
                          <a:effectLst/>
                          <a:latin typeface="Calibri" panose="020F0502020204030204" pitchFamily="34" charset="0"/>
                        </a:rPr>
                        <a:t>p</a:t>
                      </a:r>
                    </a:p>
                  </a:txBody>
                  <a:tcPr marL="9525" marR="9525" marT="9525" marB="0" anchor="ctr">
                    <a:lnL w="6350" cap="flat" cmpd="sng" algn="ctr">
                      <a:solidFill>
                        <a:srgbClr val="333333"/>
                      </a:solidFill>
                      <a:prstDash val="dot"/>
                      <a:round/>
                      <a:headEnd type="none" w="med" len="med"/>
                      <a:tailEnd type="none" w="med" len="med"/>
                    </a:lnL>
                    <a:lnR w="12700" cap="flat" cmpd="sng" algn="ctr">
                      <a:solidFill>
                        <a:srgbClr val="333333"/>
                      </a:solidFill>
                      <a:prstDash val="solid"/>
                      <a:round/>
                      <a:headEnd type="none" w="med" len="med"/>
                      <a:tailEnd type="none" w="med" len="med"/>
                    </a:lnR>
                    <a:lnT>
                      <a:noFill/>
                    </a:lnT>
                    <a:lnB w="12700" cap="flat" cmpd="sng" algn="ctr">
                      <a:solidFill>
                        <a:srgbClr val="333333"/>
                      </a:solidFill>
                      <a:prstDash val="solid"/>
                      <a:round/>
                      <a:headEnd type="none" w="med" len="med"/>
                      <a:tailEnd type="none" w="med" len="med"/>
                    </a:lnB>
                  </a:tcPr>
                </a:tc>
                <a:tc hMerge="1">
                  <a:txBody>
                    <a:bodyPr/>
                    <a:lstStyle/>
                    <a:p>
                      <a:endParaRPr lang="en-GB"/>
                    </a:p>
                  </a:txBody>
                  <a:tcPr/>
                </a:tc>
                <a:extLst>
                  <a:ext uri="{0D108BD9-81ED-4DB2-BD59-A6C34878D82A}">
                    <a16:rowId xmlns:a16="http://schemas.microsoft.com/office/drawing/2014/main" val="2603839695"/>
                  </a:ext>
                </a:extLst>
              </a:tr>
              <a:tr h="266526">
                <a:tc gridSpan="2">
                  <a:txBody>
                    <a:bodyPr/>
                    <a:lstStyle/>
                    <a:p>
                      <a:pPr algn="l" fontAlgn="t"/>
                      <a:r>
                        <a:rPr lang="en-GB" sz="900" b="0" i="0" u="none" strike="noStrike">
                          <a:solidFill>
                            <a:srgbClr val="000000"/>
                          </a:solidFill>
                          <a:effectLst/>
                          <a:latin typeface="Calibri" panose="020F0502020204030204" pitchFamily="34" charset="0"/>
                        </a:rPr>
                        <a:t>Intercept</a:t>
                      </a:r>
                    </a:p>
                  </a:txBody>
                  <a:tcPr marL="9525" marR="9525" marT="9525" marB="0">
                    <a:lnL w="12700" cap="flat" cmpd="sng" algn="ctr">
                      <a:solidFill>
                        <a:srgbClr val="333333"/>
                      </a:solidFill>
                      <a:prstDash val="solid"/>
                      <a:round/>
                      <a:headEnd type="none" w="med" len="med"/>
                      <a:tailEnd type="none" w="med" len="med"/>
                    </a:lnL>
                    <a:lnR w="6350" cap="flat" cmpd="sng" algn="ctr">
                      <a:solidFill>
                        <a:srgbClr val="333333"/>
                      </a:solidFill>
                      <a:prstDash val="dot"/>
                      <a:round/>
                      <a:headEnd type="none" w="med" len="med"/>
                      <a:tailEnd type="none" w="med" len="med"/>
                    </a:lnR>
                    <a:lnT w="12700" cap="flat" cmpd="sng" algn="ctr">
                      <a:solidFill>
                        <a:srgbClr val="333333"/>
                      </a:solidFill>
                      <a:prstDash val="solid"/>
                      <a:round/>
                      <a:headEnd type="none" w="med" len="med"/>
                      <a:tailEnd type="none" w="med" len="med"/>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1.2439</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w="12700" cap="flat" cmpd="sng" algn="ctr">
                      <a:solidFill>
                        <a:srgbClr val="333333"/>
                      </a:solidFill>
                      <a:prstDash val="solid"/>
                      <a:round/>
                      <a:headEnd type="none" w="med" len="med"/>
                      <a:tailEnd type="none" w="med" len="med"/>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0.0792</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w="12700" cap="flat" cmpd="sng" algn="ctr">
                      <a:solidFill>
                        <a:srgbClr val="333333"/>
                      </a:solidFill>
                      <a:prstDash val="solid"/>
                      <a:round/>
                      <a:headEnd type="none" w="med" len="med"/>
                      <a:tailEnd type="none" w="med" len="med"/>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15.7057</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w="12700" cap="flat" cmpd="sng" algn="ctr">
                      <a:solidFill>
                        <a:srgbClr val="333333"/>
                      </a:solidFill>
                      <a:prstDash val="solid"/>
                      <a:round/>
                      <a:headEnd type="none" w="med" len="med"/>
                      <a:tailEnd type="none" w="med" len="med"/>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0.0000</a:t>
                      </a:r>
                    </a:p>
                  </a:txBody>
                  <a:tcPr marL="9525" marR="9525" marT="9525" marB="0" anchor="ctr">
                    <a:lnL w="6350" cap="flat" cmpd="sng" algn="ctr">
                      <a:solidFill>
                        <a:srgbClr val="333333"/>
                      </a:solidFill>
                      <a:prstDash val="dot"/>
                      <a:round/>
                      <a:headEnd type="none" w="med" len="med"/>
                      <a:tailEnd type="none" w="med" len="med"/>
                    </a:lnL>
                    <a:lnR w="12700"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a:noFill/>
                    </a:lnB>
                  </a:tcPr>
                </a:tc>
                <a:tc hMerge="1">
                  <a:txBody>
                    <a:bodyPr/>
                    <a:lstStyle/>
                    <a:p>
                      <a:endParaRPr lang="en-GB"/>
                    </a:p>
                  </a:txBody>
                  <a:tcPr/>
                </a:tc>
                <a:extLst>
                  <a:ext uri="{0D108BD9-81ED-4DB2-BD59-A6C34878D82A}">
                    <a16:rowId xmlns:a16="http://schemas.microsoft.com/office/drawing/2014/main" val="768609588"/>
                  </a:ext>
                </a:extLst>
              </a:tr>
              <a:tr h="266526">
                <a:tc gridSpan="2">
                  <a:txBody>
                    <a:bodyPr/>
                    <a:lstStyle/>
                    <a:p>
                      <a:pPr algn="l" fontAlgn="t"/>
                      <a:r>
                        <a:rPr lang="en-GB" sz="900" b="0" i="0" u="none" strike="noStrike" dirty="0">
                          <a:solidFill>
                            <a:srgbClr val="000000"/>
                          </a:solidFill>
                          <a:effectLst/>
                          <a:latin typeface="Calibri" panose="020F0502020204030204" pitchFamily="34" charset="0"/>
                        </a:rPr>
                        <a:t>Banded age </a:t>
                      </a:r>
                    </a:p>
                  </a:txBody>
                  <a:tcPr marL="9525" marR="9525" marT="9525" marB="0">
                    <a:lnL w="12700" cap="flat" cmpd="sng" algn="ctr">
                      <a:solidFill>
                        <a:srgbClr val="333333"/>
                      </a:solidFill>
                      <a:prstDash val="solid"/>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0.0738</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0.00203</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36.3033</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0.0000</a:t>
                      </a:r>
                    </a:p>
                  </a:txBody>
                  <a:tcPr marL="9525" marR="9525" marT="9525" marB="0" anchor="ctr">
                    <a:lnL w="6350" cap="flat" cmpd="sng" algn="ctr">
                      <a:solidFill>
                        <a:srgbClr val="333333"/>
                      </a:solidFill>
                      <a:prstDash val="dot"/>
                      <a:round/>
                      <a:headEnd type="none" w="med" len="med"/>
                      <a:tailEnd type="none" w="med" len="med"/>
                    </a:lnL>
                    <a:lnR w="12700" cap="flat" cmpd="sng" algn="ctr">
                      <a:solidFill>
                        <a:srgbClr val="333333"/>
                      </a:solidFill>
                      <a:prstDash val="solid"/>
                      <a:round/>
                      <a:headEnd type="none" w="med" len="med"/>
                      <a:tailEnd type="none" w="med" len="med"/>
                    </a:lnR>
                    <a:lnT>
                      <a:noFill/>
                    </a:lnT>
                    <a:lnB>
                      <a:noFill/>
                    </a:lnB>
                  </a:tcPr>
                </a:tc>
                <a:tc hMerge="1">
                  <a:txBody>
                    <a:bodyPr/>
                    <a:lstStyle/>
                    <a:p>
                      <a:endParaRPr lang="en-GB"/>
                    </a:p>
                  </a:txBody>
                  <a:tcPr/>
                </a:tc>
                <a:extLst>
                  <a:ext uri="{0D108BD9-81ED-4DB2-BD59-A6C34878D82A}">
                    <a16:rowId xmlns:a16="http://schemas.microsoft.com/office/drawing/2014/main" val="725113825"/>
                  </a:ext>
                </a:extLst>
              </a:tr>
              <a:tr h="266526">
                <a:tc gridSpan="2">
                  <a:txBody>
                    <a:bodyPr/>
                    <a:lstStyle/>
                    <a:p>
                      <a:pPr algn="l" fontAlgn="t"/>
                      <a:r>
                        <a:rPr lang="en-GB" sz="900" b="0" i="0" u="none" strike="noStrike" dirty="0">
                          <a:solidFill>
                            <a:srgbClr val="000000"/>
                          </a:solidFill>
                          <a:effectLst/>
                          <a:latin typeface="Calibri" panose="020F0502020204030204" pitchFamily="34" charset="0"/>
                        </a:rPr>
                        <a:t>Banded household income</a:t>
                      </a:r>
                    </a:p>
                  </a:txBody>
                  <a:tcPr marL="9525" marR="9525" marT="9525" marB="0">
                    <a:lnL w="12700" cap="flat" cmpd="sng" algn="ctr">
                      <a:solidFill>
                        <a:srgbClr val="333333"/>
                      </a:solidFill>
                      <a:prstDash val="solid"/>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-2.50e−5</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2.63E-04</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-0.0953</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0.9240</a:t>
                      </a:r>
                    </a:p>
                  </a:txBody>
                  <a:tcPr marL="9525" marR="9525" marT="9525" marB="0" anchor="ctr">
                    <a:lnL w="6350" cap="flat" cmpd="sng" algn="ctr">
                      <a:solidFill>
                        <a:srgbClr val="333333"/>
                      </a:solidFill>
                      <a:prstDash val="dot"/>
                      <a:round/>
                      <a:headEnd type="none" w="med" len="med"/>
                      <a:tailEnd type="none" w="med" len="med"/>
                    </a:lnL>
                    <a:lnR w="12700" cap="flat" cmpd="sng" algn="ctr">
                      <a:solidFill>
                        <a:srgbClr val="333333"/>
                      </a:solidFill>
                      <a:prstDash val="solid"/>
                      <a:round/>
                      <a:headEnd type="none" w="med" len="med"/>
                      <a:tailEnd type="none" w="med" len="med"/>
                    </a:lnR>
                    <a:lnT>
                      <a:noFill/>
                    </a:lnT>
                    <a:lnB>
                      <a:noFill/>
                    </a:lnB>
                  </a:tcPr>
                </a:tc>
                <a:tc hMerge="1">
                  <a:txBody>
                    <a:bodyPr/>
                    <a:lstStyle/>
                    <a:p>
                      <a:endParaRPr lang="en-GB"/>
                    </a:p>
                  </a:txBody>
                  <a:tcPr/>
                </a:tc>
                <a:extLst>
                  <a:ext uri="{0D108BD9-81ED-4DB2-BD59-A6C34878D82A}">
                    <a16:rowId xmlns:a16="http://schemas.microsoft.com/office/drawing/2014/main" val="885851875"/>
                  </a:ext>
                </a:extLst>
              </a:tr>
              <a:tr h="266526">
                <a:tc gridSpan="2">
                  <a:txBody>
                    <a:bodyPr/>
                    <a:lstStyle/>
                    <a:p>
                      <a:pPr algn="l" fontAlgn="t"/>
                      <a:r>
                        <a:rPr lang="en-GB" sz="900" b="0" i="0" u="none" strike="noStrike" dirty="0">
                          <a:solidFill>
                            <a:srgbClr val="000000"/>
                          </a:solidFill>
                          <a:effectLst/>
                          <a:latin typeface="Calibri" panose="020F0502020204030204" pitchFamily="34" charset="0"/>
                        </a:rPr>
                        <a:t>Age finished FT education</a:t>
                      </a:r>
                    </a:p>
                  </a:txBody>
                  <a:tcPr marL="9525" marR="9525" marT="9525" marB="0">
                    <a:lnL w="12700" cap="flat" cmpd="sng" algn="ctr">
                      <a:solidFill>
                        <a:srgbClr val="333333"/>
                      </a:solidFill>
                      <a:prstDash val="solid"/>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-0.0338</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0.00332</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-10.1857</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0.0000</a:t>
                      </a:r>
                    </a:p>
                  </a:txBody>
                  <a:tcPr marL="9525" marR="9525" marT="9525" marB="0" anchor="ctr">
                    <a:lnL w="6350" cap="flat" cmpd="sng" algn="ctr">
                      <a:solidFill>
                        <a:srgbClr val="333333"/>
                      </a:solidFill>
                      <a:prstDash val="dot"/>
                      <a:round/>
                      <a:headEnd type="none" w="med" len="med"/>
                      <a:tailEnd type="none" w="med" len="med"/>
                    </a:lnL>
                    <a:lnR w="12700" cap="flat" cmpd="sng" algn="ctr">
                      <a:solidFill>
                        <a:srgbClr val="333333"/>
                      </a:solidFill>
                      <a:prstDash val="solid"/>
                      <a:round/>
                      <a:headEnd type="none" w="med" len="med"/>
                      <a:tailEnd type="none" w="med" len="med"/>
                    </a:lnR>
                    <a:lnT>
                      <a:noFill/>
                    </a:lnT>
                    <a:lnB>
                      <a:noFill/>
                    </a:lnB>
                  </a:tcPr>
                </a:tc>
                <a:tc hMerge="1">
                  <a:txBody>
                    <a:bodyPr/>
                    <a:lstStyle/>
                    <a:p>
                      <a:endParaRPr lang="en-GB"/>
                    </a:p>
                  </a:txBody>
                  <a:tcPr/>
                </a:tc>
                <a:extLst>
                  <a:ext uri="{0D108BD9-81ED-4DB2-BD59-A6C34878D82A}">
                    <a16:rowId xmlns:a16="http://schemas.microsoft.com/office/drawing/2014/main" val="1180019727"/>
                  </a:ext>
                </a:extLst>
              </a:tr>
              <a:tr h="266526">
                <a:tc gridSpan="2">
                  <a:txBody>
                    <a:bodyPr/>
                    <a:lstStyle/>
                    <a:p>
                      <a:pPr algn="l" fontAlgn="t"/>
                      <a:r>
                        <a:rPr lang="en-GB" sz="900" b="0" i="0" u="none" strike="noStrike" dirty="0">
                          <a:solidFill>
                            <a:srgbClr val="000000"/>
                          </a:solidFill>
                          <a:effectLst/>
                          <a:latin typeface="Calibri" panose="020F0502020204030204" pitchFamily="34" charset="0"/>
                        </a:rPr>
                        <a:t>Ethnic categories:</a:t>
                      </a:r>
                    </a:p>
                  </a:txBody>
                  <a:tcPr marL="9525" marR="9525" marT="9525" marB="0">
                    <a:lnL w="12700" cap="flat" cmpd="sng" algn="ctr">
                      <a:solidFill>
                        <a:srgbClr val="333333"/>
                      </a:solidFill>
                      <a:prstDash val="solid"/>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endParaRPr lang="en-GB" sz="9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endParaRPr lang="en-GB" sz="9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dot"/>
                      <a:round/>
                      <a:headEnd type="none" w="med" len="med"/>
                      <a:tailEnd type="none" w="med" len="med"/>
                    </a:lnL>
                    <a:lnR w="12700" cap="flat" cmpd="sng" algn="ctr">
                      <a:solidFill>
                        <a:srgbClr val="333333"/>
                      </a:solidFill>
                      <a:prstDash val="solid"/>
                      <a:round/>
                      <a:headEnd type="none" w="med" len="med"/>
                      <a:tailEnd type="none" w="med" len="med"/>
                    </a:lnR>
                    <a:lnT>
                      <a:noFill/>
                    </a:lnT>
                    <a:lnB>
                      <a:noFill/>
                    </a:lnB>
                  </a:tcPr>
                </a:tc>
                <a:tc hMerge="1">
                  <a:txBody>
                    <a:bodyPr/>
                    <a:lstStyle/>
                    <a:p>
                      <a:endParaRPr lang="en-GB"/>
                    </a:p>
                  </a:txBody>
                  <a:tcPr/>
                </a:tc>
                <a:extLst>
                  <a:ext uri="{0D108BD9-81ED-4DB2-BD59-A6C34878D82A}">
                    <a16:rowId xmlns:a16="http://schemas.microsoft.com/office/drawing/2014/main" val="1892857872"/>
                  </a:ext>
                </a:extLst>
              </a:tr>
              <a:tr h="266526">
                <a:tc gridSpan="2">
                  <a:txBody>
                    <a:bodyPr/>
                    <a:lstStyle/>
                    <a:p>
                      <a:pPr algn="l" fontAlgn="t"/>
                      <a:r>
                        <a:rPr lang="en-GB" sz="900" b="0" i="0" u="none" strike="noStrike" dirty="0">
                          <a:solidFill>
                            <a:srgbClr val="000000"/>
                          </a:solidFill>
                          <a:effectLst/>
                          <a:latin typeface="Calibri" panose="020F0502020204030204" pitchFamily="34" charset="0"/>
                        </a:rPr>
                        <a:t>Black compared to white</a:t>
                      </a:r>
                    </a:p>
                  </a:txBody>
                  <a:tcPr marL="9525" marR="9525" marT="9525" marB="0">
                    <a:lnL w="12700" cap="flat" cmpd="sng" algn="ctr">
                      <a:solidFill>
                        <a:srgbClr val="333333"/>
                      </a:solidFill>
                      <a:prstDash val="solid"/>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0.0645</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0.04719</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1.367</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0.1720</a:t>
                      </a:r>
                    </a:p>
                  </a:txBody>
                  <a:tcPr marL="9525" marR="9525" marT="9525" marB="0" anchor="ctr">
                    <a:lnL w="6350" cap="flat" cmpd="sng" algn="ctr">
                      <a:solidFill>
                        <a:srgbClr val="333333"/>
                      </a:solidFill>
                      <a:prstDash val="dot"/>
                      <a:round/>
                      <a:headEnd type="none" w="med" len="med"/>
                      <a:tailEnd type="none" w="med" len="med"/>
                    </a:lnL>
                    <a:lnR w="12700" cap="flat" cmpd="sng" algn="ctr">
                      <a:solidFill>
                        <a:srgbClr val="333333"/>
                      </a:solidFill>
                      <a:prstDash val="solid"/>
                      <a:round/>
                      <a:headEnd type="none" w="med" len="med"/>
                      <a:tailEnd type="none" w="med" len="med"/>
                    </a:lnR>
                    <a:lnT>
                      <a:noFill/>
                    </a:lnT>
                    <a:lnB>
                      <a:noFill/>
                    </a:lnB>
                  </a:tcPr>
                </a:tc>
                <a:tc hMerge="1">
                  <a:txBody>
                    <a:bodyPr/>
                    <a:lstStyle/>
                    <a:p>
                      <a:endParaRPr lang="en-GB"/>
                    </a:p>
                  </a:txBody>
                  <a:tcPr/>
                </a:tc>
                <a:extLst>
                  <a:ext uri="{0D108BD9-81ED-4DB2-BD59-A6C34878D82A}">
                    <a16:rowId xmlns:a16="http://schemas.microsoft.com/office/drawing/2014/main" val="2254101783"/>
                  </a:ext>
                </a:extLst>
              </a:tr>
              <a:tr h="266526">
                <a:tc gridSpan="2">
                  <a:txBody>
                    <a:bodyPr/>
                    <a:lstStyle/>
                    <a:p>
                      <a:pPr algn="l" fontAlgn="t"/>
                      <a:r>
                        <a:rPr lang="en-GB" sz="900" b="0" i="0" u="none" strike="noStrike" dirty="0">
                          <a:solidFill>
                            <a:srgbClr val="000000"/>
                          </a:solidFill>
                          <a:effectLst/>
                          <a:latin typeface="Calibri" panose="020F0502020204030204" pitchFamily="34" charset="0"/>
                        </a:rPr>
                        <a:t>Asian compared to white</a:t>
                      </a:r>
                    </a:p>
                  </a:txBody>
                  <a:tcPr marL="9525" marR="9525" marT="9525" marB="0">
                    <a:lnL w="12700" cap="flat" cmpd="sng" algn="ctr">
                      <a:solidFill>
                        <a:srgbClr val="333333"/>
                      </a:solidFill>
                      <a:prstDash val="solid"/>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0.1896</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0.03347</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5.6651</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0.0000</a:t>
                      </a:r>
                    </a:p>
                  </a:txBody>
                  <a:tcPr marL="9525" marR="9525" marT="9525" marB="0" anchor="ctr">
                    <a:lnL w="6350" cap="flat" cmpd="sng" algn="ctr">
                      <a:solidFill>
                        <a:srgbClr val="333333"/>
                      </a:solidFill>
                      <a:prstDash val="dot"/>
                      <a:round/>
                      <a:headEnd type="none" w="med" len="med"/>
                      <a:tailEnd type="none" w="med" len="med"/>
                    </a:lnL>
                    <a:lnR w="12700" cap="flat" cmpd="sng" algn="ctr">
                      <a:solidFill>
                        <a:srgbClr val="333333"/>
                      </a:solidFill>
                      <a:prstDash val="solid"/>
                      <a:round/>
                      <a:headEnd type="none" w="med" len="med"/>
                      <a:tailEnd type="none" w="med" len="med"/>
                    </a:lnR>
                    <a:lnT>
                      <a:noFill/>
                    </a:lnT>
                    <a:lnB>
                      <a:noFill/>
                    </a:lnB>
                  </a:tcPr>
                </a:tc>
                <a:tc hMerge="1">
                  <a:txBody>
                    <a:bodyPr/>
                    <a:lstStyle/>
                    <a:p>
                      <a:endParaRPr lang="en-GB"/>
                    </a:p>
                  </a:txBody>
                  <a:tcPr/>
                </a:tc>
                <a:extLst>
                  <a:ext uri="{0D108BD9-81ED-4DB2-BD59-A6C34878D82A}">
                    <a16:rowId xmlns:a16="http://schemas.microsoft.com/office/drawing/2014/main" val="3110018634"/>
                  </a:ext>
                </a:extLst>
              </a:tr>
              <a:tr h="266526">
                <a:tc gridSpan="2">
                  <a:txBody>
                    <a:bodyPr/>
                    <a:lstStyle/>
                    <a:p>
                      <a:pPr algn="l" fontAlgn="t"/>
                      <a:r>
                        <a:rPr lang="en-GB" sz="900" b="0" i="0" u="none" strike="noStrike" dirty="0">
                          <a:solidFill>
                            <a:srgbClr val="000000"/>
                          </a:solidFill>
                          <a:effectLst/>
                          <a:latin typeface="Calibri" panose="020F0502020204030204" pitchFamily="34" charset="0"/>
                        </a:rPr>
                        <a:t>Mixed compared to white</a:t>
                      </a:r>
                    </a:p>
                  </a:txBody>
                  <a:tcPr marL="9525" marR="9525" marT="9525" marB="0">
                    <a:lnL w="12700" cap="flat" cmpd="sng" algn="ctr">
                      <a:solidFill>
                        <a:srgbClr val="333333"/>
                      </a:solidFill>
                      <a:prstDash val="solid"/>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0.0483</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0.05941</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0.8134</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a:noFill/>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0.4160</a:t>
                      </a:r>
                    </a:p>
                  </a:txBody>
                  <a:tcPr marL="9525" marR="9525" marT="9525" marB="0" anchor="ctr">
                    <a:lnL w="6350" cap="flat" cmpd="sng" algn="ctr">
                      <a:solidFill>
                        <a:srgbClr val="333333"/>
                      </a:solidFill>
                      <a:prstDash val="dot"/>
                      <a:round/>
                      <a:headEnd type="none" w="med" len="med"/>
                      <a:tailEnd type="none" w="med" len="med"/>
                    </a:lnL>
                    <a:lnR w="12700" cap="flat" cmpd="sng" algn="ctr">
                      <a:solidFill>
                        <a:srgbClr val="333333"/>
                      </a:solidFill>
                      <a:prstDash val="solid"/>
                      <a:round/>
                      <a:headEnd type="none" w="med" len="med"/>
                      <a:tailEnd type="none" w="med" len="med"/>
                    </a:lnR>
                    <a:lnT>
                      <a:noFill/>
                    </a:lnT>
                    <a:lnB>
                      <a:noFill/>
                    </a:lnB>
                  </a:tcPr>
                </a:tc>
                <a:tc hMerge="1">
                  <a:txBody>
                    <a:bodyPr/>
                    <a:lstStyle/>
                    <a:p>
                      <a:endParaRPr lang="en-GB"/>
                    </a:p>
                  </a:txBody>
                  <a:tcPr/>
                </a:tc>
                <a:extLst>
                  <a:ext uri="{0D108BD9-81ED-4DB2-BD59-A6C34878D82A}">
                    <a16:rowId xmlns:a16="http://schemas.microsoft.com/office/drawing/2014/main" val="3119396271"/>
                  </a:ext>
                </a:extLst>
              </a:tr>
              <a:tr h="279853">
                <a:tc gridSpan="2">
                  <a:txBody>
                    <a:bodyPr/>
                    <a:lstStyle/>
                    <a:p>
                      <a:pPr algn="l" fontAlgn="t"/>
                      <a:r>
                        <a:rPr lang="en-GB" sz="900" b="0" i="0" u="none" strike="noStrike" dirty="0">
                          <a:solidFill>
                            <a:srgbClr val="000000"/>
                          </a:solidFill>
                          <a:effectLst/>
                          <a:latin typeface="Calibri" panose="020F0502020204030204" pitchFamily="34" charset="0"/>
                        </a:rPr>
                        <a:t>Other compared to white</a:t>
                      </a:r>
                    </a:p>
                  </a:txBody>
                  <a:tcPr marL="9525" marR="9525" marT="9525" marB="0">
                    <a:lnL w="12700" cap="flat" cmpd="sng" algn="ctr">
                      <a:solidFill>
                        <a:srgbClr val="333333"/>
                      </a:solidFill>
                      <a:prstDash val="solid"/>
                      <a:round/>
                      <a:headEnd type="none" w="med" len="med"/>
                      <a:tailEnd type="none" w="med" len="med"/>
                    </a:lnL>
                    <a:lnR w="6350" cap="flat" cmpd="sng" algn="ctr">
                      <a:solidFill>
                        <a:srgbClr val="333333"/>
                      </a:solidFill>
                      <a:prstDash val="dot"/>
                      <a:round/>
                      <a:headEnd type="none" w="med" len="med"/>
                      <a:tailEnd type="none" w="med" len="med"/>
                    </a:lnR>
                    <a:lnT>
                      <a:noFill/>
                    </a:lnT>
                    <a:lnB w="19050" cap="flat" cmpd="sng" algn="ctr">
                      <a:solidFill>
                        <a:srgbClr val="333333"/>
                      </a:solidFill>
                      <a:prstDash val="solid"/>
                      <a:round/>
                      <a:headEnd type="none" w="med" len="med"/>
                      <a:tailEnd type="none" w="med" len="med"/>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0.197</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w="19050" cap="flat" cmpd="sng" algn="ctr">
                      <a:solidFill>
                        <a:srgbClr val="333333"/>
                      </a:solidFill>
                      <a:prstDash val="solid"/>
                      <a:round/>
                      <a:headEnd type="none" w="med" len="med"/>
                      <a:tailEnd type="none" w="med" len="med"/>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0.09112</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w="19050" cap="flat" cmpd="sng" algn="ctr">
                      <a:solidFill>
                        <a:srgbClr val="333333"/>
                      </a:solidFill>
                      <a:prstDash val="solid"/>
                      <a:round/>
                      <a:headEnd type="none" w="med" len="med"/>
                      <a:tailEnd type="none" w="med" len="med"/>
                    </a:lnB>
                  </a:tcPr>
                </a:tc>
                <a:tc hMerge="1">
                  <a:txBody>
                    <a:bodyPr/>
                    <a:lstStyle/>
                    <a:p>
                      <a:endParaRPr lang="en-GB"/>
                    </a:p>
                  </a:txBody>
                  <a:tcPr/>
                </a:tc>
                <a:tc gridSpan="2">
                  <a:txBody>
                    <a:bodyPr/>
                    <a:lstStyle/>
                    <a:p>
                      <a:pPr algn="ctr" fontAlgn="ctr"/>
                      <a:r>
                        <a:rPr lang="en-GB" sz="900" b="0" i="0" u="none" strike="noStrike">
                          <a:solidFill>
                            <a:srgbClr val="000000"/>
                          </a:solidFill>
                          <a:effectLst/>
                          <a:latin typeface="Calibri" panose="020F0502020204030204" pitchFamily="34" charset="0"/>
                        </a:rPr>
                        <a:t>2.162</a:t>
                      </a:r>
                    </a:p>
                  </a:txBody>
                  <a:tcPr marL="9525" marR="9525" marT="9525" marB="0" anchor="ctr">
                    <a:lnL w="6350" cap="flat" cmpd="sng" algn="ctr">
                      <a:solidFill>
                        <a:srgbClr val="333333"/>
                      </a:solidFill>
                      <a:prstDash val="dot"/>
                      <a:round/>
                      <a:headEnd type="none" w="med" len="med"/>
                      <a:tailEnd type="none" w="med" len="med"/>
                    </a:lnL>
                    <a:lnR w="6350" cap="flat" cmpd="sng" algn="ctr">
                      <a:solidFill>
                        <a:srgbClr val="333333"/>
                      </a:solidFill>
                      <a:prstDash val="dot"/>
                      <a:round/>
                      <a:headEnd type="none" w="med" len="med"/>
                      <a:tailEnd type="none" w="med" len="med"/>
                    </a:lnR>
                    <a:lnT>
                      <a:noFill/>
                    </a:lnT>
                    <a:lnB w="19050" cap="flat" cmpd="sng" algn="ctr">
                      <a:solidFill>
                        <a:srgbClr val="333333"/>
                      </a:solidFill>
                      <a:prstDash val="solid"/>
                      <a:round/>
                      <a:headEnd type="none" w="med" len="med"/>
                      <a:tailEnd type="none" w="med" len="med"/>
                    </a:lnB>
                  </a:tcPr>
                </a:tc>
                <a:tc hMerge="1">
                  <a:txBody>
                    <a:bodyPr/>
                    <a:lstStyle/>
                    <a:p>
                      <a:endParaRPr lang="en-GB"/>
                    </a:p>
                  </a:txBody>
                  <a:tcPr/>
                </a:tc>
                <a:tc gridSpan="2">
                  <a:txBody>
                    <a:bodyPr/>
                    <a:lstStyle/>
                    <a:p>
                      <a:pPr algn="ctr" fontAlgn="ctr"/>
                      <a:r>
                        <a:rPr lang="en-GB" sz="900" b="0" i="0" u="none" strike="noStrike" dirty="0">
                          <a:solidFill>
                            <a:srgbClr val="000000"/>
                          </a:solidFill>
                          <a:effectLst/>
                          <a:latin typeface="Calibri" panose="020F0502020204030204" pitchFamily="34" charset="0"/>
                        </a:rPr>
                        <a:t>0.0310</a:t>
                      </a:r>
                    </a:p>
                  </a:txBody>
                  <a:tcPr marL="9525" marR="9525" marT="9525" marB="0" anchor="ctr">
                    <a:lnL w="6350" cap="flat" cmpd="sng" algn="ctr">
                      <a:solidFill>
                        <a:srgbClr val="333333"/>
                      </a:solidFill>
                      <a:prstDash val="dot"/>
                      <a:round/>
                      <a:headEnd type="none" w="med" len="med"/>
                      <a:tailEnd type="none" w="med" len="med"/>
                    </a:lnL>
                    <a:lnR w="12700" cap="flat" cmpd="sng" algn="ctr">
                      <a:solidFill>
                        <a:srgbClr val="333333"/>
                      </a:solidFill>
                      <a:prstDash val="solid"/>
                      <a:round/>
                      <a:headEnd type="none" w="med" len="med"/>
                      <a:tailEnd type="none" w="med" len="med"/>
                    </a:lnR>
                    <a:lnT>
                      <a:noFill/>
                    </a:lnT>
                    <a:lnB w="19050" cap="flat" cmpd="sng" algn="ctr">
                      <a:solidFill>
                        <a:srgbClr val="333333"/>
                      </a:solidFill>
                      <a:prstDash val="solid"/>
                      <a:round/>
                      <a:headEnd type="none" w="med" len="med"/>
                      <a:tailEnd type="none" w="med" len="med"/>
                    </a:lnB>
                  </a:tcPr>
                </a:tc>
                <a:tc hMerge="1">
                  <a:txBody>
                    <a:bodyPr/>
                    <a:lstStyle/>
                    <a:p>
                      <a:endParaRPr lang="en-GB"/>
                    </a:p>
                  </a:txBody>
                  <a:tcPr/>
                </a:tc>
                <a:extLst>
                  <a:ext uri="{0D108BD9-81ED-4DB2-BD59-A6C34878D82A}">
                    <a16:rowId xmlns:a16="http://schemas.microsoft.com/office/drawing/2014/main" val="3389854065"/>
                  </a:ext>
                </a:extLst>
              </a:tr>
            </a:tbl>
          </a:graphicData>
        </a:graphic>
      </p:graphicFrame>
      <p:sp>
        <p:nvSpPr>
          <p:cNvPr id="5" name="TextBox 4">
            <a:extLst>
              <a:ext uri="{FF2B5EF4-FFF2-40B4-BE49-F238E27FC236}">
                <a16:creationId xmlns:a16="http://schemas.microsoft.com/office/drawing/2014/main" id="{A6D7B3A7-3291-4409-AA71-804BCCC2E566}"/>
              </a:ext>
            </a:extLst>
          </p:cNvPr>
          <p:cNvSpPr txBox="1"/>
          <p:nvPr/>
        </p:nvSpPr>
        <p:spPr>
          <a:xfrm>
            <a:off x="7830191" y="1690688"/>
            <a:ext cx="3748784" cy="1200329"/>
          </a:xfrm>
          <a:prstGeom prst="rect">
            <a:avLst/>
          </a:prstGeom>
          <a:noFill/>
        </p:spPr>
        <p:txBody>
          <a:bodyPr wrap="square" rtlCol="0">
            <a:spAutoFit/>
          </a:bodyPr>
          <a:lstStyle/>
          <a:p>
            <a:r>
              <a:rPr lang="en-GB" dirty="0"/>
              <a:t>Are there any issues with this regression output?</a:t>
            </a:r>
          </a:p>
          <a:p>
            <a:endParaRPr lang="en-GB" dirty="0"/>
          </a:p>
          <a:p>
            <a:r>
              <a:rPr lang="en-GB" sz="1600" dirty="0"/>
              <a:t>Data: Health Survey for England, 2016</a:t>
            </a:r>
          </a:p>
        </p:txBody>
      </p:sp>
      <p:sp>
        <p:nvSpPr>
          <p:cNvPr id="6" name="Rectangle: Rounded Corners 5">
            <a:extLst>
              <a:ext uri="{FF2B5EF4-FFF2-40B4-BE49-F238E27FC236}">
                <a16:creationId xmlns:a16="http://schemas.microsoft.com/office/drawing/2014/main" id="{FDF529AC-94F7-4CDC-9D7F-8C21D23DDEAF}"/>
              </a:ext>
            </a:extLst>
          </p:cNvPr>
          <p:cNvSpPr/>
          <p:nvPr/>
        </p:nvSpPr>
        <p:spPr>
          <a:xfrm>
            <a:off x="838200" y="4968520"/>
            <a:ext cx="2357610" cy="741680"/>
          </a:xfrm>
          <a:prstGeom prst="roundRect">
            <a:avLst/>
          </a:prstGeom>
          <a:solidFill>
            <a:srgbClr val="68BE5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00" dirty="0">
                <a:solidFill>
                  <a:schemeClr val="tx1"/>
                </a:solidFill>
              </a:rPr>
              <a:t>Number of observations is shown</a:t>
            </a:r>
          </a:p>
        </p:txBody>
      </p:sp>
      <p:sp>
        <p:nvSpPr>
          <p:cNvPr id="7" name="Rectangle: Rounded Corners 6">
            <a:extLst>
              <a:ext uri="{FF2B5EF4-FFF2-40B4-BE49-F238E27FC236}">
                <a16:creationId xmlns:a16="http://schemas.microsoft.com/office/drawing/2014/main" id="{2D8EA603-DE74-4D43-924C-885756593203}"/>
              </a:ext>
            </a:extLst>
          </p:cNvPr>
          <p:cNvSpPr/>
          <p:nvPr/>
        </p:nvSpPr>
        <p:spPr>
          <a:xfrm>
            <a:off x="3449187" y="4968520"/>
            <a:ext cx="2357610" cy="741680"/>
          </a:xfrm>
          <a:prstGeom prst="roundRect">
            <a:avLst/>
          </a:prstGeom>
          <a:solidFill>
            <a:srgbClr val="68BE5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00" dirty="0">
                <a:solidFill>
                  <a:schemeClr val="tx1"/>
                </a:solidFill>
              </a:rPr>
              <a:t>Variables included are clearly named</a:t>
            </a:r>
          </a:p>
        </p:txBody>
      </p:sp>
      <p:sp>
        <p:nvSpPr>
          <p:cNvPr id="8" name="Rectangle: Rounded Corners 7">
            <a:extLst>
              <a:ext uri="{FF2B5EF4-FFF2-40B4-BE49-F238E27FC236}">
                <a16:creationId xmlns:a16="http://schemas.microsoft.com/office/drawing/2014/main" id="{F28327E1-D6CF-498F-A564-1EDF14A81B79}"/>
              </a:ext>
            </a:extLst>
          </p:cNvPr>
          <p:cNvSpPr/>
          <p:nvPr/>
        </p:nvSpPr>
        <p:spPr>
          <a:xfrm>
            <a:off x="6060174" y="4968520"/>
            <a:ext cx="2357610" cy="741680"/>
          </a:xfrm>
          <a:prstGeom prst="roundRect">
            <a:avLst/>
          </a:prstGeom>
          <a:solidFill>
            <a:srgbClr val="68BE5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00" dirty="0">
                <a:solidFill>
                  <a:schemeClr val="tx1"/>
                </a:solidFill>
              </a:rPr>
              <a:t>Not a full model</a:t>
            </a:r>
          </a:p>
        </p:txBody>
      </p:sp>
    </p:spTree>
    <p:extLst>
      <p:ext uri="{BB962C8B-B14F-4D97-AF65-F5344CB8AC3E}">
        <p14:creationId xmlns:p14="http://schemas.microsoft.com/office/powerpoint/2010/main" val="288460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6B2F-982B-4F6E-8FE0-734716E8B954}"/>
              </a:ext>
            </a:extLst>
          </p:cNvPr>
          <p:cNvSpPr>
            <a:spLocks noGrp="1"/>
          </p:cNvSpPr>
          <p:nvPr>
            <p:ph type="title"/>
          </p:nvPr>
        </p:nvSpPr>
        <p:spPr/>
        <p:txBody>
          <a:bodyPr/>
          <a:lstStyle/>
          <a:p>
            <a:r>
              <a:rPr lang="en-GB" dirty="0"/>
              <a:t>Residual Plots</a:t>
            </a:r>
          </a:p>
        </p:txBody>
      </p:sp>
      <p:sp>
        <p:nvSpPr>
          <p:cNvPr id="10" name="TextBox 9">
            <a:extLst>
              <a:ext uri="{FF2B5EF4-FFF2-40B4-BE49-F238E27FC236}">
                <a16:creationId xmlns:a16="http://schemas.microsoft.com/office/drawing/2014/main" id="{E259F892-5086-4F9C-A5E6-C445CA715422}"/>
              </a:ext>
            </a:extLst>
          </p:cNvPr>
          <p:cNvSpPr txBox="1"/>
          <p:nvPr/>
        </p:nvSpPr>
        <p:spPr>
          <a:xfrm>
            <a:off x="6273541" y="1696414"/>
            <a:ext cx="5080259" cy="3416320"/>
          </a:xfrm>
          <a:prstGeom prst="rect">
            <a:avLst/>
          </a:prstGeom>
          <a:noFill/>
        </p:spPr>
        <p:txBody>
          <a:bodyPr wrap="square" rtlCol="0">
            <a:spAutoFit/>
          </a:bodyPr>
          <a:lstStyle/>
          <a:p>
            <a:r>
              <a:rPr lang="en-GB" dirty="0">
                <a:solidFill>
                  <a:srgbClr val="F53F33"/>
                </a:solidFill>
              </a:rPr>
              <a:t>Residuals plots </a:t>
            </a:r>
            <a:r>
              <a:rPr lang="en-GB" dirty="0"/>
              <a:t>are a graphical representation of residuals (or errors) following the estimation of a regression model. Residuals are often plotted against one of the covariates used in the model. </a:t>
            </a:r>
          </a:p>
          <a:p>
            <a:endParaRPr lang="en-GB" dirty="0"/>
          </a:p>
          <a:p>
            <a:r>
              <a:rPr lang="en-GB" dirty="0"/>
              <a:t>Residual plots will often represent a </a:t>
            </a:r>
            <a:r>
              <a:rPr lang="en-GB" dirty="0">
                <a:solidFill>
                  <a:srgbClr val="F53F33"/>
                </a:solidFill>
              </a:rPr>
              <a:t>single observation</a:t>
            </a:r>
            <a:r>
              <a:rPr lang="en-GB" dirty="0"/>
              <a:t> and should be </a:t>
            </a:r>
            <a:r>
              <a:rPr lang="en-GB" dirty="0">
                <a:solidFill>
                  <a:srgbClr val="F53F33"/>
                </a:solidFill>
              </a:rPr>
              <a:t>avoided</a:t>
            </a:r>
            <a:r>
              <a:rPr lang="en-GB" dirty="0"/>
              <a:t>.</a:t>
            </a:r>
          </a:p>
          <a:p>
            <a:endParaRPr lang="en-GB" dirty="0"/>
          </a:p>
          <a:p>
            <a:r>
              <a:rPr lang="en-GB" dirty="0"/>
              <a:t>It may be useful to describe the shape of the residual rather than plot it, or to remove the scale of the axes, or use a covariate on the a-axis that is difficult to observe outside of the data.</a:t>
            </a:r>
          </a:p>
        </p:txBody>
      </p:sp>
      <p:pic>
        <p:nvPicPr>
          <p:cNvPr id="14" name="Content Placeholder 13">
            <a:extLst>
              <a:ext uri="{FF2B5EF4-FFF2-40B4-BE49-F238E27FC236}">
                <a16:creationId xmlns:a16="http://schemas.microsoft.com/office/drawing/2014/main" id="{FE721328-AF84-461C-912A-DD77CD4DAE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080261" cy="3810196"/>
          </a:xfrm>
        </p:spPr>
      </p:pic>
      <p:sp>
        <p:nvSpPr>
          <p:cNvPr id="5" name="Rectangle: Rounded Corners 4">
            <a:extLst>
              <a:ext uri="{FF2B5EF4-FFF2-40B4-BE49-F238E27FC236}">
                <a16:creationId xmlns:a16="http://schemas.microsoft.com/office/drawing/2014/main" id="{9D064D92-63A7-43FB-8A6F-CCDEEBA832F5}"/>
              </a:ext>
            </a:extLst>
          </p:cNvPr>
          <p:cNvSpPr/>
          <p:nvPr/>
        </p:nvSpPr>
        <p:spPr>
          <a:xfrm>
            <a:off x="838200" y="5500884"/>
            <a:ext cx="2357610" cy="741680"/>
          </a:xfrm>
          <a:prstGeom prst="roundRect">
            <a:avLst/>
          </a:prstGeom>
          <a:solidFill>
            <a:srgbClr val="EE434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00" dirty="0">
                <a:solidFill>
                  <a:schemeClr val="tx1"/>
                </a:solidFill>
              </a:rPr>
              <a:t>Residual plots should not normally be released</a:t>
            </a:r>
          </a:p>
        </p:txBody>
      </p:sp>
    </p:spTree>
    <p:extLst>
      <p:ext uri="{BB962C8B-B14F-4D97-AF65-F5344CB8AC3E}">
        <p14:creationId xmlns:p14="http://schemas.microsoft.com/office/powerpoint/2010/main" val="328809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B9A77-D709-488A-AD1D-C25F19BC2E90}"/>
              </a:ext>
            </a:extLst>
          </p:cNvPr>
          <p:cNvSpPr>
            <a:spLocks noGrp="1"/>
          </p:cNvSpPr>
          <p:nvPr>
            <p:ph type="title"/>
          </p:nvPr>
        </p:nvSpPr>
        <p:spPr/>
        <p:txBody>
          <a:bodyPr/>
          <a:lstStyle/>
          <a:p>
            <a:r>
              <a:rPr lang="en-GB" dirty="0"/>
              <a:t>Assessments for this module</a:t>
            </a:r>
          </a:p>
        </p:txBody>
      </p:sp>
      <p:sp>
        <p:nvSpPr>
          <p:cNvPr id="3" name="Content Placeholder 2">
            <a:extLst>
              <a:ext uri="{FF2B5EF4-FFF2-40B4-BE49-F238E27FC236}">
                <a16:creationId xmlns:a16="http://schemas.microsoft.com/office/drawing/2014/main" id="{31F52E78-993F-4F08-8646-3E5D9CBC287F}"/>
              </a:ext>
            </a:extLst>
          </p:cNvPr>
          <p:cNvSpPr>
            <a:spLocks noGrp="1"/>
          </p:cNvSpPr>
          <p:nvPr>
            <p:ph idx="1"/>
          </p:nvPr>
        </p:nvSpPr>
        <p:spPr>
          <a:xfrm>
            <a:off x="838200" y="1690688"/>
            <a:ext cx="10515600" cy="2556669"/>
          </a:xfrm>
        </p:spPr>
        <p:txBody>
          <a:bodyPr/>
          <a:lstStyle/>
          <a:p>
            <a:pPr marL="0" indent="0">
              <a:buClr>
                <a:srgbClr val="F5333F"/>
              </a:buClr>
              <a:buNone/>
            </a:pPr>
            <a:endParaRPr lang="en-GB" u="sng" dirty="0"/>
          </a:p>
          <a:p>
            <a:pPr lvl="0">
              <a:buClr>
                <a:srgbClr val="F5333F"/>
              </a:buClr>
            </a:pPr>
            <a:r>
              <a:rPr lang="en-GB" u="sng" dirty="0">
                <a:solidFill>
                  <a:prstClr val="black"/>
                </a:solidFill>
                <a:hlinkClick r:id="rId3"/>
              </a:rPr>
              <a:t>SDAP: Safe Analyst Training - Regressions</a:t>
            </a:r>
            <a:endParaRPr lang="en-GB" u="sng" dirty="0">
              <a:solidFill>
                <a:prstClr val="black"/>
              </a:solidFill>
            </a:endParaRPr>
          </a:p>
          <a:p>
            <a:pPr marL="0" lvl="0" indent="0">
              <a:buClr>
                <a:srgbClr val="F5333F"/>
              </a:buClr>
              <a:buNone/>
            </a:pPr>
            <a:endParaRPr lang="en-GB" u="sng" dirty="0">
              <a:solidFill>
                <a:prstClr val="black"/>
              </a:solidFill>
            </a:endParaRPr>
          </a:p>
        </p:txBody>
      </p:sp>
      <p:pic>
        <p:nvPicPr>
          <p:cNvPr id="5" name="Picture 4">
            <a:extLst>
              <a:ext uri="{FF2B5EF4-FFF2-40B4-BE49-F238E27FC236}">
                <a16:creationId xmlns:a16="http://schemas.microsoft.com/office/drawing/2014/main" id="{1AB75816-6EF7-4A9C-A240-ADE8C0AF1CDF}"/>
              </a:ext>
            </a:extLst>
          </p:cNvPr>
          <p:cNvPicPr>
            <a:picLocks noChangeAspect="1"/>
          </p:cNvPicPr>
          <p:nvPr/>
        </p:nvPicPr>
        <p:blipFill>
          <a:blip r:embed="rId4"/>
          <a:stretch>
            <a:fillRect/>
          </a:stretch>
        </p:blipFill>
        <p:spPr>
          <a:xfrm>
            <a:off x="2142564" y="5197958"/>
            <a:ext cx="2590800" cy="1543050"/>
          </a:xfrm>
          <a:prstGeom prst="rect">
            <a:avLst/>
          </a:prstGeom>
        </p:spPr>
      </p:pic>
      <p:pic>
        <p:nvPicPr>
          <p:cNvPr id="6" name="Picture 5">
            <a:extLst>
              <a:ext uri="{FF2B5EF4-FFF2-40B4-BE49-F238E27FC236}">
                <a16:creationId xmlns:a16="http://schemas.microsoft.com/office/drawing/2014/main" id="{4A888F8C-5427-4C00-82C7-16CFF5BBD357}"/>
              </a:ext>
            </a:extLst>
          </p:cNvPr>
          <p:cNvPicPr>
            <a:picLocks noChangeAspect="1"/>
          </p:cNvPicPr>
          <p:nvPr/>
        </p:nvPicPr>
        <p:blipFill>
          <a:blip r:embed="rId5"/>
          <a:stretch>
            <a:fillRect/>
          </a:stretch>
        </p:blipFill>
        <p:spPr>
          <a:xfrm>
            <a:off x="4776885" y="5197959"/>
            <a:ext cx="3035856" cy="1549646"/>
          </a:xfrm>
          <a:prstGeom prst="rect">
            <a:avLst/>
          </a:prstGeom>
        </p:spPr>
      </p:pic>
      <p:pic>
        <p:nvPicPr>
          <p:cNvPr id="7" name="Picture 2" descr="https://lists.office.com/Images/4473892f-71e0-46fc-8dec-273902b51349/16738768-dbf2-4938-b488-aa73988ccd24/TBF8Z9KY6NHDS0939I6EM4FWJT/ef43efc7-870c-4d4f-af6f-ea56a1f7f420">
            <a:extLst>
              <a:ext uri="{FF2B5EF4-FFF2-40B4-BE49-F238E27FC236}">
                <a16:creationId xmlns:a16="http://schemas.microsoft.com/office/drawing/2014/main" id="{A961180D-BF41-42BB-AF7E-C67B64C63C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5001" y="5310077"/>
            <a:ext cx="1341526" cy="13188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100C244-A7B6-4614-A876-12ADD48D04BC}"/>
              </a:ext>
            </a:extLst>
          </p:cNvPr>
          <p:cNvSpPr txBox="1"/>
          <p:nvPr/>
        </p:nvSpPr>
        <p:spPr>
          <a:xfrm>
            <a:off x="838200" y="4666346"/>
            <a:ext cx="10847294" cy="369332"/>
          </a:xfrm>
          <a:prstGeom prst="rect">
            <a:avLst/>
          </a:prstGeom>
          <a:noFill/>
        </p:spPr>
        <p:txBody>
          <a:bodyPr wrap="square" rtlCol="0">
            <a:spAutoFit/>
          </a:bodyPr>
          <a:lstStyle/>
          <a:p>
            <a:r>
              <a:rPr lang="en-GB" dirty="0"/>
              <a:t>Created by Cancer Research UK and The Health Foundation for the Safe Data Access Professionals Working Group</a:t>
            </a:r>
          </a:p>
        </p:txBody>
      </p:sp>
    </p:spTree>
    <p:extLst>
      <p:ext uri="{BB962C8B-B14F-4D97-AF65-F5344CB8AC3E}">
        <p14:creationId xmlns:p14="http://schemas.microsoft.com/office/powerpoint/2010/main" val="1865020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D9918980914654C8915F659291CF6D0" ma:contentTypeVersion="10" ma:contentTypeDescription="Create a new document." ma:contentTypeScope="" ma:versionID="5d503b2ef408edec868ce14339e2ec21">
  <xsd:schema xmlns:xsd="http://www.w3.org/2001/XMLSchema" xmlns:xs="http://www.w3.org/2001/XMLSchema" xmlns:p="http://schemas.microsoft.com/office/2006/metadata/properties" xmlns:ns2="6b99fbbe-008b-4655-b4a1-0eced64c7d8e" xmlns:ns3="d3487f6f-ab0b-4587-a069-ce0288aa9c35" targetNamespace="http://schemas.microsoft.com/office/2006/metadata/properties" ma:root="true" ma:fieldsID="172e6f202ee5fa2e8f91e211fc89a724" ns2:_="" ns3:_="">
    <xsd:import namespace="6b99fbbe-008b-4655-b4a1-0eced64c7d8e"/>
    <xsd:import namespace="d3487f6f-ab0b-4587-a069-ce0288aa9c3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99fbbe-008b-4655-b4a1-0eced64c7d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3487f6f-ab0b-4587-a069-ce0288aa9c3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C34214-017E-4468-B4E5-C8104C910DB3}">
  <ds:schemaRefs>
    <ds:schemaRef ds:uri="http://schemas.microsoft.com/sharepoint/v3/contenttype/forms"/>
  </ds:schemaRefs>
</ds:datastoreItem>
</file>

<file path=customXml/itemProps2.xml><?xml version="1.0" encoding="utf-8"?>
<ds:datastoreItem xmlns:ds="http://schemas.openxmlformats.org/officeDocument/2006/customXml" ds:itemID="{B1D07F36-53BF-45B9-B114-4E2563F1CE11}">
  <ds:schemaRefs>
    <ds:schemaRef ds:uri="http://schemas.microsoft.com/office/infopath/2007/PartnerControls"/>
    <ds:schemaRef ds:uri="http://schemas.microsoft.com/office/2006/documentManagement/types"/>
    <ds:schemaRef ds:uri="7ef179fa-8040-4e24-abfc-63344607b0fe"/>
    <ds:schemaRef ds:uri="http://schemas.microsoft.com/office/2006/metadata/properties"/>
    <ds:schemaRef ds:uri="http://www.w3.org/XML/1998/namespace"/>
    <ds:schemaRef ds:uri="http://purl.org/dc/terms/"/>
    <ds:schemaRef ds:uri="http://purl.org/dc/elements/1.1/"/>
    <ds:schemaRef ds:uri="http://schemas.openxmlformats.org/package/2006/metadata/core-properties"/>
    <ds:schemaRef ds:uri="cf33824a-33ee-4d8b-af19-973eb859d156"/>
    <ds:schemaRef ds:uri="http://purl.org/dc/dcmitype/"/>
  </ds:schemaRefs>
</ds:datastoreItem>
</file>

<file path=customXml/itemProps3.xml><?xml version="1.0" encoding="utf-8"?>
<ds:datastoreItem xmlns:ds="http://schemas.openxmlformats.org/officeDocument/2006/customXml" ds:itemID="{A94E58A1-B81F-4840-9AF2-AD0FC3DF51E5}"/>
</file>

<file path=docProps/app.xml><?xml version="1.0" encoding="utf-8"?>
<Properties xmlns="http://schemas.openxmlformats.org/officeDocument/2006/extended-properties" xmlns:vt="http://schemas.openxmlformats.org/officeDocument/2006/docPropsVTypes">
  <TotalTime>241</TotalTime>
  <Words>633</Words>
  <Application>Microsoft Office PowerPoint</Application>
  <PresentationFormat>Widescreen</PresentationFormat>
  <Paragraphs>165</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Regressions</vt:lpstr>
      <vt:lpstr>Regressions</vt:lpstr>
      <vt:lpstr>SDC Considerations</vt:lpstr>
      <vt:lpstr>A Regression Output</vt:lpstr>
      <vt:lpstr>A Regression Output</vt:lpstr>
      <vt:lpstr>Residual Plots</vt:lpstr>
      <vt:lpstr>Assessments for this module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Regressions</dc:title>
  <dc:creator>Simon Parker</dc:creator>
  <cp:lastModifiedBy>Simon Parker</cp:lastModifiedBy>
  <cp:revision>10</cp:revision>
  <dcterms:created xsi:type="dcterms:W3CDTF">2019-08-21T14:10:58Z</dcterms:created>
  <dcterms:modified xsi:type="dcterms:W3CDTF">2019-12-10T15:36:19Z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0x0101006D9918980914654C8915F659291CF6D0</vt:lpwstr>
  </property>
</Properties>
</file>