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382" r:id="rId5"/>
    <p:sldId id="367" r:id="rId6"/>
    <p:sldId id="418" r:id="rId7"/>
    <p:sldId id="381" r:id="rId8"/>
    <p:sldId id="378" r:id="rId9"/>
    <p:sldId id="379" r:id="rId10"/>
    <p:sldId id="4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3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025DE5-7B3A-4498-B798-D06C1F6EE74B}" v="3" dt="2019-10-25T10:48:36.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510" autoAdjust="0"/>
  </p:normalViewPr>
  <p:slideViewPr>
    <p:cSldViewPr snapToGrid="0">
      <p:cViewPr varScale="1">
        <p:scale>
          <a:sx n="87" d="100"/>
          <a:sy n="87" d="100"/>
        </p:scale>
        <p:origin x="30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Parker" userId="78e9ecc9-a9c0-4b8d-8a56-7007df869fcb" providerId="ADAL" clId="{F702AB72-23BA-4E25-9077-851423E8EA53}"/>
    <pc:docChg chg="undo custSel modSld">
      <pc:chgData name="Simon Parker" userId="78e9ecc9-a9c0-4b8d-8a56-7007df869fcb" providerId="ADAL" clId="{F702AB72-23BA-4E25-9077-851423E8EA53}" dt="2019-08-16T12:36:14.918" v="1656" actId="20577"/>
      <pc:docMkLst>
        <pc:docMk/>
      </pc:docMkLst>
      <pc:sldChg chg="modSp">
        <pc:chgData name="Simon Parker" userId="78e9ecc9-a9c0-4b8d-8a56-7007df869fcb" providerId="ADAL" clId="{F702AB72-23BA-4E25-9077-851423E8EA53}" dt="2019-08-07T08:45:32.077" v="1328" actId="207"/>
        <pc:sldMkLst>
          <pc:docMk/>
          <pc:sldMk cId="3652384322" sldId="367"/>
        </pc:sldMkLst>
        <pc:spChg chg="mod">
          <ac:chgData name="Simon Parker" userId="78e9ecc9-a9c0-4b8d-8a56-7007df869fcb" providerId="ADAL" clId="{F702AB72-23BA-4E25-9077-851423E8EA53}" dt="2019-08-07T08:45:32.077" v="1328" actId="207"/>
          <ac:spMkLst>
            <pc:docMk/>
            <pc:sldMk cId="3652384322" sldId="367"/>
            <ac:spMk id="2" creationId="{00000000-0000-0000-0000-000000000000}"/>
          </ac:spMkLst>
        </pc:spChg>
      </pc:sldChg>
      <pc:sldChg chg="modSp modAnim modNotesTx">
        <pc:chgData name="Simon Parker" userId="78e9ecc9-a9c0-4b8d-8a56-7007df869fcb" providerId="ADAL" clId="{F702AB72-23BA-4E25-9077-851423E8EA53}" dt="2019-08-07T08:45:20.906" v="1327" actId="1076"/>
        <pc:sldMkLst>
          <pc:docMk/>
          <pc:sldMk cId="4280917852" sldId="378"/>
        </pc:sldMkLst>
        <pc:spChg chg="mod">
          <ac:chgData name="Simon Parker" userId="78e9ecc9-a9c0-4b8d-8a56-7007df869fcb" providerId="ADAL" clId="{F702AB72-23BA-4E25-9077-851423E8EA53}" dt="2019-08-07T08:45:20.906" v="1327" actId="1076"/>
          <ac:spMkLst>
            <pc:docMk/>
            <pc:sldMk cId="4280917852" sldId="378"/>
            <ac:spMk id="2" creationId="{00000000-0000-0000-0000-000000000000}"/>
          </ac:spMkLst>
        </pc:spChg>
        <pc:spChg chg="mod">
          <ac:chgData name="Simon Parker" userId="78e9ecc9-a9c0-4b8d-8a56-7007df869fcb" providerId="ADAL" clId="{F702AB72-23BA-4E25-9077-851423E8EA53}" dt="2019-08-07T08:27:36.539" v="39" actId="20577"/>
          <ac:spMkLst>
            <pc:docMk/>
            <pc:sldMk cId="4280917852" sldId="378"/>
            <ac:spMk id="4" creationId="{C820CEF9-9CFC-4295-A78E-B7FF7E6721CD}"/>
          </ac:spMkLst>
        </pc:spChg>
      </pc:sldChg>
      <pc:sldChg chg="delSp modSp modAnim modNotesTx">
        <pc:chgData name="Simon Parker" userId="78e9ecc9-a9c0-4b8d-8a56-7007df869fcb" providerId="ADAL" clId="{F702AB72-23BA-4E25-9077-851423E8EA53}" dt="2019-08-07T08:48:18.342" v="1347" actId="20577"/>
        <pc:sldMkLst>
          <pc:docMk/>
          <pc:sldMk cId="496063683" sldId="379"/>
        </pc:sldMkLst>
        <pc:spChg chg="mod">
          <ac:chgData name="Simon Parker" userId="78e9ecc9-a9c0-4b8d-8a56-7007df869fcb" providerId="ADAL" clId="{F702AB72-23BA-4E25-9077-851423E8EA53}" dt="2019-08-07T08:48:18.342" v="1347" actId="20577"/>
          <ac:spMkLst>
            <pc:docMk/>
            <pc:sldMk cId="496063683" sldId="379"/>
            <ac:spMk id="2" creationId="{00000000-0000-0000-0000-000000000000}"/>
          </ac:spMkLst>
        </pc:spChg>
        <pc:spChg chg="mod">
          <ac:chgData name="Simon Parker" userId="78e9ecc9-a9c0-4b8d-8a56-7007df869fcb" providerId="ADAL" clId="{F702AB72-23BA-4E25-9077-851423E8EA53}" dt="2019-08-07T08:48:07.249" v="1345" actId="1076"/>
          <ac:spMkLst>
            <pc:docMk/>
            <pc:sldMk cId="496063683" sldId="379"/>
            <ac:spMk id="4" creationId="{8349898E-311B-4E7D-B71D-A3DB977C28EE}"/>
          </ac:spMkLst>
        </pc:spChg>
        <pc:spChg chg="del">
          <ac:chgData name="Simon Parker" userId="78e9ecc9-a9c0-4b8d-8a56-7007df869fcb" providerId="ADAL" clId="{F702AB72-23BA-4E25-9077-851423E8EA53}" dt="2019-08-07T08:40:27.798" v="1275" actId="478"/>
          <ac:spMkLst>
            <pc:docMk/>
            <pc:sldMk cId="496063683" sldId="379"/>
            <ac:spMk id="6" creationId="{D9920B9C-36BF-442F-9A9D-93CE72B989BC}"/>
          </ac:spMkLst>
        </pc:spChg>
      </pc:sldChg>
      <pc:sldChg chg="modSp modNotesTx">
        <pc:chgData name="Simon Parker" userId="78e9ecc9-a9c0-4b8d-8a56-7007df869fcb" providerId="ADAL" clId="{F702AB72-23BA-4E25-9077-851423E8EA53}" dt="2019-08-16T12:36:14.918" v="1656" actId="20577"/>
        <pc:sldMkLst>
          <pc:docMk/>
          <pc:sldMk cId="3731965706" sldId="381"/>
        </pc:sldMkLst>
        <pc:spChg chg="mod">
          <ac:chgData name="Simon Parker" userId="78e9ecc9-a9c0-4b8d-8a56-7007df869fcb" providerId="ADAL" clId="{F702AB72-23BA-4E25-9077-851423E8EA53}" dt="2019-08-16T12:34:00.089" v="1470" actId="20577"/>
          <ac:spMkLst>
            <pc:docMk/>
            <pc:sldMk cId="3731965706" sldId="381"/>
            <ac:spMk id="2" creationId="{00000000-0000-0000-0000-000000000000}"/>
          </ac:spMkLst>
        </pc:spChg>
        <pc:spChg chg="mod">
          <ac:chgData name="Simon Parker" userId="78e9ecc9-a9c0-4b8d-8a56-7007df869fcb" providerId="ADAL" clId="{F702AB72-23BA-4E25-9077-851423E8EA53}" dt="2019-08-07T08:44:06.048" v="1317" actId="1076"/>
          <ac:spMkLst>
            <pc:docMk/>
            <pc:sldMk cId="3731965706" sldId="381"/>
            <ac:spMk id="4" creationId="{00000000-0000-0000-0000-000000000000}"/>
          </ac:spMkLst>
        </pc:spChg>
        <pc:spChg chg="mod">
          <ac:chgData name="Simon Parker" userId="78e9ecc9-a9c0-4b8d-8a56-7007df869fcb" providerId="ADAL" clId="{F702AB72-23BA-4E25-9077-851423E8EA53}" dt="2019-08-07T08:44:04.111" v="1316" actId="1076"/>
          <ac:spMkLst>
            <pc:docMk/>
            <pc:sldMk cId="3731965706" sldId="381"/>
            <ac:spMk id="5" creationId="{00000000-0000-0000-0000-000000000000}"/>
          </ac:spMkLst>
        </pc:spChg>
        <pc:spChg chg="mod">
          <ac:chgData name="Simon Parker" userId="78e9ecc9-a9c0-4b8d-8a56-7007df869fcb" providerId="ADAL" clId="{F702AB72-23BA-4E25-9077-851423E8EA53}" dt="2019-08-07T08:44:08.673" v="1318" actId="1076"/>
          <ac:spMkLst>
            <pc:docMk/>
            <pc:sldMk cId="3731965706" sldId="381"/>
            <ac:spMk id="6" creationId="{00000000-0000-0000-0000-000000000000}"/>
          </ac:spMkLst>
        </pc:spChg>
        <pc:spChg chg="mod">
          <ac:chgData name="Simon Parker" userId="78e9ecc9-a9c0-4b8d-8a56-7007df869fcb" providerId="ADAL" clId="{F702AB72-23BA-4E25-9077-851423E8EA53}" dt="2019-08-07T08:44:17.455" v="1322" actId="1076"/>
          <ac:spMkLst>
            <pc:docMk/>
            <pc:sldMk cId="3731965706" sldId="381"/>
            <ac:spMk id="7" creationId="{00000000-0000-0000-0000-000000000000}"/>
          </ac:spMkLst>
        </pc:spChg>
      </pc:sldChg>
    </pc:docChg>
  </pc:docChgLst>
  <pc:docChgLst>
    <pc:chgData name="Yannis Kotrotsios" userId="16738768-dbf2-4938-b488-aa73988ccd24" providerId="ADAL" clId="{03E13687-EBDA-4DE1-B737-19420CD55269}"/>
    <pc:docChg chg="modSld">
      <pc:chgData name="Yannis Kotrotsios" userId="16738768-dbf2-4938-b488-aa73988ccd24" providerId="ADAL" clId="{03E13687-EBDA-4DE1-B737-19420CD55269}" dt="2019-09-02T11:10:43.885" v="1" actId="20577"/>
      <pc:docMkLst>
        <pc:docMk/>
      </pc:docMkLst>
      <pc:sldChg chg="modSp">
        <pc:chgData name="Yannis Kotrotsios" userId="16738768-dbf2-4938-b488-aa73988ccd24" providerId="ADAL" clId="{03E13687-EBDA-4DE1-B737-19420CD55269}" dt="2019-09-02T11:10:43.885" v="1" actId="20577"/>
        <pc:sldMkLst>
          <pc:docMk/>
          <pc:sldMk cId="2080340735" sldId="416"/>
        </pc:sldMkLst>
        <pc:spChg chg="mod">
          <ac:chgData name="Yannis Kotrotsios" userId="16738768-dbf2-4938-b488-aa73988ccd24" providerId="ADAL" clId="{03E13687-EBDA-4DE1-B737-19420CD55269}" dt="2019-09-02T11:10:43.885" v="1" actId="20577"/>
          <ac:spMkLst>
            <pc:docMk/>
            <pc:sldMk cId="2080340735" sldId="416"/>
            <ac:spMk id="5" creationId="{3A5DDFD0-96B9-473F-8FCB-B3D46EDE41ED}"/>
          </ac:spMkLst>
        </pc:spChg>
      </pc:sldChg>
    </pc:docChg>
  </pc:docChgLst>
  <pc:docChgLst>
    <pc:chgData name="Simon Parker" userId="78e9ecc9-a9c0-4b8d-8a56-7007df869fcb" providerId="ADAL" clId="{09A46858-A2E4-4013-A9DB-CA9DA9691BDA}"/>
    <pc:docChg chg="custSel modSld">
      <pc:chgData name="Simon Parker" userId="78e9ecc9-a9c0-4b8d-8a56-7007df869fcb" providerId="ADAL" clId="{09A46858-A2E4-4013-A9DB-CA9DA9691BDA}" dt="2019-10-06T20:08:46.032" v="44" actId="403"/>
      <pc:docMkLst>
        <pc:docMk/>
      </pc:docMkLst>
      <pc:sldChg chg="modSp">
        <pc:chgData name="Simon Parker" userId="78e9ecc9-a9c0-4b8d-8a56-7007df869fcb" providerId="ADAL" clId="{09A46858-A2E4-4013-A9DB-CA9DA9691BDA}" dt="2019-10-06T20:05:34.563" v="3" actId="403"/>
        <pc:sldMkLst>
          <pc:docMk/>
          <pc:sldMk cId="3652384322" sldId="367"/>
        </pc:sldMkLst>
        <pc:spChg chg="mod">
          <ac:chgData name="Simon Parker" userId="78e9ecc9-a9c0-4b8d-8a56-7007df869fcb" providerId="ADAL" clId="{09A46858-A2E4-4013-A9DB-CA9DA9691BDA}" dt="2019-10-06T20:05:34.563" v="3" actId="403"/>
          <ac:spMkLst>
            <pc:docMk/>
            <pc:sldMk cId="3652384322" sldId="367"/>
            <ac:spMk id="2" creationId="{00000000-0000-0000-0000-000000000000}"/>
          </ac:spMkLst>
        </pc:spChg>
      </pc:sldChg>
      <pc:sldChg chg="modSp">
        <pc:chgData name="Simon Parker" userId="78e9ecc9-a9c0-4b8d-8a56-7007df869fcb" providerId="ADAL" clId="{09A46858-A2E4-4013-A9DB-CA9DA9691BDA}" dt="2019-10-06T20:08:38.858" v="43" actId="403"/>
        <pc:sldMkLst>
          <pc:docMk/>
          <pc:sldMk cId="4280917852" sldId="378"/>
        </pc:sldMkLst>
        <pc:spChg chg="mod">
          <ac:chgData name="Simon Parker" userId="78e9ecc9-a9c0-4b8d-8a56-7007df869fcb" providerId="ADAL" clId="{09A46858-A2E4-4013-A9DB-CA9DA9691BDA}" dt="2019-10-06T20:08:38.858" v="43" actId="403"/>
          <ac:spMkLst>
            <pc:docMk/>
            <pc:sldMk cId="4280917852" sldId="378"/>
            <ac:spMk id="2" creationId="{00000000-0000-0000-0000-000000000000}"/>
          </ac:spMkLst>
        </pc:spChg>
      </pc:sldChg>
      <pc:sldChg chg="modSp">
        <pc:chgData name="Simon Parker" userId="78e9ecc9-a9c0-4b8d-8a56-7007df869fcb" providerId="ADAL" clId="{09A46858-A2E4-4013-A9DB-CA9DA9691BDA}" dt="2019-10-06T20:08:46.032" v="44" actId="403"/>
        <pc:sldMkLst>
          <pc:docMk/>
          <pc:sldMk cId="496063683" sldId="379"/>
        </pc:sldMkLst>
        <pc:spChg chg="mod">
          <ac:chgData name="Simon Parker" userId="78e9ecc9-a9c0-4b8d-8a56-7007df869fcb" providerId="ADAL" clId="{09A46858-A2E4-4013-A9DB-CA9DA9691BDA}" dt="2019-10-06T20:08:46.032" v="44" actId="403"/>
          <ac:spMkLst>
            <pc:docMk/>
            <pc:sldMk cId="496063683" sldId="379"/>
            <ac:spMk id="2" creationId="{00000000-0000-0000-0000-000000000000}"/>
          </ac:spMkLst>
        </pc:spChg>
      </pc:sldChg>
      <pc:sldChg chg="modSp">
        <pc:chgData name="Simon Parker" userId="78e9ecc9-a9c0-4b8d-8a56-7007df869fcb" providerId="ADAL" clId="{09A46858-A2E4-4013-A9DB-CA9DA9691BDA}" dt="2019-10-06T20:08:28.198" v="42" actId="403"/>
        <pc:sldMkLst>
          <pc:docMk/>
          <pc:sldMk cId="3731965706" sldId="381"/>
        </pc:sldMkLst>
        <pc:spChg chg="mod">
          <ac:chgData name="Simon Parker" userId="78e9ecc9-a9c0-4b8d-8a56-7007df869fcb" providerId="ADAL" clId="{09A46858-A2E4-4013-A9DB-CA9DA9691BDA}" dt="2019-10-06T20:08:28.198" v="42" actId="403"/>
          <ac:spMkLst>
            <pc:docMk/>
            <pc:sldMk cId="3731965706" sldId="381"/>
            <ac:spMk id="2" creationId="{00000000-0000-0000-0000-000000000000}"/>
          </ac:spMkLst>
        </pc:spChg>
        <pc:spChg chg="mod">
          <ac:chgData name="Simon Parker" userId="78e9ecc9-a9c0-4b8d-8a56-7007df869fcb" providerId="ADAL" clId="{09A46858-A2E4-4013-A9DB-CA9DA9691BDA}" dt="2019-10-06T20:07:54.528" v="33" actId="14100"/>
          <ac:spMkLst>
            <pc:docMk/>
            <pc:sldMk cId="3731965706" sldId="381"/>
            <ac:spMk id="4" creationId="{00000000-0000-0000-0000-000000000000}"/>
          </ac:spMkLst>
        </pc:spChg>
        <pc:spChg chg="mod">
          <ac:chgData name="Simon Parker" userId="78e9ecc9-a9c0-4b8d-8a56-7007df869fcb" providerId="ADAL" clId="{09A46858-A2E4-4013-A9DB-CA9DA9691BDA}" dt="2019-10-06T20:07:46.590" v="31" actId="1076"/>
          <ac:spMkLst>
            <pc:docMk/>
            <pc:sldMk cId="3731965706" sldId="381"/>
            <ac:spMk id="5" creationId="{00000000-0000-0000-0000-000000000000}"/>
          </ac:spMkLst>
        </pc:spChg>
        <pc:spChg chg="mod">
          <ac:chgData name="Simon Parker" userId="78e9ecc9-a9c0-4b8d-8a56-7007df869fcb" providerId="ADAL" clId="{09A46858-A2E4-4013-A9DB-CA9DA9691BDA}" dt="2019-10-06T20:08:18.820" v="39" actId="208"/>
          <ac:spMkLst>
            <pc:docMk/>
            <pc:sldMk cId="3731965706" sldId="381"/>
            <ac:spMk id="6" creationId="{00000000-0000-0000-0000-000000000000}"/>
          </ac:spMkLst>
        </pc:spChg>
        <pc:spChg chg="mod">
          <ac:chgData name="Simon Parker" userId="78e9ecc9-a9c0-4b8d-8a56-7007df869fcb" providerId="ADAL" clId="{09A46858-A2E4-4013-A9DB-CA9DA9691BDA}" dt="2019-10-06T20:08:06.653" v="38" actId="20577"/>
          <ac:spMkLst>
            <pc:docMk/>
            <pc:sldMk cId="3731965706" sldId="381"/>
            <ac:spMk id="7" creationId="{00000000-0000-0000-0000-000000000000}"/>
          </ac:spMkLst>
        </pc:spChg>
      </pc:sldChg>
      <pc:sldChg chg="modSp modAnim">
        <pc:chgData name="Simon Parker" userId="78e9ecc9-a9c0-4b8d-8a56-7007df869fcb" providerId="ADAL" clId="{09A46858-A2E4-4013-A9DB-CA9DA9691BDA}" dt="2019-10-06T20:07:29.659" v="29"/>
        <pc:sldMkLst>
          <pc:docMk/>
          <pc:sldMk cId="3656229792" sldId="418"/>
        </pc:sldMkLst>
        <pc:spChg chg="mod">
          <ac:chgData name="Simon Parker" userId="78e9ecc9-a9c0-4b8d-8a56-7007df869fcb" providerId="ADAL" clId="{09A46858-A2E4-4013-A9DB-CA9DA9691BDA}" dt="2019-10-06T20:06:31.899" v="18" actId="5793"/>
          <ac:spMkLst>
            <pc:docMk/>
            <pc:sldMk cId="3656229792" sldId="418"/>
            <ac:spMk id="3" creationId="{E2BBD083-5817-4D72-B612-C3A9F73E9BCD}"/>
          </ac:spMkLst>
        </pc:spChg>
      </pc:sldChg>
    </pc:docChg>
  </pc:docChgLst>
  <pc:docChgLst>
    <pc:chgData name="Simon Parker" userId="78e9ecc9-a9c0-4b8d-8a56-7007df869fcb" providerId="ADAL" clId="{DF025DE5-7B3A-4498-B798-D06C1F6EE74B}"/>
    <pc:docChg chg="modSld">
      <pc:chgData name="Simon Parker" userId="78e9ecc9-a9c0-4b8d-8a56-7007df869fcb" providerId="ADAL" clId="{DF025DE5-7B3A-4498-B798-D06C1F6EE74B}" dt="2019-10-25T10:49:15.762" v="11" actId="20577"/>
      <pc:docMkLst>
        <pc:docMk/>
      </pc:docMkLst>
      <pc:sldChg chg="modSp">
        <pc:chgData name="Simon Parker" userId="78e9ecc9-a9c0-4b8d-8a56-7007df869fcb" providerId="ADAL" clId="{DF025DE5-7B3A-4498-B798-D06C1F6EE74B}" dt="2019-10-25T10:48:36.236" v="2" actId="20577"/>
        <pc:sldMkLst>
          <pc:docMk/>
          <pc:sldMk cId="3652384322" sldId="367"/>
        </pc:sldMkLst>
        <pc:spChg chg="mod">
          <ac:chgData name="Simon Parker" userId="78e9ecc9-a9c0-4b8d-8a56-7007df869fcb" providerId="ADAL" clId="{DF025DE5-7B3A-4498-B798-D06C1F6EE74B}" dt="2019-10-25T10:48:36.236" v="2" actId="20577"/>
          <ac:spMkLst>
            <pc:docMk/>
            <pc:sldMk cId="3652384322" sldId="367"/>
            <ac:spMk id="2" creationId="{00000000-0000-0000-0000-000000000000}"/>
          </ac:spMkLst>
        </pc:spChg>
      </pc:sldChg>
      <pc:sldChg chg="modNotesTx">
        <pc:chgData name="Simon Parker" userId="78e9ecc9-a9c0-4b8d-8a56-7007df869fcb" providerId="ADAL" clId="{DF025DE5-7B3A-4498-B798-D06C1F6EE74B}" dt="2019-10-25T10:49:15.762" v="11" actId="20577"/>
        <pc:sldMkLst>
          <pc:docMk/>
          <pc:sldMk cId="496063683" sldId="3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3996C-3790-4792-96D4-45BE611534AC}" type="datetimeFigureOut">
              <a:rPr lang="en-GB" smtClean="0"/>
              <a:t>25/10/2019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ADA0D-BDD4-4B7A-8CC4-219065E1AAC9}" type="slidenum">
              <a:rPr lang="en-GB" smtClean="0"/>
              <a:t>‹#›</a:t>
            </a:fld>
            <a:endParaRPr lang="en-GB"/>
          </a:p>
        </p:txBody>
      </p:sp>
    </p:spTree>
    <p:extLst>
      <p:ext uri="{BB962C8B-B14F-4D97-AF65-F5344CB8AC3E}">
        <p14:creationId xmlns:p14="http://schemas.microsoft.com/office/powerpoint/2010/main" val="1897684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training should be seen as an accompanying resource to the SDAP handbook.</a:t>
            </a:r>
          </a:p>
          <a:p>
            <a:endParaRPr lang="en-GB" dirty="0"/>
          </a:p>
          <a:p>
            <a:r>
              <a:rPr lang="en-GB" dirty="0"/>
              <a:t>Acceptable and reasonableness are important aspects to this. The aim is not to pour infinite resources into checking to ensure that there is no chance of reidentification, but to make it difficult for a reasonably well-equipped data misuser to breach the confidentiality. </a:t>
            </a:r>
          </a:p>
        </p:txBody>
      </p:sp>
      <p:sp>
        <p:nvSpPr>
          <p:cNvPr id="4" name="Slide Number Placeholder 3"/>
          <p:cNvSpPr>
            <a:spLocks noGrp="1"/>
          </p:cNvSpPr>
          <p:nvPr>
            <p:ph type="sldNum" sz="quarter" idx="10"/>
          </p:nvPr>
        </p:nvSpPr>
        <p:spPr/>
        <p:txBody>
          <a:bodyPr/>
          <a:lstStyle/>
          <a:p>
            <a:fld id="{C7E349DD-96D5-D348-BC02-D7FB45C27393}" type="slidenum">
              <a:rPr lang="en-US" smtClean="0"/>
              <a:pPr/>
              <a:t>2</a:t>
            </a:fld>
            <a:endParaRPr lang="en-US"/>
          </a:p>
        </p:txBody>
      </p:sp>
    </p:spTree>
    <p:extLst>
      <p:ext uri="{BB962C8B-B14F-4D97-AF65-F5344CB8AC3E}">
        <p14:creationId xmlns:p14="http://schemas.microsoft.com/office/powerpoint/2010/main" val="282969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simple example of how a statistical disclosure, and identification, could occur.</a:t>
            </a:r>
          </a:p>
          <a:p>
            <a:endParaRPr lang="en-GB" dirty="0"/>
          </a:p>
          <a:p>
            <a:r>
              <a:rPr lang="en-GB" dirty="0"/>
              <a:t>However, if there are three observations, then I cannot ascertain how the remaining income (after I’ve deducted my own from the total) is assigned between the other two individuals.  So a disclosure has not occurred.  This is the statistical reason why 3 is always the absolute minimum </a:t>
            </a:r>
            <a:r>
              <a:rPr lang="en-GB"/>
              <a:t>frequency published.</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A50ADA0D-BDD4-4B7A-8CC4-219065E1AAC9}" type="slidenum">
              <a:rPr lang="en-GB" smtClean="0"/>
              <a:t>3</a:t>
            </a:fld>
            <a:endParaRPr lang="en-GB"/>
          </a:p>
        </p:txBody>
      </p:sp>
    </p:spTree>
    <p:extLst>
      <p:ext uri="{BB962C8B-B14F-4D97-AF65-F5344CB8AC3E}">
        <p14:creationId xmlns:p14="http://schemas.microsoft.com/office/powerpoint/2010/main" val="88456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SDC is used as guidance to convert data with a higher residual risk into less </a:t>
            </a:r>
            <a:r>
              <a:rPr lang="en-GB" dirty="0" err="1"/>
              <a:t>disclosive</a:t>
            </a:r>
            <a:r>
              <a:rPr lang="en-GB" dirty="0"/>
              <a:t> versions such as scientific use, or public use versions. Software such as the R package </a:t>
            </a:r>
            <a:r>
              <a:rPr lang="en-GB" dirty="0" err="1"/>
              <a:t>SDCMicro</a:t>
            </a:r>
            <a:r>
              <a:rPr lang="en-GB" dirty="0"/>
              <a:t> is often used to help guide the decisions taken by those processing the data.</a:t>
            </a:r>
          </a:p>
          <a:p>
            <a:endParaRPr lang="en-GB" dirty="0"/>
          </a:p>
          <a:p>
            <a:r>
              <a:rPr lang="en-GB" dirty="0"/>
              <a:t>Ask the attendees what their views are on preserving confidentiality then explain the highlighted points. </a:t>
            </a:r>
          </a:p>
        </p:txBody>
      </p:sp>
      <p:sp>
        <p:nvSpPr>
          <p:cNvPr id="4" name="Slide Number Placeholder 3"/>
          <p:cNvSpPr>
            <a:spLocks noGrp="1"/>
          </p:cNvSpPr>
          <p:nvPr>
            <p:ph type="sldNum" sz="quarter" idx="10"/>
          </p:nvPr>
        </p:nvSpPr>
        <p:spPr/>
        <p:txBody>
          <a:bodyPr/>
          <a:lstStyle/>
          <a:p>
            <a:fld id="{C7E349DD-96D5-D348-BC02-D7FB45C27393}" type="slidenum">
              <a:rPr lang="en-US" smtClean="0"/>
              <a:pPr/>
              <a:t>4</a:t>
            </a:fld>
            <a:endParaRPr lang="en-US"/>
          </a:p>
        </p:txBody>
      </p:sp>
    </p:spTree>
    <p:extLst>
      <p:ext uri="{BB962C8B-B14F-4D97-AF65-F5344CB8AC3E}">
        <p14:creationId xmlns:p14="http://schemas.microsoft.com/office/powerpoint/2010/main" val="350338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Rules-based </a:t>
            </a:r>
          </a:p>
          <a:p>
            <a:r>
              <a:rPr lang="en-GB" dirty="0"/>
              <a:t>Pros: Easy to understand, data owners tend to prefer it as it reflects the way that official statistics are made, usually less resource intensive to enforce</a:t>
            </a:r>
          </a:p>
          <a:p>
            <a:r>
              <a:rPr lang="en-GB" dirty="0"/>
              <a:t>Cons: Difficult to predict the techniques and outputs that researchers will use ahead of time and have appropriate rules in place, sometimes outputs can meet the rules but be unsafe, and outputs might not confirm to the rules but can be shown to be safe</a:t>
            </a:r>
          </a:p>
          <a:p>
            <a:endParaRPr lang="en-GB" dirty="0"/>
          </a:p>
          <a:p>
            <a:r>
              <a:rPr lang="en-GB" dirty="0"/>
              <a:t>Principles-based</a:t>
            </a:r>
          </a:p>
          <a:p>
            <a:r>
              <a:rPr lang="en-GB" dirty="0"/>
              <a:t>Pros: Flexible as there are not strict rules, adaptable to new techniques</a:t>
            </a:r>
          </a:p>
          <a:p>
            <a:r>
              <a:rPr lang="en-GB" dirty="0"/>
              <a:t>Cons: Takes longer to check, more resource intensive for checkers, potential for incorrect assessment of risk to be made (requires experienced checkers to be effective)</a:t>
            </a:r>
          </a:p>
        </p:txBody>
      </p:sp>
      <p:sp>
        <p:nvSpPr>
          <p:cNvPr id="4" name="Slide Number Placeholder 3"/>
          <p:cNvSpPr>
            <a:spLocks noGrp="1"/>
          </p:cNvSpPr>
          <p:nvPr>
            <p:ph type="sldNum" sz="quarter" idx="10"/>
          </p:nvPr>
        </p:nvSpPr>
        <p:spPr/>
        <p:txBody>
          <a:bodyPr/>
          <a:lstStyle/>
          <a:p>
            <a:fld id="{C7E349DD-96D5-D348-BC02-D7FB45C27393}" type="slidenum">
              <a:rPr lang="en-US" smtClean="0"/>
              <a:pPr/>
              <a:t>5</a:t>
            </a:fld>
            <a:endParaRPr lang="en-US"/>
          </a:p>
        </p:txBody>
      </p:sp>
    </p:spTree>
    <p:extLst>
      <p:ext uri="{BB962C8B-B14F-4D97-AF65-F5344CB8AC3E}">
        <p14:creationId xmlns:p14="http://schemas.microsoft.com/office/powerpoint/2010/main" val="100513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Spontaneous recognition is where a researcher believes they have identified someone in the data, not because they are looking for them, but because the level of detail is such that it is possible to do so. They should immediately stop working with the data and contact the data owner. It may be that the observation needs to be removed. If a </a:t>
            </a:r>
            <a:r>
              <a:rPr lang="en-GB"/>
              <a:t>researcher continues </a:t>
            </a:r>
            <a:r>
              <a:rPr lang="en-GB" dirty="0"/>
              <a:t>to work with the data despite believing they have spontaneously recognised an individual, it will be considered an attempt to deliberately identify patients and therefore be in breach of the DPA.</a:t>
            </a:r>
          </a:p>
        </p:txBody>
      </p:sp>
      <p:sp>
        <p:nvSpPr>
          <p:cNvPr id="4" name="Slide Number Placeholder 3"/>
          <p:cNvSpPr>
            <a:spLocks noGrp="1"/>
          </p:cNvSpPr>
          <p:nvPr>
            <p:ph type="sldNum" sz="quarter" idx="10"/>
          </p:nvPr>
        </p:nvSpPr>
        <p:spPr/>
        <p:txBody>
          <a:bodyPr/>
          <a:lstStyle/>
          <a:p>
            <a:fld id="{C7E349DD-96D5-D348-BC02-D7FB45C27393}" type="slidenum">
              <a:rPr lang="en-US" smtClean="0"/>
              <a:pPr/>
              <a:t>6</a:t>
            </a:fld>
            <a:endParaRPr lang="en-US"/>
          </a:p>
        </p:txBody>
      </p:sp>
    </p:spTree>
    <p:extLst>
      <p:ext uri="{BB962C8B-B14F-4D97-AF65-F5344CB8AC3E}">
        <p14:creationId xmlns:p14="http://schemas.microsoft.com/office/powerpoint/2010/main" val="420338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E349DD-96D5-D348-BC02-D7FB45C27393}" type="slidenum">
              <a:rPr lang="en-US" smtClean="0"/>
              <a:pPr/>
              <a:t>7</a:t>
            </a:fld>
            <a:endParaRPr lang="en-US"/>
          </a:p>
        </p:txBody>
      </p:sp>
    </p:spTree>
    <p:extLst>
      <p:ext uri="{BB962C8B-B14F-4D97-AF65-F5344CB8AC3E}">
        <p14:creationId xmlns:p14="http://schemas.microsoft.com/office/powerpoint/2010/main" val="157947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1470-DA23-43AB-B25F-ED140A35F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8A8C3B6-6E8A-4B9C-952E-32162B2FE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5F8C5E-CFF1-46B2-BC3F-767046E82A1E}"/>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5" name="Footer Placeholder 4">
            <a:extLst>
              <a:ext uri="{FF2B5EF4-FFF2-40B4-BE49-F238E27FC236}">
                <a16:creationId xmlns:a16="http://schemas.microsoft.com/office/drawing/2014/main" id="{FFF02649-5ED9-4C8E-B67D-8B44FC07E8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01C34A-2AF6-4A9A-8250-C7F6741B75BC}"/>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31649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0DFB-224F-47E3-9DCF-C3D17C2E47A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C3504C-CEA4-4C23-A29B-99008B7EB7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DEEDD8-D5FE-4585-8EBB-47A6B4E15362}"/>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5" name="Footer Placeholder 4">
            <a:extLst>
              <a:ext uri="{FF2B5EF4-FFF2-40B4-BE49-F238E27FC236}">
                <a16:creationId xmlns:a16="http://schemas.microsoft.com/office/drawing/2014/main" id="{2497A03D-3E77-4331-821F-6F595B99AC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FFE229-A0A0-4501-A541-5DEE72C2844F}"/>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34050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BD6BE-4B52-4451-BD36-E1CAE3235F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DF27B7-EE27-4637-AFAB-2432CDB828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688725-5EE4-4B18-939A-BB4BF4A4F1D8}"/>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5" name="Footer Placeholder 4">
            <a:extLst>
              <a:ext uri="{FF2B5EF4-FFF2-40B4-BE49-F238E27FC236}">
                <a16:creationId xmlns:a16="http://schemas.microsoft.com/office/drawing/2014/main" id="{0498A82D-6B5A-4934-BB58-6190AAACE0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910BB1-2E0F-4A85-AABB-410E256C81B6}"/>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220075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90A-C8D8-448F-9863-27E238A792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B9A3D2-9AC8-4F11-96CE-6796F896D2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A49491-92C3-4B95-8C01-A0297EE25D98}"/>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5" name="Footer Placeholder 4">
            <a:extLst>
              <a:ext uri="{FF2B5EF4-FFF2-40B4-BE49-F238E27FC236}">
                <a16:creationId xmlns:a16="http://schemas.microsoft.com/office/drawing/2014/main" id="{9BD4A97E-E798-4667-8AA0-E076F57401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D05F4D-E9C3-4EA6-9FA2-5D6CAA6165A5}"/>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46066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72AE-72B9-47B6-B723-324D22C7F0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90DA2CC-E95A-4066-93C2-D73FFAC97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09C001-87E9-4CC3-BC6B-3C4D542276BE}"/>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5" name="Footer Placeholder 4">
            <a:extLst>
              <a:ext uri="{FF2B5EF4-FFF2-40B4-BE49-F238E27FC236}">
                <a16:creationId xmlns:a16="http://schemas.microsoft.com/office/drawing/2014/main" id="{212CFE33-CBDE-4878-A77C-4C885C84CE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B1743A-205E-4FE4-B9FD-41E72847FE77}"/>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361675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BF11-565D-46E9-A9A8-2763A804E4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83A8E0-29FA-4323-ABD2-614BDE89CA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5FF6D0-C1AA-4209-9E8E-F67E812EB8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4B1B57-9AE1-4051-820B-F2437F3954F1}"/>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6" name="Footer Placeholder 5">
            <a:extLst>
              <a:ext uri="{FF2B5EF4-FFF2-40B4-BE49-F238E27FC236}">
                <a16:creationId xmlns:a16="http://schemas.microsoft.com/office/drawing/2014/main" id="{97553EF0-E248-4D6A-BE20-C9A26D393C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2C4553-122D-4258-B9E8-F07671A9FC66}"/>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421183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0338-1BC0-4A39-A659-85F5298A9E5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6057AD-31E6-4B23-A4C9-7371C5498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EC0637-BDB9-40AF-845C-D0D9972428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888653-4062-4E79-9D0C-6484F8E32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F98F86-7C3C-4956-8FEC-1F2F10CED6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A5C1260-BFA2-479B-9620-398A72935E77}"/>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8" name="Footer Placeholder 7">
            <a:extLst>
              <a:ext uri="{FF2B5EF4-FFF2-40B4-BE49-F238E27FC236}">
                <a16:creationId xmlns:a16="http://schemas.microsoft.com/office/drawing/2014/main" id="{FA1B832A-0FE7-46E4-948F-A2EB1871FCE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C7BF271-312A-4E0C-AEC8-1D65B8945E7B}"/>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235005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516F-F7EF-41E7-B5F6-022E5893317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D523AD4-83BE-469D-AC44-E4232C60B24A}"/>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4" name="Footer Placeholder 3">
            <a:extLst>
              <a:ext uri="{FF2B5EF4-FFF2-40B4-BE49-F238E27FC236}">
                <a16:creationId xmlns:a16="http://schemas.microsoft.com/office/drawing/2014/main" id="{5A833BB6-8FFF-432C-A670-403D068D67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453E67-81DF-453E-9E31-D2FAF101CAFD}"/>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356721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369EB-D4E8-40DE-A5D2-DEC285F42688}"/>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3" name="Footer Placeholder 2">
            <a:extLst>
              <a:ext uri="{FF2B5EF4-FFF2-40B4-BE49-F238E27FC236}">
                <a16:creationId xmlns:a16="http://schemas.microsoft.com/office/drawing/2014/main" id="{F96051C5-46E9-4105-BDB4-1FF800736DA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CCEE84-31A5-4564-8C98-2276181F491F}"/>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51537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E909-3368-49DC-81B3-8A926C32F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C44229-E491-43EE-8642-EDD5CC0DF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0E666D4-7B76-423E-8F29-2267086A0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B822FB-A394-46CB-99CD-98EDE54926DF}"/>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6" name="Footer Placeholder 5">
            <a:extLst>
              <a:ext uri="{FF2B5EF4-FFF2-40B4-BE49-F238E27FC236}">
                <a16:creationId xmlns:a16="http://schemas.microsoft.com/office/drawing/2014/main" id="{69277183-0A93-4E9E-BF09-F6AD5E939F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3339DB-E412-44F0-BD25-70FB899C8AE3}"/>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32102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38E4-B727-4918-BF23-C182FD12C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313203-E18B-4F16-A89E-FF7C72431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843374-B85B-40D2-AA4C-64BEDD5E7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AC677D-FCB4-4877-9A20-79F49B025C11}"/>
              </a:ext>
            </a:extLst>
          </p:cNvPr>
          <p:cNvSpPr>
            <a:spLocks noGrp="1"/>
          </p:cNvSpPr>
          <p:nvPr>
            <p:ph type="dt" sz="half" idx="10"/>
          </p:nvPr>
        </p:nvSpPr>
        <p:spPr/>
        <p:txBody>
          <a:bodyPr/>
          <a:lstStyle/>
          <a:p>
            <a:fld id="{87E7D796-DB58-4B7A-99C2-EB81620C8F31}" type="datetimeFigureOut">
              <a:rPr lang="en-GB" smtClean="0"/>
              <a:t>25/10/2019</a:t>
            </a:fld>
            <a:endParaRPr lang="en-GB"/>
          </a:p>
        </p:txBody>
      </p:sp>
      <p:sp>
        <p:nvSpPr>
          <p:cNvPr id="6" name="Footer Placeholder 5">
            <a:extLst>
              <a:ext uri="{FF2B5EF4-FFF2-40B4-BE49-F238E27FC236}">
                <a16:creationId xmlns:a16="http://schemas.microsoft.com/office/drawing/2014/main" id="{38146862-0748-42A7-A877-ABCC421B99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F4677-C9FB-4845-B2F5-29D224FF2551}"/>
              </a:ext>
            </a:extLst>
          </p:cNvPr>
          <p:cNvSpPr>
            <a:spLocks noGrp="1"/>
          </p:cNvSpPr>
          <p:nvPr>
            <p:ph type="sldNum" sz="quarter" idx="12"/>
          </p:nvPr>
        </p:nvSpPr>
        <p:spPr/>
        <p:txBody>
          <a:bodyPr/>
          <a:lstStyle/>
          <a:p>
            <a:fld id="{80FFB230-5B63-4349-B0F9-4C464416B0E1}" type="slidenum">
              <a:rPr lang="en-GB" smtClean="0"/>
              <a:t>‹#›</a:t>
            </a:fld>
            <a:endParaRPr lang="en-GB"/>
          </a:p>
        </p:txBody>
      </p:sp>
    </p:spTree>
    <p:extLst>
      <p:ext uri="{BB962C8B-B14F-4D97-AF65-F5344CB8AC3E}">
        <p14:creationId xmlns:p14="http://schemas.microsoft.com/office/powerpoint/2010/main" val="272389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49F448-09B4-4E87-A472-6BE06F212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1BFCEC-CE79-443C-AA98-396360DD24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C0BE11-D7F7-4285-A6DA-02AE281CB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7D796-DB58-4B7A-99C2-EB81620C8F31}" type="datetimeFigureOut">
              <a:rPr lang="en-GB" smtClean="0"/>
              <a:t>25/10/2019</a:t>
            </a:fld>
            <a:endParaRPr lang="en-GB"/>
          </a:p>
        </p:txBody>
      </p:sp>
      <p:sp>
        <p:nvSpPr>
          <p:cNvPr id="5" name="Footer Placeholder 4">
            <a:extLst>
              <a:ext uri="{FF2B5EF4-FFF2-40B4-BE49-F238E27FC236}">
                <a16:creationId xmlns:a16="http://schemas.microsoft.com/office/drawing/2014/main" id="{9AFA464B-C15E-4DD9-B0DC-D1A9EDEBF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B28BC5E-AFAA-4D87-8B21-DABFB83485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FB230-5B63-4349-B0F9-4C464416B0E1}" type="slidenum">
              <a:rPr lang="en-GB" smtClean="0"/>
              <a:t>‹#›</a:t>
            </a:fld>
            <a:endParaRPr lang="en-GB"/>
          </a:p>
        </p:txBody>
      </p:sp>
    </p:spTree>
    <p:extLst>
      <p:ext uri="{BB962C8B-B14F-4D97-AF65-F5344CB8AC3E}">
        <p14:creationId xmlns:p14="http://schemas.microsoft.com/office/powerpoint/2010/main" val="3734147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orms.office.com/Pages/ShareFormPage.aspx?id=zbVaiF3ubUKheE6RWaxIhEAZTvB4c-dEvLFBOLa3hnNUMzhJNVZRT0xGTUFTQkxXWklVTkQ2UTJTRS4u&amp;sharetoken=02Ohqjo2RcATmNTJBGd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AC1A-70A5-435F-804B-8ABB2D5D6374}"/>
              </a:ext>
            </a:extLst>
          </p:cNvPr>
          <p:cNvSpPr>
            <a:spLocks noGrp="1"/>
          </p:cNvSpPr>
          <p:nvPr>
            <p:ph type="ctrTitle"/>
          </p:nvPr>
        </p:nvSpPr>
        <p:spPr/>
        <p:txBody>
          <a:bodyPr/>
          <a:lstStyle/>
          <a:p>
            <a:r>
              <a:rPr lang="en-GB" dirty="0"/>
              <a:t>Introduction to Safe Outputs</a:t>
            </a:r>
          </a:p>
        </p:txBody>
      </p:sp>
    </p:spTree>
    <p:extLst>
      <p:ext uri="{BB962C8B-B14F-4D97-AF65-F5344CB8AC3E}">
        <p14:creationId xmlns:p14="http://schemas.microsoft.com/office/powerpoint/2010/main" val="271226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11E6B-C676-4200-A7A0-81025076A11B}"/>
              </a:ext>
            </a:extLst>
          </p:cNvPr>
          <p:cNvSpPr>
            <a:spLocks noGrp="1"/>
          </p:cNvSpPr>
          <p:nvPr>
            <p:ph type="title"/>
          </p:nvPr>
        </p:nvSpPr>
        <p:spPr/>
        <p:txBody>
          <a:bodyPr/>
          <a:lstStyle/>
          <a:p>
            <a:r>
              <a:rPr lang="en-GB" dirty="0"/>
              <a:t>Introduction to Safe Outputs</a:t>
            </a:r>
          </a:p>
        </p:txBody>
      </p:sp>
      <p:sp>
        <p:nvSpPr>
          <p:cNvPr id="2" name="Text Placeholder 1"/>
          <p:cNvSpPr>
            <a:spLocks noGrp="1"/>
          </p:cNvSpPr>
          <p:nvPr>
            <p:ph type="body" sz="quarter" idx="4294967295"/>
          </p:nvPr>
        </p:nvSpPr>
        <p:spPr>
          <a:xfrm>
            <a:off x="838200" y="1779100"/>
            <a:ext cx="10803467" cy="4398962"/>
          </a:xfrm>
        </p:spPr>
        <p:txBody>
          <a:bodyPr/>
          <a:lstStyle/>
          <a:p>
            <a:pPr>
              <a:buClr>
                <a:srgbClr val="F53F33"/>
              </a:buClr>
            </a:pPr>
            <a:r>
              <a:rPr lang="en-US" sz="2400" dirty="0"/>
              <a:t>The aim of making outputs safe is to </a:t>
            </a:r>
            <a:r>
              <a:rPr lang="en-US" sz="2400" dirty="0" err="1"/>
              <a:t>minimise</a:t>
            </a:r>
            <a:r>
              <a:rPr lang="en-US" sz="2400" dirty="0"/>
              <a:t> the risk of an individual being identified, or assigning an attribute to someone, from a piece of analysis. </a:t>
            </a:r>
          </a:p>
          <a:p>
            <a:pPr>
              <a:buClr>
                <a:srgbClr val="F53F33"/>
              </a:buClr>
            </a:pPr>
            <a:endParaRPr lang="en-US" sz="2400" dirty="0"/>
          </a:p>
          <a:p>
            <a:pPr>
              <a:buClr>
                <a:srgbClr val="F53F33"/>
              </a:buClr>
            </a:pPr>
            <a:r>
              <a:rPr lang="en-US" sz="2400" dirty="0"/>
              <a:t>Statistical Disclosure Control is a key method of doing so. The Safe Access Data Professionals Handbook gives guidance for researchers, checkers, and </a:t>
            </a:r>
            <a:r>
              <a:rPr lang="en-US" sz="2400" dirty="0" err="1"/>
              <a:t>organisations</a:t>
            </a:r>
            <a:r>
              <a:rPr lang="en-US" sz="2400" dirty="0"/>
              <a:t> on what to look out for. </a:t>
            </a:r>
          </a:p>
          <a:p>
            <a:pPr>
              <a:buClr>
                <a:srgbClr val="F53F33"/>
              </a:buClr>
            </a:pPr>
            <a:endParaRPr lang="en-US" sz="2400" dirty="0"/>
          </a:p>
          <a:p>
            <a:pPr>
              <a:buClr>
                <a:srgbClr val="F53F33"/>
              </a:buClr>
            </a:pPr>
            <a:r>
              <a:rPr lang="en-US" sz="2400" dirty="0"/>
              <a:t>No system is 100% effective, the aim is to reduce the risk to an acceptable level.</a:t>
            </a:r>
          </a:p>
          <a:p>
            <a:endParaRPr lang="en-US" dirty="0"/>
          </a:p>
        </p:txBody>
      </p:sp>
    </p:spTree>
    <p:extLst>
      <p:ext uri="{BB962C8B-B14F-4D97-AF65-F5344CB8AC3E}">
        <p14:creationId xmlns:p14="http://schemas.microsoft.com/office/powerpoint/2010/main" val="365238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8464-3721-4CD2-80E9-F439D60962EE}"/>
              </a:ext>
            </a:extLst>
          </p:cNvPr>
          <p:cNvSpPr>
            <a:spLocks noGrp="1"/>
          </p:cNvSpPr>
          <p:nvPr>
            <p:ph type="title"/>
          </p:nvPr>
        </p:nvSpPr>
        <p:spPr/>
        <p:txBody>
          <a:bodyPr/>
          <a:lstStyle/>
          <a:p>
            <a:r>
              <a:rPr lang="en-GB" dirty="0"/>
              <a:t>How might a disclosure occur?</a:t>
            </a:r>
          </a:p>
        </p:txBody>
      </p:sp>
      <p:sp>
        <p:nvSpPr>
          <p:cNvPr id="3" name="Content Placeholder 2">
            <a:extLst>
              <a:ext uri="{FF2B5EF4-FFF2-40B4-BE49-F238E27FC236}">
                <a16:creationId xmlns:a16="http://schemas.microsoft.com/office/drawing/2014/main" id="{E2BBD083-5817-4D72-B612-C3A9F73E9BCD}"/>
              </a:ext>
            </a:extLst>
          </p:cNvPr>
          <p:cNvSpPr>
            <a:spLocks noGrp="1"/>
          </p:cNvSpPr>
          <p:nvPr>
            <p:ph idx="1"/>
          </p:nvPr>
        </p:nvSpPr>
        <p:spPr/>
        <p:txBody>
          <a:bodyPr>
            <a:normAutofit lnSpcReduction="10000"/>
          </a:bodyPr>
          <a:lstStyle/>
          <a:p>
            <a:pPr>
              <a:buClr>
                <a:srgbClr val="F53F33"/>
              </a:buClr>
            </a:pPr>
            <a:r>
              <a:rPr lang="en-GB" sz="2400" dirty="0"/>
              <a:t>Suppose we collect some confidential information, income. The total income for observations in the data is £1000.</a:t>
            </a:r>
          </a:p>
          <a:p>
            <a:pPr>
              <a:buClr>
                <a:srgbClr val="F53F33"/>
              </a:buClr>
            </a:pPr>
            <a:endParaRPr lang="en-GB" sz="2400" dirty="0"/>
          </a:p>
          <a:p>
            <a:pPr>
              <a:buClr>
                <a:srgbClr val="F53F33"/>
              </a:buClr>
            </a:pPr>
            <a:r>
              <a:rPr lang="en-GB" sz="2400" dirty="0"/>
              <a:t>But, there are only </a:t>
            </a:r>
            <a:r>
              <a:rPr lang="en-GB" sz="2400" b="1" dirty="0"/>
              <a:t>two </a:t>
            </a:r>
            <a:r>
              <a:rPr lang="en-GB" sz="2400" dirty="0"/>
              <a:t>observations, including myself. I know my income (£400).</a:t>
            </a:r>
          </a:p>
          <a:p>
            <a:pPr marL="0" indent="0">
              <a:buClr>
                <a:srgbClr val="F53F33"/>
              </a:buClr>
              <a:buNone/>
            </a:pPr>
            <a:endParaRPr lang="en-GB" sz="2400" dirty="0"/>
          </a:p>
          <a:p>
            <a:pPr>
              <a:buClr>
                <a:srgbClr val="F53F33"/>
              </a:buClr>
            </a:pPr>
            <a:r>
              <a:rPr lang="en-GB" sz="2400" dirty="0"/>
              <a:t>Therefore, it must be the case that the other person’s income is £600.</a:t>
            </a:r>
          </a:p>
          <a:p>
            <a:pPr marL="0" indent="0">
              <a:buClr>
                <a:srgbClr val="F53F33"/>
              </a:buClr>
              <a:buNone/>
            </a:pPr>
            <a:endParaRPr lang="en-GB" sz="2400" dirty="0"/>
          </a:p>
          <a:p>
            <a:pPr>
              <a:buClr>
                <a:srgbClr val="F53F33"/>
              </a:buClr>
            </a:pPr>
            <a:r>
              <a:rPr lang="en-GB" sz="2400" dirty="0"/>
              <a:t>I meet the other person at an event to celebrate the data collection; and I know how much the other person earns (and they know how much I earn).</a:t>
            </a:r>
          </a:p>
          <a:p>
            <a:pPr marL="0" indent="0">
              <a:buClr>
                <a:srgbClr val="F53F33"/>
              </a:buClr>
              <a:buNone/>
            </a:pPr>
            <a:endParaRPr lang="en-GB" sz="2400" dirty="0"/>
          </a:p>
          <a:p>
            <a:pPr>
              <a:buClr>
                <a:srgbClr val="F53F33"/>
              </a:buClr>
            </a:pPr>
            <a:r>
              <a:rPr lang="en-GB" sz="2400" dirty="0"/>
              <a:t>Would this still be the case if there were </a:t>
            </a:r>
            <a:r>
              <a:rPr lang="en-GB" sz="2400" b="1" dirty="0"/>
              <a:t>three</a:t>
            </a:r>
            <a:r>
              <a:rPr lang="en-GB" sz="2400" dirty="0"/>
              <a:t> observations?</a:t>
            </a:r>
          </a:p>
        </p:txBody>
      </p:sp>
    </p:spTree>
    <p:extLst>
      <p:ext uri="{BB962C8B-B14F-4D97-AF65-F5344CB8AC3E}">
        <p14:creationId xmlns:p14="http://schemas.microsoft.com/office/powerpoint/2010/main" val="365622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838200" y="1872126"/>
            <a:ext cx="10803467" cy="2676428"/>
          </a:xfrm>
        </p:spPr>
        <p:txBody>
          <a:bodyPr>
            <a:normAutofit/>
          </a:bodyPr>
          <a:lstStyle/>
          <a:p>
            <a:pPr>
              <a:buClr>
                <a:srgbClr val="F53F33"/>
              </a:buClr>
            </a:pPr>
            <a:r>
              <a:rPr lang="en-GB" sz="2400" dirty="0"/>
              <a:t>SDC is often used to produce ‘safer’ versions of datasets.</a:t>
            </a:r>
          </a:p>
          <a:p>
            <a:pPr>
              <a:buClr>
                <a:srgbClr val="F53F33"/>
              </a:buClr>
            </a:pPr>
            <a:endParaRPr lang="en-GB" sz="2400" dirty="0"/>
          </a:p>
          <a:p>
            <a:pPr>
              <a:buClr>
                <a:srgbClr val="F53F33"/>
              </a:buClr>
            </a:pPr>
            <a:r>
              <a:rPr lang="en-GB" sz="2400" dirty="0"/>
              <a:t>However when working with potentially identifiable data it needs to be applied to results.</a:t>
            </a:r>
          </a:p>
          <a:p>
            <a:pPr>
              <a:buClr>
                <a:srgbClr val="F53F33"/>
              </a:buClr>
            </a:pPr>
            <a:endParaRPr lang="en-GB" sz="2400" dirty="0"/>
          </a:p>
          <a:p>
            <a:pPr>
              <a:buClr>
                <a:srgbClr val="F53F33"/>
              </a:buClr>
            </a:pPr>
            <a:r>
              <a:rPr lang="en-GB" sz="2400" dirty="0"/>
              <a:t>Why do you think it is important to preserve confidentiality?</a:t>
            </a:r>
          </a:p>
          <a:p>
            <a:endParaRPr lang="en-GB" sz="2133" dirty="0"/>
          </a:p>
        </p:txBody>
      </p:sp>
      <p:sp>
        <p:nvSpPr>
          <p:cNvPr id="4" name="Oval 3"/>
          <p:cNvSpPr/>
          <p:nvPr/>
        </p:nvSpPr>
        <p:spPr>
          <a:xfrm>
            <a:off x="2956691" y="4821153"/>
            <a:ext cx="2538501" cy="1553959"/>
          </a:xfrm>
          <a:prstGeom prst="ellipse">
            <a:avLst/>
          </a:prstGeom>
          <a:solidFill>
            <a:srgbClr val="F53F3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t>Reputational damage</a:t>
            </a:r>
          </a:p>
        </p:txBody>
      </p:sp>
      <p:sp>
        <p:nvSpPr>
          <p:cNvPr id="5" name="Oval 4"/>
          <p:cNvSpPr/>
          <p:nvPr/>
        </p:nvSpPr>
        <p:spPr>
          <a:xfrm>
            <a:off x="766764" y="4867540"/>
            <a:ext cx="1885942" cy="1507572"/>
          </a:xfrm>
          <a:prstGeom prst="ellipse">
            <a:avLst/>
          </a:prstGeom>
          <a:solidFill>
            <a:srgbClr val="F53F3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t>Legal penalties</a:t>
            </a:r>
          </a:p>
        </p:txBody>
      </p:sp>
      <p:sp>
        <p:nvSpPr>
          <p:cNvPr id="6" name="Oval 5"/>
          <p:cNvSpPr/>
          <p:nvPr/>
        </p:nvSpPr>
        <p:spPr>
          <a:xfrm>
            <a:off x="5799177" y="4820990"/>
            <a:ext cx="2772251" cy="1553960"/>
          </a:xfrm>
          <a:prstGeom prst="ellipse">
            <a:avLst/>
          </a:prstGeom>
          <a:solidFill>
            <a:srgbClr val="F53F3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t>Loss of confidence in data collection</a:t>
            </a:r>
          </a:p>
        </p:txBody>
      </p:sp>
      <p:sp>
        <p:nvSpPr>
          <p:cNvPr id="7" name="Oval 6"/>
          <p:cNvSpPr/>
          <p:nvPr/>
        </p:nvSpPr>
        <p:spPr>
          <a:xfrm>
            <a:off x="8815299" y="4786200"/>
            <a:ext cx="2538501" cy="1623539"/>
          </a:xfrm>
          <a:prstGeom prst="ellipse">
            <a:avLst/>
          </a:prstGeom>
          <a:solidFill>
            <a:srgbClr val="F53F3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a:t>Fewer observations</a:t>
            </a:r>
          </a:p>
        </p:txBody>
      </p:sp>
      <p:sp>
        <p:nvSpPr>
          <p:cNvPr id="9" name="Title 8">
            <a:extLst>
              <a:ext uri="{FF2B5EF4-FFF2-40B4-BE49-F238E27FC236}">
                <a16:creationId xmlns:a16="http://schemas.microsoft.com/office/drawing/2014/main" id="{C9483FD3-2E21-422D-A4B6-47EE2BE87334}"/>
              </a:ext>
            </a:extLst>
          </p:cNvPr>
          <p:cNvSpPr>
            <a:spLocks noGrp="1"/>
          </p:cNvSpPr>
          <p:nvPr>
            <p:ph type="title"/>
          </p:nvPr>
        </p:nvSpPr>
        <p:spPr/>
        <p:txBody>
          <a:bodyPr/>
          <a:lstStyle/>
          <a:p>
            <a:r>
              <a:rPr lang="en-GB" dirty="0"/>
              <a:t>SDC and Outputs</a:t>
            </a:r>
          </a:p>
        </p:txBody>
      </p:sp>
    </p:spTree>
    <p:extLst>
      <p:ext uri="{BB962C8B-B14F-4D97-AF65-F5344CB8AC3E}">
        <p14:creationId xmlns:p14="http://schemas.microsoft.com/office/powerpoint/2010/main" val="37319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0CEF9-9CFC-4295-A78E-B7FF7E6721CD}"/>
              </a:ext>
            </a:extLst>
          </p:cNvPr>
          <p:cNvSpPr>
            <a:spLocks noGrp="1"/>
          </p:cNvSpPr>
          <p:nvPr>
            <p:ph type="title"/>
          </p:nvPr>
        </p:nvSpPr>
        <p:spPr>
          <a:xfrm>
            <a:off x="766764" y="476673"/>
            <a:ext cx="10658475" cy="1107996"/>
          </a:xfrm>
        </p:spPr>
        <p:txBody>
          <a:bodyPr>
            <a:normAutofit/>
          </a:bodyPr>
          <a:lstStyle/>
          <a:p>
            <a:r>
              <a:rPr lang="en-GB" dirty="0"/>
              <a:t>Rules-based vs Principles-based</a:t>
            </a:r>
          </a:p>
        </p:txBody>
      </p:sp>
      <p:sp>
        <p:nvSpPr>
          <p:cNvPr id="2" name="Text Placeholder 1"/>
          <p:cNvSpPr>
            <a:spLocks noGrp="1"/>
          </p:cNvSpPr>
          <p:nvPr>
            <p:ph type="body" sz="quarter" idx="4294967295"/>
          </p:nvPr>
        </p:nvSpPr>
        <p:spPr>
          <a:xfrm>
            <a:off x="876930" y="1808883"/>
            <a:ext cx="10803467" cy="4163847"/>
          </a:xfrm>
        </p:spPr>
        <p:txBody>
          <a:bodyPr>
            <a:normAutofit/>
          </a:bodyPr>
          <a:lstStyle/>
          <a:p>
            <a:pPr marL="0" indent="0">
              <a:buNone/>
            </a:pPr>
            <a:r>
              <a:rPr lang="en-GB" sz="2400" dirty="0">
                <a:solidFill>
                  <a:srgbClr val="F53F33"/>
                </a:solidFill>
              </a:rPr>
              <a:t>Rules-based</a:t>
            </a:r>
            <a:r>
              <a:rPr lang="en-GB" sz="2400" dirty="0"/>
              <a:t> </a:t>
            </a:r>
          </a:p>
          <a:p>
            <a:pPr marL="0" indent="0">
              <a:buNone/>
            </a:pPr>
            <a:r>
              <a:rPr lang="en-GB" sz="2400" dirty="0"/>
              <a:t>Users are given a set of fixed rules about what can and cannot be released, if the statistical output presented by the user meets the criteria it is released.</a:t>
            </a:r>
          </a:p>
          <a:p>
            <a:pPr marL="0" indent="0">
              <a:buNone/>
            </a:pPr>
            <a:endParaRPr lang="en-GB" sz="2400" dirty="0"/>
          </a:p>
          <a:p>
            <a:pPr marL="0" indent="0">
              <a:buNone/>
            </a:pPr>
            <a:r>
              <a:rPr lang="en-GB" sz="2400" dirty="0">
                <a:solidFill>
                  <a:srgbClr val="F53F33"/>
                </a:solidFill>
              </a:rPr>
              <a:t>Principles-based</a:t>
            </a:r>
          </a:p>
          <a:p>
            <a:pPr marL="0" indent="0">
              <a:buNone/>
            </a:pPr>
            <a:r>
              <a:rPr lang="en-GB" sz="2400" dirty="0"/>
              <a:t>An assessment of risk takes place, and a decision is made as to whether the statistical output presented ‘safe’ to release or not? (in accordance with the Five Safes ‘Safe Output’ element).</a:t>
            </a:r>
          </a:p>
          <a:p>
            <a:pPr marL="0" indent="0">
              <a:buNone/>
            </a:pPr>
            <a:endParaRPr lang="en-GB" sz="2400" dirty="0"/>
          </a:p>
          <a:p>
            <a:pPr marL="0" indent="0">
              <a:buNone/>
            </a:pPr>
            <a:r>
              <a:rPr lang="en-GB" sz="2400" dirty="0"/>
              <a:t>What are the benefits and limitations of these approaches?</a:t>
            </a:r>
          </a:p>
        </p:txBody>
      </p:sp>
    </p:spTree>
    <p:extLst>
      <p:ext uri="{BB962C8B-B14F-4D97-AF65-F5344CB8AC3E}">
        <p14:creationId xmlns:p14="http://schemas.microsoft.com/office/powerpoint/2010/main" val="42809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49898E-311B-4E7D-B71D-A3DB977C28EE}"/>
              </a:ext>
            </a:extLst>
          </p:cNvPr>
          <p:cNvSpPr>
            <a:spLocks noGrp="1"/>
          </p:cNvSpPr>
          <p:nvPr>
            <p:ph type="title"/>
          </p:nvPr>
        </p:nvSpPr>
        <p:spPr>
          <a:xfrm>
            <a:off x="766764" y="763111"/>
            <a:ext cx="10658475" cy="1107996"/>
          </a:xfrm>
        </p:spPr>
        <p:txBody>
          <a:bodyPr>
            <a:noAutofit/>
          </a:bodyPr>
          <a:lstStyle/>
          <a:p>
            <a:r>
              <a:rPr lang="en-GB" dirty="0"/>
              <a:t>Types of Disclosure</a:t>
            </a:r>
            <a:br>
              <a:rPr lang="en-GB" dirty="0"/>
            </a:br>
            <a:endParaRPr lang="en-GB" dirty="0"/>
          </a:p>
        </p:txBody>
      </p:sp>
      <p:sp>
        <p:nvSpPr>
          <p:cNvPr id="2" name="Text Placeholder 1"/>
          <p:cNvSpPr>
            <a:spLocks noGrp="1"/>
          </p:cNvSpPr>
          <p:nvPr>
            <p:ph type="body" sz="quarter" idx="4294967295"/>
          </p:nvPr>
        </p:nvSpPr>
        <p:spPr>
          <a:xfrm>
            <a:off x="766764" y="1793989"/>
            <a:ext cx="10803467" cy="2916353"/>
          </a:xfrm>
        </p:spPr>
        <p:txBody>
          <a:bodyPr>
            <a:noAutofit/>
          </a:bodyPr>
          <a:lstStyle/>
          <a:p>
            <a:pPr marL="0" indent="0">
              <a:buClr>
                <a:srgbClr val="F53F33"/>
              </a:buClr>
              <a:buNone/>
            </a:pPr>
            <a:r>
              <a:rPr lang="en-GB" sz="2400" dirty="0">
                <a:solidFill>
                  <a:srgbClr val="F53F33"/>
                </a:solidFill>
              </a:rPr>
              <a:t>Primary disclosure</a:t>
            </a:r>
          </a:p>
          <a:p>
            <a:pPr lvl="1">
              <a:buClr>
                <a:srgbClr val="F53F33"/>
              </a:buClr>
            </a:pPr>
            <a:r>
              <a:rPr lang="en-GB" dirty="0"/>
              <a:t>Inferring the identity, and/or information about, a data subject from a single source of data.</a:t>
            </a:r>
          </a:p>
          <a:p>
            <a:pPr lvl="1">
              <a:buClr>
                <a:srgbClr val="F53F33"/>
              </a:buClr>
            </a:pPr>
            <a:r>
              <a:rPr lang="en-GB" dirty="0"/>
              <a:t>Spontaneous recognition.</a:t>
            </a:r>
          </a:p>
          <a:p>
            <a:pPr>
              <a:buClr>
                <a:srgbClr val="F53F33"/>
              </a:buClr>
            </a:pPr>
            <a:endParaRPr lang="en-GB" sz="2400" dirty="0"/>
          </a:p>
          <a:p>
            <a:pPr marL="0" indent="0">
              <a:buClr>
                <a:srgbClr val="F53F33"/>
              </a:buClr>
              <a:buNone/>
            </a:pPr>
            <a:r>
              <a:rPr lang="en-GB" sz="2400" dirty="0">
                <a:solidFill>
                  <a:srgbClr val="F53F33"/>
                </a:solidFill>
              </a:rPr>
              <a:t>Secondary disclosure (‘attribute’)</a:t>
            </a:r>
          </a:p>
          <a:p>
            <a:pPr lvl="1">
              <a:buClr>
                <a:srgbClr val="F53F33"/>
              </a:buClr>
            </a:pPr>
            <a:r>
              <a:rPr lang="en-GB" dirty="0"/>
              <a:t>Deriving the identity, and/or information of, a data subjecting by combining two or more sources of information together.</a:t>
            </a:r>
          </a:p>
        </p:txBody>
      </p:sp>
    </p:spTree>
    <p:extLst>
      <p:ext uri="{BB962C8B-B14F-4D97-AF65-F5344CB8AC3E}">
        <p14:creationId xmlns:p14="http://schemas.microsoft.com/office/powerpoint/2010/main" val="49606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8C5B9A-2638-5D4B-B990-D9777A5BBC5E}"/>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dirty="0"/>
              <a:t>Assessments for this module</a:t>
            </a:r>
          </a:p>
        </p:txBody>
      </p:sp>
      <p:sp>
        <p:nvSpPr>
          <p:cNvPr id="4" name="Content Placeholder 2">
            <a:extLst>
              <a:ext uri="{FF2B5EF4-FFF2-40B4-BE49-F238E27FC236}">
                <a16:creationId xmlns:a16="http://schemas.microsoft.com/office/drawing/2014/main" id="{03482DC5-98DB-9E4E-8C8A-2E83DCC73F94}"/>
              </a:ext>
            </a:extLst>
          </p:cNvPr>
          <p:cNvSpPr txBox="1">
            <a:spLocks/>
          </p:cNvSpPr>
          <p:nvPr/>
        </p:nvSpPr>
        <p:spPr>
          <a:xfrm>
            <a:off x="838200" y="1690688"/>
            <a:ext cx="10515600" cy="25566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F5333F"/>
              </a:buClr>
            </a:pPr>
            <a:endParaRPr lang="en-GB" u="sng" dirty="0"/>
          </a:p>
          <a:p>
            <a:pPr algn="l">
              <a:buClr>
                <a:srgbClr val="F5333F"/>
              </a:buClr>
            </a:pPr>
            <a:r>
              <a:rPr lang="en-GB" u="sng" dirty="0">
                <a:solidFill>
                  <a:prstClr val="black"/>
                </a:solidFill>
                <a:hlinkClick r:id="rId3"/>
              </a:rPr>
              <a:t>SDAP: Safe Analyst Training – Introduction to Safe Outputs</a:t>
            </a:r>
            <a:endParaRPr lang="en-GB" u="sng" dirty="0">
              <a:solidFill>
                <a:prstClr val="black"/>
              </a:solidFill>
            </a:endParaRPr>
          </a:p>
          <a:p>
            <a:pPr>
              <a:buClr>
                <a:srgbClr val="F5333F"/>
              </a:buClr>
            </a:pPr>
            <a:endParaRPr lang="en-GB" u="sng" dirty="0">
              <a:solidFill>
                <a:prstClr val="black"/>
              </a:solidFill>
            </a:endParaRPr>
          </a:p>
        </p:txBody>
      </p:sp>
      <p:pic>
        <p:nvPicPr>
          <p:cNvPr id="6" name="Picture 5">
            <a:extLst>
              <a:ext uri="{FF2B5EF4-FFF2-40B4-BE49-F238E27FC236}">
                <a16:creationId xmlns:a16="http://schemas.microsoft.com/office/drawing/2014/main" id="{C3C7ECE9-4BD3-664F-A208-2638C8E5E972}"/>
              </a:ext>
            </a:extLst>
          </p:cNvPr>
          <p:cNvPicPr>
            <a:picLocks noChangeAspect="1"/>
          </p:cNvPicPr>
          <p:nvPr/>
        </p:nvPicPr>
        <p:blipFill>
          <a:blip r:embed="rId4"/>
          <a:stretch>
            <a:fillRect/>
          </a:stretch>
        </p:blipFill>
        <p:spPr>
          <a:xfrm>
            <a:off x="2142564" y="5197958"/>
            <a:ext cx="2590800" cy="1543050"/>
          </a:xfrm>
          <a:prstGeom prst="rect">
            <a:avLst/>
          </a:prstGeom>
        </p:spPr>
      </p:pic>
      <p:pic>
        <p:nvPicPr>
          <p:cNvPr id="7" name="Picture 6">
            <a:extLst>
              <a:ext uri="{FF2B5EF4-FFF2-40B4-BE49-F238E27FC236}">
                <a16:creationId xmlns:a16="http://schemas.microsoft.com/office/drawing/2014/main" id="{7433EA7B-DA68-FB4C-8BF7-F2EFA1E7C666}"/>
              </a:ext>
            </a:extLst>
          </p:cNvPr>
          <p:cNvPicPr>
            <a:picLocks noChangeAspect="1"/>
          </p:cNvPicPr>
          <p:nvPr/>
        </p:nvPicPr>
        <p:blipFill>
          <a:blip r:embed="rId5"/>
          <a:stretch>
            <a:fillRect/>
          </a:stretch>
        </p:blipFill>
        <p:spPr>
          <a:xfrm>
            <a:off x="4776885" y="5197959"/>
            <a:ext cx="3035856" cy="1549646"/>
          </a:xfrm>
          <a:prstGeom prst="rect">
            <a:avLst/>
          </a:prstGeom>
        </p:spPr>
      </p:pic>
      <p:pic>
        <p:nvPicPr>
          <p:cNvPr id="8" name="Picture 2" descr="https://lists.office.com/Images/4473892f-71e0-46fc-8dec-273902b51349/16738768-dbf2-4938-b488-aa73988ccd24/TBF8Z9KY6NHDS0939I6EM4FWJT/ef43efc7-870c-4d4f-af6f-ea56a1f7f420">
            <a:extLst>
              <a:ext uri="{FF2B5EF4-FFF2-40B4-BE49-F238E27FC236}">
                <a16:creationId xmlns:a16="http://schemas.microsoft.com/office/drawing/2014/main" id="{0C74A4B1-A315-F949-B73B-AFFDA643B9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5001" y="5310077"/>
            <a:ext cx="1341526" cy="13188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1378AC7-32B8-B74D-835E-2BB7610F87D2}"/>
              </a:ext>
            </a:extLst>
          </p:cNvPr>
          <p:cNvSpPr txBox="1"/>
          <p:nvPr/>
        </p:nvSpPr>
        <p:spPr>
          <a:xfrm>
            <a:off x="838200" y="4666346"/>
            <a:ext cx="10847294" cy="369332"/>
          </a:xfrm>
          <a:prstGeom prst="rect">
            <a:avLst/>
          </a:prstGeom>
          <a:noFill/>
        </p:spPr>
        <p:txBody>
          <a:bodyPr wrap="square" rtlCol="0">
            <a:spAutoFit/>
          </a:bodyPr>
          <a:lstStyle/>
          <a:p>
            <a:r>
              <a:rPr lang="en-GB" dirty="0"/>
              <a:t>Created by Cancer Research UK and The Health Foundation for the Safe Data Access Professionals Working Group</a:t>
            </a:r>
          </a:p>
        </p:txBody>
      </p:sp>
    </p:spTree>
    <p:extLst>
      <p:ext uri="{BB962C8B-B14F-4D97-AF65-F5344CB8AC3E}">
        <p14:creationId xmlns:p14="http://schemas.microsoft.com/office/powerpoint/2010/main" val="208034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9918980914654C8915F659291CF6D0" ma:contentTypeVersion="10" ma:contentTypeDescription="Create a new document." ma:contentTypeScope="" ma:versionID="5d503b2ef408edec868ce14339e2ec21">
  <xsd:schema xmlns:xsd="http://www.w3.org/2001/XMLSchema" xmlns:xs="http://www.w3.org/2001/XMLSchema" xmlns:p="http://schemas.microsoft.com/office/2006/metadata/properties" xmlns:ns2="6b99fbbe-008b-4655-b4a1-0eced64c7d8e" xmlns:ns3="d3487f6f-ab0b-4587-a069-ce0288aa9c35" targetNamespace="http://schemas.microsoft.com/office/2006/metadata/properties" ma:root="true" ma:fieldsID="172e6f202ee5fa2e8f91e211fc89a724" ns2:_="" ns3:_="">
    <xsd:import namespace="6b99fbbe-008b-4655-b4a1-0eced64c7d8e"/>
    <xsd:import namespace="d3487f6f-ab0b-4587-a069-ce0288aa9c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9fbbe-008b-4655-b4a1-0eced64c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487f6f-ab0b-4587-a069-ce0288aa9c3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23CBE2-1BBC-477B-BA48-E425F7628728}"/>
</file>

<file path=customXml/itemProps2.xml><?xml version="1.0" encoding="utf-8"?>
<ds:datastoreItem xmlns:ds="http://schemas.openxmlformats.org/officeDocument/2006/customXml" ds:itemID="{A4388A09-0E98-417E-8A2D-8BFF357AE881}">
  <ds:schemaRefs>
    <ds:schemaRef ds:uri="http://www.w3.org/XML/1998/namespace"/>
    <ds:schemaRef ds:uri="http://purl.org/dc/elements/1.1/"/>
    <ds:schemaRef ds:uri="http://purl.org/dc/terms/"/>
    <ds:schemaRef ds:uri="cf33824a-33ee-4d8b-af19-973eb859d156"/>
    <ds:schemaRef ds:uri="7ef179fa-8040-4e24-abfc-63344607b0f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F4E28A9-D323-4F94-8918-21E13EBE88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TotalTime>
  <Words>849</Words>
  <Application>Microsoft Office PowerPoint</Application>
  <PresentationFormat>Widescreen</PresentationFormat>
  <Paragraphs>69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Introduction to Safe Outputs</vt:lpstr>
      <vt:lpstr>Introduction to Safe Outputs</vt:lpstr>
      <vt:lpstr>How might a disclosure occur?</vt:lpstr>
      <vt:lpstr>SDC and Outputs</vt:lpstr>
      <vt:lpstr>Rules-based vs Principles-based</vt:lpstr>
      <vt:lpstr>Types of Disclosure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Safe Outputs</dc:title>
  <dc:creator>Simon Parker</dc:creator>
  <cp:lastModifiedBy>Simon Parker</cp:lastModifiedBy>
  <cp:revision>7</cp:revision>
  <dcterms:created xsi:type="dcterms:W3CDTF">2019-08-06T14:43:24Z</dcterms:created>
  <dcterms:modified xsi:type="dcterms:W3CDTF">2019-10-25T10:49:22Z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0x0101006D9918980914654C8915F659291CF6D0</vt:lpwstr>
  </property>
</Properties>
</file>