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338"/>
    <a:srgbClr val="68BE5B"/>
    <a:srgbClr val="EE434C"/>
    <a:srgbClr val="F53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2ABD5-86FA-4966-87E5-130E39181DB8}" v="238" dt="2019-12-10T13:37:50.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537" autoAdjust="0"/>
  </p:normalViewPr>
  <p:slideViewPr>
    <p:cSldViewPr snapToGrid="0">
      <p:cViewPr>
        <p:scale>
          <a:sx n="75" d="100"/>
          <a:sy n="75" d="100"/>
        </p:scale>
        <p:origin x="351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D1746-2E2C-49C1-BCD5-52DED1153AB4}"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DE178-3006-4952-8CF6-61489548CE6A}" type="slidenum">
              <a:rPr lang="en-GB" smtClean="0"/>
              <a:t>‹#›</a:t>
            </a:fld>
            <a:endParaRPr lang="en-GB"/>
          </a:p>
        </p:txBody>
      </p:sp>
    </p:spTree>
    <p:extLst>
      <p:ext uri="{BB962C8B-B14F-4D97-AF65-F5344CB8AC3E}">
        <p14:creationId xmlns:p14="http://schemas.microsoft.com/office/powerpoint/2010/main" val="282754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Rules-based</a:t>
            </a:r>
            <a:br>
              <a:rPr lang="en-GB" dirty="0"/>
            </a:br>
            <a:r>
              <a:rPr lang="en-GB" dirty="0"/>
              <a:t>Minimum cell count – Organisations should decide upon a minimum cell count that protects the underlying data subjects. Under a rules-based approach, counts should not fall below the threshold. A threshold of 10 is used by many organisations as it is easy to check, and provides protection in many circumstances. It is highly not recommended to set a threshold of lower than 3.</a:t>
            </a:r>
          </a:p>
          <a:p>
            <a:r>
              <a:rPr lang="en-GB" dirty="0"/>
              <a:t>All counts should be unweighted – weighted values may mask counts which are not above the required threshold.</a:t>
            </a:r>
          </a:p>
          <a:p>
            <a:endParaRPr lang="en-GB" dirty="0"/>
          </a:p>
          <a:p>
            <a:r>
              <a:rPr lang="en-GB" dirty="0"/>
              <a:t>Principles-based</a:t>
            </a:r>
          </a:p>
          <a:p>
            <a:r>
              <a:rPr lang="en-GB" dirty="0"/>
              <a:t>Rule-of-thumb - Outputs should aim not to fall below the required threshold. However a principles-based approach can allow checkers to permit outputs that do not reach the threshold. This should only be done if it is demonstrated as to why it is safe to do so. It should not be taken to mean that there is no recommended threshold in place.</a:t>
            </a:r>
          </a:p>
          <a:p>
            <a:r>
              <a:rPr lang="en-GB" dirty="0"/>
              <a:t>Units – Checkers should consider if units have been aggregated up, if there has been any sampling, and the sensitivity of the data being displayed. The context of the output is as important as the figures in judging the safeness of an output. </a:t>
            </a:r>
          </a:p>
        </p:txBody>
      </p:sp>
      <p:sp>
        <p:nvSpPr>
          <p:cNvPr id="4" name="Slide Number Placeholder 3"/>
          <p:cNvSpPr>
            <a:spLocks noGrp="1"/>
          </p:cNvSpPr>
          <p:nvPr>
            <p:ph type="sldNum" sz="quarter" idx="10"/>
          </p:nvPr>
        </p:nvSpPr>
        <p:spPr/>
        <p:txBody>
          <a:bodyPr/>
          <a:lstStyle/>
          <a:p>
            <a:fld id="{8A8DE178-3006-4952-8CF6-61489548CE6A}" type="slidenum">
              <a:rPr lang="en-GB" smtClean="0"/>
              <a:t>2</a:t>
            </a:fld>
            <a:endParaRPr lang="en-GB"/>
          </a:p>
        </p:txBody>
      </p:sp>
    </p:spTree>
    <p:extLst>
      <p:ext uri="{BB962C8B-B14F-4D97-AF65-F5344CB8AC3E}">
        <p14:creationId xmlns:p14="http://schemas.microsoft.com/office/powerpoint/2010/main" val="427258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data</a:t>
            </a:r>
          </a:p>
          <a:p>
            <a:endParaRPr lang="en-GB" dirty="0"/>
          </a:p>
          <a:p>
            <a:r>
              <a:rPr lang="en-GB" dirty="0"/>
              <a:t>What is good about this table? What might cause a concern?</a:t>
            </a:r>
          </a:p>
          <a:p>
            <a:endParaRPr lang="en-GB" dirty="0"/>
          </a:p>
          <a:p>
            <a:r>
              <a:rPr lang="en-GB" dirty="0"/>
              <a:t>The good – the categories are clear which means that output checkers will be able to understand the table and make a judgement as to whether it is safe to be released.</a:t>
            </a:r>
          </a:p>
          <a:p>
            <a:endParaRPr lang="en-GB" dirty="0"/>
          </a:p>
          <a:p>
            <a:r>
              <a:rPr lang="en-GB" dirty="0"/>
              <a:t>The bad – there is a single male widower in London shown in the data. We know that there are unlikely to be many 16 year olds who are widowers. As it is so uncommon, if you know a 16 year old widower in London, it is likely that to be the same person. You will now know that they have been diagnosed with HIV which may not be something they want to widely known.</a:t>
            </a:r>
          </a:p>
          <a:p>
            <a:endParaRPr lang="en-GB" dirty="0"/>
          </a:p>
          <a:p>
            <a:r>
              <a:rPr lang="en-GB" dirty="0"/>
              <a:t>What can we do?</a:t>
            </a:r>
          </a:p>
          <a:p>
            <a:endParaRPr lang="en-GB" dirty="0"/>
          </a:p>
        </p:txBody>
      </p:sp>
      <p:sp>
        <p:nvSpPr>
          <p:cNvPr id="4" name="Slide Number Placeholder 3"/>
          <p:cNvSpPr>
            <a:spLocks noGrp="1"/>
          </p:cNvSpPr>
          <p:nvPr>
            <p:ph type="sldNum" sz="quarter" idx="10"/>
          </p:nvPr>
        </p:nvSpPr>
        <p:spPr/>
        <p:txBody>
          <a:bodyPr/>
          <a:lstStyle/>
          <a:p>
            <a:fld id="{8A8DE178-3006-4952-8CF6-61489548CE6A}" type="slidenum">
              <a:rPr lang="en-GB" smtClean="0"/>
              <a:t>3</a:t>
            </a:fld>
            <a:endParaRPr lang="en-GB"/>
          </a:p>
        </p:txBody>
      </p:sp>
    </p:spTree>
    <p:extLst>
      <p:ext uri="{BB962C8B-B14F-4D97-AF65-F5344CB8AC3E}">
        <p14:creationId xmlns:p14="http://schemas.microsoft.com/office/powerpoint/2010/main" val="428135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data</a:t>
            </a:r>
          </a:p>
          <a:p>
            <a:endParaRPr lang="en-GB" dirty="0"/>
          </a:p>
          <a:p>
            <a:r>
              <a:rPr lang="en-GB" dirty="0"/>
              <a:t>We could remove the ‘Widowed’ row from the table altogether or suppress the cells (suppression is the technique whereby the count would be removed and a placeholder left). An example might be to fill both cells with – or ‘&lt;10’ or similar. </a:t>
            </a:r>
          </a:p>
          <a:p>
            <a:endParaRPr lang="en-GB" dirty="0"/>
          </a:p>
          <a:p>
            <a:r>
              <a:rPr lang="en-GB" dirty="0"/>
              <a:t>However in the example above we have combined the ‘Divorced’ and ‘Widowed’ rows. This has preserved the confidentiality of the data subjects.</a:t>
            </a:r>
          </a:p>
          <a:p>
            <a:endParaRPr lang="en-GB" dirty="0"/>
          </a:p>
        </p:txBody>
      </p:sp>
      <p:sp>
        <p:nvSpPr>
          <p:cNvPr id="4" name="Slide Number Placeholder 3"/>
          <p:cNvSpPr>
            <a:spLocks noGrp="1"/>
          </p:cNvSpPr>
          <p:nvPr>
            <p:ph type="sldNum" sz="quarter" idx="10"/>
          </p:nvPr>
        </p:nvSpPr>
        <p:spPr/>
        <p:txBody>
          <a:bodyPr/>
          <a:lstStyle/>
          <a:p>
            <a:fld id="{8A8DE178-3006-4952-8CF6-61489548CE6A}" type="slidenum">
              <a:rPr lang="en-GB" smtClean="0"/>
              <a:t>4</a:t>
            </a:fld>
            <a:endParaRPr lang="en-GB"/>
          </a:p>
        </p:txBody>
      </p:sp>
    </p:spTree>
    <p:extLst>
      <p:ext uri="{BB962C8B-B14F-4D97-AF65-F5344CB8AC3E}">
        <p14:creationId xmlns:p14="http://schemas.microsoft.com/office/powerpoint/2010/main" val="394214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Cell suppression will often help but not always. We have to take care with what other information is provided.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table we can see a frequency table showing the cancer cases for four doctors’ practices in NHS Blackpool CCG. We also have the totals for the CCG 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is good about the table? What is potentially problematic?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 clear column names help us understand what is being shown</a:t>
            </a:r>
            <a:br>
              <a:rPr lang="en-GB" dirty="0"/>
            </a:br>
            <a:br>
              <a:rPr lang="en-GB" dirty="0"/>
            </a:br>
            <a:r>
              <a:rPr lang="en-GB" dirty="0"/>
              <a:t>Problematic - We can see that low counts have been redacted to preserve anonymity. However because the column totals are included it is possible to work out that the Crescent Surgery had a single patient referred with suspected lung cancer.</a:t>
            </a:r>
          </a:p>
          <a:p>
            <a:endParaRPr lang="en-GB" dirty="0"/>
          </a:p>
          <a:p>
            <a:r>
              <a:rPr lang="en-GB" dirty="0"/>
              <a:t>We may therefore need to suppress further cells, or remove the totals from the tables.</a:t>
            </a:r>
          </a:p>
        </p:txBody>
      </p:sp>
      <p:sp>
        <p:nvSpPr>
          <p:cNvPr id="4" name="Slide Number Placeholder 3"/>
          <p:cNvSpPr>
            <a:spLocks noGrp="1"/>
          </p:cNvSpPr>
          <p:nvPr>
            <p:ph type="sldNum" sz="quarter" idx="10"/>
          </p:nvPr>
        </p:nvSpPr>
        <p:spPr/>
        <p:txBody>
          <a:bodyPr/>
          <a:lstStyle/>
          <a:p>
            <a:fld id="{8A8DE178-3006-4952-8CF6-61489548CE6A}" type="slidenum">
              <a:rPr lang="en-GB" smtClean="0"/>
              <a:t>5</a:t>
            </a:fld>
            <a:endParaRPr lang="en-GB"/>
          </a:p>
        </p:txBody>
      </p:sp>
    </p:spTree>
    <p:extLst>
      <p:ext uri="{BB962C8B-B14F-4D97-AF65-F5344CB8AC3E}">
        <p14:creationId xmlns:p14="http://schemas.microsoft.com/office/powerpoint/2010/main" val="35800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B18E-9063-445B-99FD-63B6511995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A7EF4C-F996-42FF-BF4C-C0CCBF31D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7C222F-EBAB-4E43-AA7B-249BB7ED1F69}"/>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5" name="Footer Placeholder 4">
            <a:extLst>
              <a:ext uri="{FF2B5EF4-FFF2-40B4-BE49-F238E27FC236}">
                <a16:creationId xmlns:a16="http://schemas.microsoft.com/office/drawing/2014/main" id="{6CBD5EC8-A88F-4210-9542-E0C609180B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DA9CE-AF4C-4AF2-8DC6-0FFF16BCA154}"/>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309958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0F90-C983-426C-9796-8F40890FD5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C75DDB-8F39-42F7-B9EF-9AF3B523BB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6A77C4-67CB-423D-86A8-5709D4A6E799}"/>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5" name="Footer Placeholder 4">
            <a:extLst>
              <a:ext uri="{FF2B5EF4-FFF2-40B4-BE49-F238E27FC236}">
                <a16:creationId xmlns:a16="http://schemas.microsoft.com/office/drawing/2014/main" id="{6D800A14-EE2B-4165-9095-BC7E412B02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C0A245-05FC-41E8-AF7D-604FA89E7252}"/>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360032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9B316-1182-432C-8BE3-0CF825337B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55FF49-A147-476C-AFBF-B7888B4F7A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4D7BBF-CC70-415D-BFC5-9E42439688F5}"/>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5" name="Footer Placeholder 4">
            <a:extLst>
              <a:ext uri="{FF2B5EF4-FFF2-40B4-BE49-F238E27FC236}">
                <a16:creationId xmlns:a16="http://schemas.microsoft.com/office/drawing/2014/main" id="{897B4E05-56A1-4C51-8C7C-0472BEF837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E0014B-F851-458D-A6CB-2E45662482EC}"/>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144475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196D-B710-401F-A844-4A193F2873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69A967-A0F9-4976-8378-1846B53D0F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6F5577-E356-4F01-B75F-3D0CCAC60181}"/>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5" name="Footer Placeholder 4">
            <a:extLst>
              <a:ext uri="{FF2B5EF4-FFF2-40B4-BE49-F238E27FC236}">
                <a16:creationId xmlns:a16="http://schemas.microsoft.com/office/drawing/2014/main" id="{F38BD300-2C30-494C-930B-8DA7D0EFA4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4129E4-1D50-4300-A26C-5B6FFFE1CEA3}"/>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68905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0BB0-732D-447F-9AD7-EA1123CD8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BFB4459-3C87-44D7-960F-E112A621E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B06331-9254-4035-A968-0F23C5B06A80}"/>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5" name="Footer Placeholder 4">
            <a:extLst>
              <a:ext uri="{FF2B5EF4-FFF2-40B4-BE49-F238E27FC236}">
                <a16:creationId xmlns:a16="http://schemas.microsoft.com/office/drawing/2014/main" id="{EC808B44-379E-491F-8123-EB4AC23FA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4609EE-DB33-47C5-9675-161AE4FCF2FC}"/>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188902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A4ED-95C5-464C-B03A-DED2C1D271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339180-A745-4674-9730-BC161AE017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0A6E5C-2A77-4679-A4BA-2FFBF10FFD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6B930D-6DD9-4F7A-824A-C14B06B9643F}"/>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6" name="Footer Placeholder 5">
            <a:extLst>
              <a:ext uri="{FF2B5EF4-FFF2-40B4-BE49-F238E27FC236}">
                <a16:creationId xmlns:a16="http://schemas.microsoft.com/office/drawing/2014/main" id="{C6B541B8-E960-4914-817F-1561710EB4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C9EDA-56DF-48F3-84BA-AF990B1BD3A9}"/>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128248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E5DF-4A3E-4E99-AF35-8833E0858DD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86946C-3A0D-4B6F-8685-A417E9123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370718-227A-44A6-A5EF-780B224CBE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28D669-E923-4181-9804-61BA68BD1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3F8A0F-CF84-4F85-BCA8-36B57E7B46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5FB6253-6CD2-4B19-9CEE-92CAF03358F5}"/>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8" name="Footer Placeholder 7">
            <a:extLst>
              <a:ext uri="{FF2B5EF4-FFF2-40B4-BE49-F238E27FC236}">
                <a16:creationId xmlns:a16="http://schemas.microsoft.com/office/drawing/2014/main" id="{F11D5C7F-5D6B-441B-9DDA-56A7768F2A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665A1FE-FBA2-47D8-B6F0-1C2ABBACDC26}"/>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197606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CED6-09D9-490F-9B44-8F12DC5605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759F98-EC6C-4C9E-BE57-C39733360382}"/>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4" name="Footer Placeholder 3">
            <a:extLst>
              <a:ext uri="{FF2B5EF4-FFF2-40B4-BE49-F238E27FC236}">
                <a16:creationId xmlns:a16="http://schemas.microsoft.com/office/drawing/2014/main" id="{28F1729A-1746-43E7-BD11-55BB96CBCEE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7F6B428-7DD7-4AFD-895A-EA406ACAA8CF}"/>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54915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64A2F-D496-4E7A-9C89-279874D4651E}"/>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3" name="Footer Placeholder 2">
            <a:extLst>
              <a:ext uri="{FF2B5EF4-FFF2-40B4-BE49-F238E27FC236}">
                <a16:creationId xmlns:a16="http://schemas.microsoft.com/office/drawing/2014/main" id="{EF3C0877-0BF9-4304-8A20-30D10FFB09D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16CE13-40F3-4C7A-8518-17116D1793A0}"/>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255739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8918-1158-4F60-AA1C-9B807C56F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C28133-7FD5-4BC3-87D3-35B123641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3FD9C7-E451-4B77-95EE-17677623E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288E5-CEF6-480D-AC69-A4718E514975}"/>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6" name="Footer Placeholder 5">
            <a:extLst>
              <a:ext uri="{FF2B5EF4-FFF2-40B4-BE49-F238E27FC236}">
                <a16:creationId xmlns:a16="http://schemas.microsoft.com/office/drawing/2014/main" id="{D9DD9474-F62E-4E66-9D67-C92736D62F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44ADE8-0423-4B4F-BB82-AD1732E141E7}"/>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254283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ADCE-9AF1-43D9-9905-3A419C929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F7750A-CD6F-43D3-ABDF-60A7F1BB2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5C5D498-5196-427A-8322-DA4A84560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7616B8-AF53-4713-89C9-495AE61C5F57}"/>
              </a:ext>
            </a:extLst>
          </p:cNvPr>
          <p:cNvSpPr>
            <a:spLocks noGrp="1"/>
          </p:cNvSpPr>
          <p:nvPr>
            <p:ph type="dt" sz="half" idx="10"/>
          </p:nvPr>
        </p:nvSpPr>
        <p:spPr/>
        <p:txBody>
          <a:bodyPr/>
          <a:lstStyle/>
          <a:p>
            <a:fld id="{CF35518C-119B-425F-8115-91050BA2AA26}" type="datetimeFigureOut">
              <a:rPr lang="en-GB" smtClean="0"/>
              <a:t>10/12/2019</a:t>
            </a:fld>
            <a:endParaRPr lang="en-GB"/>
          </a:p>
        </p:txBody>
      </p:sp>
      <p:sp>
        <p:nvSpPr>
          <p:cNvPr id="6" name="Footer Placeholder 5">
            <a:extLst>
              <a:ext uri="{FF2B5EF4-FFF2-40B4-BE49-F238E27FC236}">
                <a16:creationId xmlns:a16="http://schemas.microsoft.com/office/drawing/2014/main" id="{3B531A4F-1F3B-4D84-8D9F-D0F30AEAAA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2A1809-05D0-49DE-8F7C-467346C995DB}"/>
              </a:ext>
            </a:extLst>
          </p:cNvPr>
          <p:cNvSpPr>
            <a:spLocks noGrp="1"/>
          </p:cNvSpPr>
          <p:nvPr>
            <p:ph type="sldNum" sz="quarter" idx="12"/>
          </p:nvPr>
        </p:nvSpPr>
        <p:spPr/>
        <p:txBody>
          <a:bodyPr/>
          <a:lstStyle/>
          <a:p>
            <a:fld id="{A47C28B0-E722-4973-A244-06F5902B43F3}" type="slidenum">
              <a:rPr lang="en-GB" smtClean="0"/>
              <a:t>‹#›</a:t>
            </a:fld>
            <a:endParaRPr lang="en-GB"/>
          </a:p>
        </p:txBody>
      </p:sp>
    </p:spTree>
    <p:extLst>
      <p:ext uri="{BB962C8B-B14F-4D97-AF65-F5344CB8AC3E}">
        <p14:creationId xmlns:p14="http://schemas.microsoft.com/office/powerpoint/2010/main" val="5131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5735AB-4501-44A5-BB57-B94B2277D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31F4C0-87A4-4FD6-B001-CCDBA6474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5FB55A-0C93-4DFB-86AF-DCB00CF8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5518C-119B-425F-8115-91050BA2AA26}" type="datetimeFigureOut">
              <a:rPr lang="en-GB" smtClean="0"/>
              <a:t>10/12/2019</a:t>
            </a:fld>
            <a:endParaRPr lang="en-GB"/>
          </a:p>
        </p:txBody>
      </p:sp>
      <p:sp>
        <p:nvSpPr>
          <p:cNvPr id="5" name="Footer Placeholder 4">
            <a:extLst>
              <a:ext uri="{FF2B5EF4-FFF2-40B4-BE49-F238E27FC236}">
                <a16:creationId xmlns:a16="http://schemas.microsoft.com/office/drawing/2014/main" id="{5E6FAAE7-F2F4-4F8F-964B-67EE506C0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D7556A-F247-400F-883D-CE844DE28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28B0-E722-4973-A244-06F5902B43F3}" type="slidenum">
              <a:rPr lang="en-GB" smtClean="0"/>
              <a:t>‹#›</a:t>
            </a:fld>
            <a:endParaRPr lang="en-GB"/>
          </a:p>
        </p:txBody>
      </p:sp>
    </p:spTree>
    <p:extLst>
      <p:ext uri="{BB962C8B-B14F-4D97-AF65-F5344CB8AC3E}">
        <p14:creationId xmlns:p14="http://schemas.microsoft.com/office/powerpoint/2010/main" val="301392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B4EB-C7CC-4ADB-867F-443A5BF032FD}"/>
              </a:ext>
            </a:extLst>
          </p:cNvPr>
          <p:cNvSpPr>
            <a:spLocks noGrp="1"/>
          </p:cNvSpPr>
          <p:nvPr>
            <p:ph type="ctrTitle"/>
          </p:nvPr>
        </p:nvSpPr>
        <p:spPr/>
        <p:txBody>
          <a:bodyPr/>
          <a:lstStyle/>
          <a:p>
            <a:r>
              <a:rPr lang="en-GB" dirty="0"/>
              <a:t>Frequency tables</a:t>
            </a:r>
          </a:p>
        </p:txBody>
      </p:sp>
    </p:spTree>
    <p:extLst>
      <p:ext uri="{BB962C8B-B14F-4D97-AF65-F5344CB8AC3E}">
        <p14:creationId xmlns:p14="http://schemas.microsoft.com/office/powerpoint/2010/main" val="34806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9CBB-7ECE-44B9-808F-65B9F0490FCF}"/>
              </a:ext>
            </a:extLst>
          </p:cNvPr>
          <p:cNvSpPr>
            <a:spLocks noGrp="1"/>
          </p:cNvSpPr>
          <p:nvPr>
            <p:ph type="title"/>
          </p:nvPr>
        </p:nvSpPr>
        <p:spPr/>
        <p:txBody>
          <a:bodyPr/>
          <a:lstStyle/>
          <a:p>
            <a:r>
              <a:rPr lang="en-GB" dirty="0"/>
              <a:t>Frequency tables</a:t>
            </a:r>
          </a:p>
        </p:txBody>
      </p:sp>
      <p:sp>
        <p:nvSpPr>
          <p:cNvPr id="3" name="Content Placeholder 2">
            <a:extLst>
              <a:ext uri="{FF2B5EF4-FFF2-40B4-BE49-F238E27FC236}">
                <a16:creationId xmlns:a16="http://schemas.microsoft.com/office/drawing/2014/main" id="{A7C21B6D-CAE3-4367-BDD2-87F99464E69C}"/>
              </a:ext>
            </a:extLst>
          </p:cNvPr>
          <p:cNvSpPr>
            <a:spLocks noGrp="1"/>
          </p:cNvSpPr>
          <p:nvPr>
            <p:ph idx="1"/>
          </p:nvPr>
        </p:nvSpPr>
        <p:spPr/>
        <p:txBody>
          <a:bodyPr>
            <a:normAutofit lnSpcReduction="10000"/>
          </a:bodyPr>
          <a:lstStyle/>
          <a:p>
            <a:pPr marL="0" indent="0">
              <a:buNone/>
            </a:pPr>
            <a:r>
              <a:rPr lang="en-GB" sz="2400" dirty="0">
                <a:solidFill>
                  <a:srgbClr val="F53F33"/>
                </a:solidFill>
              </a:rPr>
              <a:t>Rules-based</a:t>
            </a:r>
          </a:p>
          <a:p>
            <a:pPr marL="0" indent="0">
              <a:buNone/>
            </a:pPr>
            <a:r>
              <a:rPr lang="en-GB" sz="2400" dirty="0"/>
              <a:t>Minimum cell count </a:t>
            </a:r>
          </a:p>
          <a:p>
            <a:pPr marL="0" indent="0">
              <a:buNone/>
            </a:pPr>
            <a:r>
              <a:rPr lang="en-GB" sz="2400" dirty="0"/>
              <a:t>All counts should be unweighted</a:t>
            </a:r>
          </a:p>
          <a:p>
            <a:pPr marL="0" indent="0">
              <a:buNone/>
            </a:pPr>
            <a:endParaRPr lang="en-GB" sz="2400" dirty="0"/>
          </a:p>
          <a:p>
            <a:pPr marL="0" indent="0">
              <a:buNone/>
            </a:pPr>
            <a:r>
              <a:rPr lang="en-GB" sz="2400" dirty="0">
                <a:solidFill>
                  <a:srgbClr val="F53F33"/>
                </a:solidFill>
              </a:rPr>
              <a:t>Principles-based</a:t>
            </a:r>
          </a:p>
          <a:p>
            <a:pPr marL="0" indent="0">
              <a:buNone/>
            </a:pPr>
            <a:r>
              <a:rPr lang="en-GB" sz="2400" dirty="0"/>
              <a:t>Threshold is a ‘rule-of-thumb’</a:t>
            </a:r>
          </a:p>
          <a:p>
            <a:pPr marL="0" indent="0">
              <a:buNone/>
            </a:pPr>
            <a:r>
              <a:rPr lang="en-GB" sz="2400" dirty="0"/>
              <a:t>The units and data being presented should be considered</a:t>
            </a:r>
          </a:p>
          <a:p>
            <a:pPr marL="0" indent="0">
              <a:buNone/>
            </a:pPr>
            <a:endParaRPr lang="en-GB" sz="2400" dirty="0"/>
          </a:p>
          <a:p>
            <a:pPr marL="0" indent="0">
              <a:buNone/>
            </a:pPr>
            <a:r>
              <a:rPr lang="en-GB" sz="2400" dirty="0"/>
              <a:t>Frequencies can be presented in many different ways including tables, histograms, pie charts, bar charts. The guidance for frequency tables will also apply for these.</a:t>
            </a:r>
          </a:p>
          <a:p>
            <a:pPr marL="0" indent="0">
              <a:buNone/>
            </a:pPr>
            <a:endParaRPr lang="en-GB" dirty="0"/>
          </a:p>
        </p:txBody>
      </p:sp>
    </p:spTree>
    <p:extLst>
      <p:ext uri="{BB962C8B-B14F-4D97-AF65-F5344CB8AC3E}">
        <p14:creationId xmlns:p14="http://schemas.microsoft.com/office/powerpoint/2010/main" val="377156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3119-1269-476F-A913-2F35F23EBE05}"/>
              </a:ext>
            </a:extLst>
          </p:cNvPr>
          <p:cNvSpPr>
            <a:spLocks noGrp="1"/>
          </p:cNvSpPr>
          <p:nvPr>
            <p:ph type="title"/>
          </p:nvPr>
        </p:nvSpPr>
        <p:spPr/>
        <p:txBody>
          <a:bodyPr/>
          <a:lstStyle/>
          <a:p>
            <a:r>
              <a:rPr lang="en-GB" dirty="0"/>
              <a:t>Low Counts</a:t>
            </a:r>
          </a:p>
        </p:txBody>
      </p:sp>
      <p:sp>
        <p:nvSpPr>
          <p:cNvPr id="3" name="Content Placeholder 2">
            <a:extLst>
              <a:ext uri="{FF2B5EF4-FFF2-40B4-BE49-F238E27FC236}">
                <a16:creationId xmlns:a16="http://schemas.microsoft.com/office/drawing/2014/main" id="{53D35ABC-7564-49EE-BA7E-A4EFDF3CF00B}"/>
              </a:ext>
            </a:extLst>
          </p:cNvPr>
          <p:cNvSpPr>
            <a:spLocks noGrp="1"/>
          </p:cNvSpPr>
          <p:nvPr>
            <p:ph idx="1"/>
          </p:nvPr>
        </p:nvSpPr>
        <p:spPr/>
        <p:txBody>
          <a:bodyPr>
            <a:normAutofit/>
          </a:bodyPr>
          <a:lstStyle/>
          <a:p>
            <a:pPr marL="0" indent="0">
              <a:buNone/>
            </a:pPr>
            <a:r>
              <a:rPr lang="en-GB" sz="2400" dirty="0"/>
              <a:t>Marital and HIV status of 16 year old men in London – example data</a:t>
            </a:r>
          </a:p>
          <a:p>
            <a:pPr marL="0" indent="0">
              <a:buNone/>
            </a:pPr>
            <a:endParaRPr lang="en-GB" sz="2000" dirty="0"/>
          </a:p>
          <a:p>
            <a:pPr marL="0" indent="0">
              <a:buNone/>
            </a:pPr>
            <a:endParaRPr lang="en-GB" sz="2000" dirty="0"/>
          </a:p>
          <a:p>
            <a:pPr marL="0" indent="0">
              <a:buNone/>
            </a:pPr>
            <a:endParaRPr lang="en-GB" sz="2000" dirty="0"/>
          </a:p>
        </p:txBody>
      </p:sp>
      <p:graphicFrame>
        <p:nvGraphicFramePr>
          <p:cNvPr id="7" name="Table 6">
            <a:extLst>
              <a:ext uri="{FF2B5EF4-FFF2-40B4-BE49-F238E27FC236}">
                <a16:creationId xmlns:a16="http://schemas.microsoft.com/office/drawing/2014/main" id="{B52816A8-DA6A-4126-951A-483006D0E5CA}"/>
              </a:ext>
            </a:extLst>
          </p:cNvPr>
          <p:cNvGraphicFramePr>
            <a:graphicFrameLocks noGrp="1"/>
          </p:cNvGraphicFramePr>
          <p:nvPr>
            <p:extLst>
              <p:ext uri="{D42A27DB-BD31-4B8C-83A1-F6EECF244321}">
                <p14:modId xmlns:p14="http://schemas.microsoft.com/office/powerpoint/2010/main" val="4182162563"/>
              </p:ext>
            </p:extLst>
          </p:nvPr>
        </p:nvGraphicFramePr>
        <p:xfrm>
          <a:off x="2143760" y="2575034"/>
          <a:ext cx="8252097" cy="2976678"/>
        </p:xfrm>
        <a:graphic>
          <a:graphicData uri="http://schemas.openxmlformats.org/drawingml/2006/table">
            <a:tbl>
              <a:tblPr firstRow="1" bandRow="1">
                <a:tableStyleId>{5940675A-B579-460E-94D1-54222C63F5DA}</a:tableStyleId>
              </a:tblPr>
              <a:tblGrid>
                <a:gridCol w="2750699">
                  <a:extLst>
                    <a:ext uri="{9D8B030D-6E8A-4147-A177-3AD203B41FA5}">
                      <a16:colId xmlns:a16="http://schemas.microsoft.com/office/drawing/2014/main" val="3807096029"/>
                    </a:ext>
                  </a:extLst>
                </a:gridCol>
                <a:gridCol w="2750699">
                  <a:extLst>
                    <a:ext uri="{9D8B030D-6E8A-4147-A177-3AD203B41FA5}">
                      <a16:colId xmlns:a16="http://schemas.microsoft.com/office/drawing/2014/main" val="323341308"/>
                    </a:ext>
                  </a:extLst>
                </a:gridCol>
                <a:gridCol w="2750699">
                  <a:extLst>
                    <a:ext uri="{9D8B030D-6E8A-4147-A177-3AD203B41FA5}">
                      <a16:colId xmlns:a16="http://schemas.microsoft.com/office/drawing/2014/main" val="4223206069"/>
                    </a:ext>
                  </a:extLst>
                </a:gridCol>
              </a:tblGrid>
              <a:tr h="496113">
                <a:tc rowSpan="2">
                  <a:txBody>
                    <a:bodyPr/>
                    <a:lstStyle/>
                    <a:p>
                      <a:pPr algn="l"/>
                      <a:r>
                        <a:rPr lang="en-GB" sz="2000" dirty="0">
                          <a:solidFill>
                            <a:schemeClr val="bg1"/>
                          </a:solidFill>
                        </a:rPr>
                        <a:t>Marital Status</a:t>
                      </a:r>
                    </a:p>
                  </a:txBody>
                  <a:tcPr>
                    <a:solidFill>
                      <a:srgbClr val="F53F33"/>
                    </a:solidFill>
                  </a:tcPr>
                </a:tc>
                <a:tc gridSpan="2">
                  <a:txBody>
                    <a:bodyPr/>
                    <a:lstStyle/>
                    <a:p>
                      <a:pPr algn="ctr"/>
                      <a:r>
                        <a:rPr lang="en-GB" sz="2000" dirty="0">
                          <a:solidFill>
                            <a:schemeClr val="bg1"/>
                          </a:solidFill>
                        </a:rPr>
                        <a:t>Diagnosed with HIV?</a:t>
                      </a:r>
                    </a:p>
                  </a:txBody>
                  <a:tcPr>
                    <a:solidFill>
                      <a:srgbClr val="F53F33"/>
                    </a:solidFill>
                  </a:tcPr>
                </a:tc>
                <a:tc hMerge="1">
                  <a:txBody>
                    <a:bodyPr/>
                    <a:lstStyle/>
                    <a:p>
                      <a:endParaRPr lang="en-GB" dirty="0"/>
                    </a:p>
                  </a:txBody>
                  <a:tcPr/>
                </a:tc>
                <a:extLst>
                  <a:ext uri="{0D108BD9-81ED-4DB2-BD59-A6C34878D82A}">
                    <a16:rowId xmlns:a16="http://schemas.microsoft.com/office/drawing/2014/main" val="414226520"/>
                  </a:ext>
                </a:extLst>
              </a:tr>
              <a:tr h="496113">
                <a:tc vMerge="1">
                  <a:txBody>
                    <a:bodyPr/>
                    <a:lstStyle/>
                    <a:p>
                      <a:endParaRPr lang="en-GB" dirty="0"/>
                    </a:p>
                  </a:txBody>
                  <a:tcPr/>
                </a:tc>
                <a:tc>
                  <a:txBody>
                    <a:bodyPr/>
                    <a:lstStyle/>
                    <a:p>
                      <a:pPr algn="ctr"/>
                      <a:r>
                        <a:rPr lang="en-GB" sz="2000" dirty="0">
                          <a:solidFill>
                            <a:schemeClr val="bg1"/>
                          </a:solidFill>
                        </a:rPr>
                        <a:t>Yes</a:t>
                      </a:r>
                    </a:p>
                  </a:txBody>
                  <a:tcPr>
                    <a:solidFill>
                      <a:srgbClr val="F53F33"/>
                    </a:solidFill>
                  </a:tcPr>
                </a:tc>
                <a:tc>
                  <a:txBody>
                    <a:bodyPr/>
                    <a:lstStyle/>
                    <a:p>
                      <a:pPr algn="ctr"/>
                      <a:r>
                        <a:rPr lang="en-GB" sz="2000" dirty="0">
                          <a:solidFill>
                            <a:schemeClr val="bg1"/>
                          </a:solidFill>
                        </a:rPr>
                        <a:t>No</a:t>
                      </a:r>
                    </a:p>
                  </a:txBody>
                  <a:tcPr>
                    <a:solidFill>
                      <a:srgbClr val="F53F33"/>
                    </a:solidFill>
                  </a:tcPr>
                </a:tc>
                <a:extLst>
                  <a:ext uri="{0D108BD9-81ED-4DB2-BD59-A6C34878D82A}">
                    <a16:rowId xmlns:a16="http://schemas.microsoft.com/office/drawing/2014/main" val="2463969271"/>
                  </a:ext>
                </a:extLst>
              </a:tr>
              <a:tr h="496113">
                <a:tc>
                  <a:txBody>
                    <a:bodyPr/>
                    <a:lstStyle/>
                    <a:p>
                      <a:r>
                        <a:rPr lang="en-GB" sz="2000" dirty="0"/>
                        <a:t>Single</a:t>
                      </a:r>
                    </a:p>
                  </a:txBody>
                  <a:tcPr/>
                </a:tc>
                <a:tc>
                  <a:txBody>
                    <a:bodyPr/>
                    <a:lstStyle/>
                    <a:p>
                      <a:r>
                        <a:rPr lang="en-GB" sz="2000" dirty="0"/>
                        <a:t>2,783</a:t>
                      </a:r>
                    </a:p>
                  </a:txBody>
                  <a:tcPr/>
                </a:tc>
                <a:tc>
                  <a:txBody>
                    <a:bodyPr/>
                    <a:lstStyle/>
                    <a:p>
                      <a:r>
                        <a:rPr lang="en-GB" sz="2000" dirty="0"/>
                        <a:t>45,144</a:t>
                      </a:r>
                    </a:p>
                  </a:txBody>
                  <a:tcPr/>
                </a:tc>
                <a:extLst>
                  <a:ext uri="{0D108BD9-81ED-4DB2-BD59-A6C34878D82A}">
                    <a16:rowId xmlns:a16="http://schemas.microsoft.com/office/drawing/2014/main" val="2526384505"/>
                  </a:ext>
                </a:extLst>
              </a:tr>
              <a:tr h="496113">
                <a:tc>
                  <a:txBody>
                    <a:bodyPr/>
                    <a:lstStyle/>
                    <a:p>
                      <a:r>
                        <a:rPr lang="en-GB" sz="2000" dirty="0"/>
                        <a:t>Married</a:t>
                      </a:r>
                    </a:p>
                  </a:txBody>
                  <a:tcPr/>
                </a:tc>
                <a:tc>
                  <a:txBody>
                    <a:bodyPr/>
                    <a:lstStyle/>
                    <a:p>
                      <a:r>
                        <a:rPr lang="en-GB" sz="2000" dirty="0"/>
                        <a:t>14</a:t>
                      </a:r>
                    </a:p>
                  </a:txBody>
                  <a:tcPr/>
                </a:tc>
                <a:tc>
                  <a:txBody>
                    <a:bodyPr/>
                    <a:lstStyle/>
                    <a:p>
                      <a:r>
                        <a:rPr lang="en-GB" sz="2000" dirty="0"/>
                        <a:t>762</a:t>
                      </a:r>
                    </a:p>
                  </a:txBody>
                  <a:tcPr/>
                </a:tc>
                <a:extLst>
                  <a:ext uri="{0D108BD9-81ED-4DB2-BD59-A6C34878D82A}">
                    <a16:rowId xmlns:a16="http://schemas.microsoft.com/office/drawing/2014/main" val="1145052833"/>
                  </a:ext>
                </a:extLst>
              </a:tr>
              <a:tr h="496113">
                <a:tc>
                  <a:txBody>
                    <a:bodyPr/>
                    <a:lstStyle/>
                    <a:p>
                      <a:r>
                        <a:rPr lang="en-GB" sz="2000" dirty="0"/>
                        <a:t>Divorced</a:t>
                      </a:r>
                    </a:p>
                  </a:txBody>
                  <a:tcPr/>
                </a:tc>
                <a:tc>
                  <a:txBody>
                    <a:bodyPr/>
                    <a:lstStyle/>
                    <a:p>
                      <a:r>
                        <a:rPr lang="en-GB" sz="2000" dirty="0"/>
                        <a:t>10</a:t>
                      </a:r>
                    </a:p>
                  </a:txBody>
                  <a:tcPr/>
                </a:tc>
                <a:tc>
                  <a:txBody>
                    <a:bodyPr/>
                    <a:lstStyle/>
                    <a:p>
                      <a:r>
                        <a:rPr lang="en-GB" sz="2000" dirty="0"/>
                        <a:t>396</a:t>
                      </a:r>
                    </a:p>
                  </a:txBody>
                  <a:tcPr/>
                </a:tc>
                <a:extLst>
                  <a:ext uri="{0D108BD9-81ED-4DB2-BD59-A6C34878D82A}">
                    <a16:rowId xmlns:a16="http://schemas.microsoft.com/office/drawing/2014/main" val="981205479"/>
                  </a:ext>
                </a:extLst>
              </a:tr>
              <a:tr h="496113">
                <a:tc>
                  <a:txBody>
                    <a:bodyPr/>
                    <a:lstStyle/>
                    <a:p>
                      <a:r>
                        <a:rPr lang="en-GB" sz="2000" dirty="0"/>
                        <a:t>Widowed</a:t>
                      </a:r>
                    </a:p>
                  </a:txBody>
                  <a:tcPr/>
                </a:tc>
                <a:tc>
                  <a:txBody>
                    <a:bodyPr/>
                    <a:lstStyle/>
                    <a:p>
                      <a:r>
                        <a:rPr lang="en-GB" sz="2000" dirty="0"/>
                        <a:t>1</a:t>
                      </a:r>
                    </a:p>
                  </a:txBody>
                  <a:tcPr/>
                </a:tc>
                <a:tc>
                  <a:txBody>
                    <a:bodyPr/>
                    <a:lstStyle/>
                    <a:p>
                      <a:r>
                        <a:rPr lang="en-GB" sz="2000" dirty="0"/>
                        <a:t>0</a:t>
                      </a:r>
                    </a:p>
                  </a:txBody>
                  <a:tcPr/>
                </a:tc>
                <a:extLst>
                  <a:ext uri="{0D108BD9-81ED-4DB2-BD59-A6C34878D82A}">
                    <a16:rowId xmlns:a16="http://schemas.microsoft.com/office/drawing/2014/main" val="640555734"/>
                  </a:ext>
                </a:extLst>
              </a:tr>
            </a:tbl>
          </a:graphicData>
        </a:graphic>
      </p:graphicFrame>
      <p:sp>
        <p:nvSpPr>
          <p:cNvPr id="10" name="Rectangle: Rounded Corners 9">
            <a:extLst>
              <a:ext uri="{FF2B5EF4-FFF2-40B4-BE49-F238E27FC236}">
                <a16:creationId xmlns:a16="http://schemas.microsoft.com/office/drawing/2014/main" id="{5FF5D19E-B6CF-4013-89EB-C9C1B0BD2254}"/>
              </a:ext>
            </a:extLst>
          </p:cNvPr>
          <p:cNvSpPr/>
          <p:nvPr/>
        </p:nvSpPr>
        <p:spPr>
          <a:xfrm>
            <a:off x="137160" y="4904059"/>
            <a:ext cx="1828800" cy="818608"/>
          </a:xfrm>
          <a:prstGeom prst="roundRect">
            <a:avLst/>
          </a:prstGeom>
          <a:solidFill>
            <a:srgbClr val="EE4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Low number of observations</a:t>
            </a:r>
          </a:p>
        </p:txBody>
      </p:sp>
      <p:sp>
        <p:nvSpPr>
          <p:cNvPr id="12" name="Rectangle: Rounded Corners 11">
            <a:extLst>
              <a:ext uri="{FF2B5EF4-FFF2-40B4-BE49-F238E27FC236}">
                <a16:creationId xmlns:a16="http://schemas.microsoft.com/office/drawing/2014/main" id="{63BF32D3-F38A-43C0-A94A-07A9BE58FA0A}"/>
              </a:ext>
            </a:extLst>
          </p:cNvPr>
          <p:cNvSpPr/>
          <p:nvPr/>
        </p:nvSpPr>
        <p:spPr>
          <a:xfrm>
            <a:off x="137160" y="2610392"/>
            <a:ext cx="1828800" cy="818608"/>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Table is understandable</a:t>
            </a:r>
          </a:p>
        </p:txBody>
      </p:sp>
    </p:spTree>
    <p:extLst>
      <p:ext uri="{BB962C8B-B14F-4D97-AF65-F5344CB8AC3E}">
        <p14:creationId xmlns:p14="http://schemas.microsoft.com/office/powerpoint/2010/main" val="336074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3119-1269-476F-A913-2F35F23EBE05}"/>
              </a:ext>
            </a:extLst>
          </p:cNvPr>
          <p:cNvSpPr>
            <a:spLocks noGrp="1"/>
          </p:cNvSpPr>
          <p:nvPr>
            <p:ph type="title"/>
          </p:nvPr>
        </p:nvSpPr>
        <p:spPr/>
        <p:txBody>
          <a:bodyPr/>
          <a:lstStyle/>
          <a:p>
            <a:r>
              <a:rPr lang="en-GB" dirty="0"/>
              <a:t>Low Counts</a:t>
            </a:r>
          </a:p>
        </p:txBody>
      </p:sp>
      <p:sp>
        <p:nvSpPr>
          <p:cNvPr id="3" name="Content Placeholder 2">
            <a:extLst>
              <a:ext uri="{FF2B5EF4-FFF2-40B4-BE49-F238E27FC236}">
                <a16:creationId xmlns:a16="http://schemas.microsoft.com/office/drawing/2014/main" id="{53D35ABC-7564-49EE-BA7E-A4EFDF3CF00B}"/>
              </a:ext>
            </a:extLst>
          </p:cNvPr>
          <p:cNvSpPr>
            <a:spLocks noGrp="1"/>
          </p:cNvSpPr>
          <p:nvPr>
            <p:ph idx="1"/>
          </p:nvPr>
        </p:nvSpPr>
        <p:spPr/>
        <p:txBody>
          <a:bodyPr>
            <a:normAutofit/>
          </a:bodyPr>
          <a:lstStyle/>
          <a:p>
            <a:pPr marL="0" indent="0">
              <a:buNone/>
            </a:pPr>
            <a:r>
              <a:rPr lang="en-GB" sz="2400" dirty="0"/>
              <a:t>Marital and HIV status of 16 year old men in London – example data</a:t>
            </a:r>
          </a:p>
          <a:p>
            <a:pPr marL="0" indent="0">
              <a:buNone/>
            </a:pPr>
            <a:endParaRPr lang="en-GB" sz="2000" dirty="0"/>
          </a:p>
          <a:p>
            <a:pPr marL="0" indent="0">
              <a:buNone/>
            </a:pPr>
            <a:endParaRPr lang="en-GB" sz="2000" dirty="0"/>
          </a:p>
          <a:p>
            <a:pPr marL="0" indent="0">
              <a:buNone/>
            </a:pPr>
            <a:endParaRPr lang="en-GB" sz="2000" dirty="0"/>
          </a:p>
        </p:txBody>
      </p:sp>
      <p:graphicFrame>
        <p:nvGraphicFramePr>
          <p:cNvPr id="7" name="Table 6">
            <a:extLst>
              <a:ext uri="{FF2B5EF4-FFF2-40B4-BE49-F238E27FC236}">
                <a16:creationId xmlns:a16="http://schemas.microsoft.com/office/drawing/2014/main" id="{B52816A8-DA6A-4126-951A-483006D0E5CA}"/>
              </a:ext>
            </a:extLst>
          </p:cNvPr>
          <p:cNvGraphicFramePr>
            <a:graphicFrameLocks noGrp="1"/>
          </p:cNvGraphicFramePr>
          <p:nvPr>
            <p:extLst>
              <p:ext uri="{D42A27DB-BD31-4B8C-83A1-F6EECF244321}">
                <p14:modId xmlns:p14="http://schemas.microsoft.com/office/powerpoint/2010/main" val="992270894"/>
              </p:ext>
            </p:extLst>
          </p:nvPr>
        </p:nvGraphicFramePr>
        <p:xfrm>
          <a:off x="2133600" y="2575034"/>
          <a:ext cx="8262258" cy="2508365"/>
        </p:xfrm>
        <a:graphic>
          <a:graphicData uri="http://schemas.openxmlformats.org/drawingml/2006/table">
            <a:tbl>
              <a:tblPr firstRow="1" bandRow="1">
                <a:tableStyleId>{5940675A-B579-460E-94D1-54222C63F5DA}</a:tableStyleId>
              </a:tblPr>
              <a:tblGrid>
                <a:gridCol w="2754086">
                  <a:extLst>
                    <a:ext uri="{9D8B030D-6E8A-4147-A177-3AD203B41FA5}">
                      <a16:colId xmlns:a16="http://schemas.microsoft.com/office/drawing/2014/main" val="3807096029"/>
                    </a:ext>
                  </a:extLst>
                </a:gridCol>
                <a:gridCol w="2754086">
                  <a:extLst>
                    <a:ext uri="{9D8B030D-6E8A-4147-A177-3AD203B41FA5}">
                      <a16:colId xmlns:a16="http://schemas.microsoft.com/office/drawing/2014/main" val="323341308"/>
                    </a:ext>
                  </a:extLst>
                </a:gridCol>
                <a:gridCol w="2754086">
                  <a:extLst>
                    <a:ext uri="{9D8B030D-6E8A-4147-A177-3AD203B41FA5}">
                      <a16:colId xmlns:a16="http://schemas.microsoft.com/office/drawing/2014/main" val="4223206069"/>
                    </a:ext>
                  </a:extLst>
                </a:gridCol>
              </a:tblGrid>
              <a:tr h="501673">
                <a:tc rowSpan="2">
                  <a:txBody>
                    <a:bodyPr/>
                    <a:lstStyle/>
                    <a:p>
                      <a:pPr algn="l"/>
                      <a:r>
                        <a:rPr lang="en-GB" sz="2000" dirty="0">
                          <a:solidFill>
                            <a:schemeClr val="bg1"/>
                          </a:solidFill>
                        </a:rPr>
                        <a:t>Marital Status</a:t>
                      </a:r>
                    </a:p>
                  </a:txBody>
                  <a:tcPr>
                    <a:solidFill>
                      <a:srgbClr val="F53F33"/>
                    </a:solidFill>
                  </a:tcPr>
                </a:tc>
                <a:tc gridSpan="2">
                  <a:txBody>
                    <a:bodyPr/>
                    <a:lstStyle/>
                    <a:p>
                      <a:pPr algn="ctr"/>
                      <a:r>
                        <a:rPr lang="en-GB" sz="2000" dirty="0">
                          <a:solidFill>
                            <a:schemeClr val="bg1"/>
                          </a:solidFill>
                        </a:rPr>
                        <a:t>Diagnosed with HIV?</a:t>
                      </a:r>
                    </a:p>
                  </a:txBody>
                  <a:tcPr>
                    <a:solidFill>
                      <a:srgbClr val="F53F33"/>
                    </a:solidFill>
                  </a:tcPr>
                </a:tc>
                <a:tc hMerge="1">
                  <a:txBody>
                    <a:bodyPr/>
                    <a:lstStyle/>
                    <a:p>
                      <a:endParaRPr lang="en-GB" dirty="0"/>
                    </a:p>
                  </a:txBody>
                  <a:tcPr/>
                </a:tc>
                <a:extLst>
                  <a:ext uri="{0D108BD9-81ED-4DB2-BD59-A6C34878D82A}">
                    <a16:rowId xmlns:a16="http://schemas.microsoft.com/office/drawing/2014/main" val="414226520"/>
                  </a:ext>
                </a:extLst>
              </a:tr>
              <a:tr h="501673">
                <a:tc vMerge="1">
                  <a:txBody>
                    <a:bodyPr/>
                    <a:lstStyle/>
                    <a:p>
                      <a:endParaRPr lang="en-GB" dirty="0"/>
                    </a:p>
                  </a:txBody>
                  <a:tcPr/>
                </a:tc>
                <a:tc>
                  <a:txBody>
                    <a:bodyPr/>
                    <a:lstStyle/>
                    <a:p>
                      <a:pPr algn="ctr"/>
                      <a:r>
                        <a:rPr lang="en-GB" sz="2000" dirty="0">
                          <a:solidFill>
                            <a:schemeClr val="bg1"/>
                          </a:solidFill>
                        </a:rPr>
                        <a:t>Yes</a:t>
                      </a:r>
                    </a:p>
                  </a:txBody>
                  <a:tcPr>
                    <a:solidFill>
                      <a:srgbClr val="F53F33"/>
                    </a:solidFill>
                  </a:tcPr>
                </a:tc>
                <a:tc>
                  <a:txBody>
                    <a:bodyPr/>
                    <a:lstStyle/>
                    <a:p>
                      <a:pPr algn="ctr"/>
                      <a:r>
                        <a:rPr lang="en-GB" sz="2000" dirty="0">
                          <a:solidFill>
                            <a:schemeClr val="bg1"/>
                          </a:solidFill>
                        </a:rPr>
                        <a:t>No</a:t>
                      </a:r>
                    </a:p>
                  </a:txBody>
                  <a:tcPr>
                    <a:solidFill>
                      <a:srgbClr val="F53F33"/>
                    </a:solidFill>
                  </a:tcPr>
                </a:tc>
                <a:extLst>
                  <a:ext uri="{0D108BD9-81ED-4DB2-BD59-A6C34878D82A}">
                    <a16:rowId xmlns:a16="http://schemas.microsoft.com/office/drawing/2014/main" val="2463969271"/>
                  </a:ext>
                </a:extLst>
              </a:tr>
              <a:tr h="501673">
                <a:tc>
                  <a:txBody>
                    <a:bodyPr/>
                    <a:lstStyle/>
                    <a:p>
                      <a:r>
                        <a:rPr lang="en-GB" sz="2000" dirty="0"/>
                        <a:t>Single</a:t>
                      </a:r>
                    </a:p>
                  </a:txBody>
                  <a:tcPr/>
                </a:tc>
                <a:tc>
                  <a:txBody>
                    <a:bodyPr/>
                    <a:lstStyle/>
                    <a:p>
                      <a:r>
                        <a:rPr lang="en-GB" sz="2000" dirty="0"/>
                        <a:t>2,783</a:t>
                      </a:r>
                    </a:p>
                  </a:txBody>
                  <a:tcPr/>
                </a:tc>
                <a:tc>
                  <a:txBody>
                    <a:bodyPr/>
                    <a:lstStyle/>
                    <a:p>
                      <a:r>
                        <a:rPr lang="en-GB" sz="2000" dirty="0"/>
                        <a:t>45,144</a:t>
                      </a:r>
                    </a:p>
                  </a:txBody>
                  <a:tcPr/>
                </a:tc>
                <a:extLst>
                  <a:ext uri="{0D108BD9-81ED-4DB2-BD59-A6C34878D82A}">
                    <a16:rowId xmlns:a16="http://schemas.microsoft.com/office/drawing/2014/main" val="2526384505"/>
                  </a:ext>
                </a:extLst>
              </a:tr>
              <a:tr h="501673">
                <a:tc>
                  <a:txBody>
                    <a:bodyPr/>
                    <a:lstStyle/>
                    <a:p>
                      <a:r>
                        <a:rPr lang="en-GB" sz="2000" dirty="0"/>
                        <a:t>Married</a:t>
                      </a:r>
                    </a:p>
                  </a:txBody>
                  <a:tcPr/>
                </a:tc>
                <a:tc>
                  <a:txBody>
                    <a:bodyPr/>
                    <a:lstStyle/>
                    <a:p>
                      <a:r>
                        <a:rPr lang="en-GB" sz="2000" dirty="0"/>
                        <a:t>14</a:t>
                      </a:r>
                    </a:p>
                  </a:txBody>
                  <a:tcPr/>
                </a:tc>
                <a:tc>
                  <a:txBody>
                    <a:bodyPr/>
                    <a:lstStyle/>
                    <a:p>
                      <a:r>
                        <a:rPr lang="en-GB" sz="2000" dirty="0"/>
                        <a:t>762</a:t>
                      </a:r>
                    </a:p>
                  </a:txBody>
                  <a:tcPr/>
                </a:tc>
                <a:extLst>
                  <a:ext uri="{0D108BD9-81ED-4DB2-BD59-A6C34878D82A}">
                    <a16:rowId xmlns:a16="http://schemas.microsoft.com/office/drawing/2014/main" val="1145052833"/>
                  </a:ext>
                </a:extLst>
              </a:tr>
              <a:tr h="501673">
                <a:tc>
                  <a:txBody>
                    <a:bodyPr/>
                    <a:lstStyle/>
                    <a:p>
                      <a:r>
                        <a:rPr lang="en-GB" sz="2000" dirty="0"/>
                        <a:t>Divorced or Widowed</a:t>
                      </a:r>
                    </a:p>
                  </a:txBody>
                  <a:tcPr/>
                </a:tc>
                <a:tc>
                  <a:txBody>
                    <a:bodyPr/>
                    <a:lstStyle/>
                    <a:p>
                      <a:r>
                        <a:rPr lang="en-GB" sz="2000" dirty="0"/>
                        <a:t>11</a:t>
                      </a:r>
                    </a:p>
                  </a:txBody>
                  <a:tcPr/>
                </a:tc>
                <a:tc>
                  <a:txBody>
                    <a:bodyPr/>
                    <a:lstStyle/>
                    <a:p>
                      <a:r>
                        <a:rPr lang="en-GB" sz="2000" dirty="0"/>
                        <a:t>396</a:t>
                      </a:r>
                    </a:p>
                  </a:txBody>
                  <a:tcPr/>
                </a:tc>
                <a:extLst>
                  <a:ext uri="{0D108BD9-81ED-4DB2-BD59-A6C34878D82A}">
                    <a16:rowId xmlns:a16="http://schemas.microsoft.com/office/drawing/2014/main" val="981205479"/>
                  </a:ext>
                </a:extLst>
              </a:tr>
            </a:tbl>
          </a:graphicData>
        </a:graphic>
      </p:graphicFrame>
    </p:spTree>
    <p:extLst>
      <p:ext uri="{BB962C8B-B14F-4D97-AF65-F5344CB8AC3E}">
        <p14:creationId xmlns:p14="http://schemas.microsoft.com/office/powerpoint/2010/main" val="276442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1080-5242-413A-AB5E-EBD9A7EDE35B}"/>
              </a:ext>
            </a:extLst>
          </p:cNvPr>
          <p:cNvSpPr>
            <a:spLocks noGrp="1"/>
          </p:cNvSpPr>
          <p:nvPr>
            <p:ph type="title"/>
          </p:nvPr>
        </p:nvSpPr>
        <p:spPr/>
        <p:txBody>
          <a:bodyPr/>
          <a:lstStyle/>
          <a:p>
            <a:r>
              <a:rPr lang="en-GB" dirty="0"/>
              <a:t>Cell Suppression</a:t>
            </a:r>
          </a:p>
        </p:txBody>
      </p:sp>
      <p:sp>
        <p:nvSpPr>
          <p:cNvPr id="3" name="Content Placeholder 2">
            <a:extLst>
              <a:ext uri="{FF2B5EF4-FFF2-40B4-BE49-F238E27FC236}">
                <a16:creationId xmlns:a16="http://schemas.microsoft.com/office/drawing/2014/main" id="{2E255D03-19C1-43AC-BC63-EA7E6110762A}"/>
              </a:ext>
            </a:extLst>
          </p:cNvPr>
          <p:cNvSpPr>
            <a:spLocks noGrp="1"/>
          </p:cNvSpPr>
          <p:nvPr>
            <p:ph idx="1"/>
          </p:nvPr>
        </p:nvSpPr>
        <p:spPr/>
        <p:txBody>
          <a:bodyPr>
            <a:normAutofit/>
          </a:bodyPr>
          <a:lstStyle/>
          <a:p>
            <a:pPr marL="0" indent="0">
              <a:buNone/>
            </a:pPr>
            <a:r>
              <a:rPr lang="en-GB" sz="2400" dirty="0"/>
              <a:t>Statistics supplied courtesy of Public Health England</a:t>
            </a:r>
          </a:p>
        </p:txBody>
      </p:sp>
      <p:graphicFrame>
        <p:nvGraphicFramePr>
          <p:cNvPr id="5" name="Table 4">
            <a:extLst>
              <a:ext uri="{FF2B5EF4-FFF2-40B4-BE49-F238E27FC236}">
                <a16:creationId xmlns:a16="http://schemas.microsoft.com/office/drawing/2014/main" id="{1A27FC54-F2AD-4E51-B2BD-80F303710ED1}"/>
              </a:ext>
            </a:extLst>
          </p:cNvPr>
          <p:cNvGraphicFramePr>
            <a:graphicFrameLocks noGrp="1"/>
          </p:cNvGraphicFramePr>
          <p:nvPr>
            <p:extLst>
              <p:ext uri="{D42A27DB-BD31-4B8C-83A1-F6EECF244321}">
                <p14:modId xmlns:p14="http://schemas.microsoft.com/office/powerpoint/2010/main" val="610805046"/>
              </p:ext>
            </p:extLst>
          </p:nvPr>
        </p:nvGraphicFramePr>
        <p:xfrm>
          <a:off x="2120900" y="2557503"/>
          <a:ext cx="8555640" cy="3076765"/>
        </p:xfrm>
        <a:graphic>
          <a:graphicData uri="http://schemas.openxmlformats.org/drawingml/2006/table">
            <a:tbl>
              <a:tblPr firstRow="1" bandRow="1">
                <a:tableStyleId>{5940675A-B579-460E-94D1-54222C63F5DA}</a:tableStyleId>
              </a:tblPr>
              <a:tblGrid>
                <a:gridCol w="24257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892300">
                  <a:extLst>
                    <a:ext uri="{9D8B030D-6E8A-4147-A177-3AD203B41FA5}">
                      <a16:colId xmlns:a16="http://schemas.microsoft.com/office/drawing/2014/main" val="20003"/>
                    </a:ext>
                  </a:extLst>
                </a:gridCol>
                <a:gridCol w="1430940">
                  <a:extLst>
                    <a:ext uri="{9D8B030D-6E8A-4147-A177-3AD203B41FA5}">
                      <a16:colId xmlns:a16="http://schemas.microsoft.com/office/drawing/2014/main" val="20004"/>
                    </a:ext>
                  </a:extLst>
                </a:gridCol>
              </a:tblGrid>
              <a:tr h="1075230">
                <a:tc>
                  <a:txBody>
                    <a:bodyPr/>
                    <a:lstStyle/>
                    <a:p>
                      <a:r>
                        <a:rPr lang="en-GB" sz="1600" dirty="0">
                          <a:solidFill>
                            <a:schemeClr val="bg1"/>
                          </a:solidFill>
                        </a:rPr>
                        <a:t>Practice name</a:t>
                      </a:r>
                    </a:p>
                  </a:txBody>
                  <a:tcPr>
                    <a:solidFill>
                      <a:srgbClr val="F53F33"/>
                    </a:solidFill>
                  </a:tcPr>
                </a:tc>
                <a:tc>
                  <a:txBody>
                    <a:bodyPr/>
                    <a:lstStyle/>
                    <a:p>
                      <a:r>
                        <a:rPr lang="en-GB" sz="1600" dirty="0">
                          <a:solidFill>
                            <a:schemeClr val="bg1"/>
                          </a:solidFill>
                        </a:rPr>
                        <a:t>Socio-economic deprivation quintile</a:t>
                      </a:r>
                    </a:p>
                  </a:txBody>
                  <a:tcPr>
                    <a:solidFill>
                      <a:srgbClr val="F53F33"/>
                    </a:solidFill>
                  </a:tcPr>
                </a:tc>
                <a:tc>
                  <a:txBody>
                    <a:bodyPr/>
                    <a:lstStyle/>
                    <a:p>
                      <a:r>
                        <a:rPr lang="en-GB" sz="1600" dirty="0">
                          <a:solidFill>
                            <a:schemeClr val="bg1"/>
                          </a:solidFill>
                        </a:rPr>
                        <a:t>New</a:t>
                      </a:r>
                      <a:r>
                        <a:rPr lang="en-GB" sz="1600" baseline="0" dirty="0">
                          <a:solidFill>
                            <a:schemeClr val="bg1"/>
                          </a:solidFill>
                        </a:rPr>
                        <a:t> cancer cases</a:t>
                      </a:r>
                      <a:endParaRPr lang="en-GB" sz="1600" dirty="0">
                        <a:solidFill>
                          <a:schemeClr val="bg1"/>
                        </a:solidFill>
                      </a:endParaRPr>
                    </a:p>
                  </a:txBody>
                  <a:tcPr>
                    <a:solidFill>
                      <a:srgbClr val="F53F33"/>
                    </a:solidFill>
                  </a:tcPr>
                </a:tc>
                <a:tc>
                  <a:txBody>
                    <a:bodyPr/>
                    <a:lstStyle/>
                    <a:p>
                      <a:r>
                        <a:rPr lang="en-GB" sz="1600" dirty="0">
                          <a:solidFill>
                            <a:schemeClr val="bg1"/>
                          </a:solidFill>
                        </a:rPr>
                        <a:t>Females aged 50-70 screened for breast cancer within 6 months of invitation </a:t>
                      </a:r>
                    </a:p>
                  </a:txBody>
                  <a:tcPr>
                    <a:solidFill>
                      <a:srgbClr val="F53F33"/>
                    </a:solidFill>
                  </a:tcPr>
                </a:tc>
                <a:tc>
                  <a:txBody>
                    <a:bodyPr/>
                    <a:lstStyle/>
                    <a:p>
                      <a:r>
                        <a:rPr lang="en-GB" sz="1600" dirty="0">
                          <a:solidFill>
                            <a:schemeClr val="bg1"/>
                          </a:solidFill>
                        </a:rPr>
                        <a:t>Two-week referrals with suspected lung cancer </a:t>
                      </a:r>
                    </a:p>
                  </a:txBody>
                  <a:tcPr>
                    <a:solidFill>
                      <a:srgbClr val="F53F33"/>
                    </a:solidFill>
                  </a:tcPr>
                </a:tc>
                <a:extLst>
                  <a:ext uri="{0D108BD9-81ED-4DB2-BD59-A6C34878D82A}">
                    <a16:rowId xmlns:a16="http://schemas.microsoft.com/office/drawing/2014/main" val="10000"/>
                  </a:ext>
                </a:extLst>
              </a:tr>
              <a:tr h="397773">
                <a:tc>
                  <a:txBody>
                    <a:bodyPr/>
                    <a:lstStyle/>
                    <a:p>
                      <a:r>
                        <a:rPr lang="en-GB" sz="1600" dirty="0"/>
                        <a:t>Dr A M Doyle’s Practice</a:t>
                      </a:r>
                      <a:endParaRPr lang="en-GB" sz="1600" dirty="0">
                        <a:solidFill>
                          <a:schemeClr val="tx1"/>
                        </a:solidFill>
                      </a:endParaRPr>
                    </a:p>
                  </a:txBody>
                  <a:tcPr>
                    <a:lnB w="12700" cap="flat" cmpd="sng" algn="ctr">
                      <a:solidFill>
                        <a:schemeClr val="tx1"/>
                      </a:solidFill>
                      <a:prstDash val="sysDot"/>
                      <a:round/>
                      <a:headEnd type="none" w="med" len="med"/>
                      <a:tailEnd type="none" w="med" len="med"/>
                    </a:lnB>
                  </a:tcPr>
                </a:tc>
                <a:tc>
                  <a:txBody>
                    <a:bodyPr/>
                    <a:lstStyle/>
                    <a:p>
                      <a:pPr algn="ctr"/>
                      <a:r>
                        <a:rPr lang="en-GB" sz="1600" dirty="0"/>
                        <a:t>5</a:t>
                      </a:r>
                      <a:endParaRPr lang="en-GB" sz="1600" dirty="0">
                        <a:solidFill>
                          <a:schemeClr val="tx1"/>
                        </a:solidFill>
                      </a:endParaRPr>
                    </a:p>
                  </a:txBody>
                  <a:tcPr>
                    <a:lnB w="12700" cap="flat" cmpd="sng" algn="ctr">
                      <a:solidFill>
                        <a:schemeClr val="tx1"/>
                      </a:solidFill>
                      <a:prstDash val="sysDot"/>
                      <a:round/>
                      <a:headEnd type="none" w="med" len="med"/>
                      <a:tailEnd type="none" w="med" len="med"/>
                    </a:lnB>
                  </a:tcPr>
                </a:tc>
                <a:tc>
                  <a:txBody>
                    <a:bodyPr/>
                    <a:lstStyle/>
                    <a:p>
                      <a:pPr algn="ctr"/>
                      <a:r>
                        <a:rPr lang="en-GB" sz="1600" dirty="0"/>
                        <a:t>REDACTED</a:t>
                      </a:r>
                      <a:endParaRPr lang="en-GB" sz="1600" dirty="0">
                        <a:solidFill>
                          <a:schemeClr val="tx1"/>
                        </a:solidFill>
                      </a:endParaRPr>
                    </a:p>
                  </a:txBody>
                  <a:tcPr>
                    <a:lnB w="12700" cap="flat" cmpd="sng" algn="ctr">
                      <a:solidFill>
                        <a:schemeClr val="tx1"/>
                      </a:solidFill>
                      <a:prstDash val="sysDot"/>
                      <a:round/>
                      <a:headEnd type="none" w="med" len="med"/>
                      <a:tailEnd type="none" w="med" len="med"/>
                    </a:lnB>
                  </a:tcPr>
                </a:tc>
                <a:tc>
                  <a:txBody>
                    <a:bodyPr/>
                    <a:lstStyle/>
                    <a:p>
                      <a:pPr algn="ctr"/>
                      <a:r>
                        <a:rPr lang="en-GB" sz="1600" dirty="0"/>
                        <a:t>830</a:t>
                      </a:r>
                      <a:endParaRPr lang="en-GB" sz="1600" dirty="0">
                        <a:solidFill>
                          <a:schemeClr val="tx1"/>
                        </a:solidFill>
                      </a:endParaRPr>
                    </a:p>
                  </a:txBody>
                  <a:tcPr>
                    <a:lnB w="12700" cap="flat" cmpd="sng" algn="ctr">
                      <a:solidFill>
                        <a:schemeClr val="tx1"/>
                      </a:solidFill>
                      <a:prstDash val="sysDot"/>
                      <a:round/>
                      <a:headEnd type="none" w="med" len="med"/>
                      <a:tailEnd type="none" w="med" len="med"/>
                    </a:lnB>
                  </a:tcPr>
                </a:tc>
                <a:tc>
                  <a:txBody>
                    <a:bodyPr/>
                    <a:lstStyle/>
                    <a:p>
                      <a:pPr algn="ctr"/>
                      <a:r>
                        <a:rPr lang="en-GB" sz="1600" dirty="0"/>
                        <a:t>12</a:t>
                      </a:r>
                      <a:endParaRPr lang="en-GB" sz="1600" dirty="0">
                        <a:solidFill>
                          <a:schemeClr val="tx1"/>
                        </a:solidFill>
                      </a:endParaRPr>
                    </a:p>
                  </a:txBody>
                  <a:tcPr>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1"/>
                  </a:ext>
                </a:extLst>
              </a:tr>
              <a:tr h="386958">
                <a:tc>
                  <a:txBody>
                    <a:bodyPr/>
                    <a:lstStyle/>
                    <a:p>
                      <a:r>
                        <a:rPr lang="en-GB" sz="1600" dirty="0"/>
                        <a:t>Dr M J Wilson’s Practice</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4</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REDACTED</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14</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13</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2"/>
                  </a:ext>
                </a:extLst>
              </a:tr>
              <a:tr h="396396">
                <a:tc>
                  <a:txBody>
                    <a:bodyPr/>
                    <a:lstStyle/>
                    <a:p>
                      <a:r>
                        <a:rPr lang="en-GB" sz="1600" dirty="0"/>
                        <a:t>The Crescent</a:t>
                      </a:r>
                      <a:r>
                        <a:rPr lang="en-GB" sz="1600" baseline="0" dirty="0"/>
                        <a:t> Surgery</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3</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74</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16</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GB" sz="1600" dirty="0"/>
                        <a:t>REDACTED</a:t>
                      </a:r>
                      <a:endParaRPr lang="en-GB" sz="1600" dirty="0">
                        <a:solidFill>
                          <a:schemeClr val="tx1"/>
                        </a:solidFill>
                      </a:endParaRPr>
                    </a:p>
                  </a:txBody>
                  <a:tcP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405834">
                <a:tc>
                  <a:txBody>
                    <a:bodyPr/>
                    <a:lstStyle/>
                    <a:p>
                      <a:r>
                        <a:rPr lang="en-GB" sz="1600" dirty="0"/>
                        <a:t>Waterloo Medical Centre</a:t>
                      </a:r>
                      <a:endParaRPr lang="en-GB" sz="1600" dirty="0">
                        <a:solidFill>
                          <a:schemeClr val="tx1"/>
                        </a:solidFill>
                      </a:endParaRPr>
                    </a:p>
                  </a:txBody>
                  <a:tcPr>
                    <a:lnT w="12700" cap="flat" cmpd="sng" algn="ctr">
                      <a:solidFill>
                        <a:schemeClr val="tx1"/>
                      </a:solidFill>
                      <a:prstDash val="sysDot"/>
                      <a:round/>
                      <a:headEnd type="none" w="med" len="med"/>
                      <a:tailEnd type="none" w="med" len="med"/>
                    </a:lnT>
                  </a:tcPr>
                </a:tc>
                <a:tc>
                  <a:txBody>
                    <a:bodyPr/>
                    <a:lstStyle/>
                    <a:p>
                      <a:pPr algn="ctr"/>
                      <a:r>
                        <a:rPr lang="en-GB" sz="1600" dirty="0"/>
                        <a:t>5</a:t>
                      </a:r>
                      <a:endParaRPr lang="en-GB" sz="1600" dirty="0">
                        <a:solidFill>
                          <a:schemeClr val="tx1"/>
                        </a:solidFill>
                      </a:endParaRPr>
                    </a:p>
                  </a:txBody>
                  <a:tcPr>
                    <a:lnT w="12700" cap="flat" cmpd="sng" algn="ctr">
                      <a:solidFill>
                        <a:schemeClr val="tx1"/>
                      </a:solidFill>
                      <a:prstDash val="sysDot"/>
                      <a:round/>
                      <a:headEnd type="none" w="med" len="med"/>
                      <a:tailEnd type="none" w="med" len="med"/>
                    </a:lnT>
                  </a:tcPr>
                </a:tc>
                <a:tc>
                  <a:txBody>
                    <a:bodyPr/>
                    <a:lstStyle/>
                    <a:p>
                      <a:pPr algn="ctr"/>
                      <a:r>
                        <a:rPr lang="en-GB" sz="1600" dirty="0"/>
                        <a:t>57</a:t>
                      </a:r>
                      <a:endParaRPr lang="en-GB" sz="1600" dirty="0">
                        <a:solidFill>
                          <a:schemeClr val="tx1"/>
                        </a:solidFill>
                      </a:endParaRPr>
                    </a:p>
                  </a:txBody>
                  <a:tcPr>
                    <a:lnT w="12700" cap="flat" cmpd="sng" algn="ctr">
                      <a:solidFill>
                        <a:schemeClr val="tx1"/>
                      </a:solidFill>
                      <a:prstDash val="sysDot"/>
                      <a:round/>
                      <a:headEnd type="none" w="med" len="med"/>
                      <a:tailEnd type="none" w="med" len="med"/>
                    </a:lnT>
                  </a:tcPr>
                </a:tc>
                <a:tc>
                  <a:txBody>
                    <a:bodyPr/>
                    <a:lstStyle/>
                    <a:p>
                      <a:pPr algn="ctr"/>
                      <a:r>
                        <a:rPr lang="en-GB" sz="1600" dirty="0"/>
                        <a:t>10</a:t>
                      </a:r>
                      <a:endParaRPr lang="en-GB" sz="1600" dirty="0">
                        <a:solidFill>
                          <a:schemeClr val="tx1"/>
                        </a:solidFill>
                      </a:endParaRPr>
                    </a:p>
                  </a:txBody>
                  <a:tcPr>
                    <a:lnT w="12700" cap="flat" cmpd="sng" algn="ctr">
                      <a:solidFill>
                        <a:schemeClr val="tx1"/>
                      </a:solidFill>
                      <a:prstDash val="sysDot"/>
                      <a:round/>
                      <a:headEnd type="none" w="med" len="med"/>
                      <a:tailEnd type="none" w="med" len="med"/>
                    </a:lnT>
                  </a:tcPr>
                </a:tc>
                <a:tc>
                  <a:txBody>
                    <a:bodyPr/>
                    <a:lstStyle/>
                    <a:p>
                      <a:pPr algn="ctr"/>
                      <a:r>
                        <a:rPr lang="en-GB" sz="1600" dirty="0"/>
                        <a:t>12</a:t>
                      </a:r>
                      <a:endParaRPr lang="en-GB" sz="1600" dirty="0">
                        <a:solidFill>
                          <a:schemeClr val="tx1"/>
                        </a:solidFill>
                      </a:endParaRPr>
                    </a:p>
                  </a:txBody>
                  <a:tcP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10004"/>
                  </a:ext>
                </a:extLst>
              </a:tr>
              <a:tr h="414574">
                <a:tc>
                  <a:txBody>
                    <a:bodyPr/>
                    <a:lstStyle/>
                    <a:p>
                      <a:r>
                        <a:rPr lang="en-GB" sz="1600" dirty="0"/>
                        <a:t>NHS Blackpool</a:t>
                      </a:r>
                      <a:r>
                        <a:rPr lang="en-GB" sz="1600" baseline="0" dirty="0"/>
                        <a:t> CCG</a:t>
                      </a:r>
                      <a:endParaRPr lang="en-GB" sz="1600" dirty="0">
                        <a:solidFill>
                          <a:schemeClr val="tx1"/>
                        </a:solidFill>
                      </a:endParaRPr>
                    </a:p>
                  </a:txBody>
                  <a:tcPr/>
                </a:tc>
                <a:tc>
                  <a:txBody>
                    <a:bodyPr/>
                    <a:lstStyle/>
                    <a:p>
                      <a:pPr algn="ctr"/>
                      <a:endParaRPr lang="en-GB" sz="1600" dirty="0">
                        <a:solidFill>
                          <a:schemeClr val="tx1"/>
                        </a:solidFill>
                      </a:endParaRPr>
                    </a:p>
                  </a:txBody>
                  <a:tcPr/>
                </a:tc>
                <a:tc>
                  <a:txBody>
                    <a:bodyPr/>
                    <a:lstStyle/>
                    <a:p>
                      <a:pPr algn="ctr"/>
                      <a:r>
                        <a:rPr lang="en-GB" sz="1600" dirty="0"/>
                        <a:t>253</a:t>
                      </a:r>
                      <a:endParaRPr lang="en-GB" sz="1600" dirty="0">
                        <a:solidFill>
                          <a:schemeClr val="tx1"/>
                        </a:solidFill>
                      </a:endParaRPr>
                    </a:p>
                  </a:txBody>
                  <a:tcPr/>
                </a:tc>
                <a:tc>
                  <a:txBody>
                    <a:bodyPr/>
                    <a:lstStyle/>
                    <a:p>
                      <a:pPr algn="ctr"/>
                      <a:r>
                        <a:rPr lang="en-GB" sz="1600" dirty="0"/>
                        <a:t>870</a:t>
                      </a:r>
                      <a:endParaRPr lang="en-GB" sz="1600" dirty="0">
                        <a:solidFill>
                          <a:schemeClr val="tx1"/>
                        </a:solidFill>
                      </a:endParaRPr>
                    </a:p>
                  </a:txBody>
                  <a:tcPr/>
                </a:tc>
                <a:tc>
                  <a:txBody>
                    <a:bodyPr/>
                    <a:lstStyle/>
                    <a:p>
                      <a:pPr algn="ctr"/>
                      <a:r>
                        <a:rPr lang="en-GB" sz="1600" dirty="0"/>
                        <a:t>38</a:t>
                      </a:r>
                      <a:endParaRPr lang="en-GB" sz="16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6" name="Rectangle: Rounded Corners 5">
            <a:extLst>
              <a:ext uri="{FF2B5EF4-FFF2-40B4-BE49-F238E27FC236}">
                <a16:creationId xmlns:a16="http://schemas.microsoft.com/office/drawing/2014/main" id="{CEA1DB54-228F-4B13-A1E4-528AB0BDE329}"/>
              </a:ext>
            </a:extLst>
          </p:cNvPr>
          <p:cNvSpPr/>
          <p:nvPr/>
        </p:nvSpPr>
        <p:spPr>
          <a:xfrm>
            <a:off x="109920" y="2610392"/>
            <a:ext cx="1828800" cy="818608"/>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Understandable column names</a:t>
            </a:r>
          </a:p>
        </p:txBody>
      </p:sp>
      <p:sp>
        <p:nvSpPr>
          <p:cNvPr id="7" name="Rectangle: Rounded Corners 6">
            <a:extLst>
              <a:ext uri="{FF2B5EF4-FFF2-40B4-BE49-F238E27FC236}">
                <a16:creationId xmlns:a16="http://schemas.microsoft.com/office/drawing/2014/main" id="{52D31181-0504-485F-B964-8B785D8067BB}"/>
              </a:ext>
            </a:extLst>
          </p:cNvPr>
          <p:cNvSpPr/>
          <p:nvPr/>
        </p:nvSpPr>
        <p:spPr>
          <a:xfrm>
            <a:off x="109920" y="3804463"/>
            <a:ext cx="1828800" cy="818608"/>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Has suppression been successful?</a:t>
            </a:r>
          </a:p>
        </p:txBody>
      </p:sp>
    </p:spTree>
    <p:extLst>
      <p:ext uri="{BB962C8B-B14F-4D97-AF65-F5344CB8AC3E}">
        <p14:creationId xmlns:p14="http://schemas.microsoft.com/office/powerpoint/2010/main" val="26387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0839C0-904D-453F-BFF2-65E34333740A}">
  <ds:schemaRefs>
    <ds:schemaRef ds:uri="http://schemas.microsoft.com/sharepoint/v3/contenttype/forms"/>
  </ds:schemaRefs>
</ds:datastoreItem>
</file>

<file path=customXml/itemProps2.xml><?xml version="1.0" encoding="utf-8"?>
<ds:datastoreItem xmlns:ds="http://schemas.openxmlformats.org/officeDocument/2006/customXml" ds:itemID="{FBC5EDE4-693D-45FA-A33A-8F7806A80BC3}">
  <ds:schemaRefs>
    <ds:schemaRef ds:uri="http://schemas.microsoft.com/office/2006/metadata/properties"/>
    <ds:schemaRef ds:uri="http://purl.org/dc/dcmitype/"/>
    <ds:schemaRef ds:uri="http://purl.org/dc/elements/1.1/"/>
    <ds:schemaRef ds:uri="7ef179fa-8040-4e24-abfc-63344607b0fe"/>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cf33824a-33ee-4d8b-af19-973eb859d156"/>
  </ds:schemaRefs>
</ds:datastoreItem>
</file>

<file path=customXml/itemProps3.xml><?xml version="1.0" encoding="utf-8"?>
<ds:datastoreItem xmlns:ds="http://schemas.openxmlformats.org/officeDocument/2006/customXml" ds:itemID="{81D83C17-E793-487E-B206-4772EFA511AB}"/>
</file>

<file path=docProps/app.xml><?xml version="1.0" encoding="utf-8"?>
<Properties xmlns="http://schemas.openxmlformats.org/officeDocument/2006/extended-properties" xmlns:vt="http://schemas.openxmlformats.org/officeDocument/2006/docPropsVTypes">
  <TotalTime>321</TotalTime>
  <Words>514</Words>
  <Application>Microsoft Office PowerPoint</Application>
  <PresentationFormat>Widescreen</PresentationFormat>
  <Paragraphs>114</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Frequency tables</vt:lpstr>
      <vt:lpstr>Frequency tables</vt:lpstr>
      <vt:lpstr>Low Counts</vt:lpstr>
      <vt:lpstr>Low Counts</vt:lpstr>
      <vt:lpstr>Cell Suppression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tables</dc:title>
  <dc:creator>Simon Parker</dc:creator>
  <cp:lastModifiedBy>Simon Parker</cp:lastModifiedBy>
  <cp:revision>14</cp:revision>
  <dcterms:created xsi:type="dcterms:W3CDTF">2019-08-16T12:39:15Z</dcterms:created>
  <dcterms:modified xsi:type="dcterms:W3CDTF">2019-12-10T13:38:26Z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