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3"/>
  </p:notesMasterIdLst>
  <p:sldIdLst>
    <p:sldId id="256" r:id="rId6"/>
    <p:sldId id="428" r:id="rId7"/>
    <p:sldId id="410" r:id="rId8"/>
    <p:sldId id="411" r:id="rId9"/>
    <p:sldId id="412" r:id="rId10"/>
    <p:sldId id="427" r:id="rId11"/>
    <p:sldId id="4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BE5B"/>
    <a:srgbClr val="F53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73C1D-3109-4E6E-8910-CFBD044BC792}" v="259" dt="2019-12-10T15:10:30.14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413" autoAdjust="0"/>
  </p:normalViewPr>
  <p:slideViewPr>
    <p:cSldViewPr snapToGrid="0">
      <p:cViewPr varScale="1">
        <p:scale>
          <a:sx n="88" d="100"/>
          <a:sy n="88" d="100"/>
        </p:scale>
        <p:origin x="21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7DF2D-7943-4276-AC3D-570C7A5ED105}" type="datetimeFigureOut">
              <a:rPr lang="en-GB" smtClean="0"/>
              <a:t>10/12/2019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3984F-E64C-4A1D-97E5-4D0A5337F806}" type="slidenum">
              <a:rPr lang="en-GB" smtClean="0"/>
              <a:t>‹#›</a:t>
            </a:fld>
            <a:endParaRPr lang="en-GB"/>
          </a:p>
        </p:txBody>
      </p:sp>
    </p:spTree>
    <p:extLst>
      <p:ext uri="{BB962C8B-B14F-4D97-AF65-F5344CB8AC3E}">
        <p14:creationId xmlns:p14="http://schemas.microsoft.com/office/powerpoint/2010/main" val="314399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Very high percentage of a row or column total - normally it would be considered problematic if a cell accounted for close to 100% of a row total (90% and up). This is also true for the converse, if a cell accounts for a very low percentage, it can be inferred that a large percentage of observations did not report the variable. </a:t>
            </a:r>
          </a:p>
          <a:p>
            <a:endParaRPr lang="en-GB" dirty="0"/>
          </a:p>
          <a:p>
            <a:r>
              <a:rPr lang="en-GB" dirty="0"/>
              <a:t>In this example, it would appear that a very high percentage of pupils had tried drugs. If we had this presented as a table, with a column for having taken drugs, and another indicating the pupils who had not, the cell for pupils having taken drugs is close to 100%. If a parent of one of the students saw this figure, they may conclude that their child had taken drugs, as the percentage of those who have is so high. This would then be attributing drug use to a student for whom it may not be true, or who may not even have been surveyed. When working with sensitive variables, we would not want statistics to cause </a:t>
            </a:r>
            <a:r>
              <a:rPr lang="en-GB"/>
              <a:t>such assumptions to be made. </a:t>
            </a:r>
            <a:endParaRPr lang="en-GB" dirty="0"/>
          </a:p>
        </p:txBody>
      </p:sp>
      <p:sp>
        <p:nvSpPr>
          <p:cNvPr id="4" name="Slide Number Placeholder 3"/>
          <p:cNvSpPr>
            <a:spLocks noGrp="1"/>
          </p:cNvSpPr>
          <p:nvPr>
            <p:ph type="sldNum" sz="quarter" idx="10"/>
          </p:nvPr>
        </p:nvSpPr>
        <p:spPr/>
        <p:txBody>
          <a:bodyPr/>
          <a:lstStyle/>
          <a:p>
            <a:fld id="{6C23984F-E64C-4A1D-97E5-4D0A5337F806}" type="slidenum">
              <a:rPr lang="en-GB" smtClean="0"/>
              <a:t>2</a:t>
            </a:fld>
            <a:endParaRPr lang="en-GB"/>
          </a:p>
        </p:txBody>
      </p:sp>
    </p:spTree>
    <p:extLst>
      <p:ext uri="{BB962C8B-B14F-4D97-AF65-F5344CB8AC3E}">
        <p14:creationId xmlns:p14="http://schemas.microsoft.com/office/powerpoint/2010/main" val="148514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Social class is ONS classification with I being the more financially well-off and V being the lowest. </a:t>
            </a:r>
          </a:p>
          <a:p>
            <a:endParaRPr lang="en-GB" dirty="0"/>
          </a:p>
          <a:p>
            <a:r>
              <a:rPr lang="en-GB" dirty="0"/>
              <a:t>The first issue with this output is that the researcher has provided overall counts but not the counts for each cell which would be expected. It would not be good practice to burden the output checkers unduly by expecting them to calculate the actual figures. </a:t>
            </a:r>
          </a:p>
          <a:p>
            <a:endParaRPr lang="en-GB" dirty="0"/>
          </a:p>
          <a:p>
            <a:r>
              <a:rPr lang="en-GB" dirty="0"/>
              <a:t>Go to next slide to show the counts.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E349DD-96D5-D348-BC02-D7FB45C273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16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can see the underlying counts for the previous table. None of the cells has a value below the threshold as such, but there is a 0 for 5 years for class V. </a:t>
            </a:r>
          </a:p>
          <a:p>
            <a:endParaRPr lang="en-GB" dirty="0"/>
          </a:p>
          <a:p>
            <a:r>
              <a:rPr lang="en-GB" dirty="0"/>
              <a:t>Is this is a problem? After all it applies to no-one so there is not primary disclosure as such.</a:t>
            </a:r>
          </a:p>
          <a:p>
            <a:endParaRPr lang="en-GB" dirty="0"/>
          </a:p>
          <a:p>
            <a:r>
              <a:rPr lang="en-GB" dirty="0"/>
              <a:t>There is an issue here. From this table we could infer that someone you knew who would be categorised as social class V is highly unlikely to survive more than 5 years. It is unlikely that someone would want this known. We have learned something about a whole group of people that is potentially sensitive to them. It may not also be true for everyone, so we might be misattributing this characteristic </a:t>
            </a:r>
            <a:r>
              <a:rPr lang="en-GB"/>
              <a:t>to someone.</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E349DD-96D5-D348-BC02-D7FB45C273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4545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Are there any issues here? We haven’t been provided with the counts.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E349DD-96D5-D348-BC02-D7FB45C273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119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case probably not. We would not expect doctors and bankers to come into contact with heavy machinery (although not impossible) and so it is logical that this is 0. We haven’t learned anything about these professions that could be sensitive. We would refer to these as ‘logical zeroes’. </a:t>
            </a:r>
          </a:p>
          <a:p>
            <a:endParaRPr lang="en-GB" dirty="0"/>
          </a:p>
          <a:p>
            <a:r>
              <a:rPr lang="en-GB" dirty="0"/>
              <a:t>This examples applies for a principles-based approach to SDC – a rules-based approach would not allow this form of group disclosure.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E349DD-96D5-D348-BC02-D7FB45C273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87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7</a:t>
            </a:fld>
            <a:endParaRPr lang="en-GB"/>
          </a:p>
        </p:txBody>
      </p:sp>
    </p:spTree>
    <p:extLst>
      <p:ext uri="{BB962C8B-B14F-4D97-AF65-F5344CB8AC3E}">
        <p14:creationId xmlns:p14="http://schemas.microsoft.com/office/powerpoint/2010/main" val="248010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E95F-A466-4ED8-9F48-F0D9E0439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FED17E-97E9-42F8-B3B8-D33A4B330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CAE0A67-ECA1-42AF-925E-C65208142A20}"/>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5" name="Footer Placeholder 4">
            <a:extLst>
              <a:ext uri="{FF2B5EF4-FFF2-40B4-BE49-F238E27FC236}">
                <a16:creationId xmlns:a16="http://schemas.microsoft.com/office/drawing/2014/main" id="{E6A2FE29-6FD6-4C23-8CC4-28540CA98F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E1DB3F-BA9F-4172-9FC2-CEC05D044D91}"/>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386759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BE99-9474-4A91-9A7F-7960D6E4E8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0F30EC-FA58-4C5D-9CEC-B02607AFEB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DED6E-2C96-4920-8199-B28219B13C53}"/>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5" name="Footer Placeholder 4">
            <a:extLst>
              <a:ext uri="{FF2B5EF4-FFF2-40B4-BE49-F238E27FC236}">
                <a16:creationId xmlns:a16="http://schemas.microsoft.com/office/drawing/2014/main" id="{A66309BD-F91E-45E0-97D3-99A816176F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AD2B5-607A-4770-B458-706405860BA2}"/>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200483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068CD-5A46-449D-BF58-49AC17AD72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04F52F-6BEC-4F25-8A66-628F448651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AADBD6-9D7C-4028-AAE7-6BF89F411DDD}"/>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5" name="Footer Placeholder 4">
            <a:extLst>
              <a:ext uri="{FF2B5EF4-FFF2-40B4-BE49-F238E27FC236}">
                <a16:creationId xmlns:a16="http://schemas.microsoft.com/office/drawing/2014/main" id="{9CBE208F-D0F8-4C89-9015-F8D88D488A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092353-9FC4-48B0-93CB-2F7A3AFC5182}"/>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1873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5FA3-A20D-40FB-8BE3-44CD88DDEC22}"/>
              </a:ext>
            </a:extLst>
          </p:cNvPr>
          <p:cNvSpPr>
            <a:spLocks noGrp="1"/>
          </p:cNvSpPr>
          <p:nvPr>
            <p:ph type="ctrTitle"/>
          </p:nvPr>
        </p:nvSpPr>
        <p:spPr>
          <a:xfrm>
            <a:off x="334962" y="2293247"/>
            <a:ext cx="7993063" cy="1495795"/>
          </a:xfrm>
        </p:spPr>
        <p:txBody>
          <a:bodyPr anchor="b"/>
          <a:lstStyle>
            <a:lvl1pPr algn="l">
              <a:defRPr sz="5400" b="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2EE91C51-1E93-4B29-9242-2D33D6D5A8FE}"/>
              </a:ext>
            </a:extLst>
          </p:cNvPr>
          <p:cNvSpPr>
            <a:spLocks noGrp="1"/>
          </p:cNvSpPr>
          <p:nvPr>
            <p:ph type="subTitle" idx="1"/>
          </p:nvPr>
        </p:nvSpPr>
        <p:spPr>
          <a:xfrm>
            <a:off x="334962" y="4160114"/>
            <a:ext cx="7993063" cy="276999"/>
          </a:xfrm>
        </p:spPr>
        <p:txBody>
          <a:bodyPr/>
          <a:lstStyle>
            <a:lvl1pPr marL="0" indent="0" algn="l">
              <a:spcBef>
                <a:spcPts val="600"/>
              </a:spcBef>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333843758"/>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5FA3-A20D-40FB-8BE3-44CD88DDEC22}"/>
              </a:ext>
            </a:extLst>
          </p:cNvPr>
          <p:cNvSpPr>
            <a:spLocks noGrp="1"/>
          </p:cNvSpPr>
          <p:nvPr>
            <p:ph type="ctrTitle"/>
          </p:nvPr>
        </p:nvSpPr>
        <p:spPr>
          <a:xfrm>
            <a:off x="334962" y="2293247"/>
            <a:ext cx="7993063" cy="1495795"/>
          </a:xfrm>
        </p:spPr>
        <p:txBody>
          <a:bodyPr anchor="b"/>
          <a:lstStyle>
            <a:lvl1pPr algn="l">
              <a:defRPr sz="5400" b="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2EE91C51-1E93-4B29-9242-2D33D6D5A8FE}"/>
              </a:ext>
            </a:extLst>
          </p:cNvPr>
          <p:cNvSpPr>
            <a:spLocks noGrp="1"/>
          </p:cNvSpPr>
          <p:nvPr>
            <p:ph type="subTitle" idx="1"/>
          </p:nvPr>
        </p:nvSpPr>
        <p:spPr>
          <a:xfrm>
            <a:off x="334962" y="4160114"/>
            <a:ext cx="7993063" cy="276999"/>
          </a:xfrm>
        </p:spPr>
        <p:txBody>
          <a:bodyPr/>
          <a:lstStyle>
            <a:lvl1pPr marL="0" indent="0" algn="l">
              <a:spcBef>
                <a:spcPts val="600"/>
              </a:spcBef>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2052784163"/>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5FA3-A20D-40FB-8BE3-44CD88DDEC22}"/>
              </a:ext>
            </a:extLst>
          </p:cNvPr>
          <p:cNvSpPr>
            <a:spLocks noGrp="1"/>
          </p:cNvSpPr>
          <p:nvPr>
            <p:ph type="ctrTitle"/>
          </p:nvPr>
        </p:nvSpPr>
        <p:spPr>
          <a:xfrm>
            <a:off x="334962" y="2293247"/>
            <a:ext cx="7993063" cy="1495795"/>
          </a:xfrm>
        </p:spPr>
        <p:txBody>
          <a:bodyPr anchor="b"/>
          <a:lstStyle>
            <a:lvl1pPr algn="l">
              <a:defRPr sz="5400" b="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2EE91C51-1E93-4B29-9242-2D33D6D5A8FE}"/>
              </a:ext>
            </a:extLst>
          </p:cNvPr>
          <p:cNvSpPr>
            <a:spLocks noGrp="1"/>
          </p:cNvSpPr>
          <p:nvPr>
            <p:ph type="subTitle" idx="1"/>
          </p:nvPr>
        </p:nvSpPr>
        <p:spPr>
          <a:xfrm>
            <a:off x="334962" y="4160114"/>
            <a:ext cx="7993063" cy="276999"/>
          </a:xfrm>
        </p:spPr>
        <p:txBody>
          <a:bodyPr/>
          <a:lstStyle>
            <a:lvl1pPr marL="0" indent="0" algn="l">
              <a:spcBef>
                <a:spcPts val="600"/>
              </a:spcBef>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1278435821"/>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option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1AB85CE-6A0D-418A-8CD3-3B506378AEE4}"/>
              </a:ext>
            </a:extLst>
          </p:cNvPr>
          <p:cNvSpPr>
            <a:spLocks noGrp="1"/>
          </p:cNvSpPr>
          <p:nvPr>
            <p:ph type="pic" sz="quarter" idx="10" hasCustomPrompt="1"/>
          </p:nvPr>
        </p:nvSpPr>
        <p:spPr>
          <a:xfrm>
            <a:off x="7272445" y="0"/>
            <a:ext cx="4919555" cy="6858000"/>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2281 w 12281"/>
              <a:gd name="connsiteY0" fmla="*/ 0 h 10000"/>
              <a:gd name="connsiteX1" fmla="*/ 12281 w 12281"/>
              <a:gd name="connsiteY1" fmla="*/ 0 h 10000"/>
              <a:gd name="connsiteX2" fmla="*/ 12281 w 12281"/>
              <a:gd name="connsiteY2" fmla="*/ 10000 h 10000"/>
              <a:gd name="connsiteX3" fmla="*/ 2281 w 12281"/>
              <a:gd name="connsiteY3" fmla="*/ 10000 h 10000"/>
              <a:gd name="connsiteX4" fmla="*/ 2281 w 12281"/>
              <a:gd name="connsiteY4" fmla="*/ 0 h 10000"/>
              <a:gd name="connsiteX0" fmla="*/ 2718 w 12718"/>
              <a:gd name="connsiteY0" fmla="*/ 0 h 10000"/>
              <a:gd name="connsiteX1" fmla="*/ 12718 w 12718"/>
              <a:gd name="connsiteY1" fmla="*/ 0 h 10000"/>
              <a:gd name="connsiteX2" fmla="*/ 12718 w 12718"/>
              <a:gd name="connsiteY2" fmla="*/ 10000 h 10000"/>
              <a:gd name="connsiteX3" fmla="*/ 2718 w 12718"/>
              <a:gd name="connsiteY3" fmla="*/ 10000 h 10000"/>
              <a:gd name="connsiteX4" fmla="*/ 2718 w 12718"/>
              <a:gd name="connsiteY4" fmla="*/ 0 h 10000"/>
              <a:gd name="connsiteX0" fmla="*/ 2205 w 12205"/>
              <a:gd name="connsiteY0" fmla="*/ 0 h 10000"/>
              <a:gd name="connsiteX1" fmla="*/ 12205 w 12205"/>
              <a:gd name="connsiteY1" fmla="*/ 0 h 10000"/>
              <a:gd name="connsiteX2" fmla="*/ 12205 w 12205"/>
              <a:gd name="connsiteY2" fmla="*/ 10000 h 10000"/>
              <a:gd name="connsiteX3" fmla="*/ 2205 w 12205"/>
              <a:gd name="connsiteY3" fmla="*/ 10000 h 10000"/>
              <a:gd name="connsiteX4" fmla="*/ 2205 w 12205"/>
              <a:gd name="connsiteY4" fmla="*/ 0 h 10000"/>
              <a:gd name="connsiteX0" fmla="*/ 2264 w 12264"/>
              <a:gd name="connsiteY0" fmla="*/ 0 h 10000"/>
              <a:gd name="connsiteX1" fmla="*/ 12264 w 12264"/>
              <a:gd name="connsiteY1" fmla="*/ 0 h 10000"/>
              <a:gd name="connsiteX2" fmla="*/ 12264 w 12264"/>
              <a:gd name="connsiteY2" fmla="*/ 10000 h 10000"/>
              <a:gd name="connsiteX3" fmla="*/ 2264 w 12264"/>
              <a:gd name="connsiteY3" fmla="*/ 10000 h 10000"/>
              <a:gd name="connsiteX4" fmla="*/ 2264 w 12264"/>
              <a:gd name="connsiteY4" fmla="*/ 0 h 10000"/>
              <a:gd name="connsiteX0" fmla="*/ 2303 w 12303"/>
              <a:gd name="connsiteY0" fmla="*/ 0 h 10000"/>
              <a:gd name="connsiteX1" fmla="*/ 12303 w 12303"/>
              <a:gd name="connsiteY1" fmla="*/ 0 h 10000"/>
              <a:gd name="connsiteX2" fmla="*/ 12303 w 12303"/>
              <a:gd name="connsiteY2" fmla="*/ 10000 h 10000"/>
              <a:gd name="connsiteX3" fmla="*/ 2303 w 12303"/>
              <a:gd name="connsiteY3" fmla="*/ 10000 h 10000"/>
              <a:gd name="connsiteX4" fmla="*/ 2303 w 12303"/>
              <a:gd name="connsiteY4" fmla="*/ 0 h 10000"/>
              <a:gd name="connsiteX0" fmla="*/ 2273 w 12273"/>
              <a:gd name="connsiteY0" fmla="*/ 0 h 10000"/>
              <a:gd name="connsiteX1" fmla="*/ 12273 w 12273"/>
              <a:gd name="connsiteY1" fmla="*/ 0 h 10000"/>
              <a:gd name="connsiteX2" fmla="*/ 12273 w 12273"/>
              <a:gd name="connsiteY2" fmla="*/ 10000 h 10000"/>
              <a:gd name="connsiteX3" fmla="*/ 2273 w 12273"/>
              <a:gd name="connsiteY3" fmla="*/ 10000 h 10000"/>
              <a:gd name="connsiteX4" fmla="*/ 2273 w 1227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3" h="10000">
                <a:moveTo>
                  <a:pt x="2273" y="0"/>
                </a:moveTo>
                <a:lnTo>
                  <a:pt x="12273" y="0"/>
                </a:lnTo>
                <a:lnTo>
                  <a:pt x="12273" y="10000"/>
                </a:lnTo>
                <a:lnTo>
                  <a:pt x="2273" y="10000"/>
                </a:lnTo>
                <a:cubicBezTo>
                  <a:pt x="215" y="7508"/>
                  <a:pt x="-1596" y="4260"/>
                  <a:pt x="2273" y="0"/>
                </a:cubicBezTo>
                <a:close/>
              </a:path>
            </a:pathLst>
          </a:custGeom>
          <a:blipFill>
            <a:blip r:embed="rId3"/>
            <a:stretch>
              <a:fillRect/>
            </a:stretch>
          </a:blipFill>
          <a:ln w="28575">
            <a:noFill/>
          </a:ln>
        </p:spPr>
        <p:txBody>
          <a:bodyPr anchor="ctr" anchorCtr="0">
            <a:noAutofit/>
          </a:bodyPr>
          <a:lstStyle>
            <a:lvl1pPr marL="0" indent="0" algn="ctr">
              <a:buNone/>
              <a:defRPr b="1">
                <a:solidFill>
                  <a:schemeClr val="bg1"/>
                </a:solidFill>
              </a:defRPr>
            </a:lvl1pPr>
          </a:lstStyle>
          <a:p>
            <a:r>
              <a:rPr lang="en-GB" dirty="0"/>
              <a:t>Example image. Please replace.</a:t>
            </a:r>
          </a:p>
        </p:txBody>
      </p:sp>
      <p:sp>
        <p:nvSpPr>
          <p:cNvPr id="2" name="Title 1">
            <a:extLst>
              <a:ext uri="{FF2B5EF4-FFF2-40B4-BE49-F238E27FC236}">
                <a16:creationId xmlns:a16="http://schemas.microsoft.com/office/drawing/2014/main" id="{53CF5FA3-A20D-40FB-8BE3-44CD88DDEC22}"/>
              </a:ext>
            </a:extLst>
          </p:cNvPr>
          <p:cNvSpPr>
            <a:spLocks noGrp="1"/>
          </p:cNvSpPr>
          <p:nvPr>
            <p:ph type="ctrTitle"/>
          </p:nvPr>
        </p:nvSpPr>
        <p:spPr>
          <a:xfrm>
            <a:off x="334962" y="1844824"/>
            <a:ext cx="5761039" cy="1495795"/>
          </a:xfrm>
        </p:spPr>
        <p:txBody>
          <a:bodyPr anchor="b"/>
          <a:lstStyle>
            <a:lvl1pPr algn="l">
              <a:defRPr sz="5400" b="0">
                <a:solidFill>
                  <a:schemeClr val="tx2"/>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2EE91C51-1E93-4B29-9242-2D33D6D5A8FE}"/>
              </a:ext>
            </a:extLst>
          </p:cNvPr>
          <p:cNvSpPr>
            <a:spLocks noGrp="1"/>
          </p:cNvSpPr>
          <p:nvPr>
            <p:ph type="subTitle" idx="1"/>
          </p:nvPr>
        </p:nvSpPr>
        <p:spPr>
          <a:xfrm>
            <a:off x="334962" y="3728066"/>
            <a:ext cx="5761039" cy="276999"/>
          </a:xfrm>
        </p:spPr>
        <p:txBody>
          <a:bodyPr/>
          <a:lstStyle>
            <a:lvl1pPr marL="0" indent="0" algn="l">
              <a:spcBef>
                <a:spcPts val="600"/>
              </a:spcBef>
              <a:buNone/>
              <a:defRPr sz="200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500082370"/>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guide id="7" pos="5155">
          <p15:clr>
            <a:srgbClr val="FBAE40"/>
          </p15:clr>
        </p15:guide>
        <p15:guide id="8" pos="4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9D8-3ACA-459C-AA1E-A261DEDBD09F}"/>
              </a:ext>
            </a:extLst>
          </p:cNvPr>
          <p:cNvSpPr>
            <a:spLocks noGrp="1"/>
          </p:cNvSpPr>
          <p:nvPr>
            <p:ph type="title"/>
          </p:nvPr>
        </p:nvSpPr>
        <p:spPr>
          <a:xfrm>
            <a:off x="334964" y="2681103"/>
            <a:ext cx="7993061" cy="1495795"/>
          </a:xfrm>
        </p:spPr>
        <p:txBody>
          <a:bodyPr wrap="square" anchor="ctr" anchorCtr="0">
            <a:spAutoFit/>
          </a:bodyPr>
          <a:lstStyle>
            <a:lvl1pPr>
              <a:defRPr sz="5400" b="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531697426"/>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 op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9D8-3ACA-459C-AA1E-A261DEDBD09F}"/>
              </a:ext>
            </a:extLst>
          </p:cNvPr>
          <p:cNvSpPr>
            <a:spLocks noGrp="1"/>
          </p:cNvSpPr>
          <p:nvPr>
            <p:ph type="title"/>
          </p:nvPr>
        </p:nvSpPr>
        <p:spPr>
          <a:xfrm>
            <a:off x="334964" y="2681103"/>
            <a:ext cx="7993061" cy="1495795"/>
          </a:xfrm>
        </p:spPr>
        <p:txBody>
          <a:bodyPr wrap="square" anchor="ctr" anchorCtr="0">
            <a:spAutoFit/>
          </a:bodyPr>
          <a:lstStyle>
            <a:lvl1pPr>
              <a:defRPr sz="5400" b="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748639334"/>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 option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9D8-3ACA-459C-AA1E-A261DEDBD09F}"/>
              </a:ext>
            </a:extLst>
          </p:cNvPr>
          <p:cNvSpPr>
            <a:spLocks noGrp="1"/>
          </p:cNvSpPr>
          <p:nvPr>
            <p:ph type="title"/>
          </p:nvPr>
        </p:nvSpPr>
        <p:spPr>
          <a:xfrm>
            <a:off x="334964" y="2681103"/>
            <a:ext cx="7993061" cy="1495795"/>
          </a:xfrm>
        </p:spPr>
        <p:txBody>
          <a:bodyPr wrap="square" anchor="ctr" anchorCtr="0">
            <a:spAutoFit/>
          </a:bodyPr>
          <a:lstStyle>
            <a:lvl1pPr>
              <a:defRPr sz="5400" b="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216286637"/>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 option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9D8-3ACA-459C-AA1E-A261DEDBD09F}"/>
              </a:ext>
            </a:extLst>
          </p:cNvPr>
          <p:cNvSpPr>
            <a:spLocks noGrp="1"/>
          </p:cNvSpPr>
          <p:nvPr>
            <p:ph type="title"/>
          </p:nvPr>
        </p:nvSpPr>
        <p:spPr>
          <a:xfrm>
            <a:off x="334964" y="2681103"/>
            <a:ext cx="7993061" cy="1495795"/>
          </a:xfrm>
        </p:spPr>
        <p:txBody>
          <a:bodyPr wrap="square" anchor="ctr" anchorCtr="0">
            <a:spAutoFit/>
          </a:bodyPr>
          <a:lstStyle>
            <a:lvl1pPr>
              <a:defRPr sz="5400" b="0">
                <a:solidFill>
                  <a:schemeClr val="tx2"/>
                </a:solidFill>
              </a:defRPr>
            </a:lvl1pPr>
          </a:lstStyle>
          <a:p>
            <a:r>
              <a:rPr lang="en-US"/>
              <a:t>Click to edit Master title style</a:t>
            </a:r>
            <a:endParaRPr lang="en-GB" dirty="0"/>
          </a:p>
        </p:txBody>
      </p:sp>
    </p:spTree>
    <p:extLst>
      <p:ext uri="{BB962C8B-B14F-4D97-AF65-F5344CB8AC3E}">
        <p14:creationId xmlns:p14="http://schemas.microsoft.com/office/powerpoint/2010/main" val="1889628659"/>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30F3-E406-436C-8BA5-F512AEEFE1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82C039-2097-4E89-9A39-B8831B43F8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FEBE55-F1BE-4102-973E-DE54137A9937}"/>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5" name="Footer Placeholder 4">
            <a:extLst>
              <a:ext uri="{FF2B5EF4-FFF2-40B4-BE49-F238E27FC236}">
                <a16:creationId xmlns:a16="http://schemas.microsoft.com/office/drawing/2014/main" id="{30700200-E1B8-4725-B29B-92699D21B2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C33177-3A22-44CC-B661-2296388BF64C}"/>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40426424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 option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9D8-3ACA-459C-AA1E-A261DEDBD09F}"/>
              </a:ext>
            </a:extLst>
          </p:cNvPr>
          <p:cNvSpPr>
            <a:spLocks noGrp="1"/>
          </p:cNvSpPr>
          <p:nvPr>
            <p:ph type="title"/>
          </p:nvPr>
        </p:nvSpPr>
        <p:spPr>
          <a:xfrm>
            <a:off x="334964" y="2681103"/>
            <a:ext cx="7993061" cy="1495795"/>
          </a:xfrm>
        </p:spPr>
        <p:txBody>
          <a:bodyPr wrap="square" anchor="ctr" anchorCtr="0">
            <a:spAutoFit/>
          </a:bodyPr>
          <a:lstStyle>
            <a:lvl1pPr>
              <a:defRPr sz="5400" b="0">
                <a:solidFill>
                  <a:schemeClr val="accent3"/>
                </a:solidFill>
              </a:defRPr>
            </a:lvl1pPr>
          </a:lstStyle>
          <a:p>
            <a:r>
              <a:rPr lang="en-US"/>
              <a:t>Click to edit Master title style</a:t>
            </a:r>
            <a:endParaRPr lang="en-GB" dirty="0"/>
          </a:p>
        </p:txBody>
      </p:sp>
    </p:spTree>
    <p:extLst>
      <p:ext uri="{BB962C8B-B14F-4D97-AF65-F5344CB8AC3E}">
        <p14:creationId xmlns:p14="http://schemas.microsoft.com/office/powerpoint/2010/main" val="1226352756"/>
      </p:ext>
    </p:extLst>
  </p:cSld>
  <p:clrMapOvr>
    <a:masterClrMapping/>
  </p:clrMapOvr>
  <p:extLst mod="1">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E5FA-BEBB-4862-9C43-D14CCB29FFFA}"/>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33DF61-D91B-41EB-AE86-A0DBDBFF582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031C2346-9DC9-4EFE-9CC7-58A873883353}"/>
              </a:ext>
            </a:extLst>
          </p:cNvPr>
          <p:cNvSpPr>
            <a:spLocks noGrp="1"/>
          </p:cNvSpPr>
          <p:nvPr>
            <p:ph type="sldNum" sz="quarter" idx="12"/>
          </p:nvPr>
        </p:nvSpPr>
        <p:spPr/>
        <p:txBody>
          <a:bodyPr/>
          <a:lstStyle/>
          <a:p>
            <a:pPr defTabSz="914377">
              <a:defRPr/>
            </a:pPr>
            <a:fld id="{F90E331C-8DD5-41DE-A1D8-42719F204B7E}" type="slidenum">
              <a:rPr lang="en-GB" smtClean="0"/>
              <a:pPr defTabSz="914377">
                <a:defRPr/>
              </a:pPr>
              <a:t>‹#›</a:t>
            </a:fld>
            <a:endParaRPr lang="en-GB"/>
          </a:p>
        </p:txBody>
      </p:sp>
    </p:spTree>
    <p:extLst>
      <p:ext uri="{BB962C8B-B14F-4D97-AF65-F5344CB8AC3E}">
        <p14:creationId xmlns:p14="http://schemas.microsoft.com/office/powerpoint/2010/main" val="693357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FE78-1071-43B4-8733-6DC694827A7B}"/>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DFA8F19-6500-41F2-994F-0C0B8A75580F}"/>
              </a:ext>
            </a:extLst>
          </p:cNvPr>
          <p:cNvSpPr>
            <a:spLocks noGrp="1"/>
          </p:cNvSpPr>
          <p:nvPr>
            <p:ph sz="half" idx="1"/>
          </p:nvPr>
        </p:nvSpPr>
        <p:spPr>
          <a:xfrm>
            <a:off x="767408" y="1772818"/>
            <a:ext cx="5256000" cy="16862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190A2526-AD2C-4E41-84D3-99AAD9431F23}"/>
              </a:ext>
            </a:extLst>
          </p:cNvPr>
          <p:cNvSpPr>
            <a:spLocks noGrp="1"/>
          </p:cNvSpPr>
          <p:nvPr>
            <p:ph sz="half" idx="2"/>
          </p:nvPr>
        </p:nvSpPr>
        <p:spPr>
          <a:xfrm>
            <a:off x="6172200" y="1772818"/>
            <a:ext cx="5256000" cy="16862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a:extLst>
              <a:ext uri="{FF2B5EF4-FFF2-40B4-BE49-F238E27FC236}">
                <a16:creationId xmlns:a16="http://schemas.microsoft.com/office/drawing/2014/main" id="{4633D376-5FFC-4424-BA90-E81E512C965B}"/>
              </a:ext>
            </a:extLst>
          </p:cNvPr>
          <p:cNvSpPr>
            <a:spLocks noGrp="1"/>
          </p:cNvSpPr>
          <p:nvPr>
            <p:ph type="sldNum" sz="quarter" idx="12"/>
          </p:nvPr>
        </p:nvSpPr>
        <p:spPr/>
        <p:txBody>
          <a:bodyPr/>
          <a:lstStyle/>
          <a:p>
            <a:pPr defTabSz="914377">
              <a:defRPr/>
            </a:pPr>
            <a:fld id="{F90E331C-8DD5-41DE-A1D8-42719F204B7E}" type="slidenum">
              <a:rPr lang="en-GB" smtClean="0"/>
              <a:pPr defTabSz="914377">
                <a:defRPr/>
              </a:pPr>
              <a:t>‹#›</a:t>
            </a:fld>
            <a:endParaRPr lang="en-GB"/>
          </a:p>
        </p:txBody>
      </p:sp>
    </p:spTree>
    <p:extLst>
      <p:ext uri="{BB962C8B-B14F-4D97-AF65-F5344CB8AC3E}">
        <p14:creationId xmlns:p14="http://schemas.microsoft.com/office/powerpoint/2010/main" val="3384489904"/>
      </p:ext>
    </p:extLst>
  </p:cSld>
  <p:clrMapOvr>
    <a:masterClrMapping/>
  </p:clrMapOvr>
  <p:extLst mod="1">
    <p:ext uri="{DCECCB84-F9BA-43D5-87BE-67443E8EF086}">
      <p15:sldGuideLst xmlns:p15="http://schemas.microsoft.com/office/powerpoint/2012/main">
        <p15:guide id="1" pos="3795">
          <p15:clr>
            <a:srgbClr val="FBAE40"/>
          </p15:clr>
        </p15:guide>
        <p15:guide id="2" pos="388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3BF9-E686-45D8-9BA8-4838328FAE1E}"/>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0951594B-2BB0-4059-A8A9-F6D669354563}"/>
              </a:ext>
            </a:extLst>
          </p:cNvPr>
          <p:cNvSpPr>
            <a:spLocks noGrp="1"/>
          </p:cNvSpPr>
          <p:nvPr>
            <p:ph type="sldNum" sz="quarter" idx="12"/>
          </p:nvPr>
        </p:nvSpPr>
        <p:spPr/>
        <p:txBody>
          <a:bodyPr/>
          <a:lstStyle/>
          <a:p>
            <a:pPr defTabSz="914377">
              <a:defRPr/>
            </a:pPr>
            <a:fld id="{F90E331C-8DD5-41DE-A1D8-42719F204B7E}" type="slidenum">
              <a:rPr lang="en-GB" smtClean="0"/>
              <a:pPr defTabSz="914377">
                <a:defRPr/>
              </a:pPr>
              <a:t>‹#›</a:t>
            </a:fld>
            <a:endParaRPr lang="en-GB"/>
          </a:p>
        </p:txBody>
      </p:sp>
    </p:spTree>
    <p:extLst>
      <p:ext uri="{BB962C8B-B14F-4D97-AF65-F5344CB8AC3E}">
        <p14:creationId xmlns:p14="http://schemas.microsoft.com/office/powerpoint/2010/main" val="34169578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74CFAE-D0C0-468C-98D4-B14C14C4E676}"/>
              </a:ext>
            </a:extLst>
          </p:cNvPr>
          <p:cNvSpPr>
            <a:spLocks noGrp="1"/>
          </p:cNvSpPr>
          <p:nvPr>
            <p:ph type="sldNum" sz="quarter" idx="12"/>
          </p:nvPr>
        </p:nvSpPr>
        <p:spPr/>
        <p:txBody>
          <a:bodyPr/>
          <a:lstStyle/>
          <a:p>
            <a:pPr defTabSz="914377">
              <a:defRPr/>
            </a:pPr>
            <a:fld id="{F90E331C-8DD5-41DE-A1D8-42719F204B7E}" type="slidenum">
              <a:rPr lang="en-GB" smtClean="0"/>
              <a:pPr defTabSz="914377">
                <a:defRPr/>
              </a:pPr>
              <a:t>‹#›</a:t>
            </a:fld>
            <a:endParaRPr lang="en-GB"/>
          </a:p>
        </p:txBody>
      </p:sp>
    </p:spTree>
    <p:extLst>
      <p:ext uri="{BB962C8B-B14F-4D97-AF65-F5344CB8AC3E}">
        <p14:creationId xmlns:p14="http://schemas.microsoft.com/office/powerpoint/2010/main" val="1473491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with logo">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74CFAE-D0C0-468C-98D4-B14C14C4E676}"/>
              </a:ext>
            </a:extLst>
          </p:cNvPr>
          <p:cNvSpPr>
            <a:spLocks noGrp="1"/>
          </p:cNvSpPr>
          <p:nvPr>
            <p:ph type="sldNum" sz="quarter" idx="12"/>
          </p:nvPr>
        </p:nvSpPr>
        <p:spPr/>
        <p:txBody>
          <a:bodyPr/>
          <a:lstStyle/>
          <a:p>
            <a:pPr defTabSz="914377">
              <a:defRPr/>
            </a:pPr>
            <a:fld id="{F90E331C-8DD5-41DE-A1D8-42719F204B7E}" type="slidenum">
              <a:rPr lang="en-GB" smtClean="0"/>
              <a:pPr defTabSz="914377">
                <a:defRPr/>
              </a:pPr>
              <a:t>‹#›</a:t>
            </a:fld>
            <a:endParaRPr lang="en-GB"/>
          </a:p>
        </p:txBody>
      </p:sp>
      <p:pic>
        <p:nvPicPr>
          <p:cNvPr id="5" name="Picture 4">
            <a:extLst>
              <a:ext uri="{FF2B5EF4-FFF2-40B4-BE49-F238E27FC236}">
                <a16:creationId xmlns:a16="http://schemas.microsoft.com/office/drawing/2014/main" id="{F4B8949C-64B8-498D-ADBD-F438F908BE1E}"/>
              </a:ext>
            </a:extLst>
          </p:cNvPr>
          <p:cNvPicPr>
            <a:picLocks noChangeAspect="1"/>
          </p:cNvPicPr>
          <p:nvPr userDrawn="1"/>
        </p:nvPicPr>
        <p:blipFill>
          <a:blip r:embed="rId2"/>
          <a:stretch>
            <a:fillRect/>
          </a:stretch>
        </p:blipFill>
        <p:spPr>
          <a:xfrm>
            <a:off x="9840417" y="5733256"/>
            <a:ext cx="2139305" cy="918896"/>
          </a:xfrm>
          <a:prstGeom prst="rect">
            <a:avLst/>
          </a:prstGeom>
        </p:spPr>
      </p:pic>
    </p:spTree>
    <p:extLst>
      <p:ext uri="{BB962C8B-B14F-4D97-AF65-F5344CB8AC3E}">
        <p14:creationId xmlns:p14="http://schemas.microsoft.com/office/powerpoint/2010/main" val="14312827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ircle C">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3" hasCustomPrompt="1"/>
          </p:nvPr>
        </p:nvSpPr>
        <p:spPr>
          <a:xfrm>
            <a:off x="721784" y="1615017"/>
            <a:ext cx="10802843" cy="332399"/>
          </a:xfrm>
          <a:prstGeom prst="rect">
            <a:avLst/>
          </a:prstGeom>
        </p:spPr>
        <p:txBody>
          <a:bodyPr vert="horz"/>
          <a:lstStyle>
            <a:lvl1pPr marL="609585" indent="-609585">
              <a:buFont typeface="Arial"/>
              <a:buChar char="•"/>
              <a:defRPr sz="2400" baseline="0">
                <a:solidFill>
                  <a:srgbClr val="2E008B"/>
                </a:solidFill>
                <a:latin typeface="Museo Sans Rounded 300"/>
              </a:defRPr>
            </a:lvl1pPr>
          </a:lstStyle>
          <a:p>
            <a:pPr lvl="0"/>
            <a:r>
              <a:rPr lang="en-GB" dirty="0"/>
              <a:t>Body copy in </a:t>
            </a:r>
            <a:r>
              <a:rPr lang="en-GB" dirty="0" err="1"/>
              <a:t>Museo</a:t>
            </a:r>
            <a:r>
              <a:rPr lang="en-GB" dirty="0"/>
              <a:t> Sans Rounded 300</a:t>
            </a:r>
          </a:p>
        </p:txBody>
      </p:sp>
      <p:sp>
        <p:nvSpPr>
          <p:cNvPr id="3" name="Text Placeholder 5"/>
          <p:cNvSpPr>
            <a:spLocks noGrp="1"/>
          </p:cNvSpPr>
          <p:nvPr>
            <p:ph type="body" sz="quarter" idx="12" hasCustomPrompt="1"/>
          </p:nvPr>
        </p:nvSpPr>
        <p:spPr>
          <a:xfrm>
            <a:off x="721783" y="512233"/>
            <a:ext cx="10802844" cy="590996"/>
          </a:xfrm>
          <a:prstGeom prst="rect">
            <a:avLst/>
          </a:prstGeom>
        </p:spPr>
        <p:txBody>
          <a:bodyPr vert="horz"/>
          <a:lstStyle>
            <a:lvl1pPr marL="0" indent="0" algn="l">
              <a:buNone/>
              <a:defRPr sz="4267">
                <a:solidFill>
                  <a:srgbClr val="2E008B"/>
                </a:solidFill>
                <a:latin typeface="Museo Sans Rounded 700"/>
              </a:defRPr>
            </a:lvl1pPr>
          </a:lstStyle>
          <a:p>
            <a:pPr lvl="0"/>
            <a:r>
              <a:rPr lang="en-GB" dirty="0"/>
              <a:t>ONE COLUMN SLIDE</a:t>
            </a:r>
            <a:endParaRPr lang="en-US" dirty="0"/>
          </a:p>
        </p:txBody>
      </p:sp>
    </p:spTree>
    <p:extLst>
      <p:ext uri="{BB962C8B-B14F-4D97-AF65-F5344CB8AC3E}">
        <p14:creationId xmlns:p14="http://schemas.microsoft.com/office/powerpoint/2010/main" val="119481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D3EF-A04A-4CC7-9D53-E1FD55709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0CD9BC-5E84-473F-82C3-79D212DFF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A9793D-7FC7-4A91-A327-569C80B1FF8F}"/>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5" name="Footer Placeholder 4">
            <a:extLst>
              <a:ext uri="{FF2B5EF4-FFF2-40B4-BE49-F238E27FC236}">
                <a16:creationId xmlns:a16="http://schemas.microsoft.com/office/drawing/2014/main" id="{77CC863F-A668-4D5A-907D-998EEF7A6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298258-452D-4032-86FB-1F00386A783B}"/>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214974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D9F0-65AE-4E8A-B088-9411B620BB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458CD4-B3A0-4D7A-A235-3C04373E80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C18CBD-7BDC-4E22-BD12-27E834585C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5E487D-09C1-4E23-ABD3-952CA17877E5}"/>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6" name="Footer Placeholder 5">
            <a:extLst>
              <a:ext uri="{FF2B5EF4-FFF2-40B4-BE49-F238E27FC236}">
                <a16:creationId xmlns:a16="http://schemas.microsoft.com/office/drawing/2014/main" id="{BD11128D-40DC-48DA-8FF1-CB56B17AF9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C1273C-A22F-4DB9-9D92-2543B9A9863C}"/>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307250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288C-9C7E-4608-B327-4801A3290D4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B9310F-744B-4CC0-8F23-87BEA123D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535912-2A69-4F02-A20E-E88479E2CB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42DAC9C-E683-4388-8B1E-78DD04D2C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DBFC38-7FDA-4812-9557-AAC1165BAF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9210A5-1FE5-4B79-888C-080C7DE9C86A}"/>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8" name="Footer Placeholder 7">
            <a:extLst>
              <a:ext uri="{FF2B5EF4-FFF2-40B4-BE49-F238E27FC236}">
                <a16:creationId xmlns:a16="http://schemas.microsoft.com/office/drawing/2014/main" id="{F251FE9A-19BB-4E02-91E3-92B36D7271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E9C5353-773D-42DB-9C29-4FC61D5FCDE0}"/>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387729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70D4-EDBB-4254-B718-BC81087DE8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E686AE-1FD6-430D-A479-A2CFBA771FD2}"/>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4" name="Footer Placeholder 3">
            <a:extLst>
              <a:ext uri="{FF2B5EF4-FFF2-40B4-BE49-F238E27FC236}">
                <a16:creationId xmlns:a16="http://schemas.microsoft.com/office/drawing/2014/main" id="{0E944062-C465-4871-B36B-C6022C5E52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E8F18B-C8D7-48E8-A62A-E4A87C214E2F}"/>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109107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EA559-7B55-49EA-9578-1CAA2C4D8C90}"/>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3" name="Footer Placeholder 2">
            <a:extLst>
              <a:ext uri="{FF2B5EF4-FFF2-40B4-BE49-F238E27FC236}">
                <a16:creationId xmlns:a16="http://schemas.microsoft.com/office/drawing/2014/main" id="{D7DF0323-4CDB-4510-98C3-6959C12866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0CF86E-7BE8-4F75-96FE-5DFDC8E5848E}"/>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44373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BB59-8C69-4227-9A7E-CE36EF352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9F4322-EC85-4020-BD65-F7ED3D83C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E734C5-02EA-4E2D-8087-692BD57D8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134243-FD26-4EBC-BFC4-372734278E25}"/>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6" name="Footer Placeholder 5">
            <a:extLst>
              <a:ext uri="{FF2B5EF4-FFF2-40B4-BE49-F238E27FC236}">
                <a16:creationId xmlns:a16="http://schemas.microsoft.com/office/drawing/2014/main" id="{2080AA1B-65DD-43D8-9B6F-EF3960BE90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B23CA3-DCD2-4437-AAC5-891892E6A456}"/>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110851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F895-67C8-47ED-950D-2BF5E41FC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176EB9-42EE-4B3F-8B7B-C31CFD0E32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3D45B4-7643-4D16-B134-282402900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C8EA6E-A52D-455C-AEA3-44E5D3FBBB59}"/>
              </a:ext>
            </a:extLst>
          </p:cNvPr>
          <p:cNvSpPr>
            <a:spLocks noGrp="1"/>
          </p:cNvSpPr>
          <p:nvPr>
            <p:ph type="dt" sz="half" idx="10"/>
          </p:nvPr>
        </p:nvSpPr>
        <p:spPr/>
        <p:txBody>
          <a:bodyPr/>
          <a:lstStyle/>
          <a:p>
            <a:fld id="{3C9E57DF-DC7B-4B57-910D-5DCC9E313355}" type="datetimeFigureOut">
              <a:rPr lang="en-GB" smtClean="0"/>
              <a:t>10/12/2019</a:t>
            </a:fld>
            <a:endParaRPr lang="en-GB"/>
          </a:p>
        </p:txBody>
      </p:sp>
      <p:sp>
        <p:nvSpPr>
          <p:cNvPr id="6" name="Footer Placeholder 5">
            <a:extLst>
              <a:ext uri="{FF2B5EF4-FFF2-40B4-BE49-F238E27FC236}">
                <a16:creationId xmlns:a16="http://schemas.microsoft.com/office/drawing/2014/main" id="{2987084D-871D-4FF9-9E2A-F7FEBB37ED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DCE95-1D02-40A9-9019-C2F509EFC129}"/>
              </a:ext>
            </a:extLst>
          </p:cNvPr>
          <p:cNvSpPr>
            <a:spLocks noGrp="1"/>
          </p:cNvSpPr>
          <p:nvPr>
            <p:ph type="sldNum" sz="quarter" idx="12"/>
          </p:nvPr>
        </p:nvSpPr>
        <p:spPr/>
        <p:txBody>
          <a:bodyPr/>
          <a:lstStyle/>
          <a:p>
            <a:fld id="{495DE904-631C-4300-BB93-F31A8D49D7EB}" type="slidenum">
              <a:rPr lang="en-GB" smtClean="0"/>
              <a:t>‹#›</a:t>
            </a:fld>
            <a:endParaRPr lang="en-GB"/>
          </a:p>
        </p:txBody>
      </p:sp>
    </p:spTree>
    <p:extLst>
      <p:ext uri="{BB962C8B-B14F-4D97-AF65-F5344CB8AC3E}">
        <p14:creationId xmlns:p14="http://schemas.microsoft.com/office/powerpoint/2010/main" val="2170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EC6A3-8323-4F05-BC64-0C1FF7B09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0DDD92-CAE5-4ED8-BA81-199DC722F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076D4A-B75E-4830-8DEB-B9A9779F6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E57DF-DC7B-4B57-910D-5DCC9E313355}" type="datetimeFigureOut">
              <a:rPr lang="en-GB" smtClean="0"/>
              <a:t>10/12/2019</a:t>
            </a:fld>
            <a:endParaRPr lang="en-GB"/>
          </a:p>
        </p:txBody>
      </p:sp>
      <p:sp>
        <p:nvSpPr>
          <p:cNvPr id="5" name="Footer Placeholder 4">
            <a:extLst>
              <a:ext uri="{FF2B5EF4-FFF2-40B4-BE49-F238E27FC236}">
                <a16:creationId xmlns:a16="http://schemas.microsoft.com/office/drawing/2014/main" id="{25B55933-ACE8-408D-8274-16E0D3BCD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6FB3503-8A53-49EE-ADD9-A395EF920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DE904-631C-4300-BB93-F31A8D49D7EB}" type="slidenum">
              <a:rPr lang="en-GB" smtClean="0"/>
              <a:t>‹#›</a:t>
            </a:fld>
            <a:endParaRPr lang="en-GB"/>
          </a:p>
        </p:txBody>
      </p:sp>
    </p:spTree>
    <p:extLst>
      <p:ext uri="{BB962C8B-B14F-4D97-AF65-F5344CB8AC3E}">
        <p14:creationId xmlns:p14="http://schemas.microsoft.com/office/powerpoint/2010/main" val="112128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5EF75-4D52-440A-A177-AD7D86E621B3}"/>
              </a:ext>
            </a:extLst>
          </p:cNvPr>
          <p:cNvSpPr>
            <a:spLocks noGrp="1"/>
          </p:cNvSpPr>
          <p:nvPr>
            <p:ph type="title"/>
          </p:nvPr>
        </p:nvSpPr>
        <p:spPr>
          <a:xfrm>
            <a:off x="766764" y="476673"/>
            <a:ext cx="10658475" cy="553999"/>
          </a:xfrm>
          <a:prstGeom prst="rect">
            <a:avLst/>
          </a:prstGeom>
        </p:spPr>
        <p:txBody>
          <a:bodyPr vert="horz" wrap="square" lIns="0" tIns="0" rIns="0" bIns="0" rtlCol="0" anchor="t" anchorCtr="0">
            <a:sp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660E384-7329-4F48-9513-487423506C14}"/>
              </a:ext>
            </a:extLst>
          </p:cNvPr>
          <p:cNvSpPr>
            <a:spLocks noGrp="1"/>
          </p:cNvSpPr>
          <p:nvPr>
            <p:ph type="body" idx="1"/>
          </p:nvPr>
        </p:nvSpPr>
        <p:spPr>
          <a:xfrm>
            <a:off x="766764" y="1772818"/>
            <a:ext cx="10658475" cy="1686273"/>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3B240DCD-F5B7-4664-87EE-F1FFDD430D8C}"/>
              </a:ext>
            </a:extLst>
          </p:cNvPr>
          <p:cNvSpPr>
            <a:spLocks noGrp="1"/>
          </p:cNvSpPr>
          <p:nvPr>
            <p:ph type="sldNum" sz="quarter" idx="4"/>
          </p:nvPr>
        </p:nvSpPr>
        <p:spPr>
          <a:xfrm>
            <a:off x="11425237" y="6527928"/>
            <a:ext cx="766763" cy="330072"/>
          </a:xfrm>
          <a:prstGeom prst="rect">
            <a:avLst/>
          </a:prstGeom>
        </p:spPr>
        <p:txBody>
          <a:bodyPr vert="horz" wrap="square" lIns="72000" tIns="72000" rIns="72000" bIns="72000" rtlCol="0" anchor="b" anchorCtr="0">
            <a:spAutoFit/>
          </a:bodyPr>
          <a:lstStyle>
            <a:lvl1pPr algn="ctr">
              <a:defRPr sz="1200">
                <a:solidFill>
                  <a:srgbClr val="666666"/>
                </a:solidFill>
              </a:defRPr>
            </a:lvl1pPr>
          </a:lstStyle>
          <a:p>
            <a:pPr defTabSz="914377">
              <a:defRPr/>
            </a:pPr>
            <a:fld id="{F90E331C-8DD5-41DE-A1D8-42719F204B7E}" type="slidenum">
              <a:rPr lang="en-GB" smtClean="0"/>
              <a:pPr defTabSz="914377">
                <a:defRPr/>
              </a:pPr>
              <a:t>‹#›</a:t>
            </a:fld>
            <a:endParaRPr lang="en-GB"/>
          </a:p>
        </p:txBody>
      </p:sp>
    </p:spTree>
    <p:extLst>
      <p:ext uri="{BB962C8B-B14F-4D97-AF65-F5344CB8AC3E}">
        <p14:creationId xmlns:p14="http://schemas.microsoft.com/office/powerpoint/2010/main" val="2847973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377" rtl="0" eaLnBrk="1" latinLnBrk="0" hangingPunct="1">
        <a:lnSpc>
          <a:spcPct val="90000"/>
        </a:lnSpc>
        <a:spcBef>
          <a:spcPct val="0"/>
        </a:spcBef>
        <a:buNone/>
        <a:defRPr sz="4000" b="1" kern="1200" cap="none" baseline="0">
          <a:solidFill>
            <a:schemeClr val="tx2"/>
          </a:solidFill>
          <a:latin typeface="+mj-lt"/>
          <a:ea typeface="+mj-ea"/>
          <a:cs typeface="+mj-cs"/>
        </a:defRPr>
      </a:lvl1pPr>
    </p:titleStyle>
    <p:bodyStyle>
      <a:lvl1pPr marL="358766" indent="-358766" algn="l" defTabSz="914377" rtl="0" eaLnBrk="1" latinLnBrk="0" hangingPunct="1">
        <a:lnSpc>
          <a:spcPct val="90000"/>
        </a:lnSpc>
        <a:spcBef>
          <a:spcPts val="1000"/>
        </a:spcBef>
        <a:buClr>
          <a:schemeClr val="bg2"/>
        </a:buClr>
        <a:buFont typeface="Arial" panose="020B0604020202020204" pitchFamily="34" charset="0"/>
        <a:buChar char="•"/>
        <a:defRPr sz="2400" kern="1200">
          <a:solidFill>
            <a:schemeClr val="tx1"/>
          </a:solidFill>
          <a:latin typeface="+mn-lt"/>
          <a:ea typeface="+mn-ea"/>
          <a:cs typeface="+mn-cs"/>
        </a:defRPr>
      </a:lvl1pPr>
      <a:lvl2pPr marL="715945" indent="-357179" algn="l" defTabSz="914377"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074712" indent="-358766" algn="l" defTabSz="914377"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433477" indent="-358766" algn="l" defTabSz="914377"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1790655" indent="-357179" algn="l" defTabSz="914377" rtl="0" eaLnBrk="1" latinLnBrk="0" hangingPunct="1">
        <a:lnSpc>
          <a:spcPct val="90000"/>
        </a:lnSpc>
        <a:spcBef>
          <a:spcPts val="500"/>
        </a:spcBef>
        <a:buClr>
          <a:schemeClr val="bg2"/>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483">
          <p15:clr>
            <a:srgbClr val="F26B43"/>
          </p15:clr>
        </p15:guide>
        <p15:guide id="3" pos="7197">
          <p15:clr>
            <a:srgbClr val="F26B43"/>
          </p15:clr>
        </p15:guide>
        <p15:guide id="4" orient="horz" pos="111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975E-F0AD-4AB4-82B8-AAD55B5EB6B3}"/>
              </a:ext>
            </a:extLst>
          </p:cNvPr>
          <p:cNvSpPr>
            <a:spLocks noGrp="1"/>
          </p:cNvSpPr>
          <p:nvPr>
            <p:ph type="ctrTitle"/>
          </p:nvPr>
        </p:nvSpPr>
        <p:spPr/>
        <p:txBody>
          <a:bodyPr/>
          <a:lstStyle/>
          <a:p>
            <a:r>
              <a:rPr lang="en-GB" dirty="0"/>
              <a:t>Group disclosure</a:t>
            </a:r>
          </a:p>
        </p:txBody>
      </p:sp>
    </p:spTree>
    <p:extLst>
      <p:ext uri="{BB962C8B-B14F-4D97-AF65-F5344CB8AC3E}">
        <p14:creationId xmlns:p14="http://schemas.microsoft.com/office/powerpoint/2010/main" val="378778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94AA-B424-4679-B04B-7F8EE0AB99A0}"/>
              </a:ext>
            </a:extLst>
          </p:cNvPr>
          <p:cNvSpPr>
            <a:spLocks noGrp="1"/>
          </p:cNvSpPr>
          <p:nvPr>
            <p:ph type="title"/>
          </p:nvPr>
        </p:nvSpPr>
        <p:spPr/>
        <p:txBody>
          <a:bodyPr/>
          <a:lstStyle/>
          <a:p>
            <a:r>
              <a:rPr lang="en-GB" dirty="0"/>
              <a:t>Group disclosure</a:t>
            </a:r>
          </a:p>
        </p:txBody>
      </p:sp>
      <p:sp>
        <p:nvSpPr>
          <p:cNvPr id="3" name="Content Placeholder 2">
            <a:extLst>
              <a:ext uri="{FF2B5EF4-FFF2-40B4-BE49-F238E27FC236}">
                <a16:creationId xmlns:a16="http://schemas.microsoft.com/office/drawing/2014/main" id="{41F49E90-8580-458B-807A-6DEE119E4006}"/>
              </a:ext>
            </a:extLst>
          </p:cNvPr>
          <p:cNvSpPr>
            <a:spLocks noGrp="1"/>
          </p:cNvSpPr>
          <p:nvPr>
            <p:ph idx="1"/>
          </p:nvPr>
        </p:nvSpPr>
        <p:spPr/>
        <p:txBody>
          <a:bodyPr/>
          <a:lstStyle/>
          <a:p>
            <a:pPr marL="0" indent="0">
              <a:buNone/>
            </a:pPr>
            <a:r>
              <a:rPr lang="en-GB" sz="2000" dirty="0">
                <a:solidFill>
                  <a:srgbClr val="F53F33"/>
                </a:solidFill>
              </a:rPr>
              <a:t>Group disclosure </a:t>
            </a:r>
            <a:r>
              <a:rPr lang="en-GB" sz="2000" dirty="0"/>
              <a:t>can occur when one cell accounts for a very high percentage of a row or column total. </a:t>
            </a:r>
          </a:p>
          <a:p>
            <a:pPr marL="0" indent="0">
              <a:buNone/>
            </a:pPr>
            <a:endParaRPr lang="en-GB" sz="2000" dirty="0"/>
          </a:p>
          <a:p>
            <a:pPr marL="0" indent="0">
              <a:buNone/>
            </a:pPr>
            <a:r>
              <a:rPr lang="en-GB" sz="2000" dirty="0"/>
              <a:t>When a single cell accounts for a very high percentage of a row or column, there is a natural tendency to attribute this characteristic to anyone who may be in this group. </a:t>
            </a:r>
          </a:p>
          <a:p>
            <a:pPr marL="0" indent="0">
              <a:buNone/>
            </a:pPr>
            <a:endParaRPr lang="en-GB" sz="2000" dirty="0"/>
          </a:p>
          <a:p>
            <a:pPr marL="0" indent="0">
              <a:buNone/>
            </a:pPr>
            <a:r>
              <a:rPr lang="en-GB" sz="2000" dirty="0"/>
              <a:t>For example: </a:t>
            </a:r>
          </a:p>
          <a:p>
            <a:pPr marL="0" indent="0">
              <a:buNone/>
            </a:pPr>
            <a:r>
              <a:rPr lang="en-GB" sz="2000" dirty="0"/>
              <a:t>A recent survey of drug use in a school found that 95% of pupils had tried illegal drugs within the previous year.</a:t>
            </a:r>
          </a:p>
          <a:p>
            <a:pPr marL="0" indent="0">
              <a:buNone/>
            </a:pPr>
            <a:endParaRPr lang="en-GB" sz="2000" dirty="0"/>
          </a:p>
          <a:p>
            <a:pPr marL="0" indent="0">
              <a:buNone/>
            </a:pPr>
            <a:r>
              <a:rPr lang="en-GB" sz="2000" dirty="0"/>
              <a:t>What might be the assumptions made if this figure is reported?</a:t>
            </a:r>
          </a:p>
          <a:p>
            <a:pPr marL="0" indent="0">
              <a:buNone/>
            </a:pPr>
            <a:endParaRPr lang="en-GB" sz="1800" dirty="0"/>
          </a:p>
          <a:p>
            <a:pPr marL="0" indent="0">
              <a:buNone/>
            </a:pPr>
            <a:endParaRPr lang="en-GB" sz="1800"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1021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C42584-7F3B-4421-BE51-F2E9A471B3DA}"/>
              </a:ext>
            </a:extLst>
          </p:cNvPr>
          <p:cNvSpPr>
            <a:spLocks noGrp="1"/>
          </p:cNvSpPr>
          <p:nvPr>
            <p:ph type="title"/>
          </p:nvPr>
        </p:nvSpPr>
        <p:spPr/>
        <p:txBody>
          <a:bodyPr/>
          <a:lstStyle/>
          <a:p>
            <a:r>
              <a:rPr lang="en-GB" dirty="0"/>
              <a:t>Group Disclosure (Example 1)</a:t>
            </a:r>
          </a:p>
        </p:txBody>
      </p:sp>
      <p:sp>
        <p:nvSpPr>
          <p:cNvPr id="2" name="Text Placeholder 1">
            <a:extLst>
              <a:ext uri="{FF2B5EF4-FFF2-40B4-BE49-F238E27FC236}">
                <a16:creationId xmlns:a16="http://schemas.microsoft.com/office/drawing/2014/main" id="{238D082F-2ADE-45F0-9582-C8F5F116C9C7}"/>
              </a:ext>
            </a:extLst>
          </p:cNvPr>
          <p:cNvSpPr>
            <a:spLocks noGrp="1"/>
          </p:cNvSpPr>
          <p:nvPr>
            <p:ph idx="1"/>
          </p:nvPr>
        </p:nvSpPr>
        <p:spPr/>
        <p:txBody>
          <a:bodyPr>
            <a:normAutofit/>
          </a:bodyPr>
          <a:lstStyle/>
          <a:p>
            <a:pPr marL="0" indent="0">
              <a:buNone/>
            </a:pPr>
            <a:r>
              <a:rPr lang="en-GB" sz="2000" dirty="0"/>
              <a:t>Cancer survival rate by social class – example data</a:t>
            </a:r>
          </a:p>
        </p:txBody>
      </p:sp>
      <p:graphicFrame>
        <p:nvGraphicFramePr>
          <p:cNvPr id="4" name="Table 3">
            <a:extLst>
              <a:ext uri="{FF2B5EF4-FFF2-40B4-BE49-F238E27FC236}">
                <a16:creationId xmlns:a16="http://schemas.microsoft.com/office/drawing/2014/main" id="{F48F8900-4186-4997-9C91-2964A516F18F}"/>
              </a:ext>
            </a:extLst>
          </p:cNvPr>
          <p:cNvGraphicFramePr>
            <a:graphicFrameLocks noGrp="1"/>
          </p:cNvGraphicFramePr>
          <p:nvPr>
            <p:extLst>
              <p:ext uri="{D42A27DB-BD31-4B8C-83A1-F6EECF244321}">
                <p14:modId xmlns:p14="http://schemas.microsoft.com/office/powerpoint/2010/main" val="3761806745"/>
              </p:ext>
            </p:extLst>
          </p:nvPr>
        </p:nvGraphicFramePr>
        <p:xfrm>
          <a:off x="838200" y="2351314"/>
          <a:ext cx="8424000" cy="2987040"/>
        </p:xfrm>
        <a:graphic>
          <a:graphicData uri="http://schemas.openxmlformats.org/drawingml/2006/table">
            <a:tbl>
              <a:tblPr firstRow="1" bandRow="1">
                <a:tableStyleId>{5940675A-B579-460E-94D1-54222C63F5DA}</a:tableStyleId>
              </a:tblPr>
              <a:tblGrid>
                <a:gridCol w="2592000">
                  <a:extLst>
                    <a:ext uri="{9D8B030D-6E8A-4147-A177-3AD203B41FA5}">
                      <a16:colId xmlns:a16="http://schemas.microsoft.com/office/drawing/2014/main" val="1115842111"/>
                    </a:ext>
                  </a:extLst>
                </a:gridCol>
                <a:gridCol w="972000">
                  <a:extLst>
                    <a:ext uri="{9D8B030D-6E8A-4147-A177-3AD203B41FA5}">
                      <a16:colId xmlns:a16="http://schemas.microsoft.com/office/drawing/2014/main" val="1045029262"/>
                    </a:ext>
                  </a:extLst>
                </a:gridCol>
                <a:gridCol w="972000">
                  <a:extLst>
                    <a:ext uri="{9D8B030D-6E8A-4147-A177-3AD203B41FA5}">
                      <a16:colId xmlns:a16="http://schemas.microsoft.com/office/drawing/2014/main" val="1552622478"/>
                    </a:ext>
                  </a:extLst>
                </a:gridCol>
                <a:gridCol w="972000">
                  <a:extLst>
                    <a:ext uri="{9D8B030D-6E8A-4147-A177-3AD203B41FA5}">
                      <a16:colId xmlns:a16="http://schemas.microsoft.com/office/drawing/2014/main" val="2388657740"/>
                    </a:ext>
                  </a:extLst>
                </a:gridCol>
                <a:gridCol w="972000">
                  <a:extLst>
                    <a:ext uri="{9D8B030D-6E8A-4147-A177-3AD203B41FA5}">
                      <a16:colId xmlns:a16="http://schemas.microsoft.com/office/drawing/2014/main" val="3716880064"/>
                    </a:ext>
                  </a:extLst>
                </a:gridCol>
                <a:gridCol w="972000">
                  <a:extLst>
                    <a:ext uri="{9D8B030D-6E8A-4147-A177-3AD203B41FA5}">
                      <a16:colId xmlns:a16="http://schemas.microsoft.com/office/drawing/2014/main" val="4288041524"/>
                    </a:ext>
                  </a:extLst>
                </a:gridCol>
                <a:gridCol w="972000">
                  <a:extLst>
                    <a:ext uri="{9D8B030D-6E8A-4147-A177-3AD203B41FA5}">
                      <a16:colId xmlns:a16="http://schemas.microsoft.com/office/drawing/2014/main" val="1079687710"/>
                    </a:ext>
                  </a:extLst>
                </a:gridCol>
              </a:tblGrid>
              <a:tr h="0">
                <a:tc>
                  <a:txBody>
                    <a:bodyPr/>
                    <a:lstStyle/>
                    <a:p>
                      <a:r>
                        <a:rPr lang="en-GB" sz="2000" dirty="0">
                          <a:solidFill>
                            <a:schemeClr val="bg1"/>
                          </a:solidFill>
                        </a:rPr>
                        <a:t>Social Class</a:t>
                      </a:r>
                    </a:p>
                  </a:txBody>
                  <a:tcPr marL="121920" marR="121920" marT="60960" marB="60960">
                    <a:solidFill>
                      <a:srgbClr val="F53F33"/>
                    </a:solidFill>
                  </a:tcPr>
                </a:tc>
                <a:tc>
                  <a:txBody>
                    <a:bodyPr/>
                    <a:lstStyle/>
                    <a:p>
                      <a:r>
                        <a:rPr lang="en-GB" sz="2000" dirty="0">
                          <a:solidFill>
                            <a:schemeClr val="bg1"/>
                          </a:solidFill>
                        </a:rPr>
                        <a:t>1 Year</a:t>
                      </a:r>
                    </a:p>
                  </a:txBody>
                  <a:tcPr marL="121920" marR="121920" marT="60960" marB="60960">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2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3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4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5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Count</a:t>
                      </a:r>
                    </a:p>
                  </a:txBody>
                  <a:tcPr marL="121920" marR="121920" marT="60960" marB="60960">
                    <a:lnL w="12700" cap="flat" cmpd="sng" algn="ctr">
                      <a:solidFill>
                        <a:schemeClr val="tx1"/>
                      </a:solidFill>
                      <a:prstDash val="sysDot"/>
                      <a:round/>
                      <a:headEnd type="none" w="med" len="med"/>
                      <a:tailEnd type="none" w="med" len="med"/>
                    </a:lnL>
                    <a:solidFill>
                      <a:srgbClr val="F53F33"/>
                    </a:solidFill>
                  </a:tcPr>
                </a:tc>
                <a:extLst>
                  <a:ext uri="{0D108BD9-81ED-4DB2-BD59-A6C34878D82A}">
                    <a16:rowId xmlns:a16="http://schemas.microsoft.com/office/drawing/2014/main" val="1389138405"/>
                  </a:ext>
                </a:extLst>
              </a:tr>
              <a:tr h="0">
                <a:tc>
                  <a:txBody>
                    <a:bodyPr/>
                    <a:lstStyle/>
                    <a:p>
                      <a:r>
                        <a:rPr lang="en-GB" sz="2000" dirty="0"/>
                        <a:t>I</a:t>
                      </a:r>
                    </a:p>
                  </a:txBody>
                  <a:tcPr marL="121920" marR="121920" marT="60960" marB="60960">
                    <a:lnR w="12700" cap="flat" cmpd="sng" algn="ctr">
                      <a:solidFill>
                        <a:schemeClr val="tx1"/>
                      </a:solidFill>
                      <a:prstDash val="solid"/>
                      <a:round/>
                      <a:headEnd type="none" w="med" len="med"/>
                      <a:tailEnd type="none" w="med" len="med"/>
                    </a:lnR>
                  </a:tcPr>
                </a:tc>
                <a:tc>
                  <a:txBody>
                    <a:bodyPr/>
                    <a:lstStyle/>
                    <a:p>
                      <a:r>
                        <a:rPr lang="en-GB" sz="2000" dirty="0"/>
                        <a:t>92%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83%</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75%</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69%</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8521</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848215904"/>
                  </a:ext>
                </a:extLst>
              </a:tr>
              <a:tr h="0">
                <a:tc>
                  <a:txBody>
                    <a:bodyPr/>
                    <a:lstStyle/>
                    <a:p>
                      <a:r>
                        <a:rPr lang="en-GB" sz="2000" dirty="0"/>
                        <a:t>II</a:t>
                      </a:r>
                    </a:p>
                  </a:txBody>
                  <a:tcPr marL="121920" marR="121920" marT="60960" marB="60960">
                    <a:lnR w="12700" cap="flat" cmpd="sng" algn="ctr">
                      <a:solidFill>
                        <a:schemeClr val="tx1"/>
                      </a:solidFill>
                      <a:prstDash val="solid"/>
                      <a:round/>
                      <a:headEnd type="none" w="med" len="med"/>
                      <a:tailEnd type="none" w="med" len="med"/>
                    </a:lnR>
                  </a:tcPr>
                </a:tc>
                <a:tc>
                  <a:txBody>
                    <a:bodyPr/>
                    <a:lstStyle/>
                    <a:p>
                      <a:r>
                        <a:rPr lang="en-GB" sz="2000" dirty="0"/>
                        <a:t>92%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80%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72%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67%</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63%</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10143</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168736887"/>
                  </a:ext>
                </a:extLst>
              </a:tr>
              <a:tr h="0">
                <a:tc>
                  <a:txBody>
                    <a:bodyPr/>
                    <a:lstStyle/>
                    <a:p>
                      <a:r>
                        <a:rPr lang="en-GB" sz="2000" dirty="0"/>
                        <a:t>III – non-manual</a:t>
                      </a:r>
                    </a:p>
                  </a:txBody>
                  <a:tcPr marL="121920" marR="121920" marT="60960" marB="60960">
                    <a:lnR w="12700" cap="flat" cmpd="sng" algn="ctr">
                      <a:solidFill>
                        <a:schemeClr val="tx1"/>
                      </a:solidFill>
                      <a:prstDash val="solid"/>
                      <a:round/>
                      <a:headEnd type="none" w="med" len="med"/>
                      <a:tailEnd type="none" w="med" len="med"/>
                    </a:lnR>
                  </a:tcPr>
                </a:tc>
                <a:tc>
                  <a:txBody>
                    <a:bodyPr/>
                    <a:lstStyle/>
                    <a:p>
                      <a:r>
                        <a:rPr lang="en-GB" sz="2000" dirty="0"/>
                        <a:t>80%</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71%</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47%</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20875</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2061102101"/>
                  </a:ext>
                </a:extLst>
              </a:tr>
              <a:tr h="0">
                <a:tc>
                  <a:txBody>
                    <a:bodyPr/>
                    <a:lstStyle/>
                    <a:p>
                      <a:r>
                        <a:rPr lang="en-GB" sz="2000" dirty="0"/>
                        <a:t>III – manual </a:t>
                      </a:r>
                    </a:p>
                  </a:txBody>
                  <a:tcPr marL="121920" marR="121920" marT="60960" marB="60960">
                    <a:lnR w="12700" cap="flat" cmpd="sng" algn="ctr">
                      <a:solidFill>
                        <a:schemeClr val="tx1"/>
                      </a:solidFill>
                      <a:prstDash val="solid"/>
                      <a:round/>
                      <a:headEnd type="none" w="med" len="med"/>
                      <a:tailEnd type="none" w="med" len="med"/>
                    </a:lnR>
                  </a:tcPr>
                </a:tc>
                <a:tc>
                  <a:txBody>
                    <a:bodyPr/>
                    <a:lstStyle/>
                    <a:p>
                      <a:r>
                        <a:rPr lang="en-GB" sz="2000" dirty="0"/>
                        <a:t>68%</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64%</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59%</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42%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25491</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86452792"/>
                  </a:ext>
                </a:extLst>
              </a:tr>
              <a:tr h="0">
                <a:tc>
                  <a:txBody>
                    <a:bodyPr/>
                    <a:lstStyle/>
                    <a:p>
                      <a:r>
                        <a:rPr lang="en-GB" sz="2000" dirty="0"/>
                        <a:t>IV</a:t>
                      </a:r>
                    </a:p>
                  </a:txBody>
                  <a:tcPr marL="121920" marR="121920" marT="60960" marB="60960">
                    <a:lnR w="12700" cap="flat" cmpd="sng" algn="ctr">
                      <a:solidFill>
                        <a:schemeClr val="tx1"/>
                      </a:solidFill>
                      <a:prstDash val="solid"/>
                      <a:round/>
                      <a:headEnd type="none" w="med" len="med"/>
                      <a:tailEnd type="none" w="med" len="med"/>
                    </a:lnR>
                  </a:tcPr>
                </a:tc>
                <a:tc>
                  <a:txBody>
                    <a:bodyPr/>
                    <a:lstStyle/>
                    <a:p>
                      <a:r>
                        <a:rPr lang="en-GB" sz="2000" dirty="0"/>
                        <a:t>55%</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42%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37%</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33%</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28%</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12096</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1368468682"/>
                  </a:ext>
                </a:extLst>
              </a:tr>
              <a:tr h="0">
                <a:tc>
                  <a:txBody>
                    <a:bodyPr/>
                    <a:lstStyle/>
                    <a:p>
                      <a:r>
                        <a:rPr lang="en-GB" sz="2000" dirty="0"/>
                        <a:t>V</a:t>
                      </a:r>
                    </a:p>
                  </a:txBody>
                  <a:tcPr marL="121920" marR="121920" marT="60960" marB="60960">
                    <a:lnR w="12700" cap="flat" cmpd="sng" algn="ctr">
                      <a:solidFill>
                        <a:schemeClr val="tx1"/>
                      </a:solidFill>
                      <a:prstDash val="solid"/>
                      <a:round/>
                      <a:headEnd type="none" w="med" len="med"/>
                      <a:tailEnd type="none" w="med" len="med"/>
                    </a:lnR>
                  </a:tcPr>
                </a:tc>
                <a:tc>
                  <a:txBody>
                    <a:bodyPr/>
                    <a:lstStyle/>
                    <a:p>
                      <a:r>
                        <a:rPr lang="en-GB" sz="2000" dirty="0"/>
                        <a:t>38%</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26%</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19%</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8%</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3661</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1125508203"/>
                  </a:ext>
                </a:extLst>
              </a:tr>
            </a:tbl>
          </a:graphicData>
        </a:graphic>
      </p:graphicFrame>
      <p:sp>
        <p:nvSpPr>
          <p:cNvPr id="5" name="Rectangle: Rounded Corners 4">
            <a:extLst>
              <a:ext uri="{FF2B5EF4-FFF2-40B4-BE49-F238E27FC236}">
                <a16:creationId xmlns:a16="http://schemas.microsoft.com/office/drawing/2014/main" id="{4142A2DD-2299-4A74-980F-17B4EA101740}"/>
              </a:ext>
            </a:extLst>
          </p:cNvPr>
          <p:cNvSpPr/>
          <p:nvPr/>
        </p:nvSpPr>
        <p:spPr>
          <a:xfrm>
            <a:off x="9477338" y="2351314"/>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How many observations are in each cell?</a:t>
            </a:r>
          </a:p>
        </p:txBody>
      </p:sp>
    </p:spTree>
    <p:extLst>
      <p:ext uri="{BB962C8B-B14F-4D97-AF65-F5344CB8AC3E}">
        <p14:creationId xmlns:p14="http://schemas.microsoft.com/office/powerpoint/2010/main" val="39117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A4970F-3A1E-4235-8119-7B2327C5FA08}"/>
              </a:ext>
            </a:extLst>
          </p:cNvPr>
          <p:cNvSpPr>
            <a:spLocks noGrp="1"/>
          </p:cNvSpPr>
          <p:nvPr>
            <p:ph type="title"/>
          </p:nvPr>
        </p:nvSpPr>
        <p:spPr/>
        <p:txBody>
          <a:bodyPr/>
          <a:lstStyle/>
          <a:p>
            <a:r>
              <a:rPr lang="en-GB" dirty="0"/>
              <a:t>Group Disclosure (Example 1 - Frequencies)</a:t>
            </a:r>
          </a:p>
        </p:txBody>
      </p:sp>
      <p:sp>
        <p:nvSpPr>
          <p:cNvPr id="2" name="Text Placeholder 1">
            <a:extLst>
              <a:ext uri="{FF2B5EF4-FFF2-40B4-BE49-F238E27FC236}">
                <a16:creationId xmlns:a16="http://schemas.microsoft.com/office/drawing/2014/main" id="{238D082F-2ADE-45F0-9582-C8F5F116C9C7}"/>
              </a:ext>
            </a:extLst>
          </p:cNvPr>
          <p:cNvSpPr>
            <a:spLocks noGrp="1"/>
          </p:cNvSpPr>
          <p:nvPr>
            <p:ph idx="1"/>
          </p:nvPr>
        </p:nvSpPr>
        <p:spPr/>
        <p:txBody>
          <a:bodyPr>
            <a:normAutofit/>
          </a:bodyPr>
          <a:lstStyle/>
          <a:p>
            <a:pPr marL="0" indent="0">
              <a:buNone/>
            </a:pPr>
            <a:r>
              <a:rPr lang="en-GB" sz="2000" dirty="0"/>
              <a:t>Cancer survival rate by social class – example data</a:t>
            </a:r>
          </a:p>
        </p:txBody>
      </p:sp>
      <p:graphicFrame>
        <p:nvGraphicFramePr>
          <p:cNvPr id="4" name="Table 3">
            <a:extLst>
              <a:ext uri="{FF2B5EF4-FFF2-40B4-BE49-F238E27FC236}">
                <a16:creationId xmlns:a16="http://schemas.microsoft.com/office/drawing/2014/main" id="{F48F8900-4186-4997-9C91-2964A516F18F}"/>
              </a:ext>
            </a:extLst>
          </p:cNvPr>
          <p:cNvGraphicFramePr>
            <a:graphicFrameLocks noGrp="1"/>
          </p:cNvGraphicFramePr>
          <p:nvPr>
            <p:extLst>
              <p:ext uri="{D42A27DB-BD31-4B8C-83A1-F6EECF244321}">
                <p14:modId xmlns:p14="http://schemas.microsoft.com/office/powerpoint/2010/main" val="1671495106"/>
              </p:ext>
            </p:extLst>
          </p:nvPr>
        </p:nvGraphicFramePr>
        <p:xfrm>
          <a:off x="838200" y="2354007"/>
          <a:ext cx="8424000" cy="2987040"/>
        </p:xfrm>
        <a:graphic>
          <a:graphicData uri="http://schemas.openxmlformats.org/drawingml/2006/table">
            <a:tbl>
              <a:tblPr firstRow="1" bandRow="1">
                <a:tableStyleId>{5940675A-B579-460E-94D1-54222C63F5DA}</a:tableStyleId>
              </a:tblPr>
              <a:tblGrid>
                <a:gridCol w="2592000">
                  <a:extLst>
                    <a:ext uri="{9D8B030D-6E8A-4147-A177-3AD203B41FA5}">
                      <a16:colId xmlns:a16="http://schemas.microsoft.com/office/drawing/2014/main" val="1115842111"/>
                    </a:ext>
                  </a:extLst>
                </a:gridCol>
                <a:gridCol w="972000">
                  <a:extLst>
                    <a:ext uri="{9D8B030D-6E8A-4147-A177-3AD203B41FA5}">
                      <a16:colId xmlns:a16="http://schemas.microsoft.com/office/drawing/2014/main" val="1045029262"/>
                    </a:ext>
                  </a:extLst>
                </a:gridCol>
                <a:gridCol w="972000">
                  <a:extLst>
                    <a:ext uri="{9D8B030D-6E8A-4147-A177-3AD203B41FA5}">
                      <a16:colId xmlns:a16="http://schemas.microsoft.com/office/drawing/2014/main" val="1552622478"/>
                    </a:ext>
                  </a:extLst>
                </a:gridCol>
                <a:gridCol w="972000">
                  <a:extLst>
                    <a:ext uri="{9D8B030D-6E8A-4147-A177-3AD203B41FA5}">
                      <a16:colId xmlns:a16="http://schemas.microsoft.com/office/drawing/2014/main" val="2388657740"/>
                    </a:ext>
                  </a:extLst>
                </a:gridCol>
                <a:gridCol w="972000">
                  <a:extLst>
                    <a:ext uri="{9D8B030D-6E8A-4147-A177-3AD203B41FA5}">
                      <a16:colId xmlns:a16="http://schemas.microsoft.com/office/drawing/2014/main" val="3716880064"/>
                    </a:ext>
                  </a:extLst>
                </a:gridCol>
                <a:gridCol w="972000">
                  <a:extLst>
                    <a:ext uri="{9D8B030D-6E8A-4147-A177-3AD203B41FA5}">
                      <a16:colId xmlns:a16="http://schemas.microsoft.com/office/drawing/2014/main" val="4288041524"/>
                    </a:ext>
                  </a:extLst>
                </a:gridCol>
                <a:gridCol w="972000">
                  <a:extLst>
                    <a:ext uri="{9D8B030D-6E8A-4147-A177-3AD203B41FA5}">
                      <a16:colId xmlns:a16="http://schemas.microsoft.com/office/drawing/2014/main" val="1079687710"/>
                    </a:ext>
                  </a:extLst>
                </a:gridCol>
              </a:tblGrid>
              <a:tr h="396000">
                <a:tc>
                  <a:txBody>
                    <a:bodyPr/>
                    <a:lstStyle/>
                    <a:p>
                      <a:r>
                        <a:rPr lang="en-GB" sz="2000" dirty="0">
                          <a:solidFill>
                            <a:schemeClr val="bg1"/>
                          </a:solidFill>
                        </a:rPr>
                        <a:t>Social Class</a:t>
                      </a:r>
                    </a:p>
                  </a:txBody>
                  <a:tcPr marL="121920" marR="121920" marT="60960" marB="60960">
                    <a:solidFill>
                      <a:srgbClr val="F53F33"/>
                    </a:solidFill>
                  </a:tcPr>
                </a:tc>
                <a:tc>
                  <a:txBody>
                    <a:bodyPr/>
                    <a:lstStyle/>
                    <a:p>
                      <a:r>
                        <a:rPr lang="en-GB" sz="2000" dirty="0">
                          <a:solidFill>
                            <a:schemeClr val="bg1"/>
                          </a:solidFill>
                        </a:rPr>
                        <a:t>1 Year</a:t>
                      </a:r>
                    </a:p>
                  </a:txBody>
                  <a:tcPr marL="121920" marR="121920" marT="60960" marB="60960">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2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3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4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5 Years</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Count</a:t>
                      </a:r>
                    </a:p>
                  </a:txBody>
                  <a:tcPr marL="121920" marR="121920" marT="60960" marB="60960">
                    <a:lnL w="12700" cap="flat" cmpd="sng" algn="ctr">
                      <a:solidFill>
                        <a:schemeClr val="tx1"/>
                      </a:solidFill>
                      <a:prstDash val="sysDot"/>
                      <a:round/>
                      <a:headEnd type="none" w="med" len="med"/>
                      <a:tailEnd type="none" w="med" len="med"/>
                    </a:lnL>
                    <a:solidFill>
                      <a:srgbClr val="F53F33"/>
                    </a:solidFill>
                  </a:tcPr>
                </a:tc>
                <a:extLst>
                  <a:ext uri="{0D108BD9-81ED-4DB2-BD59-A6C34878D82A}">
                    <a16:rowId xmlns:a16="http://schemas.microsoft.com/office/drawing/2014/main" val="1389138405"/>
                  </a:ext>
                </a:extLst>
              </a:tr>
              <a:tr h="396000">
                <a:tc>
                  <a:txBody>
                    <a:bodyPr/>
                    <a:lstStyle/>
                    <a:p>
                      <a:r>
                        <a:rPr lang="en-GB" sz="2000" dirty="0"/>
                        <a:t>I</a:t>
                      </a:r>
                    </a:p>
                  </a:txBody>
                  <a:tcPr marL="121920" marR="121920" marT="60960" marB="60960"/>
                </a:tc>
                <a:tc>
                  <a:txBody>
                    <a:bodyPr/>
                    <a:lstStyle/>
                    <a:p>
                      <a:r>
                        <a:rPr lang="en-GB" sz="2000" dirty="0"/>
                        <a:t>7839</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7070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6388</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5875</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5283</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8521</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848215904"/>
                  </a:ext>
                </a:extLst>
              </a:tr>
              <a:tr h="396000">
                <a:tc>
                  <a:txBody>
                    <a:bodyPr/>
                    <a:lstStyle/>
                    <a:p>
                      <a:r>
                        <a:rPr lang="en-GB" sz="2000" dirty="0"/>
                        <a:t>II</a:t>
                      </a:r>
                    </a:p>
                  </a:txBody>
                  <a:tcPr marL="121920" marR="121920" marT="60960" marB="60960"/>
                </a:tc>
                <a:tc>
                  <a:txBody>
                    <a:bodyPr/>
                    <a:lstStyle/>
                    <a:p>
                      <a:r>
                        <a:rPr lang="en-GB" sz="2000" dirty="0"/>
                        <a:t>9332</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8112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7304</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6792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6390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10143</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168736887"/>
                  </a:ext>
                </a:extLst>
              </a:tr>
              <a:tr h="396000">
                <a:tc>
                  <a:txBody>
                    <a:bodyPr/>
                    <a:lstStyle/>
                    <a:p>
                      <a:r>
                        <a:rPr lang="en-GB" sz="2000" dirty="0"/>
                        <a:t>III – non-manual</a:t>
                      </a:r>
                    </a:p>
                  </a:txBody>
                  <a:tcPr marL="121920" marR="121920" marT="60960" marB="60960"/>
                </a:tc>
                <a:tc>
                  <a:txBody>
                    <a:bodyPr/>
                    <a:lstStyle/>
                    <a:p>
                      <a:r>
                        <a:rPr lang="en-GB" sz="2000" dirty="0"/>
                        <a:t>16697</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14819</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12521</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10855</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9808</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20875</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2061102101"/>
                  </a:ext>
                </a:extLst>
              </a:tr>
              <a:tr h="396000">
                <a:tc>
                  <a:txBody>
                    <a:bodyPr/>
                    <a:lstStyle/>
                    <a:p>
                      <a:r>
                        <a:rPr lang="en-GB" sz="2000" dirty="0"/>
                        <a:t>III – manual </a:t>
                      </a:r>
                    </a:p>
                  </a:txBody>
                  <a:tcPr marL="121920" marR="121920" marT="60960" marB="60960"/>
                </a:tc>
                <a:tc>
                  <a:txBody>
                    <a:bodyPr/>
                    <a:lstStyle/>
                    <a:p>
                      <a:r>
                        <a:rPr lang="en-GB" sz="2000" dirty="0"/>
                        <a:t>17330</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16318</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15036</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12740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10709</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25491</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86452792"/>
                  </a:ext>
                </a:extLst>
              </a:tr>
              <a:tr h="396000">
                <a:tc>
                  <a:txBody>
                    <a:bodyPr/>
                    <a:lstStyle/>
                    <a:p>
                      <a:r>
                        <a:rPr lang="en-GB" sz="2000" dirty="0"/>
                        <a:t>IV</a:t>
                      </a:r>
                    </a:p>
                  </a:txBody>
                  <a:tcPr marL="121920" marR="121920" marT="60960" marB="60960"/>
                </a:tc>
                <a:tc>
                  <a:txBody>
                    <a:bodyPr/>
                    <a:lstStyle/>
                    <a:p>
                      <a:r>
                        <a:rPr lang="en-GB" sz="2000" dirty="0"/>
                        <a:t>6652</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5078</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4476</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3989</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3383</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12096</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1368468682"/>
                  </a:ext>
                </a:extLst>
              </a:tr>
              <a:tr h="396000">
                <a:tc>
                  <a:txBody>
                    <a:bodyPr/>
                    <a:lstStyle/>
                    <a:p>
                      <a:r>
                        <a:rPr lang="en-GB" sz="2000" dirty="0"/>
                        <a:t>V</a:t>
                      </a:r>
                    </a:p>
                  </a:txBody>
                  <a:tcPr marL="121920" marR="121920" marT="60960" marB="60960"/>
                </a:tc>
                <a:tc>
                  <a:txBody>
                    <a:bodyPr/>
                    <a:lstStyle/>
                    <a:p>
                      <a:r>
                        <a:rPr lang="en-GB" sz="2000" dirty="0"/>
                        <a:t>1391</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952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692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290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3661</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1125508203"/>
                  </a:ext>
                </a:extLst>
              </a:tr>
            </a:tbl>
          </a:graphicData>
        </a:graphic>
      </p:graphicFrame>
      <p:sp>
        <p:nvSpPr>
          <p:cNvPr id="5" name="Rectangle: Rounded Corners 4">
            <a:extLst>
              <a:ext uri="{FF2B5EF4-FFF2-40B4-BE49-F238E27FC236}">
                <a16:creationId xmlns:a16="http://schemas.microsoft.com/office/drawing/2014/main" id="{63CFA30B-B509-4F4D-843C-8E44D6426A1A}"/>
              </a:ext>
            </a:extLst>
          </p:cNvPr>
          <p:cNvSpPr/>
          <p:nvPr/>
        </p:nvSpPr>
        <p:spPr>
          <a:xfrm>
            <a:off x="9509995" y="3259614"/>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Is a 0 a problem in this context?</a:t>
            </a:r>
          </a:p>
        </p:txBody>
      </p:sp>
      <p:sp>
        <p:nvSpPr>
          <p:cNvPr id="7" name="Rectangle: Rounded Corners 6">
            <a:extLst>
              <a:ext uri="{FF2B5EF4-FFF2-40B4-BE49-F238E27FC236}">
                <a16:creationId xmlns:a16="http://schemas.microsoft.com/office/drawing/2014/main" id="{57E78D5C-9954-4767-A6A4-5154EC0FFA15}"/>
              </a:ext>
            </a:extLst>
          </p:cNvPr>
          <p:cNvSpPr/>
          <p:nvPr/>
        </p:nvSpPr>
        <p:spPr>
          <a:xfrm>
            <a:off x="9509995" y="2382997"/>
            <a:ext cx="2357610" cy="741680"/>
          </a:xfrm>
          <a:prstGeom prst="roundRect">
            <a:avLst/>
          </a:prstGeom>
          <a:solidFill>
            <a:srgbClr val="68BE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Number of observations are clear</a:t>
            </a:r>
          </a:p>
        </p:txBody>
      </p:sp>
    </p:spTree>
    <p:extLst>
      <p:ext uri="{BB962C8B-B14F-4D97-AF65-F5344CB8AC3E}">
        <p14:creationId xmlns:p14="http://schemas.microsoft.com/office/powerpoint/2010/main" val="43914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14705C-1232-4259-84DD-FC51A53F94C6}"/>
              </a:ext>
            </a:extLst>
          </p:cNvPr>
          <p:cNvSpPr>
            <a:spLocks noGrp="1"/>
          </p:cNvSpPr>
          <p:nvPr>
            <p:ph type="title"/>
          </p:nvPr>
        </p:nvSpPr>
        <p:spPr/>
        <p:txBody>
          <a:bodyPr/>
          <a:lstStyle/>
          <a:p>
            <a:r>
              <a:rPr lang="en-GB" dirty="0"/>
              <a:t>Group Disclosure (Example 2)</a:t>
            </a:r>
          </a:p>
        </p:txBody>
      </p:sp>
      <p:sp>
        <p:nvSpPr>
          <p:cNvPr id="2" name="Text Placeholder 1">
            <a:extLst>
              <a:ext uri="{FF2B5EF4-FFF2-40B4-BE49-F238E27FC236}">
                <a16:creationId xmlns:a16="http://schemas.microsoft.com/office/drawing/2014/main" id="{9AC4D84D-C571-4104-9DB1-D1822982E10D}"/>
              </a:ext>
            </a:extLst>
          </p:cNvPr>
          <p:cNvSpPr>
            <a:spLocks noGrp="1"/>
          </p:cNvSpPr>
          <p:nvPr>
            <p:ph idx="1"/>
          </p:nvPr>
        </p:nvSpPr>
        <p:spPr/>
        <p:txBody>
          <a:bodyPr>
            <a:normAutofit/>
          </a:bodyPr>
          <a:lstStyle/>
          <a:p>
            <a:pPr marL="0" indent="0">
              <a:buNone/>
            </a:pPr>
            <a:r>
              <a:rPr lang="en-GB" sz="2000" dirty="0"/>
              <a:t>Breakdown of main cause of workplace injuries by profession</a:t>
            </a:r>
          </a:p>
        </p:txBody>
      </p:sp>
      <p:graphicFrame>
        <p:nvGraphicFramePr>
          <p:cNvPr id="4" name="Table 3">
            <a:extLst>
              <a:ext uri="{FF2B5EF4-FFF2-40B4-BE49-F238E27FC236}">
                <a16:creationId xmlns:a16="http://schemas.microsoft.com/office/drawing/2014/main" id="{F2B34982-654E-4B07-9593-A823D41F8160}"/>
              </a:ext>
            </a:extLst>
          </p:cNvPr>
          <p:cNvGraphicFramePr>
            <a:graphicFrameLocks noGrp="1"/>
          </p:cNvGraphicFramePr>
          <p:nvPr>
            <p:extLst>
              <p:ext uri="{D42A27DB-BD31-4B8C-83A1-F6EECF244321}">
                <p14:modId xmlns:p14="http://schemas.microsoft.com/office/powerpoint/2010/main" val="2733991767"/>
              </p:ext>
            </p:extLst>
          </p:nvPr>
        </p:nvGraphicFramePr>
        <p:xfrm>
          <a:off x="838200" y="2370614"/>
          <a:ext cx="9936000" cy="2011680"/>
        </p:xfrm>
        <a:graphic>
          <a:graphicData uri="http://schemas.openxmlformats.org/drawingml/2006/table">
            <a:tbl>
              <a:tblPr firstRow="1" bandRow="1">
                <a:tableStyleId>{5940675A-B579-460E-94D1-54222C63F5DA}</a:tableStyleId>
              </a:tblPr>
              <a:tblGrid>
                <a:gridCol w="1656000">
                  <a:extLst>
                    <a:ext uri="{9D8B030D-6E8A-4147-A177-3AD203B41FA5}">
                      <a16:colId xmlns:a16="http://schemas.microsoft.com/office/drawing/2014/main" val="1452639947"/>
                    </a:ext>
                  </a:extLst>
                </a:gridCol>
                <a:gridCol w="1656000">
                  <a:extLst>
                    <a:ext uri="{9D8B030D-6E8A-4147-A177-3AD203B41FA5}">
                      <a16:colId xmlns:a16="http://schemas.microsoft.com/office/drawing/2014/main" val="885137932"/>
                    </a:ext>
                  </a:extLst>
                </a:gridCol>
                <a:gridCol w="1656000">
                  <a:extLst>
                    <a:ext uri="{9D8B030D-6E8A-4147-A177-3AD203B41FA5}">
                      <a16:colId xmlns:a16="http://schemas.microsoft.com/office/drawing/2014/main" val="2879205632"/>
                    </a:ext>
                  </a:extLst>
                </a:gridCol>
                <a:gridCol w="1656000">
                  <a:extLst>
                    <a:ext uri="{9D8B030D-6E8A-4147-A177-3AD203B41FA5}">
                      <a16:colId xmlns:a16="http://schemas.microsoft.com/office/drawing/2014/main" val="31345904"/>
                    </a:ext>
                  </a:extLst>
                </a:gridCol>
                <a:gridCol w="1656000">
                  <a:extLst>
                    <a:ext uri="{9D8B030D-6E8A-4147-A177-3AD203B41FA5}">
                      <a16:colId xmlns:a16="http://schemas.microsoft.com/office/drawing/2014/main" val="4216214814"/>
                    </a:ext>
                  </a:extLst>
                </a:gridCol>
                <a:gridCol w="1656000">
                  <a:extLst>
                    <a:ext uri="{9D8B030D-6E8A-4147-A177-3AD203B41FA5}">
                      <a16:colId xmlns:a16="http://schemas.microsoft.com/office/drawing/2014/main" val="2489150905"/>
                    </a:ext>
                  </a:extLst>
                </a:gridCol>
              </a:tblGrid>
              <a:tr h="0">
                <a:tc>
                  <a:txBody>
                    <a:bodyPr/>
                    <a:lstStyle/>
                    <a:p>
                      <a:pPr algn="l"/>
                      <a:r>
                        <a:rPr lang="en-GB" sz="2000" dirty="0">
                          <a:solidFill>
                            <a:schemeClr val="bg1"/>
                          </a:solidFill>
                        </a:rPr>
                        <a:t>Profession</a:t>
                      </a:r>
                    </a:p>
                  </a:txBody>
                  <a:tcPr marL="121920" marR="121920" marT="60960" marB="60960">
                    <a:solidFill>
                      <a:srgbClr val="F53F33"/>
                    </a:solidFill>
                  </a:tcPr>
                </a:tc>
                <a:tc>
                  <a:txBody>
                    <a:bodyPr/>
                    <a:lstStyle/>
                    <a:p>
                      <a:pPr algn="l"/>
                      <a:r>
                        <a:rPr lang="en-GB" sz="2000" dirty="0">
                          <a:solidFill>
                            <a:schemeClr val="bg1"/>
                          </a:solidFill>
                        </a:rPr>
                        <a:t>Tripping/Falls</a:t>
                      </a:r>
                    </a:p>
                  </a:txBody>
                  <a:tcPr marL="121920" marR="121920" marT="60960" marB="60960">
                    <a:lnR w="12700" cap="flat" cmpd="sng" algn="ctr">
                      <a:solidFill>
                        <a:schemeClr val="tx1"/>
                      </a:solidFill>
                      <a:prstDash val="sysDot"/>
                      <a:round/>
                      <a:headEnd type="none" w="med" len="med"/>
                      <a:tailEnd type="none" w="med" len="med"/>
                    </a:lnR>
                    <a:solidFill>
                      <a:srgbClr val="F53F33"/>
                    </a:solidFill>
                  </a:tcPr>
                </a:tc>
                <a:tc>
                  <a:txBody>
                    <a:bodyPr/>
                    <a:lstStyle/>
                    <a:p>
                      <a:pPr algn="l"/>
                      <a:r>
                        <a:rPr lang="en-GB" sz="2000" dirty="0">
                          <a:solidFill>
                            <a:schemeClr val="bg1"/>
                          </a:solidFill>
                        </a:rPr>
                        <a:t>Repetitive Strain Injury</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b="0" i="0" kern="1200" dirty="0">
                          <a:solidFill>
                            <a:schemeClr val="bg1"/>
                          </a:solidFill>
                          <a:effectLst/>
                          <a:latin typeface="+mn-lt"/>
                          <a:ea typeface="+mn-ea"/>
                          <a:cs typeface="+mn-cs"/>
                        </a:rPr>
                        <a:t>Heavy Machinery </a:t>
                      </a:r>
                      <a:endParaRPr lang="en-GB" sz="2400" dirty="0">
                        <a:solidFill>
                          <a:schemeClr val="bg1"/>
                        </a:solidFill>
                      </a:endParaRP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pPr algn="l"/>
                      <a:r>
                        <a:rPr lang="en-GB" sz="2000" dirty="0">
                          <a:solidFill>
                            <a:schemeClr val="bg1"/>
                          </a:solidFill>
                        </a:rPr>
                        <a:t>Other</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pPr algn="l"/>
                      <a:r>
                        <a:rPr lang="en-GB" sz="2000" dirty="0">
                          <a:solidFill>
                            <a:schemeClr val="bg1"/>
                          </a:solidFill>
                        </a:rPr>
                        <a:t>Observations</a:t>
                      </a:r>
                    </a:p>
                  </a:txBody>
                  <a:tcPr marL="121920" marR="121920" marT="60960" marB="60960">
                    <a:lnL w="12700" cap="flat" cmpd="sng" algn="ctr">
                      <a:solidFill>
                        <a:schemeClr val="tx1"/>
                      </a:solidFill>
                      <a:prstDash val="sysDot"/>
                      <a:round/>
                      <a:headEnd type="none" w="med" len="med"/>
                      <a:tailEnd type="none" w="med" len="med"/>
                    </a:lnL>
                    <a:solidFill>
                      <a:srgbClr val="F53F33"/>
                    </a:solidFill>
                  </a:tcPr>
                </a:tc>
                <a:extLst>
                  <a:ext uri="{0D108BD9-81ED-4DB2-BD59-A6C34878D82A}">
                    <a16:rowId xmlns:a16="http://schemas.microsoft.com/office/drawing/2014/main" val="3817594273"/>
                  </a:ext>
                </a:extLst>
              </a:tr>
              <a:tr h="0">
                <a:tc>
                  <a:txBody>
                    <a:bodyPr/>
                    <a:lstStyle/>
                    <a:p>
                      <a:r>
                        <a:rPr lang="en-GB" sz="2000" dirty="0"/>
                        <a:t>Doctor</a:t>
                      </a:r>
                    </a:p>
                  </a:txBody>
                  <a:tcPr marL="121920" marR="121920" marT="60960" marB="60960"/>
                </a:tc>
                <a:tc>
                  <a:txBody>
                    <a:bodyPr/>
                    <a:lstStyle/>
                    <a:p>
                      <a:r>
                        <a:rPr lang="en-GB" sz="2000" dirty="0"/>
                        <a:t>8%</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22%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70%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732</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684563233"/>
                  </a:ext>
                </a:extLst>
              </a:tr>
              <a:tr h="0">
                <a:tc>
                  <a:txBody>
                    <a:bodyPr/>
                    <a:lstStyle/>
                    <a:p>
                      <a:r>
                        <a:rPr lang="en-GB" sz="2000" dirty="0"/>
                        <a:t>Builder</a:t>
                      </a:r>
                    </a:p>
                  </a:txBody>
                  <a:tcPr marL="121920" marR="121920" marT="60960" marB="60960"/>
                </a:tc>
                <a:tc>
                  <a:txBody>
                    <a:bodyPr/>
                    <a:lstStyle/>
                    <a:p>
                      <a:r>
                        <a:rPr lang="en-GB" sz="2000" dirty="0"/>
                        <a:t>24%</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19%</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54%</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1485</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353170295"/>
                  </a:ext>
                </a:extLst>
              </a:tr>
              <a:tr h="0">
                <a:tc>
                  <a:txBody>
                    <a:bodyPr/>
                    <a:lstStyle/>
                    <a:p>
                      <a:r>
                        <a:rPr lang="en-GB" sz="2000" dirty="0"/>
                        <a:t>Banker</a:t>
                      </a:r>
                    </a:p>
                  </a:txBody>
                  <a:tcPr marL="121920" marR="121920" marT="60960" marB="60960"/>
                </a:tc>
                <a:tc>
                  <a:txBody>
                    <a:bodyPr/>
                    <a:lstStyle/>
                    <a:p>
                      <a:r>
                        <a:rPr lang="en-GB" sz="2000" dirty="0"/>
                        <a:t>18%</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17%</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65%</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509</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2536218692"/>
                  </a:ext>
                </a:extLst>
              </a:tr>
            </a:tbl>
          </a:graphicData>
        </a:graphic>
      </p:graphicFrame>
    </p:spTree>
    <p:extLst>
      <p:ext uri="{BB962C8B-B14F-4D97-AF65-F5344CB8AC3E}">
        <p14:creationId xmlns:p14="http://schemas.microsoft.com/office/powerpoint/2010/main" val="109198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535175-7E83-426C-A6FE-133698B13767}"/>
              </a:ext>
            </a:extLst>
          </p:cNvPr>
          <p:cNvSpPr>
            <a:spLocks noGrp="1"/>
          </p:cNvSpPr>
          <p:nvPr>
            <p:ph type="title"/>
          </p:nvPr>
        </p:nvSpPr>
        <p:spPr/>
        <p:txBody>
          <a:bodyPr/>
          <a:lstStyle/>
          <a:p>
            <a:r>
              <a:rPr lang="en-GB" dirty="0"/>
              <a:t>Group Disclosure (Example 2 - Frequencies)</a:t>
            </a:r>
          </a:p>
        </p:txBody>
      </p:sp>
      <p:sp>
        <p:nvSpPr>
          <p:cNvPr id="2" name="Text Placeholder 1">
            <a:extLst>
              <a:ext uri="{FF2B5EF4-FFF2-40B4-BE49-F238E27FC236}">
                <a16:creationId xmlns:a16="http://schemas.microsoft.com/office/drawing/2014/main" id="{9AC4D84D-C571-4104-9DB1-D1822982E10D}"/>
              </a:ext>
            </a:extLst>
          </p:cNvPr>
          <p:cNvSpPr>
            <a:spLocks noGrp="1"/>
          </p:cNvSpPr>
          <p:nvPr>
            <p:ph idx="1"/>
          </p:nvPr>
        </p:nvSpPr>
        <p:spPr/>
        <p:txBody>
          <a:bodyPr>
            <a:normAutofit/>
          </a:bodyPr>
          <a:lstStyle/>
          <a:p>
            <a:pPr marL="0" indent="0">
              <a:buNone/>
            </a:pPr>
            <a:r>
              <a:rPr lang="en-GB" sz="2000" dirty="0"/>
              <a:t>Breakdown of main cause of workplace injuries by profession</a:t>
            </a:r>
          </a:p>
        </p:txBody>
      </p:sp>
      <p:graphicFrame>
        <p:nvGraphicFramePr>
          <p:cNvPr id="4" name="Table 3">
            <a:extLst>
              <a:ext uri="{FF2B5EF4-FFF2-40B4-BE49-F238E27FC236}">
                <a16:creationId xmlns:a16="http://schemas.microsoft.com/office/drawing/2014/main" id="{F2B34982-654E-4B07-9593-A823D41F8160}"/>
              </a:ext>
            </a:extLst>
          </p:cNvPr>
          <p:cNvGraphicFramePr>
            <a:graphicFrameLocks noGrp="1"/>
          </p:cNvGraphicFramePr>
          <p:nvPr>
            <p:extLst>
              <p:ext uri="{D42A27DB-BD31-4B8C-83A1-F6EECF244321}">
                <p14:modId xmlns:p14="http://schemas.microsoft.com/office/powerpoint/2010/main" val="2988200715"/>
              </p:ext>
            </p:extLst>
          </p:nvPr>
        </p:nvGraphicFramePr>
        <p:xfrm>
          <a:off x="838200" y="2374225"/>
          <a:ext cx="9936000" cy="2011680"/>
        </p:xfrm>
        <a:graphic>
          <a:graphicData uri="http://schemas.openxmlformats.org/drawingml/2006/table">
            <a:tbl>
              <a:tblPr firstRow="1" bandRow="1">
                <a:tableStyleId>{5940675A-B579-460E-94D1-54222C63F5DA}</a:tableStyleId>
              </a:tblPr>
              <a:tblGrid>
                <a:gridCol w="1656000">
                  <a:extLst>
                    <a:ext uri="{9D8B030D-6E8A-4147-A177-3AD203B41FA5}">
                      <a16:colId xmlns:a16="http://schemas.microsoft.com/office/drawing/2014/main" val="1452639947"/>
                    </a:ext>
                  </a:extLst>
                </a:gridCol>
                <a:gridCol w="1656000">
                  <a:extLst>
                    <a:ext uri="{9D8B030D-6E8A-4147-A177-3AD203B41FA5}">
                      <a16:colId xmlns:a16="http://schemas.microsoft.com/office/drawing/2014/main" val="885137932"/>
                    </a:ext>
                  </a:extLst>
                </a:gridCol>
                <a:gridCol w="1656000">
                  <a:extLst>
                    <a:ext uri="{9D8B030D-6E8A-4147-A177-3AD203B41FA5}">
                      <a16:colId xmlns:a16="http://schemas.microsoft.com/office/drawing/2014/main" val="2879205632"/>
                    </a:ext>
                  </a:extLst>
                </a:gridCol>
                <a:gridCol w="1656000">
                  <a:extLst>
                    <a:ext uri="{9D8B030D-6E8A-4147-A177-3AD203B41FA5}">
                      <a16:colId xmlns:a16="http://schemas.microsoft.com/office/drawing/2014/main" val="31345904"/>
                    </a:ext>
                  </a:extLst>
                </a:gridCol>
                <a:gridCol w="1656000">
                  <a:extLst>
                    <a:ext uri="{9D8B030D-6E8A-4147-A177-3AD203B41FA5}">
                      <a16:colId xmlns:a16="http://schemas.microsoft.com/office/drawing/2014/main" val="4216214814"/>
                    </a:ext>
                  </a:extLst>
                </a:gridCol>
                <a:gridCol w="1656000">
                  <a:extLst>
                    <a:ext uri="{9D8B030D-6E8A-4147-A177-3AD203B41FA5}">
                      <a16:colId xmlns:a16="http://schemas.microsoft.com/office/drawing/2014/main" val="2489150905"/>
                    </a:ext>
                  </a:extLst>
                </a:gridCol>
              </a:tblGrid>
              <a:tr h="0">
                <a:tc>
                  <a:txBody>
                    <a:bodyPr/>
                    <a:lstStyle/>
                    <a:p>
                      <a:r>
                        <a:rPr lang="en-GB" sz="2000" dirty="0">
                          <a:solidFill>
                            <a:schemeClr val="bg1"/>
                          </a:solidFill>
                        </a:rPr>
                        <a:t>Profession</a:t>
                      </a:r>
                    </a:p>
                  </a:txBody>
                  <a:tcPr marL="121920" marR="121920" marT="60960" marB="60960">
                    <a:solidFill>
                      <a:srgbClr val="F53F33"/>
                    </a:solidFill>
                  </a:tcPr>
                </a:tc>
                <a:tc>
                  <a:txBody>
                    <a:bodyPr/>
                    <a:lstStyle/>
                    <a:p>
                      <a:r>
                        <a:rPr lang="en-GB" sz="2000" dirty="0">
                          <a:solidFill>
                            <a:schemeClr val="bg1"/>
                          </a:solidFill>
                        </a:rPr>
                        <a:t>Tripping/Falls</a:t>
                      </a:r>
                    </a:p>
                  </a:txBody>
                  <a:tcPr marL="121920" marR="121920" marT="60960" marB="60960">
                    <a:lnR w="12700" cap="flat" cmpd="sng" algn="ctr">
                      <a:solidFill>
                        <a:schemeClr val="tx1"/>
                      </a:solidFill>
                      <a:prstDash val="sysDot"/>
                      <a:round/>
                      <a:headEnd type="none" w="med" len="med"/>
                      <a:tailEnd type="none" w="med" len="med"/>
                    </a:lnR>
                    <a:solidFill>
                      <a:srgbClr val="F53F3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kern="1200" dirty="0">
                          <a:solidFill>
                            <a:schemeClr val="bg1"/>
                          </a:solidFill>
                          <a:effectLst/>
                          <a:latin typeface="+mn-lt"/>
                          <a:ea typeface="+mn-ea"/>
                          <a:cs typeface="+mn-cs"/>
                        </a:rPr>
                        <a:t>Repetitive Strain Injury</a:t>
                      </a:r>
                      <a:endParaRPr lang="en-GB" sz="2400" dirty="0">
                        <a:solidFill>
                          <a:schemeClr val="bg1"/>
                        </a:solidFill>
                      </a:endParaRP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b="0" i="0" kern="1200" dirty="0">
                          <a:solidFill>
                            <a:schemeClr val="bg1"/>
                          </a:solidFill>
                          <a:effectLst/>
                          <a:latin typeface="+mn-lt"/>
                          <a:ea typeface="+mn-ea"/>
                          <a:cs typeface="+mn-cs"/>
                        </a:rPr>
                        <a:t>Heavy Machinery </a:t>
                      </a:r>
                      <a:endParaRPr lang="en-GB" sz="2400" dirty="0">
                        <a:solidFill>
                          <a:schemeClr val="bg1"/>
                        </a:solidFill>
                      </a:endParaRP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Other</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solidFill>
                      <a:srgbClr val="F53F33"/>
                    </a:solidFill>
                  </a:tcPr>
                </a:tc>
                <a:tc>
                  <a:txBody>
                    <a:bodyPr/>
                    <a:lstStyle/>
                    <a:p>
                      <a:r>
                        <a:rPr lang="en-GB" sz="2000" dirty="0">
                          <a:solidFill>
                            <a:schemeClr val="bg1"/>
                          </a:solidFill>
                        </a:rPr>
                        <a:t>Observations</a:t>
                      </a:r>
                    </a:p>
                  </a:txBody>
                  <a:tcPr marL="121920" marR="121920" marT="60960" marB="60960">
                    <a:lnL w="12700" cap="flat" cmpd="sng" algn="ctr">
                      <a:solidFill>
                        <a:schemeClr val="tx1"/>
                      </a:solidFill>
                      <a:prstDash val="sysDot"/>
                      <a:round/>
                      <a:headEnd type="none" w="med" len="med"/>
                      <a:tailEnd type="none" w="med" len="med"/>
                    </a:lnL>
                    <a:solidFill>
                      <a:srgbClr val="F53F33"/>
                    </a:solidFill>
                  </a:tcPr>
                </a:tc>
                <a:extLst>
                  <a:ext uri="{0D108BD9-81ED-4DB2-BD59-A6C34878D82A}">
                    <a16:rowId xmlns:a16="http://schemas.microsoft.com/office/drawing/2014/main" val="3817594273"/>
                  </a:ext>
                </a:extLst>
              </a:tr>
              <a:tr h="0">
                <a:tc>
                  <a:txBody>
                    <a:bodyPr/>
                    <a:lstStyle/>
                    <a:p>
                      <a:r>
                        <a:rPr lang="en-GB" sz="2000" dirty="0"/>
                        <a:t>Doctor</a:t>
                      </a:r>
                    </a:p>
                  </a:txBody>
                  <a:tcPr marL="121920" marR="121920" marT="60960" marB="60960"/>
                </a:tc>
                <a:tc>
                  <a:txBody>
                    <a:bodyPr/>
                    <a:lstStyle/>
                    <a:p>
                      <a:r>
                        <a:rPr lang="en-GB" sz="2000" dirty="0"/>
                        <a:t>58</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164</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510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732</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684563233"/>
                  </a:ext>
                </a:extLst>
              </a:tr>
              <a:tr h="0">
                <a:tc>
                  <a:txBody>
                    <a:bodyPr/>
                    <a:lstStyle/>
                    <a:p>
                      <a:r>
                        <a:rPr lang="en-GB" sz="2000" dirty="0"/>
                        <a:t>Builder</a:t>
                      </a:r>
                    </a:p>
                  </a:txBody>
                  <a:tcPr marL="121920" marR="121920" marT="60960" marB="60960"/>
                </a:tc>
                <a:tc>
                  <a:txBody>
                    <a:bodyPr/>
                    <a:lstStyle/>
                    <a:p>
                      <a:r>
                        <a:rPr lang="en-GB" sz="2000" dirty="0"/>
                        <a:t>355</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283</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45</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802</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1485</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353170295"/>
                  </a:ext>
                </a:extLst>
              </a:tr>
              <a:tr h="0">
                <a:tc>
                  <a:txBody>
                    <a:bodyPr/>
                    <a:lstStyle/>
                    <a:p>
                      <a:r>
                        <a:rPr lang="en-GB" sz="2000" dirty="0"/>
                        <a:t>Banker</a:t>
                      </a:r>
                    </a:p>
                  </a:txBody>
                  <a:tcPr marL="121920" marR="121920" marT="60960" marB="60960"/>
                </a:tc>
                <a:tc>
                  <a:txBody>
                    <a:bodyPr/>
                    <a:lstStyle/>
                    <a:p>
                      <a:r>
                        <a:rPr lang="en-GB" sz="2000" dirty="0"/>
                        <a:t>92</a:t>
                      </a:r>
                    </a:p>
                  </a:txBody>
                  <a:tcPr marL="121920" marR="121920" marT="60960" marB="60960">
                    <a:lnR w="12700" cap="flat" cmpd="sng" algn="ctr">
                      <a:solidFill>
                        <a:schemeClr val="tx1"/>
                      </a:solidFill>
                      <a:prstDash val="sysDot"/>
                      <a:round/>
                      <a:headEnd type="none" w="med" len="med"/>
                      <a:tailEnd type="none" w="med" len="med"/>
                    </a:lnR>
                  </a:tcPr>
                </a:tc>
                <a:tc>
                  <a:txBody>
                    <a:bodyPr/>
                    <a:lstStyle/>
                    <a:p>
                      <a:r>
                        <a:rPr lang="en-GB" sz="2000" dirty="0"/>
                        <a:t>87</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330</a:t>
                      </a:r>
                    </a:p>
                  </a:txBody>
                  <a:tcPr marL="121920" marR="121920" marT="60960" marB="6096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r>
                        <a:rPr lang="en-GB" sz="2000" dirty="0"/>
                        <a:t>509</a:t>
                      </a:r>
                    </a:p>
                  </a:txBody>
                  <a:tcPr marL="121920" marR="121920" marT="60960" marB="60960">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2536218692"/>
                  </a:ext>
                </a:extLst>
              </a:tr>
            </a:tbl>
          </a:graphicData>
        </a:graphic>
      </p:graphicFrame>
      <p:sp>
        <p:nvSpPr>
          <p:cNvPr id="7" name="Rectangle: Rounded Corners 6">
            <a:extLst>
              <a:ext uri="{FF2B5EF4-FFF2-40B4-BE49-F238E27FC236}">
                <a16:creationId xmlns:a16="http://schemas.microsoft.com/office/drawing/2014/main" id="{94CFE2B4-BA6A-4AB6-9CC1-C0F10478D461}"/>
              </a:ext>
            </a:extLst>
          </p:cNvPr>
          <p:cNvSpPr/>
          <p:nvPr/>
        </p:nvSpPr>
        <p:spPr>
          <a:xfrm>
            <a:off x="838200" y="4696528"/>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Is a 0 a problem in this context?</a:t>
            </a:r>
          </a:p>
        </p:txBody>
      </p:sp>
    </p:spTree>
    <p:extLst>
      <p:ext uri="{BB962C8B-B14F-4D97-AF65-F5344CB8AC3E}">
        <p14:creationId xmlns:p14="http://schemas.microsoft.com/office/powerpoint/2010/main" val="1113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75816-6EF7-4A9C-A240-ADE8C0AF1CDF}"/>
              </a:ext>
            </a:extLst>
          </p:cNvPr>
          <p:cNvPicPr>
            <a:picLocks noChangeAspect="1"/>
          </p:cNvPicPr>
          <p:nvPr/>
        </p:nvPicPr>
        <p:blipFill>
          <a:blip r:embed="rId3"/>
          <a:stretch>
            <a:fillRect/>
          </a:stretch>
        </p:blipFill>
        <p:spPr>
          <a:xfrm>
            <a:off x="2142564" y="5197958"/>
            <a:ext cx="2590800" cy="1543050"/>
          </a:xfrm>
          <a:prstGeom prst="rect">
            <a:avLst/>
          </a:prstGeom>
        </p:spPr>
      </p:pic>
      <p:pic>
        <p:nvPicPr>
          <p:cNvPr id="6" name="Picture 5">
            <a:extLst>
              <a:ext uri="{FF2B5EF4-FFF2-40B4-BE49-F238E27FC236}">
                <a16:creationId xmlns:a16="http://schemas.microsoft.com/office/drawing/2014/main" id="{4A888F8C-5427-4C00-82C7-16CFF5BBD357}"/>
              </a:ext>
            </a:extLst>
          </p:cNvPr>
          <p:cNvPicPr>
            <a:picLocks noChangeAspect="1"/>
          </p:cNvPicPr>
          <p:nvPr/>
        </p:nvPicPr>
        <p:blipFill>
          <a:blip r:embed="rId4"/>
          <a:stretch>
            <a:fillRect/>
          </a:stretch>
        </p:blipFill>
        <p:spPr>
          <a:xfrm>
            <a:off x="4776885" y="5197959"/>
            <a:ext cx="3035856" cy="1549646"/>
          </a:xfrm>
          <a:prstGeom prst="rect">
            <a:avLst/>
          </a:prstGeom>
        </p:spPr>
      </p:pic>
      <p:pic>
        <p:nvPicPr>
          <p:cNvPr id="7"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A961180D-BF41-42BB-AF7E-C67B64C63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0C244-A7B6-4614-A876-12ADD48D04BC}"/>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186502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ncer Research UK">
  <a:themeElements>
    <a:clrScheme name="Cancer Research 2">
      <a:dk1>
        <a:srgbClr val="58595B"/>
      </a:dk1>
      <a:lt1>
        <a:sysClr val="window" lastClr="FFFFFF"/>
      </a:lt1>
      <a:dk2>
        <a:srgbClr val="2E008B"/>
      </a:dk2>
      <a:lt2>
        <a:srgbClr val="EC008C"/>
      </a:lt2>
      <a:accent1>
        <a:srgbClr val="00B6ED"/>
      </a:accent1>
      <a:accent2>
        <a:srgbClr val="A7A8AA"/>
      </a:accent2>
      <a:accent3>
        <a:srgbClr val="AB99D1"/>
      </a:accent3>
      <a:accent4>
        <a:srgbClr val="F799D1"/>
      </a:accent4>
      <a:accent5>
        <a:srgbClr val="99E2F8"/>
      </a:accent5>
      <a:accent6>
        <a:srgbClr val="D9D9D8"/>
      </a:accent6>
      <a:hlink>
        <a:srgbClr val="AB99D1"/>
      </a:hlink>
      <a:folHlink>
        <a:srgbClr val="99E2F8"/>
      </a:folHlink>
    </a:clrScheme>
    <a:fontScheme name="Cancer Research UK - cor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ncer Research UK (Core)_16x9 template_draft5" id="{9C31A059-EFA4-46FD-A925-1650D6FE654B}" vid="{37F5E9B0-F89A-46E6-909A-F71D2855493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10" ma:contentTypeDescription="Create a new document." ma:contentTypeScope="" ma:versionID="5d503b2ef408edec868ce14339e2ec21">
  <xsd:schema xmlns:xsd="http://www.w3.org/2001/XMLSchema" xmlns:xs="http://www.w3.org/2001/XMLSchema" xmlns:p="http://schemas.microsoft.com/office/2006/metadata/properties" xmlns:ns2="6b99fbbe-008b-4655-b4a1-0eced64c7d8e" xmlns:ns3="d3487f6f-ab0b-4587-a069-ce0288aa9c35" targetNamespace="http://schemas.microsoft.com/office/2006/metadata/properties" ma:root="true" ma:fieldsID="172e6f202ee5fa2e8f91e211fc89a724" ns2:_="" ns3:_="">
    <xsd:import namespace="6b99fbbe-008b-4655-b4a1-0eced64c7d8e"/>
    <xsd:import namespace="d3487f6f-ab0b-4587-a069-ce0288aa9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487f6f-ab0b-4587-a069-ce0288aa9c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28E055-7256-4984-A63D-EF84B60AABE5}">
  <ds:schemaRefs>
    <ds:schemaRef ds:uri="7ef179fa-8040-4e24-abfc-63344607b0fe"/>
    <ds:schemaRef ds:uri="http://schemas.openxmlformats.org/package/2006/metadata/core-properties"/>
    <ds:schemaRef ds:uri="http://purl.org/dc/terms/"/>
    <ds:schemaRef ds:uri="http://purl.org/dc/dcmitype/"/>
    <ds:schemaRef ds:uri="http://purl.org/dc/elements/1.1/"/>
    <ds:schemaRef ds:uri="cf33824a-33ee-4d8b-af19-973eb859d156"/>
    <ds:schemaRef ds:uri="http://schemas.microsoft.com/office/2006/documentManagement/types"/>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D6A890A-8AF1-49C4-BC21-0DF2A486223C}">
  <ds:schemaRefs>
    <ds:schemaRef ds:uri="http://schemas.microsoft.com/sharepoint/v3/contenttype/forms"/>
  </ds:schemaRefs>
</ds:datastoreItem>
</file>

<file path=customXml/itemProps3.xml><?xml version="1.0" encoding="utf-8"?>
<ds:datastoreItem xmlns:ds="http://schemas.openxmlformats.org/officeDocument/2006/customXml" ds:itemID="{7044FE25-0D01-437C-BF22-BFEED201AE29}"/>
</file>

<file path=docProps/app.xml><?xml version="1.0" encoding="utf-8"?>
<Properties xmlns="http://schemas.openxmlformats.org/officeDocument/2006/extended-properties" xmlns:vt="http://schemas.openxmlformats.org/officeDocument/2006/docPropsVTypes">
  <TotalTime>115</TotalTime>
  <Words>942</Words>
  <Application>Microsoft Office PowerPoint</Application>
  <PresentationFormat>Widescreen</PresentationFormat>
  <Paragraphs>194</Paragraphs>
  <Slides>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Museo Sans Rounded 300</vt:lpstr>
      <vt:lpstr>Museo Sans Rounded 700</vt:lpstr>
      <vt:lpstr>Office Theme</vt:lpstr>
      <vt:lpstr>Cancer Research UK</vt:lpstr>
      <vt:lpstr>Group disclosure</vt:lpstr>
      <vt:lpstr>Group disclosure</vt:lpstr>
      <vt:lpstr>Group Disclosure (Example 1)</vt:lpstr>
      <vt:lpstr>Group Disclosure (Example 1 - Frequencies)</vt:lpstr>
      <vt:lpstr>Group Disclosure (Example 2)</vt:lpstr>
      <vt:lpstr>Group Disclosure (Example 2 - Frequencies)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disclosure</dc:title>
  <dc:creator>Simon Parker</dc:creator>
  <cp:lastModifiedBy>Simon Parker</cp:lastModifiedBy>
  <cp:revision>10</cp:revision>
  <dcterms:created xsi:type="dcterms:W3CDTF">2019-08-19T15:09:33Z</dcterms:created>
  <dcterms:modified xsi:type="dcterms:W3CDTF">2019-12-10T15:11:48Z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