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5.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2"/>
  </p:notesMasterIdLst>
  <p:sldIdLst>
    <p:sldId id="256" r:id="rId5"/>
    <p:sldId id="257" r:id="rId6"/>
    <p:sldId id="258" r:id="rId7"/>
    <p:sldId id="259" r:id="rId8"/>
    <p:sldId id="260" r:id="rId9"/>
    <p:sldId id="261" r:id="rId10"/>
    <p:sldId id="431"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B338"/>
    <a:srgbClr val="68BE5B"/>
    <a:srgbClr val="EE434C"/>
    <a:srgbClr val="F53F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560A62C-BBDE-45E2-9853-EDEE298D2649}" v="416" dt="2019-12-10T15:27:42.26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9456" autoAdjust="0"/>
  </p:normalViewPr>
  <p:slideViewPr>
    <p:cSldViewPr snapToGrid="0">
      <p:cViewPr varScale="1">
        <p:scale>
          <a:sx n="91" d="100"/>
          <a:sy n="91" d="100"/>
        </p:scale>
        <p:origin x="202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Units of Alcohol Consumed By</a:t>
            </a:r>
            <a:r>
              <a:rPr lang="en-US" baseline="0"/>
              <a:t> Age</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0353174805648015"/>
          <c:y val="0.12306905370843992"/>
          <c:w val="0.86382181463217589"/>
          <c:h val="0.72210295963643933"/>
        </c:manualLayout>
      </c:layout>
      <c:scatterChart>
        <c:scatterStyle val="lineMarker"/>
        <c:varyColors val="0"/>
        <c:ser>
          <c:idx val="0"/>
          <c:order val="0"/>
          <c:tx>
            <c:strRef>
              <c:f>Sheet1!$B$1</c:f>
              <c:strCache>
                <c:ptCount val="1"/>
                <c:pt idx="0">
                  <c:v>Units</c:v>
                </c:pt>
              </c:strCache>
            </c:strRef>
          </c:tx>
          <c:spPr>
            <a:ln w="19050" cap="rnd">
              <a:noFill/>
              <a:round/>
            </a:ln>
            <a:effectLst/>
          </c:spPr>
          <c:marker>
            <c:symbol val="circle"/>
            <c:size val="5"/>
            <c:spPr>
              <a:solidFill>
                <a:srgbClr val="F53F33"/>
              </a:solidFill>
              <a:ln w="9525">
                <a:solidFill>
                  <a:srgbClr val="F53F33"/>
                </a:solidFill>
              </a:ln>
              <a:effectLst/>
            </c:spPr>
          </c:marker>
          <c:trendline>
            <c:spPr>
              <a:ln w="19050" cap="rnd">
                <a:solidFill>
                  <a:schemeClr val="accent1"/>
                </a:solidFill>
                <a:prstDash val="sysDot"/>
              </a:ln>
              <a:effectLst/>
            </c:spPr>
            <c:trendlineType val="linear"/>
            <c:dispRSqr val="0"/>
            <c:dispEq val="0"/>
          </c:trendline>
          <c:trendline>
            <c:spPr>
              <a:ln w="19050" cap="rnd">
                <a:solidFill>
                  <a:schemeClr val="accent1"/>
                </a:solidFill>
                <a:prstDash val="sysDot"/>
              </a:ln>
              <a:effectLst/>
            </c:spPr>
            <c:trendlineType val="linear"/>
            <c:forward val="2"/>
            <c:dispRSqr val="0"/>
            <c:dispEq val="0"/>
          </c:trendline>
          <c:trendline>
            <c:spPr>
              <a:ln w="19050" cap="rnd">
                <a:solidFill>
                  <a:schemeClr val="accent1"/>
                </a:solidFill>
                <a:prstDash val="sysDot"/>
              </a:ln>
              <a:effectLst/>
            </c:spPr>
            <c:trendlineType val="linear"/>
            <c:dispRSqr val="0"/>
            <c:dispEq val="0"/>
          </c:trendline>
          <c:trendline>
            <c:spPr>
              <a:ln w="19050" cap="rnd">
                <a:solidFill>
                  <a:srgbClr val="F53F33"/>
                </a:solidFill>
                <a:prstDash val="sysDot"/>
              </a:ln>
              <a:effectLst/>
            </c:spPr>
            <c:trendlineType val="linear"/>
            <c:forward val="2"/>
            <c:dispRSqr val="0"/>
            <c:dispEq val="0"/>
          </c:trendline>
          <c:xVal>
            <c:numRef>
              <c:f>Sheet1!$A$2:$A$17</c:f>
              <c:numCache>
                <c:formatCode>General</c:formatCode>
                <c:ptCount val="16"/>
                <c:pt idx="0">
                  <c:v>10</c:v>
                </c:pt>
                <c:pt idx="1">
                  <c:v>12</c:v>
                </c:pt>
                <c:pt idx="2">
                  <c:v>14</c:v>
                </c:pt>
                <c:pt idx="3">
                  <c:v>15</c:v>
                </c:pt>
                <c:pt idx="4">
                  <c:v>18</c:v>
                </c:pt>
                <c:pt idx="5">
                  <c:v>19</c:v>
                </c:pt>
                <c:pt idx="6">
                  <c:v>19</c:v>
                </c:pt>
                <c:pt idx="7">
                  <c:v>21</c:v>
                </c:pt>
                <c:pt idx="8">
                  <c:v>22</c:v>
                </c:pt>
                <c:pt idx="9">
                  <c:v>23</c:v>
                </c:pt>
                <c:pt idx="10">
                  <c:v>23</c:v>
                </c:pt>
                <c:pt idx="11">
                  <c:v>23</c:v>
                </c:pt>
                <c:pt idx="12">
                  <c:v>25</c:v>
                </c:pt>
                <c:pt idx="13">
                  <c:v>27</c:v>
                </c:pt>
                <c:pt idx="14">
                  <c:v>28</c:v>
                </c:pt>
                <c:pt idx="15">
                  <c:v>30</c:v>
                </c:pt>
              </c:numCache>
            </c:numRef>
          </c:xVal>
          <c:yVal>
            <c:numRef>
              <c:f>Sheet1!$B$2:$B$17</c:f>
              <c:numCache>
                <c:formatCode>General</c:formatCode>
                <c:ptCount val="16"/>
                <c:pt idx="0">
                  <c:v>4</c:v>
                </c:pt>
                <c:pt idx="1">
                  <c:v>7</c:v>
                </c:pt>
                <c:pt idx="2">
                  <c:v>5</c:v>
                </c:pt>
                <c:pt idx="3">
                  <c:v>10</c:v>
                </c:pt>
                <c:pt idx="4">
                  <c:v>24</c:v>
                </c:pt>
                <c:pt idx="5">
                  <c:v>24</c:v>
                </c:pt>
                <c:pt idx="6">
                  <c:v>18</c:v>
                </c:pt>
                <c:pt idx="7">
                  <c:v>29</c:v>
                </c:pt>
                <c:pt idx="8">
                  <c:v>23</c:v>
                </c:pt>
                <c:pt idx="9">
                  <c:v>8</c:v>
                </c:pt>
                <c:pt idx="10">
                  <c:v>14</c:v>
                </c:pt>
                <c:pt idx="11">
                  <c:v>22</c:v>
                </c:pt>
                <c:pt idx="12">
                  <c:v>25</c:v>
                </c:pt>
                <c:pt idx="13">
                  <c:v>18</c:v>
                </c:pt>
                <c:pt idx="14">
                  <c:v>16</c:v>
                </c:pt>
                <c:pt idx="15">
                  <c:v>13</c:v>
                </c:pt>
              </c:numCache>
            </c:numRef>
          </c:yVal>
          <c:smooth val="0"/>
          <c:extLst>
            <c:ext xmlns:c16="http://schemas.microsoft.com/office/drawing/2014/chart" uri="{C3380CC4-5D6E-409C-BE32-E72D297353CC}">
              <c16:uniqueId val="{00000004-9B38-4D0C-853D-0DBB32A38794}"/>
            </c:ext>
          </c:extLst>
        </c:ser>
        <c:dLbls>
          <c:showLegendKey val="0"/>
          <c:showVal val="0"/>
          <c:showCatName val="0"/>
          <c:showSerName val="0"/>
          <c:showPercent val="0"/>
          <c:showBubbleSize val="0"/>
        </c:dLbls>
        <c:axId val="2073265904"/>
        <c:axId val="2045900544"/>
      </c:scatterChart>
      <c:valAx>
        <c:axId val="2073265904"/>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Age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45900544"/>
        <c:crosses val="autoZero"/>
        <c:crossBetween val="midCat"/>
      </c:valAx>
      <c:valAx>
        <c:axId val="204590054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Units Consumed</a:t>
                </a:r>
                <a:r>
                  <a:rPr lang="en-GB" baseline="0"/>
                  <a:t> Weekly</a:t>
                </a:r>
                <a:endParaRPr lang="en-GB"/>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73265904"/>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Units</a:t>
            </a:r>
            <a:r>
              <a:rPr lang="en-US" baseline="0"/>
              <a:t> of Alcohol Consumed By Age</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0416389891534171"/>
          <c:y val="0.12824052331818539"/>
          <c:w val="0.86162844605368083"/>
          <c:h val="0.7759900847641017"/>
        </c:manualLayout>
      </c:layout>
      <c:scatterChart>
        <c:scatterStyle val="lineMarker"/>
        <c:varyColors val="0"/>
        <c:ser>
          <c:idx val="0"/>
          <c:order val="0"/>
          <c:tx>
            <c:strRef>
              <c:f>Sheet1!$E$1</c:f>
              <c:strCache>
                <c:ptCount val="1"/>
                <c:pt idx="0">
                  <c:v>Units Deviation</c:v>
                </c:pt>
              </c:strCache>
            </c:strRef>
          </c:tx>
          <c:spPr>
            <a:ln w="19050" cap="rnd">
              <a:noFill/>
              <a:round/>
            </a:ln>
            <a:effectLst/>
          </c:spPr>
          <c:marker>
            <c:symbol val="circle"/>
            <c:size val="5"/>
            <c:spPr>
              <a:solidFill>
                <a:srgbClr val="F53F33"/>
              </a:solidFill>
              <a:ln w="9525">
                <a:solidFill>
                  <a:srgbClr val="F53F33"/>
                </a:solidFill>
              </a:ln>
              <a:effectLst/>
            </c:spPr>
          </c:marker>
          <c:trendline>
            <c:spPr>
              <a:ln w="19050" cap="rnd">
                <a:solidFill>
                  <a:schemeClr val="accent1"/>
                </a:solidFill>
                <a:prstDash val="sysDot"/>
              </a:ln>
              <a:effectLst/>
            </c:spPr>
            <c:trendlineType val="log"/>
            <c:dispRSqr val="0"/>
            <c:dispEq val="0"/>
          </c:trendline>
          <c:trendline>
            <c:spPr>
              <a:ln w="19050" cap="rnd">
                <a:solidFill>
                  <a:schemeClr val="accent1"/>
                </a:solidFill>
                <a:prstDash val="sysDot"/>
              </a:ln>
              <a:effectLst/>
            </c:spPr>
            <c:trendlineType val="linear"/>
            <c:dispRSqr val="0"/>
            <c:dispEq val="0"/>
          </c:trendline>
          <c:trendline>
            <c:spPr>
              <a:ln w="19050" cap="rnd">
                <a:solidFill>
                  <a:srgbClr val="F53F33"/>
                </a:solidFill>
                <a:prstDash val="sysDot"/>
              </a:ln>
              <a:effectLst/>
            </c:spPr>
            <c:trendlineType val="linear"/>
            <c:forward val="2"/>
            <c:dispRSqr val="0"/>
            <c:dispEq val="0"/>
          </c:trendline>
          <c:xVal>
            <c:numRef>
              <c:f>Sheet1!$D$2:$D$17</c:f>
              <c:numCache>
                <c:formatCode>General</c:formatCode>
                <c:ptCount val="16"/>
                <c:pt idx="0">
                  <c:v>-9.875</c:v>
                </c:pt>
                <c:pt idx="1">
                  <c:v>-7.875</c:v>
                </c:pt>
                <c:pt idx="2">
                  <c:v>-7.25</c:v>
                </c:pt>
                <c:pt idx="3">
                  <c:v>-6.25</c:v>
                </c:pt>
                <c:pt idx="4">
                  <c:v>-1.875</c:v>
                </c:pt>
                <c:pt idx="5">
                  <c:v>-0.875</c:v>
                </c:pt>
                <c:pt idx="6">
                  <c:v>-2.25</c:v>
                </c:pt>
                <c:pt idx="7">
                  <c:v>-0.25</c:v>
                </c:pt>
                <c:pt idx="8">
                  <c:v>2.125</c:v>
                </c:pt>
                <c:pt idx="9">
                  <c:v>1.75</c:v>
                </c:pt>
                <c:pt idx="10">
                  <c:v>3.125</c:v>
                </c:pt>
                <c:pt idx="11">
                  <c:v>1.75</c:v>
                </c:pt>
                <c:pt idx="12">
                  <c:v>3.75</c:v>
                </c:pt>
                <c:pt idx="13">
                  <c:v>7.125</c:v>
                </c:pt>
                <c:pt idx="14">
                  <c:v>8.125</c:v>
                </c:pt>
                <c:pt idx="15">
                  <c:v>8.75</c:v>
                </c:pt>
              </c:numCache>
            </c:numRef>
          </c:xVal>
          <c:yVal>
            <c:numRef>
              <c:f>Sheet1!$E$2:$E$17</c:f>
              <c:numCache>
                <c:formatCode>General</c:formatCode>
                <c:ptCount val="16"/>
                <c:pt idx="0">
                  <c:v>-12.25</c:v>
                </c:pt>
                <c:pt idx="1">
                  <c:v>-9.25</c:v>
                </c:pt>
                <c:pt idx="2">
                  <c:v>-11.25</c:v>
                </c:pt>
                <c:pt idx="3">
                  <c:v>-6.25</c:v>
                </c:pt>
                <c:pt idx="4">
                  <c:v>7.75</c:v>
                </c:pt>
                <c:pt idx="5">
                  <c:v>7.75</c:v>
                </c:pt>
                <c:pt idx="6">
                  <c:v>1.75</c:v>
                </c:pt>
                <c:pt idx="7">
                  <c:v>12.75</c:v>
                </c:pt>
                <c:pt idx="8">
                  <c:v>6.75</c:v>
                </c:pt>
                <c:pt idx="9">
                  <c:v>-8.25</c:v>
                </c:pt>
                <c:pt idx="10">
                  <c:v>-2.25</c:v>
                </c:pt>
                <c:pt idx="11">
                  <c:v>5.75</c:v>
                </c:pt>
                <c:pt idx="12">
                  <c:v>8.75</c:v>
                </c:pt>
                <c:pt idx="13">
                  <c:v>1.75</c:v>
                </c:pt>
                <c:pt idx="14">
                  <c:v>-0.25</c:v>
                </c:pt>
                <c:pt idx="15">
                  <c:v>-3.25</c:v>
                </c:pt>
              </c:numCache>
            </c:numRef>
          </c:yVal>
          <c:smooth val="0"/>
          <c:extLst>
            <c:ext xmlns:c16="http://schemas.microsoft.com/office/drawing/2014/chart" uri="{C3380CC4-5D6E-409C-BE32-E72D297353CC}">
              <c16:uniqueId val="{00000003-FD67-403A-8FAC-9195903401CE}"/>
            </c:ext>
          </c:extLst>
        </c:ser>
        <c:dLbls>
          <c:showLegendKey val="0"/>
          <c:showVal val="0"/>
          <c:showCatName val="0"/>
          <c:showSerName val="0"/>
          <c:showPercent val="0"/>
          <c:showBubbleSize val="0"/>
        </c:dLbls>
        <c:axId val="2039038976"/>
        <c:axId val="2035439344"/>
      </c:scatterChart>
      <c:valAx>
        <c:axId val="2039038976"/>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Age - Deviation from Mean</a:t>
                </a:r>
              </a:p>
            </c:rich>
          </c:tx>
          <c:layout>
            <c:manualLayout>
              <c:xMode val="edge"/>
              <c:yMode val="edge"/>
              <c:x val="0.39096850851271225"/>
              <c:y val="0.92981292963336415"/>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35439344"/>
        <c:crosses val="autoZero"/>
        <c:crossBetween val="midCat"/>
      </c:valAx>
      <c:valAx>
        <c:axId val="203543934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dirty="0"/>
                  <a:t>Units Consumed Weekly - Deviation from Mean </a:t>
                </a:r>
              </a:p>
            </c:rich>
          </c:tx>
          <c:layout>
            <c:manualLayout>
              <c:xMode val="edge"/>
              <c:yMode val="edge"/>
              <c:x val="5.0821793843119967E-2"/>
              <c:y val="0.14425033726075207"/>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3903897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sz="1200" b="1" dirty="0" err="1"/>
              <a:t>Companyco</a:t>
            </a:r>
            <a:r>
              <a:rPr lang="en-GB" sz="1200" b="1" dirty="0"/>
              <a:t> Employee</a:t>
            </a:r>
            <a:r>
              <a:rPr lang="en-GB" sz="1200" b="1" baseline="0" dirty="0"/>
              <a:t> Ethnic Background (160 FT Staff)</a:t>
            </a:r>
            <a:endParaRPr lang="en-GB" sz="1200" b="1"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spPr>
            <a:solidFill>
              <a:srgbClr val="F53F33"/>
            </a:solidFill>
          </c:spPr>
          <c:dPt>
            <c:idx val="0"/>
            <c:bubble3D val="0"/>
            <c:spPr>
              <a:solidFill>
                <a:srgbClr val="43AA8B"/>
              </a:solidFill>
              <a:ln w="19050">
                <a:solidFill>
                  <a:schemeClr val="lt1"/>
                </a:solidFill>
              </a:ln>
              <a:effectLst/>
            </c:spPr>
            <c:extLst>
              <c:ext xmlns:c16="http://schemas.microsoft.com/office/drawing/2014/chart" uri="{C3380CC4-5D6E-409C-BE32-E72D297353CC}">
                <c16:uniqueId val="{00000001-2B1D-4449-818E-E5DA0FB761C5}"/>
              </c:ext>
            </c:extLst>
          </c:dPt>
          <c:dPt>
            <c:idx val="1"/>
            <c:bubble3D val="0"/>
            <c:spPr>
              <a:solidFill>
                <a:srgbClr val="F53F33"/>
              </a:solidFill>
              <a:ln w="19050">
                <a:solidFill>
                  <a:schemeClr val="lt1"/>
                </a:solidFill>
              </a:ln>
              <a:effectLst/>
            </c:spPr>
            <c:extLst>
              <c:ext xmlns:c16="http://schemas.microsoft.com/office/drawing/2014/chart" uri="{C3380CC4-5D6E-409C-BE32-E72D297353CC}">
                <c16:uniqueId val="{00000003-2B1D-4449-818E-E5DA0FB761C5}"/>
              </c:ext>
            </c:extLst>
          </c:dPt>
          <c:dPt>
            <c:idx val="2"/>
            <c:bubble3D val="0"/>
            <c:spPr>
              <a:solidFill>
                <a:srgbClr val="254441"/>
              </a:solidFill>
              <a:ln w="19050">
                <a:solidFill>
                  <a:schemeClr val="lt1"/>
                </a:solidFill>
              </a:ln>
              <a:effectLst/>
            </c:spPr>
            <c:extLst>
              <c:ext xmlns:c16="http://schemas.microsoft.com/office/drawing/2014/chart" uri="{C3380CC4-5D6E-409C-BE32-E72D297353CC}">
                <c16:uniqueId val="{00000005-2B1D-4449-818E-E5DA0FB761C5}"/>
              </c:ext>
            </c:extLst>
          </c:dPt>
          <c:dPt>
            <c:idx val="3"/>
            <c:bubble3D val="0"/>
            <c:spPr>
              <a:solidFill>
                <a:srgbClr val="B2B09B"/>
              </a:solidFill>
              <a:ln w="19050">
                <a:solidFill>
                  <a:schemeClr val="lt1"/>
                </a:solidFill>
              </a:ln>
              <a:effectLst/>
            </c:spPr>
            <c:extLst>
              <c:ext xmlns:c16="http://schemas.microsoft.com/office/drawing/2014/chart" uri="{C3380CC4-5D6E-409C-BE32-E72D297353CC}">
                <c16:uniqueId val="{00000007-2B1D-4449-818E-E5DA0FB761C5}"/>
              </c:ext>
            </c:extLst>
          </c:dPt>
          <c:cat>
            <c:strRef>
              <c:f>Sheet1!$B$3:$B$6</c:f>
              <c:strCache>
                <c:ptCount val="4"/>
                <c:pt idx="0">
                  <c:v>White</c:v>
                </c:pt>
                <c:pt idx="1">
                  <c:v>Asian</c:v>
                </c:pt>
                <c:pt idx="2">
                  <c:v>Black</c:v>
                </c:pt>
                <c:pt idx="3">
                  <c:v>Mixed Ethnicity</c:v>
                </c:pt>
              </c:strCache>
            </c:strRef>
          </c:cat>
          <c:val>
            <c:numRef>
              <c:f>Sheet1!$C$3:$C$6</c:f>
              <c:numCache>
                <c:formatCode>General</c:formatCode>
                <c:ptCount val="4"/>
                <c:pt idx="0">
                  <c:v>81</c:v>
                </c:pt>
                <c:pt idx="1">
                  <c:v>38</c:v>
                </c:pt>
                <c:pt idx="2">
                  <c:v>35</c:v>
                </c:pt>
                <c:pt idx="3">
                  <c:v>6</c:v>
                </c:pt>
              </c:numCache>
            </c:numRef>
          </c:val>
          <c:extLst>
            <c:ext xmlns:c16="http://schemas.microsoft.com/office/drawing/2014/chart" uri="{C3380CC4-5D6E-409C-BE32-E72D297353CC}">
              <c16:uniqueId val="{00000008-2B1D-4449-818E-E5DA0FB761C5}"/>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6E69B1-A895-4427-821A-53661D8DD93D}" type="datetimeFigureOut">
              <a:rPr lang="en-GB" smtClean="0"/>
              <a:t>10/12/2019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86BA0B-82B7-4E31-B487-1DBFF2662D4E}" type="slidenum">
              <a:rPr lang="en-GB" smtClean="0"/>
              <a:t>‹#›</a:t>
            </a:fld>
            <a:endParaRPr lang="en-GB"/>
          </a:p>
        </p:txBody>
      </p:sp>
    </p:spTree>
    <p:extLst>
      <p:ext uri="{BB962C8B-B14F-4D97-AF65-F5344CB8AC3E}">
        <p14:creationId xmlns:p14="http://schemas.microsoft.com/office/powerpoint/2010/main" val="20272314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Researchers should not assume that the output checker will understand what they are looking at, and so explaining what a graph shows will speed up the process. It is very hard to ascertain if a graph is safe without the counts, and so these should be always be included.</a:t>
            </a:r>
          </a:p>
          <a:p>
            <a:endParaRPr lang="en-GB" dirty="0"/>
          </a:p>
          <a:p>
            <a:r>
              <a:rPr lang="en-GB" dirty="0"/>
              <a:t>Fixed images are preferred because graph objects produced by Stata and Excel may store the data that produced the graph within them, and this could be access outside of the secure setting</a:t>
            </a:r>
          </a:p>
          <a:p>
            <a:endParaRPr lang="en-GB" dirty="0"/>
          </a:p>
          <a:p>
            <a:r>
              <a:rPr lang="en-GB" dirty="0"/>
              <a:t>Whilst graphs will be presented in many different ways, the general SDC principles are that they be based on a sufficient number of observations, that they are clearly labelled, and that individual observations cannot </a:t>
            </a:r>
            <a:r>
              <a:rPr lang="en-GB"/>
              <a:t>be identified. </a:t>
            </a:r>
            <a:endParaRPr lang="en-GB" dirty="0"/>
          </a:p>
        </p:txBody>
      </p:sp>
      <p:sp>
        <p:nvSpPr>
          <p:cNvPr id="4" name="Slide Number Placeholder 3"/>
          <p:cNvSpPr>
            <a:spLocks noGrp="1"/>
          </p:cNvSpPr>
          <p:nvPr>
            <p:ph type="sldNum" sz="quarter" idx="10"/>
          </p:nvPr>
        </p:nvSpPr>
        <p:spPr/>
        <p:txBody>
          <a:bodyPr/>
          <a:lstStyle/>
          <a:p>
            <a:fld id="{DF86BA0B-82B7-4E31-B487-1DBFF2662D4E}" type="slidenum">
              <a:rPr lang="en-GB" smtClean="0"/>
              <a:t>2</a:t>
            </a:fld>
            <a:endParaRPr lang="en-GB"/>
          </a:p>
        </p:txBody>
      </p:sp>
    </p:spTree>
    <p:extLst>
      <p:ext uri="{BB962C8B-B14F-4D97-AF65-F5344CB8AC3E}">
        <p14:creationId xmlns:p14="http://schemas.microsoft.com/office/powerpoint/2010/main" val="22185012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F86BA0B-82B7-4E31-B487-1DBFF2662D4E}" type="slidenum">
              <a:rPr lang="en-GB" smtClean="0"/>
              <a:t>3</a:t>
            </a:fld>
            <a:endParaRPr lang="en-GB"/>
          </a:p>
        </p:txBody>
      </p:sp>
    </p:spTree>
    <p:extLst>
      <p:ext uri="{BB962C8B-B14F-4D97-AF65-F5344CB8AC3E}">
        <p14:creationId xmlns:p14="http://schemas.microsoft.com/office/powerpoint/2010/main" val="32977826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What is good about this graph?</a:t>
            </a:r>
          </a:p>
          <a:p>
            <a:endParaRPr lang="en-GB" dirty="0"/>
          </a:p>
          <a:p>
            <a:r>
              <a:rPr lang="en-GB" dirty="0"/>
              <a:t>Good – It is clear and well labelled. </a:t>
            </a:r>
          </a:p>
          <a:p>
            <a:endParaRPr lang="en-GB" dirty="0"/>
          </a:p>
          <a:p>
            <a:r>
              <a:rPr lang="en-GB" dirty="0"/>
              <a:t>What might be problematic?</a:t>
            </a:r>
          </a:p>
          <a:p>
            <a:endParaRPr lang="en-GB" dirty="0"/>
          </a:p>
          <a:p>
            <a:r>
              <a:rPr lang="en-GB" dirty="0"/>
              <a:t>The dots appear to present individual observations, and therefore present a risk of re-identification.</a:t>
            </a:r>
          </a:p>
        </p:txBody>
      </p:sp>
      <p:sp>
        <p:nvSpPr>
          <p:cNvPr id="4" name="Slide Number Placeholder 3"/>
          <p:cNvSpPr>
            <a:spLocks noGrp="1"/>
          </p:cNvSpPr>
          <p:nvPr>
            <p:ph type="sldNum" sz="quarter" idx="10"/>
          </p:nvPr>
        </p:nvSpPr>
        <p:spPr/>
        <p:txBody>
          <a:bodyPr/>
          <a:lstStyle/>
          <a:p>
            <a:fld id="{DF86BA0B-82B7-4E31-B487-1DBFF2662D4E}" type="slidenum">
              <a:rPr lang="en-GB" smtClean="0"/>
              <a:t>4</a:t>
            </a:fld>
            <a:endParaRPr lang="en-GB"/>
          </a:p>
        </p:txBody>
      </p:sp>
    </p:spTree>
    <p:extLst>
      <p:ext uri="{BB962C8B-B14F-4D97-AF65-F5344CB8AC3E}">
        <p14:creationId xmlns:p14="http://schemas.microsoft.com/office/powerpoint/2010/main" val="15841002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Notice that the trend line has remained very similar despite the transformation</a:t>
            </a:r>
          </a:p>
        </p:txBody>
      </p:sp>
      <p:sp>
        <p:nvSpPr>
          <p:cNvPr id="4" name="Slide Number Placeholder 3"/>
          <p:cNvSpPr>
            <a:spLocks noGrp="1"/>
          </p:cNvSpPr>
          <p:nvPr>
            <p:ph type="sldNum" sz="quarter" idx="10"/>
          </p:nvPr>
        </p:nvSpPr>
        <p:spPr/>
        <p:txBody>
          <a:bodyPr/>
          <a:lstStyle/>
          <a:p>
            <a:fld id="{DF86BA0B-82B7-4E31-B487-1DBFF2662D4E}" type="slidenum">
              <a:rPr lang="en-GB" smtClean="0"/>
              <a:t>5</a:t>
            </a:fld>
            <a:endParaRPr lang="en-GB"/>
          </a:p>
        </p:txBody>
      </p:sp>
    </p:spTree>
    <p:extLst>
      <p:ext uri="{BB962C8B-B14F-4D97-AF65-F5344CB8AC3E}">
        <p14:creationId xmlns:p14="http://schemas.microsoft.com/office/powerpoint/2010/main" val="27879014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Are there any issues with these charts?</a:t>
            </a:r>
          </a:p>
          <a:p>
            <a:endParaRPr lang="en-GB" dirty="0"/>
          </a:p>
          <a:p>
            <a:r>
              <a:rPr lang="en-GB" dirty="0"/>
              <a:t>Bar Chart is a two way plot however the x-axis is just showing the Participant ID. This suggests that the bars are actually showing the income for individuals. As such this should not be released.</a:t>
            </a:r>
          </a:p>
          <a:p>
            <a:endParaRPr lang="en-GB" dirty="0"/>
          </a:p>
          <a:p>
            <a:r>
              <a:rPr lang="en-GB" dirty="0"/>
              <a:t>Pie chart is showing 160 staff but we don’t know the break down for each category. The Mixed Ethnicity category looks like it is quite small, and may well fall below the threshold.</a:t>
            </a:r>
          </a:p>
          <a:p>
            <a:endParaRPr lang="en-GB" dirty="0"/>
          </a:p>
          <a:p>
            <a:r>
              <a:rPr lang="en-GB" dirty="0"/>
              <a:t>  </a:t>
            </a:r>
          </a:p>
        </p:txBody>
      </p:sp>
      <p:sp>
        <p:nvSpPr>
          <p:cNvPr id="4" name="Slide Number Placeholder 3"/>
          <p:cNvSpPr>
            <a:spLocks noGrp="1"/>
          </p:cNvSpPr>
          <p:nvPr>
            <p:ph type="sldNum" sz="quarter" idx="10"/>
          </p:nvPr>
        </p:nvSpPr>
        <p:spPr/>
        <p:txBody>
          <a:bodyPr/>
          <a:lstStyle/>
          <a:p>
            <a:fld id="{DF86BA0B-82B7-4E31-B487-1DBFF2662D4E}" type="slidenum">
              <a:rPr lang="en-GB" smtClean="0"/>
              <a:t>6</a:t>
            </a:fld>
            <a:endParaRPr lang="en-GB"/>
          </a:p>
        </p:txBody>
      </p:sp>
    </p:spTree>
    <p:extLst>
      <p:ext uri="{BB962C8B-B14F-4D97-AF65-F5344CB8AC3E}">
        <p14:creationId xmlns:p14="http://schemas.microsoft.com/office/powerpoint/2010/main" val="10318573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AF5D746-0622-4734-A99E-778268D68113}" type="slidenum">
              <a:rPr lang="en-GB" smtClean="0"/>
              <a:t>7</a:t>
            </a:fld>
            <a:endParaRPr lang="en-GB"/>
          </a:p>
        </p:txBody>
      </p:sp>
    </p:spTree>
    <p:extLst>
      <p:ext uri="{BB962C8B-B14F-4D97-AF65-F5344CB8AC3E}">
        <p14:creationId xmlns:p14="http://schemas.microsoft.com/office/powerpoint/2010/main" val="5411638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DD4ED-D30C-460C-ACFD-08660A8955E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E76F67E1-116F-4C2B-B714-462C21F8F51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6889F896-8AEA-466F-B69C-A56581E982B1}"/>
              </a:ext>
            </a:extLst>
          </p:cNvPr>
          <p:cNvSpPr>
            <a:spLocks noGrp="1"/>
          </p:cNvSpPr>
          <p:nvPr>
            <p:ph type="dt" sz="half" idx="10"/>
          </p:nvPr>
        </p:nvSpPr>
        <p:spPr/>
        <p:txBody>
          <a:bodyPr/>
          <a:lstStyle/>
          <a:p>
            <a:fld id="{91840AB2-271A-4947-91DC-D80BD0C1C32E}" type="datetimeFigureOut">
              <a:rPr lang="en-GB" smtClean="0"/>
              <a:t>10/12/2019</a:t>
            </a:fld>
            <a:endParaRPr lang="en-GB"/>
          </a:p>
        </p:txBody>
      </p:sp>
      <p:sp>
        <p:nvSpPr>
          <p:cNvPr id="5" name="Footer Placeholder 4">
            <a:extLst>
              <a:ext uri="{FF2B5EF4-FFF2-40B4-BE49-F238E27FC236}">
                <a16:creationId xmlns:a16="http://schemas.microsoft.com/office/drawing/2014/main" id="{E6413777-6A59-40EC-9CCC-EEB6FCF3306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FFC23AF-736B-485A-9C91-042F91C1EB0D}"/>
              </a:ext>
            </a:extLst>
          </p:cNvPr>
          <p:cNvSpPr>
            <a:spLocks noGrp="1"/>
          </p:cNvSpPr>
          <p:nvPr>
            <p:ph type="sldNum" sz="quarter" idx="12"/>
          </p:nvPr>
        </p:nvSpPr>
        <p:spPr/>
        <p:txBody>
          <a:bodyPr/>
          <a:lstStyle/>
          <a:p>
            <a:fld id="{F5705662-E011-493F-AE6C-E5EC6EA82C5D}" type="slidenum">
              <a:rPr lang="en-GB" smtClean="0"/>
              <a:t>‹#›</a:t>
            </a:fld>
            <a:endParaRPr lang="en-GB"/>
          </a:p>
        </p:txBody>
      </p:sp>
    </p:spTree>
    <p:extLst>
      <p:ext uri="{BB962C8B-B14F-4D97-AF65-F5344CB8AC3E}">
        <p14:creationId xmlns:p14="http://schemas.microsoft.com/office/powerpoint/2010/main" val="25617654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B8C19-69B9-484B-9F4D-4CAC4E0C9C7F}"/>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020829A-5420-43E6-925F-4AC77612CE4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A16E952-528A-43E2-9903-4B3E9B681C3C}"/>
              </a:ext>
            </a:extLst>
          </p:cNvPr>
          <p:cNvSpPr>
            <a:spLocks noGrp="1"/>
          </p:cNvSpPr>
          <p:nvPr>
            <p:ph type="dt" sz="half" idx="10"/>
          </p:nvPr>
        </p:nvSpPr>
        <p:spPr/>
        <p:txBody>
          <a:bodyPr/>
          <a:lstStyle/>
          <a:p>
            <a:fld id="{91840AB2-271A-4947-91DC-D80BD0C1C32E}" type="datetimeFigureOut">
              <a:rPr lang="en-GB" smtClean="0"/>
              <a:t>10/12/2019</a:t>
            </a:fld>
            <a:endParaRPr lang="en-GB"/>
          </a:p>
        </p:txBody>
      </p:sp>
      <p:sp>
        <p:nvSpPr>
          <p:cNvPr id="5" name="Footer Placeholder 4">
            <a:extLst>
              <a:ext uri="{FF2B5EF4-FFF2-40B4-BE49-F238E27FC236}">
                <a16:creationId xmlns:a16="http://schemas.microsoft.com/office/drawing/2014/main" id="{0290B2CF-D083-4BF8-8D94-48688B8978F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7675801-F5F9-4AAC-AAD6-3DB87B8DCE37}"/>
              </a:ext>
            </a:extLst>
          </p:cNvPr>
          <p:cNvSpPr>
            <a:spLocks noGrp="1"/>
          </p:cNvSpPr>
          <p:nvPr>
            <p:ph type="sldNum" sz="quarter" idx="12"/>
          </p:nvPr>
        </p:nvSpPr>
        <p:spPr/>
        <p:txBody>
          <a:bodyPr/>
          <a:lstStyle/>
          <a:p>
            <a:fld id="{F5705662-E011-493F-AE6C-E5EC6EA82C5D}" type="slidenum">
              <a:rPr lang="en-GB" smtClean="0"/>
              <a:t>‹#›</a:t>
            </a:fld>
            <a:endParaRPr lang="en-GB"/>
          </a:p>
        </p:txBody>
      </p:sp>
    </p:spTree>
    <p:extLst>
      <p:ext uri="{BB962C8B-B14F-4D97-AF65-F5344CB8AC3E}">
        <p14:creationId xmlns:p14="http://schemas.microsoft.com/office/powerpoint/2010/main" val="35333877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071A496-D4B3-496D-9546-1985CE74E00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37AF64A-148B-44E1-AED3-27F6B9233C7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938D5E4-A9C2-40D8-A742-E4A6252687AF}"/>
              </a:ext>
            </a:extLst>
          </p:cNvPr>
          <p:cNvSpPr>
            <a:spLocks noGrp="1"/>
          </p:cNvSpPr>
          <p:nvPr>
            <p:ph type="dt" sz="half" idx="10"/>
          </p:nvPr>
        </p:nvSpPr>
        <p:spPr/>
        <p:txBody>
          <a:bodyPr/>
          <a:lstStyle/>
          <a:p>
            <a:fld id="{91840AB2-271A-4947-91DC-D80BD0C1C32E}" type="datetimeFigureOut">
              <a:rPr lang="en-GB" smtClean="0"/>
              <a:t>10/12/2019</a:t>
            </a:fld>
            <a:endParaRPr lang="en-GB"/>
          </a:p>
        </p:txBody>
      </p:sp>
      <p:sp>
        <p:nvSpPr>
          <p:cNvPr id="5" name="Footer Placeholder 4">
            <a:extLst>
              <a:ext uri="{FF2B5EF4-FFF2-40B4-BE49-F238E27FC236}">
                <a16:creationId xmlns:a16="http://schemas.microsoft.com/office/drawing/2014/main" id="{856A859F-E0AE-4AE1-B2FD-3C83330807F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B77DFF0-C48F-4DF8-8441-2574B56EE0E1}"/>
              </a:ext>
            </a:extLst>
          </p:cNvPr>
          <p:cNvSpPr>
            <a:spLocks noGrp="1"/>
          </p:cNvSpPr>
          <p:nvPr>
            <p:ph type="sldNum" sz="quarter" idx="12"/>
          </p:nvPr>
        </p:nvSpPr>
        <p:spPr/>
        <p:txBody>
          <a:bodyPr/>
          <a:lstStyle/>
          <a:p>
            <a:fld id="{F5705662-E011-493F-AE6C-E5EC6EA82C5D}" type="slidenum">
              <a:rPr lang="en-GB" smtClean="0"/>
              <a:t>‹#›</a:t>
            </a:fld>
            <a:endParaRPr lang="en-GB"/>
          </a:p>
        </p:txBody>
      </p:sp>
    </p:spTree>
    <p:extLst>
      <p:ext uri="{BB962C8B-B14F-4D97-AF65-F5344CB8AC3E}">
        <p14:creationId xmlns:p14="http://schemas.microsoft.com/office/powerpoint/2010/main" val="38733003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3C497-2CB2-4FAE-80DE-B752161EA4C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25C0EBE-E2C8-46D1-BBB1-92BA28AE304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B5D8133-9079-4887-BB23-3BCA1B87937B}"/>
              </a:ext>
            </a:extLst>
          </p:cNvPr>
          <p:cNvSpPr>
            <a:spLocks noGrp="1"/>
          </p:cNvSpPr>
          <p:nvPr>
            <p:ph type="dt" sz="half" idx="10"/>
          </p:nvPr>
        </p:nvSpPr>
        <p:spPr/>
        <p:txBody>
          <a:bodyPr/>
          <a:lstStyle/>
          <a:p>
            <a:fld id="{91840AB2-271A-4947-91DC-D80BD0C1C32E}" type="datetimeFigureOut">
              <a:rPr lang="en-GB" smtClean="0"/>
              <a:t>10/12/2019</a:t>
            </a:fld>
            <a:endParaRPr lang="en-GB"/>
          </a:p>
        </p:txBody>
      </p:sp>
      <p:sp>
        <p:nvSpPr>
          <p:cNvPr id="5" name="Footer Placeholder 4">
            <a:extLst>
              <a:ext uri="{FF2B5EF4-FFF2-40B4-BE49-F238E27FC236}">
                <a16:creationId xmlns:a16="http://schemas.microsoft.com/office/drawing/2014/main" id="{3647E343-2B58-4F27-BDA2-DE33540EA2E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8A36189-C3C0-4A74-97A2-6091A5229FB7}"/>
              </a:ext>
            </a:extLst>
          </p:cNvPr>
          <p:cNvSpPr>
            <a:spLocks noGrp="1"/>
          </p:cNvSpPr>
          <p:nvPr>
            <p:ph type="sldNum" sz="quarter" idx="12"/>
          </p:nvPr>
        </p:nvSpPr>
        <p:spPr/>
        <p:txBody>
          <a:bodyPr/>
          <a:lstStyle/>
          <a:p>
            <a:fld id="{F5705662-E011-493F-AE6C-E5EC6EA82C5D}" type="slidenum">
              <a:rPr lang="en-GB" smtClean="0"/>
              <a:t>‹#›</a:t>
            </a:fld>
            <a:endParaRPr lang="en-GB"/>
          </a:p>
        </p:txBody>
      </p:sp>
    </p:spTree>
    <p:extLst>
      <p:ext uri="{BB962C8B-B14F-4D97-AF65-F5344CB8AC3E}">
        <p14:creationId xmlns:p14="http://schemas.microsoft.com/office/powerpoint/2010/main" val="42620492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62BFE-F92D-4D13-BA13-4ECEA0C224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AA9E1665-2DD4-43D7-BACC-8746677A536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BF234DF-7ECB-459F-90E8-BCB5F86D9A2F}"/>
              </a:ext>
            </a:extLst>
          </p:cNvPr>
          <p:cNvSpPr>
            <a:spLocks noGrp="1"/>
          </p:cNvSpPr>
          <p:nvPr>
            <p:ph type="dt" sz="half" idx="10"/>
          </p:nvPr>
        </p:nvSpPr>
        <p:spPr/>
        <p:txBody>
          <a:bodyPr/>
          <a:lstStyle/>
          <a:p>
            <a:fld id="{91840AB2-271A-4947-91DC-D80BD0C1C32E}" type="datetimeFigureOut">
              <a:rPr lang="en-GB" smtClean="0"/>
              <a:t>10/12/2019</a:t>
            </a:fld>
            <a:endParaRPr lang="en-GB"/>
          </a:p>
        </p:txBody>
      </p:sp>
      <p:sp>
        <p:nvSpPr>
          <p:cNvPr id="5" name="Footer Placeholder 4">
            <a:extLst>
              <a:ext uri="{FF2B5EF4-FFF2-40B4-BE49-F238E27FC236}">
                <a16:creationId xmlns:a16="http://schemas.microsoft.com/office/drawing/2014/main" id="{DCFFEC6C-49C2-4F89-81C9-3D3DB37F6CD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2DD69AF-E652-47BF-B8D1-8A3541D3EF76}"/>
              </a:ext>
            </a:extLst>
          </p:cNvPr>
          <p:cNvSpPr>
            <a:spLocks noGrp="1"/>
          </p:cNvSpPr>
          <p:nvPr>
            <p:ph type="sldNum" sz="quarter" idx="12"/>
          </p:nvPr>
        </p:nvSpPr>
        <p:spPr/>
        <p:txBody>
          <a:bodyPr/>
          <a:lstStyle/>
          <a:p>
            <a:fld id="{F5705662-E011-493F-AE6C-E5EC6EA82C5D}" type="slidenum">
              <a:rPr lang="en-GB" smtClean="0"/>
              <a:t>‹#›</a:t>
            </a:fld>
            <a:endParaRPr lang="en-GB"/>
          </a:p>
        </p:txBody>
      </p:sp>
    </p:spTree>
    <p:extLst>
      <p:ext uri="{BB962C8B-B14F-4D97-AF65-F5344CB8AC3E}">
        <p14:creationId xmlns:p14="http://schemas.microsoft.com/office/powerpoint/2010/main" val="13219905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F24E8-5E69-46A6-B2D9-BC6EFF88AC9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A461A0B0-EC98-4343-B49E-F5CA949CCC4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6E19CC9D-924E-404F-9B0C-28A425DC225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3EAC90CE-9651-4C98-9D45-046D71A47448}"/>
              </a:ext>
            </a:extLst>
          </p:cNvPr>
          <p:cNvSpPr>
            <a:spLocks noGrp="1"/>
          </p:cNvSpPr>
          <p:nvPr>
            <p:ph type="dt" sz="half" idx="10"/>
          </p:nvPr>
        </p:nvSpPr>
        <p:spPr/>
        <p:txBody>
          <a:bodyPr/>
          <a:lstStyle/>
          <a:p>
            <a:fld id="{91840AB2-271A-4947-91DC-D80BD0C1C32E}" type="datetimeFigureOut">
              <a:rPr lang="en-GB" smtClean="0"/>
              <a:t>10/12/2019</a:t>
            </a:fld>
            <a:endParaRPr lang="en-GB"/>
          </a:p>
        </p:txBody>
      </p:sp>
      <p:sp>
        <p:nvSpPr>
          <p:cNvPr id="6" name="Footer Placeholder 5">
            <a:extLst>
              <a:ext uri="{FF2B5EF4-FFF2-40B4-BE49-F238E27FC236}">
                <a16:creationId xmlns:a16="http://schemas.microsoft.com/office/drawing/2014/main" id="{2B0D3E7C-85DD-47B2-AFE7-4BEDC31E072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4870BB5-70A3-40DA-8161-EB92F979E43C}"/>
              </a:ext>
            </a:extLst>
          </p:cNvPr>
          <p:cNvSpPr>
            <a:spLocks noGrp="1"/>
          </p:cNvSpPr>
          <p:nvPr>
            <p:ph type="sldNum" sz="quarter" idx="12"/>
          </p:nvPr>
        </p:nvSpPr>
        <p:spPr/>
        <p:txBody>
          <a:bodyPr/>
          <a:lstStyle/>
          <a:p>
            <a:fld id="{F5705662-E011-493F-AE6C-E5EC6EA82C5D}" type="slidenum">
              <a:rPr lang="en-GB" smtClean="0"/>
              <a:t>‹#›</a:t>
            </a:fld>
            <a:endParaRPr lang="en-GB"/>
          </a:p>
        </p:txBody>
      </p:sp>
    </p:spTree>
    <p:extLst>
      <p:ext uri="{BB962C8B-B14F-4D97-AF65-F5344CB8AC3E}">
        <p14:creationId xmlns:p14="http://schemas.microsoft.com/office/powerpoint/2010/main" val="25374762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062DD-CCD8-4161-BBD2-6D27542C54A2}"/>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2F7FC36-7825-485B-B32C-C02D1E0C907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72F547A-0991-4565-A1FE-150ACDB963A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4ADB530C-ACAA-4ACE-8162-46DCAFAFF39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3B99A6F-2853-4779-AF29-59CEA4B328D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B517FF0D-7536-4688-97A4-E709FF6F08CE}"/>
              </a:ext>
            </a:extLst>
          </p:cNvPr>
          <p:cNvSpPr>
            <a:spLocks noGrp="1"/>
          </p:cNvSpPr>
          <p:nvPr>
            <p:ph type="dt" sz="half" idx="10"/>
          </p:nvPr>
        </p:nvSpPr>
        <p:spPr/>
        <p:txBody>
          <a:bodyPr/>
          <a:lstStyle/>
          <a:p>
            <a:fld id="{91840AB2-271A-4947-91DC-D80BD0C1C32E}" type="datetimeFigureOut">
              <a:rPr lang="en-GB" smtClean="0"/>
              <a:t>10/12/2019</a:t>
            </a:fld>
            <a:endParaRPr lang="en-GB"/>
          </a:p>
        </p:txBody>
      </p:sp>
      <p:sp>
        <p:nvSpPr>
          <p:cNvPr id="8" name="Footer Placeholder 7">
            <a:extLst>
              <a:ext uri="{FF2B5EF4-FFF2-40B4-BE49-F238E27FC236}">
                <a16:creationId xmlns:a16="http://schemas.microsoft.com/office/drawing/2014/main" id="{2E496ACE-5879-406E-AD13-B323EF29C5E4}"/>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B94F869C-626B-4701-903C-5995B798ED5F}"/>
              </a:ext>
            </a:extLst>
          </p:cNvPr>
          <p:cNvSpPr>
            <a:spLocks noGrp="1"/>
          </p:cNvSpPr>
          <p:nvPr>
            <p:ph type="sldNum" sz="quarter" idx="12"/>
          </p:nvPr>
        </p:nvSpPr>
        <p:spPr/>
        <p:txBody>
          <a:bodyPr/>
          <a:lstStyle/>
          <a:p>
            <a:fld id="{F5705662-E011-493F-AE6C-E5EC6EA82C5D}" type="slidenum">
              <a:rPr lang="en-GB" smtClean="0"/>
              <a:t>‹#›</a:t>
            </a:fld>
            <a:endParaRPr lang="en-GB"/>
          </a:p>
        </p:txBody>
      </p:sp>
    </p:spTree>
    <p:extLst>
      <p:ext uri="{BB962C8B-B14F-4D97-AF65-F5344CB8AC3E}">
        <p14:creationId xmlns:p14="http://schemas.microsoft.com/office/powerpoint/2010/main" val="396426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B0A14-4BD3-4301-AE5C-86E82A67A002}"/>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4363E0A5-DCC7-4272-B0FA-C33BDC7741F3}"/>
              </a:ext>
            </a:extLst>
          </p:cNvPr>
          <p:cNvSpPr>
            <a:spLocks noGrp="1"/>
          </p:cNvSpPr>
          <p:nvPr>
            <p:ph type="dt" sz="half" idx="10"/>
          </p:nvPr>
        </p:nvSpPr>
        <p:spPr/>
        <p:txBody>
          <a:bodyPr/>
          <a:lstStyle/>
          <a:p>
            <a:fld id="{91840AB2-271A-4947-91DC-D80BD0C1C32E}" type="datetimeFigureOut">
              <a:rPr lang="en-GB" smtClean="0"/>
              <a:t>10/12/2019</a:t>
            </a:fld>
            <a:endParaRPr lang="en-GB"/>
          </a:p>
        </p:txBody>
      </p:sp>
      <p:sp>
        <p:nvSpPr>
          <p:cNvPr id="4" name="Footer Placeholder 3">
            <a:extLst>
              <a:ext uri="{FF2B5EF4-FFF2-40B4-BE49-F238E27FC236}">
                <a16:creationId xmlns:a16="http://schemas.microsoft.com/office/drawing/2014/main" id="{76244A26-A8D7-4ECF-8BCE-FF52D8422F61}"/>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BC7786DA-E2EF-4E16-A725-E14E70DE3E69}"/>
              </a:ext>
            </a:extLst>
          </p:cNvPr>
          <p:cNvSpPr>
            <a:spLocks noGrp="1"/>
          </p:cNvSpPr>
          <p:nvPr>
            <p:ph type="sldNum" sz="quarter" idx="12"/>
          </p:nvPr>
        </p:nvSpPr>
        <p:spPr/>
        <p:txBody>
          <a:bodyPr/>
          <a:lstStyle/>
          <a:p>
            <a:fld id="{F5705662-E011-493F-AE6C-E5EC6EA82C5D}" type="slidenum">
              <a:rPr lang="en-GB" smtClean="0"/>
              <a:t>‹#›</a:t>
            </a:fld>
            <a:endParaRPr lang="en-GB"/>
          </a:p>
        </p:txBody>
      </p:sp>
    </p:spTree>
    <p:extLst>
      <p:ext uri="{BB962C8B-B14F-4D97-AF65-F5344CB8AC3E}">
        <p14:creationId xmlns:p14="http://schemas.microsoft.com/office/powerpoint/2010/main" val="1392373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774B7F5-425E-4701-9C52-933D43F70BCF}"/>
              </a:ext>
            </a:extLst>
          </p:cNvPr>
          <p:cNvSpPr>
            <a:spLocks noGrp="1"/>
          </p:cNvSpPr>
          <p:nvPr>
            <p:ph type="dt" sz="half" idx="10"/>
          </p:nvPr>
        </p:nvSpPr>
        <p:spPr/>
        <p:txBody>
          <a:bodyPr/>
          <a:lstStyle/>
          <a:p>
            <a:fld id="{91840AB2-271A-4947-91DC-D80BD0C1C32E}" type="datetimeFigureOut">
              <a:rPr lang="en-GB" smtClean="0"/>
              <a:t>10/12/2019</a:t>
            </a:fld>
            <a:endParaRPr lang="en-GB"/>
          </a:p>
        </p:txBody>
      </p:sp>
      <p:sp>
        <p:nvSpPr>
          <p:cNvPr id="3" name="Footer Placeholder 2">
            <a:extLst>
              <a:ext uri="{FF2B5EF4-FFF2-40B4-BE49-F238E27FC236}">
                <a16:creationId xmlns:a16="http://schemas.microsoft.com/office/drawing/2014/main" id="{6AA9EE6E-217C-4CC5-A1F6-B9D7F519ED09}"/>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FE6997A-BF3D-45D1-999B-DF6C8D2214AE}"/>
              </a:ext>
            </a:extLst>
          </p:cNvPr>
          <p:cNvSpPr>
            <a:spLocks noGrp="1"/>
          </p:cNvSpPr>
          <p:nvPr>
            <p:ph type="sldNum" sz="quarter" idx="12"/>
          </p:nvPr>
        </p:nvSpPr>
        <p:spPr/>
        <p:txBody>
          <a:bodyPr/>
          <a:lstStyle/>
          <a:p>
            <a:fld id="{F5705662-E011-493F-AE6C-E5EC6EA82C5D}" type="slidenum">
              <a:rPr lang="en-GB" smtClean="0"/>
              <a:t>‹#›</a:t>
            </a:fld>
            <a:endParaRPr lang="en-GB"/>
          </a:p>
        </p:txBody>
      </p:sp>
    </p:spTree>
    <p:extLst>
      <p:ext uri="{BB962C8B-B14F-4D97-AF65-F5344CB8AC3E}">
        <p14:creationId xmlns:p14="http://schemas.microsoft.com/office/powerpoint/2010/main" val="36049158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63FC1-C33D-4FEB-99CD-680CF4CA44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098904C-C648-4F59-B0BB-F3ABE593FF4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7DC96DB4-F5B3-4FB1-9F07-BB473213F1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38C0AF2-ADB0-4027-B476-B9059D09530B}"/>
              </a:ext>
            </a:extLst>
          </p:cNvPr>
          <p:cNvSpPr>
            <a:spLocks noGrp="1"/>
          </p:cNvSpPr>
          <p:nvPr>
            <p:ph type="dt" sz="half" idx="10"/>
          </p:nvPr>
        </p:nvSpPr>
        <p:spPr/>
        <p:txBody>
          <a:bodyPr/>
          <a:lstStyle/>
          <a:p>
            <a:fld id="{91840AB2-271A-4947-91DC-D80BD0C1C32E}" type="datetimeFigureOut">
              <a:rPr lang="en-GB" smtClean="0"/>
              <a:t>10/12/2019</a:t>
            </a:fld>
            <a:endParaRPr lang="en-GB"/>
          </a:p>
        </p:txBody>
      </p:sp>
      <p:sp>
        <p:nvSpPr>
          <p:cNvPr id="6" name="Footer Placeholder 5">
            <a:extLst>
              <a:ext uri="{FF2B5EF4-FFF2-40B4-BE49-F238E27FC236}">
                <a16:creationId xmlns:a16="http://schemas.microsoft.com/office/drawing/2014/main" id="{ABF3293D-AD40-47A4-A1CA-20DAE936754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67C6F12-DD4C-4D8D-BA94-1AEDE7143C84}"/>
              </a:ext>
            </a:extLst>
          </p:cNvPr>
          <p:cNvSpPr>
            <a:spLocks noGrp="1"/>
          </p:cNvSpPr>
          <p:nvPr>
            <p:ph type="sldNum" sz="quarter" idx="12"/>
          </p:nvPr>
        </p:nvSpPr>
        <p:spPr/>
        <p:txBody>
          <a:bodyPr/>
          <a:lstStyle/>
          <a:p>
            <a:fld id="{F5705662-E011-493F-AE6C-E5EC6EA82C5D}" type="slidenum">
              <a:rPr lang="en-GB" smtClean="0"/>
              <a:t>‹#›</a:t>
            </a:fld>
            <a:endParaRPr lang="en-GB"/>
          </a:p>
        </p:txBody>
      </p:sp>
    </p:spTree>
    <p:extLst>
      <p:ext uri="{BB962C8B-B14F-4D97-AF65-F5344CB8AC3E}">
        <p14:creationId xmlns:p14="http://schemas.microsoft.com/office/powerpoint/2010/main" val="29196212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96FC3-2FB7-4E6A-B326-4087D75601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A9360A2F-667A-4ECA-90DD-61937E8DF5D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0D2C8E8B-1FA0-4AD4-8A10-131AC2A614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97856C5-B1A6-4522-B29B-B13D30A9E067}"/>
              </a:ext>
            </a:extLst>
          </p:cNvPr>
          <p:cNvSpPr>
            <a:spLocks noGrp="1"/>
          </p:cNvSpPr>
          <p:nvPr>
            <p:ph type="dt" sz="half" idx="10"/>
          </p:nvPr>
        </p:nvSpPr>
        <p:spPr/>
        <p:txBody>
          <a:bodyPr/>
          <a:lstStyle/>
          <a:p>
            <a:fld id="{91840AB2-271A-4947-91DC-D80BD0C1C32E}" type="datetimeFigureOut">
              <a:rPr lang="en-GB" smtClean="0"/>
              <a:t>10/12/2019</a:t>
            </a:fld>
            <a:endParaRPr lang="en-GB"/>
          </a:p>
        </p:txBody>
      </p:sp>
      <p:sp>
        <p:nvSpPr>
          <p:cNvPr id="6" name="Footer Placeholder 5">
            <a:extLst>
              <a:ext uri="{FF2B5EF4-FFF2-40B4-BE49-F238E27FC236}">
                <a16:creationId xmlns:a16="http://schemas.microsoft.com/office/drawing/2014/main" id="{AAC28888-C273-4818-9217-23D48CC9710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12FF5E7-3F0B-4DF3-9D1B-1DA984DCBAB9}"/>
              </a:ext>
            </a:extLst>
          </p:cNvPr>
          <p:cNvSpPr>
            <a:spLocks noGrp="1"/>
          </p:cNvSpPr>
          <p:nvPr>
            <p:ph type="sldNum" sz="quarter" idx="12"/>
          </p:nvPr>
        </p:nvSpPr>
        <p:spPr/>
        <p:txBody>
          <a:bodyPr/>
          <a:lstStyle/>
          <a:p>
            <a:fld id="{F5705662-E011-493F-AE6C-E5EC6EA82C5D}" type="slidenum">
              <a:rPr lang="en-GB" smtClean="0"/>
              <a:t>‹#›</a:t>
            </a:fld>
            <a:endParaRPr lang="en-GB"/>
          </a:p>
        </p:txBody>
      </p:sp>
    </p:spTree>
    <p:extLst>
      <p:ext uri="{BB962C8B-B14F-4D97-AF65-F5344CB8AC3E}">
        <p14:creationId xmlns:p14="http://schemas.microsoft.com/office/powerpoint/2010/main" val="6609322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3E6D15E-7D88-4261-A7C9-1D52FDA0BAD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B242701-8723-40C9-8F5D-1E740B5EBD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A13E81F-C8F6-4C78-8F32-3DA5E907449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840AB2-271A-4947-91DC-D80BD0C1C32E}" type="datetimeFigureOut">
              <a:rPr lang="en-GB" smtClean="0"/>
              <a:t>10/12/2019</a:t>
            </a:fld>
            <a:endParaRPr lang="en-GB"/>
          </a:p>
        </p:txBody>
      </p:sp>
      <p:sp>
        <p:nvSpPr>
          <p:cNvPr id="5" name="Footer Placeholder 4">
            <a:extLst>
              <a:ext uri="{FF2B5EF4-FFF2-40B4-BE49-F238E27FC236}">
                <a16:creationId xmlns:a16="http://schemas.microsoft.com/office/drawing/2014/main" id="{34C9D576-6405-467A-8CC4-F17FFB7C314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4678D2C9-F2D7-4CE3-8319-195F155D2BB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705662-E011-493F-AE6C-E5EC6EA82C5D}" type="slidenum">
              <a:rPr lang="en-GB" smtClean="0"/>
              <a:t>‹#›</a:t>
            </a:fld>
            <a:endParaRPr lang="en-GB"/>
          </a:p>
        </p:txBody>
      </p:sp>
    </p:spTree>
    <p:extLst>
      <p:ext uri="{BB962C8B-B14F-4D97-AF65-F5344CB8AC3E}">
        <p14:creationId xmlns:p14="http://schemas.microsoft.com/office/powerpoint/2010/main" val="3495450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hyperlink" Target="https://forms.office.com/Pages/ShareFormPage.aspx?id=L4lzROBx_EaN7Cc5ArUTSWiHcxby2zhJtIiqc5iMzSRUNDgwNklOS1RZUlNITEtFTkdQVFFENzU5Uy4u&amp;sharetoken=29O70AWM0SyIYJL59Z4l"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D79D7-19E9-4C4F-AD10-886D4A8B0922}"/>
              </a:ext>
            </a:extLst>
          </p:cNvPr>
          <p:cNvSpPr>
            <a:spLocks noGrp="1"/>
          </p:cNvSpPr>
          <p:nvPr>
            <p:ph type="ctrTitle"/>
          </p:nvPr>
        </p:nvSpPr>
        <p:spPr/>
        <p:txBody>
          <a:bodyPr/>
          <a:lstStyle/>
          <a:p>
            <a:r>
              <a:rPr lang="en-GB" dirty="0"/>
              <a:t>Graphs</a:t>
            </a:r>
          </a:p>
        </p:txBody>
      </p:sp>
    </p:spTree>
    <p:extLst>
      <p:ext uri="{BB962C8B-B14F-4D97-AF65-F5344CB8AC3E}">
        <p14:creationId xmlns:p14="http://schemas.microsoft.com/office/powerpoint/2010/main" val="31128845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D8691-D0DC-45AB-862A-C56D0BA518F5}"/>
              </a:ext>
            </a:extLst>
          </p:cNvPr>
          <p:cNvSpPr>
            <a:spLocks noGrp="1"/>
          </p:cNvSpPr>
          <p:nvPr>
            <p:ph type="title"/>
          </p:nvPr>
        </p:nvSpPr>
        <p:spPr/>
        <p:txBody>
          <a:bodyPr/>
          <a:lstStyle/>
          <a:p>
            <a:r>
              <a:rPr lang="en-GB" dirty="0"/>
              <a:t>Graphs</a:t>
            </a:r>
          </a:p>
        </p:txBody>
      </p:sp>
      <p:sp>
        <p:nvSpPr>
          <p:cNvPr id="3" name="Content Placeholder 2">
            <a:extLst>
              <a:ext uri="{FF2B5EF4-FFF2-40B4-BE49-F238E27FC236}">
                <a16:creationId xmlns:a16="http://schemas.microsoft.com/office/drawing/2014/main" id="{88F0F22A-F3D1-4B18-82A2-4CA402A0CD4B}"/>
              </a:ext>
            </a:extLst>
          </p:cNvPr>
          <p:cNvSpPr>
            <a:spLocks noGrp="1"/>
          </p:cNvSpPr>
          <p:nvPr>
            <p:ph idx="1"/>
          </p:nvPr>
        </p:nvSpPr>
        <p:spPr/>
        <p:txBody>
          <a:bodyPr>
            <a:normAutofit/>
          </a:bodyPr>
          <a:lstStyle/>
          <a:p>
            <a:pPr marL="0" indent="0">
              <a:buNone/>
            </a:pPr>
            <a:r>
              <a:rPr lang="en-GB" sz="2000" dirty="0">
                <a:solidFill>
                  <a:srgbClr val="F53F33"/>
                </a:solidFill>
              </a:rPr>
              <a:t>Graphs</a:t>
            </a:r>
            <a:r>
              <a:rPr lang="en-GB" sz="2000" dirty="0"/>
              <a:t> are subject to the same Statistical Disclosure Control methods as statistical tables.</a:t>
            </a:r>
          </a:p>
          <a:p>
            <a:pPr marL="0" indent="0">
              <a:buNone/>
            </a:pPr>
            <a:endParaRPr lang="en-GB" sz="2000" dirty="0"/>
          </a:p>
          <a:p>
            <a:pPr marL="0" indent="0">
              <a:buNone/>
            </a:pPr>
            <a:r>
              <a:rPr lang="en-GB" sz="2000" dirty="0"/>
              <a:t>As a minimum researchers should provide a table of the </a:t>
            </a:r>
            <a:r>
              <a:rPr lang="en-GB" sz="2000" dirty="0">
                <a:solidFill>
                  <a:srgbClr val="FF0000"/>
                </a:solidFill>
              </a:rPr>
              <a:t>underlying frequencies </a:t>
            </a:r>
            <a:r>
              <a:rPr lang="en-GB" sz="2000" dirty="0"/>
              <a:t>and </a:t>
            </a:r>
            <a:r>
              <a:rPr lang="en-GB" sz="2000" dirty="0">
                <a:solidFill>
                  <a:srgbClr val="FF0000"/>
                </a:solidFill>
              </a:rPr>
              <a:t>total counts</a:t>
            </a:r>
            <a:r>
              <a:rPr lang="en-GB" sz="2000" dirty="0"/>
              <a:t>, </a:t>
            </a:r>
            <a:r>
              <a:rPr lang="en-GB" sz="2000" dirty="0">
                <a:solidFill>
                  <a:srgbClr val="FF0000"/>
                </a:solidFill>
              </a:rPr>
              <a:t>clear labels</a:t>
            </a:r>
            <a:r>
              <a:rPr lang="en-GB" sz="2000" dirty="0"/>
              <a:t>, and </a:t>
            </a:r>
            <a:r>
              <a:rPr lang="en-GB" sz="2000" dirty="0">
                <a:solidFill>
                  <a:srgbClr val="FF0000"/>
                </a:solidFill>
              </a:rPr>
              <a:t>details</a:t>
            </a:r>
            <a:r>
              <a:rPr lang="en-GB" sz="2000" dirty="0"/>
              <a:t> about the data subjects.</a:t>
            </a:r>
          </a:p>
          <a:p>
            <a:pPr marL="0" indent="0">
              <a:buNone/>
            </a:pPr>
            <a:endParaRPr lang="en-GB" sz="2000" dirty="0"/>
          </a:p>
          <a:p>
            <a:pPr marL="0" indent="0">
              <a:buNone/>
            </a:pPr>
            <a:r>
              <a:rPr lang="en-GB" sz="2000" dirty="0"/>
              <a:t>Potential issues with graphs would include low counts being presented on the tails of histograms, plots displaying individual observations, or maxima and minima being shown.</a:t>
            </a:r>
          </a:p>
          <a:p>
            <a:pPr marL="0" indent="0">
              <a:buNone/>
            </a:pPr>
            <a:endParaRPr lang="en-GB" sz="2000" dirty="0"/>
          </a:p>
          <a:p>
            <a:pPr marL="0" indent="0">
              <a:buNone/>
            </a:pPr>
            <a:r>
              <a:rPr lang="en-GB" sz="2000" dirty="0"/>
              <a:t>Graphs should only be released from secure environments as fixed images such as </a:t>
            </a:r>
            <a:r>
              <a:rPr lang="en-GB" sz="2000" dirty="0" err="1"/>
              <a:t>png</a:t>
            </a:r>
            <a:r>
              <a:rPr lang="en-GB" sz="2000" dirty="0"/>
              <a:t> or jpeg. </a:t>
            </a:r>
          </a:p>
        </p:txBody>
      </p:sp>
    </p:spTree>
    <p:extLst>
      <p:ext uri="{BB962C8B-B14F-4D97-AF65-F5344CB8AC3E}">
        <p14:creationId xmlns:p14="http://schemas.microsoft.com/office/powerpoint/2010/main" val="36139243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02EB9-47B4-4E1F-8E8F-7C2CD7AB8C71}"/>
              </a:ext>
            </a:extLst>
          </p:cNvPr>
          <p:cNvSpPr>
            <a:spLocks noGrp="1"/>
          </p:cNvSpPr>
          <p:nvPr>
            <p:ph type="title"/>
          </p:nvPr>
        </p:nvSpPr>
        <p:spPr/>
        <p:txBody>
          <a:bodyPr/>
          <a:lstStyle/>
          <a:p>
            <a:r>
              <a:rPr lang="en-GB" dirty="0"/>
              <a:t>Histograms</a:t>
            </a:r>
          </a:p>
        </p:txBody>
      </p:sp>
      <p:sp>
        <p:nvSpPr>
          <p:cNvPr id="8" name="TextBox 7">
            <a:extLst>
              <a:ext uri="{FF2B5EF4-FFF2-40B4-BE49-F238E27FC236}">
                <a16:creationId xmlns:a16="http://schemas.microsoft.com/office/drawing/2014/main" id="{5F57FC19-2BDB-41A3-8A9D-7FA167557125}"/>
              </a:ext>
            </a:extLst>
          </p:cNvPr>
          <p:cNvSpPr txBox="1"/>
          <p:nvPr/>
        </p:nvSpPr>
        <p:spPr>
          <a:xfrm>
            <a:off x="914400" y="1690688"/>
            <a:ext cx="5756564" cy="5016758"/>
          </a:xfrm>
          <a:prstGeom prst="rect">
            <a:avLst/>
          </a:prstGeom>
          <a:noFill/>
        </p:spPr>
        <p:txBody>
          <a:bodyPr wrap="square" rtlCol="0">
            <a:spAutoFit/>
          </a:bodyPr>
          <a:lstStyle/>
          <a:p>
            <a:r>
              <a:rPr lang="en-GB" sz="2000" dirty="0">
                <a:solidFill>
                  <a:srgbClr val="FF0000"/>
                </a:solidFill>
              </a:rPr>
              <a:t>Histograms</a:t>
            </a:r>
            <a:r>
              <a:rPr lang="en-GB" sz="2000" dirty="0"/>
              <a:t> display the frequency distribution of a variable.</a:t>
            </a:r>
          </a:p>
          <a:p>
            <a:endParaRPr lang="en-GB" sz="2000" dirty="0"/>
          </a:p>
          <a:p>
            <a:r>
              <a:rPr lang="en-GB" sz="2000" dirty="0"/>
              <a:t>The foremost SDC concern for histograms is that there are often low counts in the tails of the distribution. The maximum and minimum values may also be shown.</a:t>
            </a:r>
          </a:p>
          <a:p>
            <a:endParaRPr lang="en-GB" sz="2000" dirty="0"/>
          </a:p>
          <a:p>
            <a:r>
              <a:rPr lang="en-GB" sz="2000" dirty="0"/>
              <a:t>In the example shown here, there would appear to be very few observations with a value below 10, or above 40. This could potentially be </a:t>
            </a:r>
            <a:r>
              <a:rPr lang="en-GB" sz="2000" dirty="0" err="1"/>
              <a:t>disclosive</a:t>
            </a:r>
            <a:r>
              <a:rPr lang="en-GB" sz="2000" dirty="0"/>
              <a:t>. </a:t>
            </a:r>
          </a:p>
          <a:p>
            <a:endParaRPr lang="en-GB" sz="2000" dirty="0"/>
          </a:p>
          <a:p>
            <a:r>
              <a:rPr lang="en-GB" sz="2000" dirty="0"/>
              <a:t>The example also lacks labels, and so it would be very difficult for anyone to judge if the graph is safe.</a:t>
            </a:r>
          </a:p>
          <a:p>
            <a:endParaRPr lang="en-GB" sz="2000" dirty="0"/>
          </a:p>
          <a:p>
            <a:endParaRPr lang="en-GB" sz="2000" dirty="0"/>
          </a:p>
        </p:txBody>
      </p:sp>
      <p:pic>
        <p:nvPicPr>
          <p:cNvPr id="14" name="Picture 13">
            <a:extLst>
              <a:ext uri="{FF2B5EF4-FFF2-40B4-BE49-F238E27FC236}">
                <a16:creationId xmlns:a16="http://schemas.microsoft.com/office/drawing/2014/main" id="{CB936B4B-CBC9-4C44-899E-185A7FC924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88950" y="1690688"/>
            <a:ext cx="3788650" cy="4439948"/>
          </a:xfrm>
          <a:prstGeom prst="rect">
            <a:avLst/>
          </a:prstGeom>
        </p:spPr>
      </p:pic>
      <p:sp>
        <p:nvSpPr>
          <p:cNvPr id="5" name="Rectangle: Rounded Corners 4">
            <a:extLst>
              <a:ext uri="{FF2B5EF4-FFF2-40B4-BE49-F238E27FC236}">
                <a16:creationId xmlns:a16="http://schemas.microsoft.com/office/drawing/2014/main" id="{8FAF2540-9296-4BD5-8C74-023B0F384492}"/>
              </a:ext>
            </a:extLst>
          </p:cNvPr>
          <p:cNvSpPr/>
          <p:nvPr/>
        </p:nvSpPr>
        <p:spPr>
          <a:xfrm>
            <a:off x="9488974" y="1319848"/>
            <a:ext cx="2357610" cy="741680"/>
          </a:xfrm>
          <a:prstGeom prst="roundRect">
            <a:avLst/>
          </a:prstGeom>
          <a:solidFill>
            <a:srgbClr val="FDB33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1600" dirty="0">
                <a:solidFill>
                  <a:schemeClr val="tx1"/>
                </a:solidFill>
              </a:rPr>
              <a:t>How many observations are in each bin?</a:t>
            </a:r>
          </a:p>
        </p:txBody>
      </p:sp>
      <p:sp>
        <p:nvSpPr>
          <p:cNvPr id="6" name="Rectangle: Rounded Corners 5">
            <a:extLst>
              <a:ext uri="{FF2B5EF4-FFF2-40B4-BE49-F238E27FC236}">
                <a16:creationId xmlns:a16="http://schemas.microsoft.com/office/drawing/2014/main" id="{08EC5DAE-B4AD-45E2-B253-43F068D7FAFD}"/>
              </a:ext>
            </a:extLst>
          </p:cNvPr>
          <p:cNvSpPr/>
          <p:nvPr/>
        </p:nvSpPr>
        <p:spPr>
          <a:xfrm>
            <a:off x="6919966" y="1319848"/>
            <a:ext cx="2357610" cy="741680"/>
          </a:xfrm>
          <a:prstGeom prst="roundRect">
            <a:avLst/>
          </a:prstGeom>
          <a:solidFill>
            <a:srgbClr val="EE434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1600" dirty="0">
                <a:solidFill>
                  <a:schemeClr val="tx1"/>
                </a:solidFill>
              </a:rPr>
              <a:t>What is the graph displaying?</a:t>
            </a:r>
          </a:p>
        </p:txBody>
      </p:sp>
    </p:spTree>
    <p:extLst>
      <p:ext uri="{BB962C8B-B14F-4D97-AF65-F5344CB8AC3E}">
        <p14:creationId xmlns:p14="http://schemas.microsoft.com/office/powerpoint/2010/main" val="1986851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AB09B-CA21-4102-8236-85EFF8983E3D}"/>
              </a:ext>
            </a:extLst>
          </p:cNvPr>
          <p:cNvSpPr>
            <a:spLocks noGrp="1"/>
          </p:cNvSpPr>
          <p:nvPr>
            <p:ph type="title"/>
          </p:nvPr>
        </p:nvSpPr>
        <p:spPr/>
        <p:txBody>
          <a:bodyPr/>
          <a:lstStyle/>
          <a:p>
            <a:r>
              <a:rPr lang="en-GB" dirty="0"/>
              <a:t>Scatterplots</a:t>
            </a:r>
          </a:p>
        </p:txBody>
      </p:sp>
      <p:sp>
        <p:nvSpPr>
          <p:cNvPr id="3" name="Content Placeholder 2">
            <a:extLst>
              <a:ext uri="{FF2B5EF4-FFF2-40B4-BE49-F238E27FC236}">
                <a16:creationId xmlns:a16="http://schemas.microsoft.com/office/drawing/2014/main" id="{20488840-DACA-41FE-9595-B74E0A86C767}"/>
              </a:ext>
            </a:extLst>
          </p:cNvPr>
          <p:cNvSpPr>
            <a:spLocks noGrp="1"/>
          </p:cNvSpPr>
          <p:nvPr>
            <p:ph idx="1"/>
          </p:nvPr>
        </p:nvSpPr>
        <p:spPr>
          <a:xfrm>
            <a:off x="7685809" y="1690688"/>
            <a:ext cx="4211782" cy="4351338"/>
          </a:xfrm>
        </p:spPr>
        <p:txBody>
          <a:bodyPr>
            <a:normAutofit/>
          </a:bodyPr>
          <a:lstStyle/>
          <a:p>
            <a:pPr marL="0" indent="0">
              <a:buNone/>
            </a:pPr>
            <a:r>
              <a:rPr lang="en-GB" sz="2000" dirty="0">
                <a:solidFill>
                  <a:srgbClr val="FF0000"/>
                </a:solidFill>
              </a:rPr>
              <a:t>Scatterplots</a:t>
            </a:r>
            <a:r>
              <a:rPr lang="en-GB" sz="2000" dirty="0"/>
              <a:t> could be problematic as often it will be individuals that are displayed.</a:t>
            </a:r>
          </a:p>
          <a:p>
            <a:pPr marL="0" indent="0">
              <a:buNone/>
            </a:pPr>
            <a:endParaRPr lang="en-GB" sz="2000" dirty="0"/>
          </a:p>
          <a:p>
            <a:pPr marL="0" indent="0">
              <a:buNone/>
            </a:pPr>
            <a:r>
              <a:rPr lang="en-GB" sz="2000" dirty="0"/>
              <a:t>In this example, it is easy to identify individual observations. We can that there is a 10 year old who consumes around 4 units of alcohol a week.</a:t>
            </a:r>
          </a:p>
          <a:p>
            <a:pPr marL="0" indent="0">
              <a:buNone/>
            </a:pPr>
            <a:endParaRPr lang="en-GB" sz="2000" dirty="0"/>
          </a:p>
          <a:p>
            <a:pPr marL="0" indent="0">
              <a:buNone/>
            </a:pPr>
            <a:r>
              <a:rPr lang="en-GB" sz="2000" dirty="0"/>
              <a:t>Scatterplots can potentially be made safe by grouping observations into clusters or other transformations.</a:t>
            </a:r>
          </a:p>
        </p:txBody>
      </p:sp>
      <p:graphicFrame>
        <p:nvGraphicFramePr>
          <p:cNvPr id="4" name="Chart 3">
            <a:extLst>
              <a:ext uri="{FF2B5EF4-FFF2-40B4-BE49-F238E27FC236}">
                <a16:creationId xmlns:a16="http://schemas.microsoft.com/office/drawing/2014/main" id="{DABBC340-C379-4740-BE39-C2B6B19DB4A9}"/>
              </a:ext>
            </a:extLst>
          </p:cNvPr>
          <p:cNvGraphicFramePr>
            <a:graphicFrameLocks/>
          </p:cNvGraphicFramePr>
          <p:nvPr>
            <p:extLst>
              <p:ext uri="{D42A27DB-BD31-4B8C-83A1-F6EECF244321}">
                <p14:modId xmlns:p14="http://schemas.microsoft.com/office/powerpoint/2010/main" val="3283282753"/>
              </p:ext>
            </p:extLst>
          </p:nvPr>
        </p:nvGraphicFramePr>
        <p:xfrm>
          <a:off x="838200" y="1690688"/>
          <a:ext cx="6494373" cy="3120303"/>
        </p:xfrm>
        <a:graphic>
          <a:graphicData uri="http://schemas.openxmlformats.org/drawingml/2006/chart">
            <c:chart xmlns:c="http://schemas.openxmlformats.org/drawingml/2006/chart" xmlns:r="http://schemas.openxmlformats.org/officeDocument/2006/relationships" r:id="rId3"/>
          </a:graphicData>
        </a:graphic>
      </p:graphicFrame>
      <p:sp>
        <p:nvSpPr>
          <p:cNvPr id="5" name="Rectangle: Rounded Corners 4">
            <a:extLst>
              <a:ext uri="{FF2B5EF4-FFF2-40B4-BE49-F238E27FC236}">
                <a16:creationId xmlns:a16="http://schemas.microsoft.com/office/drawing/2014/main" id="{B424637A-30DE-4615-9513-2D5507B40D9C}"/>
              </a:ext>
            </a:extLst>
          </p:cNvPr>
          <p:cNvSpPr/>
          <p:nvPr/>
        </p:nvSpPr>
        <p:spPr>
          <a:xfrm>
            <a:off x="3465786" y="5056883"/>
            <a:ext cx="2357610" cy="741680"/>
          </a:xfrm>
          <a:prstGeom prst="roundRect">
            <a:avLst/>
          </a:prstGeom>
          <a:solidFill>
            <a:srgbClr val="EE434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1600" dirty="0">
                <a:solidFill>
                  <a:schemeClr val="tx1"/>
                </a:solidFill>
              </a:rPr>
              <a:t>The points appear to be individual observations</a:t>
            </a:r>
          </a:p>
        </p:txBody>
      </p:sp>
      <p:sp>
        <p:nvSpPr>
          <p:cNvPr id="6" name="Rectangle: Rounded Corners 5">
            <a:extLst>
              <a:ext uri="{FF2B5EF4-FFF2-40B4-BE49-F238E27FC236}">
                <a16:creationId xmlns:a16="http://schemas.microsoft.com/office/drawing/2014/main" id="{E688DC66-5D23-4BD1-ACEA-26B657DDA830}"/>
              </a:ext>
            </a:extLst>
          </p:cNvPr>
          <p:cNvSpPr/>
          <p:nvPr/>
        </p:nvSpPr>
        <p:spPr>
          <a:xfrm>
            <a:off x="838200" y="5056883"/>
            <a:ext cx="2357610" cy="741680"/>
          </a:xfrm>
          <a:prstGeom prst="roundRect">
            <a:avLst/>
          </a:prstGeom>
          <a:solidFill>
            <a:srgbClr val="68BE5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1600" dirty="0">
                <a:solidFill>
                  <a:schemeClr val="tx1"/>
                </a:solidFill>
              </a:rPr>
              <a:t>Graph is easy to understand</a:t>
            </a:r>
          </a:p>
        </p:txBody>
      </p:sp>
    </p:spTree>
    <p:extLst>
      <p:ext uri="{BB962C8B-B14F-4D97-AF65-F5344CB8AC3E}">
        <p14:creationId xmlns:p14="http://schemas.microsoft.com/office/powerpoint/2010/main" val="696877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CA8CC-9446-4E34-A78A-7910BE5AB92B}"/>
              </a:ext>
            </a:extLst>
          </p:cNvPr>
          <p:cNvSpPr>
            <a:spLocks noGrp="1"/>
          </p:cNvSpPr>
          <p:nvPr>
            <p:ph type="title"/>
          </p:nvPr>
        </p:nvSpPr>
        <p:spPr/>
        <p:txBody>
          <a:bodyPr/>
          <a:lstStyle/>
          <a:p>
            <a:r>
              <a:rPr lang="en-GB" dirty="0"/>
              <a:t>Scatterplots Transformed</a:t>
            </a:r>
          </a:p>
        </p:txBody>
      </p:sp>
      <p:sp>
        <p:nvSpPr>
          <p:cNvPr id="3" name="Content Placeholder 2">
            <a:extLst>
              <a:ext uri="{FF2B5EF4-FFF2-40B4-BE49-F238E27FC236}">
                <a16:creationId xmlns:a16="http://schemas.microsoft.com/office/drawing/2014/main" id="{B01B2A0D-765B-4274-8A99-713E97A5B985}"/>
              </a:ext>
            </a:extLst>
          </p:cNvPr>
          <p:cNvSpPr>
            <a:spLocks noGrp="1"/>
          </p:cNvSpPr>
          <p:nvPr>
            <p:ph idx="1"/>
          </p:nvPr>
        </p:nvSpPr>
        <p:spPr>
          <a:xfrm>
            <a:off x="7616536" y="1526948"/>
            <a:ext cx="3737264" cy="4801115"/>
          </a:xfrm>
        </p:spPr>
        <p:txBody>
          <a:bodyPr>
            <a:noAutofit/>
          </a:bodyPr>
          <a:lstStyle/>
          <a:p>
            <a:pPr marL="0" indent="0">
              <a:buNone/>
            </a:pPr>
            <a:r>
              <a:rPr lang="en-GB" sz="2000" dirty="0"/>
              <a:t>In this example we have transformed the graph seen on the previous slide.</a:t>
            </a:r>
          </a:p>
          <a:p>
            <a:pPr marL="0" indent="0">
              <a:buNone/>
            </a:pPr>
            <a:endParaRPr lang="en-GB" sz="2000" dirty="0"/>
          </a:p>
          <a:p>
            <a:pPr marL="0" indent="0">
              <a:buNone/>
            </a:pPr>
            <a:r>
              <a:rPr lang="en-GB" sz="2000" dirty="0"/>
              <a:t>Rather than present the actual values, this example shows the deviation from the means for age and units consumed. </a:t>
            </a:r>
          </a:p>
          <a:p>
            <a:pPr marL="0" indent="0">
              <a:buNone/>
            </a:pPr>
            <a:r>
              <a:rPr lang="en-GB" sz="2000" dirty="0"/>
              <a:t>The means were calculated for male and female respondents separately. Even if the means were published, because we do not know the gender of the observations from the graph we would not be able to work back to identify anyone.</a:t>
            </a:r>
          </a:p>
        </p:txBody>
      </p:sp>
      <p:graphicFrame>
        <p:nvGraphicFramePr>
          <p:cNvPr id="4" name="Chart 3">
            <a:extLst>
              <a:ext uri="{FF2B5EF4-FFF2-40B4-BE49-F238E27FC236}">
                <a16:creationId xmlns:a16="http://schemas.microsoft.com/office/drawing/2014/main" id="{EC8C3EBD-4723-4CB5-A4F0-178E59129D42}"/>
              </a:ext>
            </a:extLst>
          </p:cNvPr>
          <p:cNvGraphicFramePr>
            <a:graphicFrameLocks/>
          </p:cNvGraphicFramePr>
          <p:nvPr>
            <p:extLst>
              <p:ext uri="{D42A27DB-BD31-4B8C-83A1-F6EECF244321}">
                <p14:modId xmlns:p14="http://schemas.microsoft.com/office/powerpoint/2010/main" val="2712305119"/>
              </p:ext>
            </p:extLst>
          </p:nvPr>
        </p:nvGraphicFramePr>
        <p:xfrm>
          <a:off x="838200" y="1690688"/>
          <a:ext cx="6487391" cy="2964439"/>
        </p:xfrm>
        <a:graphic>
          <a:graphicData uri="http://schemas.openxmlformats.org/drawingml/2006/chart">
            <c:chart xmlns:c="http://schemas.openxmlformats.org/drawingml/2006/chart" xmlns:r="http://schemas.openxmlformats.org/officeDocument/2006/relationships" r:id="rId3"/>
          </a:graphicData>
        </a:graphic>
      </p:graphicFrame>
      <p:sp>
        <p:nvSpPr>
          <p:cNvPr id="5" name="Rectangle: Rounded Corners 4">
            <a:extLst>
              <a:ext uri="{FF2B5EF4-FFF2-40B4-BE49-F238E27FC236}">
                <a16:creationId xmlns:a16="http://schemas.microsoft.com/office/drawing/2014/main" id="{F3FED307-DD79-486B-95B9-24C293410800}"/>
              </a:ext>
            </a:extLst>
          </p:cNvPr>
          <p:cNvSpPr/>
          <p:nvPr/>
        </p:nvSpPr>
        <p:spPr>
          <a:xfrm>
            <a:off x="838200" y="5056883"/>
            <a:ext cx="2357610" cy="741680"/>
          </a:xfrm>
          <a:prstGeom prst="roundRect">
            <a:avLst/>
          </a:prstGeom>
          <a:solidFill>
            <a:srgbClr val="68BE5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1600" dirty="0">
                <a:solidFill>
                  <a:schemeClr val="tx1"/>
                </a:solidFill>
              </a:rPr>
              <a:t>Graph is easy to understand</a:t>
            </a:r>
          </a:p>
        </p:txBody>
      </p:sp>
      <p:sp>
        <p:nvSpPr>
          <p:cNvPr id="6" name="Rectangle: Rounded Corners 5">
            <a:extLst>
              <a:ext uri="{FF2B5EF4-FFF2-40B4-BE49-F238E27FC236}">
                <a16:creationId xmlns:a16="http://schemas.microsoft.com/office/drawing/2014/main" id="{CD364006-98FF-49C0-8D74-4B39FF4C95F0}"/>
              </a:ext>
            </a:extLst>
          </p:cNvPr>
          <p:cNvSpPr/>
          <p:nvPr/>
        </p:nvSpPr>
        <p:spPr>
          <a:xfrm>
            <a:off x="3465786" y="5056883"/>
            <a:ext cx="2357610" cy="741680"/>
          </a:xfrm>
          <a:prstGeom prst="roundRect">
            <a:avLst/>
          </a:prstGeom>
          <a:solidFill>
            <a:srgbClr val="FDB33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1600" dirty="0">
                <a:solidFill>
                  <a:schemeClr val="tx1"/>
                </a:solidFill>
              </a:rPr>
              <a:t>Can we work back to the untransformed data?</a:t>
            </a:r>
          </a:p>
        </p:txBody>
      </p:sp>
    </p:spTree>
    <p:extLst>
      <p:ext uri="{BB962C8B-B14F-4D97-AF65-F5344CB8AC3E}">
        <p14:creationId xmlns:p14="http://schemas.microsoft.com/office/powerpoint/2010/main" val="3434795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52F52-1336-49B3-8FA1-F55679EC21DB}"/>
              </a:ext>
            </a:extLst>
          </p:cNvPr>
          <p:cNvSpPr>
            <a:spLocks noGrp="1"/>
          </p:cNvSpPr>
          <p:nvPr>
            <p:ph type="title"/>
          </p:nvPr>
        </p:nvSpPr>
        <p:spPr/>
        <p:txBody>
          <a:bodyPr/>
          <a:lstStyle/>
          <a:p>
            <a:r>
              <a:rPr lang="en-GB" dirty="0"/>
              <a:t>Bar Charts and Pie Charts</a:t>
            </a:r>
          </a:p>
        </p:txBody>
      </p:sp>
      <p:graphicFrame>
        <p:nvGraphicFramePr>
          <p:cNvPr id="9" name="Chart 8">
            <a:extLst>
              <a:ext uri="{FF2B5EF4-FFF2-40B4-BE49-F238E27FC236}">
                <a16:creationId xmlns:a16="http://schemas.microsoft.com/office/drawing/2014/main" id="{26F95D10-63CF-4AD0-B3FF-8AEE72DE7E5C}"/>
              </a:ext>
            </a:extLst>
          </p:cNvPr>
          <p:cNvGraphicFramePr>
            <a:graphicFrameLocks/>
          </p:cNvGraphicFramePr>
          <p:nvPr>
            <p:extLst>
              <p:ext uri="{D42A27DB-BD31-4B8C-83A1-F6EECF244321}">
                <p14:modId xmlns:p14="http://schemas.microsoft.com/office/powerpoint/2010/main" val="3380695742"/>
              </p:ext>
            </p:extLst>
          </p:nvPr>
        </p:nvGraphicFramePr>
        <p:xfrm>
          <a:off x="6081344" y="1690686"/>
          <a:ext cx="6002482" cy="4013921"/>
        </p:xfrm>
        <a:graphic>
          <a:graphicData uri="http://schemas.openxmlformats.org/drawingml/2006/chart">
            <c:chart xmlns:c="http://schemas.openxmlformats.org/drawingml/2006/chart" xmlns:r="http://schemas.openxmlformats.org/officeDocument/2006/relationships" r:id="rId3"/>
          </a:graphicData>
        </a:graphic>
      </p:graphicFrame>
      <p:pic>
        <p:nvPicPr>
          <p:cNvPr id="15" name="Picture 14">
            <a:extLst>
              <a:ext uri="{FF2B5EF4-FFF2-40B4-BE49-F238E27FC236}">
                <a16:creationId xmlns:a16="http://schemas.microsoft.com/office/drawing/2014/main" id="{CFE1A408-9EFB-46F6-9B83-573AB0DA478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1690687"/>
            <a:ext cx="3522651" cy="4128222"/>
          </a:xfrm>
          <a:prstGeom prst="rect">
            <a:avLst/>
          </a:prstGeom>
        </p:spPr>
      </p:pic>
      <p:sp>
        <p:nvSpPr>
          <p:cNvPr id="5" name="Rectangle: Rounded Corners 4">
            <a:extLst>
              <a:ext uri="{FF2B5EF4-FFF2-40B4-BE49-F238E27FC236}">
                <a16:creationId xmlns:a16="http://schemas.microsoft.com/office/drawing/2014/main" id="{CB123273-482D-4B39-A6D5-93D05683FA63}"/>
              </a:ext>
            </a:extLst>
          </p:cNvPr>
          <p:cNvSpPr/>
          <p:nvPr/>
        </p:nvSpPr>
        <p:spPr>
          <a:xfrm>
            <a:off x="4748050" y="3058160"/>
            <a:ext cx="2357610" cy="741680"/>
          </a:xfrm>
          <a:prstGeom prst="roundRect">
            <a:avLst/>
          </a:prstGeom>
          <a:solidFill>
            <a:srgbClr val="FDB33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1600" dirty="0">
                <a:solidFill>
                  <a:schemeClr val="tx1"/>
                </a:solidFill>
              </a:rPr>
              <a:t>Are there a sufficient number of observations displayed?</a:t>
            </a:r>
          </a:p>
        </p:txBody>
      </p:sp>
    </p:spTree>
    <p:extLst>
      <p:ext uri="{BB962C8B-B14F-4D97-AF65-F5344CB8AC3E}">
        <p14:creationId xmlns:p14="http://schemas.microsoft.com/office/powerpoint/2010/main" val="4211882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B9A77-D709-488A-AD1D-C25F19BC2E90}"/>
              </a:ext>
            </a:extLst>
          </p:cNvPr>
          <p:cNvSpPr>
            <a:spLocks noGrp="1"/>
          </p:cNvSpPr>
          <p:nvPr>
            <p:ph type="title"/>
          </p:nvPr>
        </p:nvSpPr>
        <p:spPr/>
        <p:txBody>
          <a:bodyPr/>
          <a:lstStyle/>
          <a:p>
            <a:r>
              <a:rPr lang="en-GB" dirty="0"/>
              <a:t>Assessments for this module</a:t>
            </a:r>
          </a:p>
        </p:txBody>
      </p:sp>
      <p:sp>
        <p:nvSpPr>
          <p:cNvPr id="3" name="Content Placeholder 2">
            <a:extLst>
              <a:ext uri="{FF2B5EF4-FFF2-40B4-BE49-F238E27FC236}">
                <a16:creationId xmlns:a16="http://schemas.microsoft.com/office/drawing/2014/main" id="{31F52E78-993F-4F08-8646-3E5D9CBC287F}"/>
              </a:ext>
            </a:extLst>
          </p:cNvPr>
          <p:cNvSpPr>
            <a:spLocks noGrp="1"/>
          </p:cNvSpPr>
          <p:nvPr>
            <p:ph idx="1"/>
          </p:nvPr>
        </p:nvSpPr>
        <p:spPr>
          <a:xfrm>
            <a:off x="838200" y="1690688"/>
            <a:ext cx="10515600" cy="2556669"/>
          </a:xfrm>
        </p:spPr>
        <p:txBody>
          <a:bodyPr/>
          <a:lstStyle/>
          <a:p>
            <a:pPr marL="0" indent="0">
              <a:buClr>
                <a:srgbClr val="F5333F"/>
              </a:buClr>
              <a:buNone/>
            </a:pPr>
            <a:endParaRPr lang="en-GB" u="sng" dirty="0"/>
          </a:p>
          <a:p>
            <a:pPr lvl="0">
              <a:buClr>
                <a:srgbClr val="F5333F"/>
              </a:buClr>
            </a:pPr>
            <a:r>
              <a:rPr lang="en-GB" u="sng" dirty="0">
                <a:solidFill>
                  <a:prstClr val="black"/>
                </a:solidFill>
                <a:hlinkClick r:id="rId3"/>
              </a:rPr>
              <a:t>SDAP: Safe Analyst Training - Graphs</a:t>
            </a:r>
            <a:endParaRPr lang="en-GB" u="sng" dirty="0">
              <a:solidFill>
                <a:prstClr val="black"/>
              </a:solidFill>
            </a:endParaRPr>
          </a:p>
          <a:p>
            <a:pPr marL="0" lvl="0" indent="0">
              <a:buClr>
                <a:srgbClr val="F5333F"/>
              </a:buClr>
              <a:buNone/>
            </a:pPr>
            <a:endParaRPr lang="en-GB" u="sng" dirty="0">
              <a:solidFill>
                <a:prstClr val="black"/>
              </a:solidFill>
            </a:endParaRPr>
          </a:p>
        </p:txBody>
      </p:sp>
      <p:pic>
        <p:nvPicPr>
          <p:cNvPr id="5" name="Picture 4">
            <a:extLst>
              <a:ext uri="{FF2B5EF4-FFF2-40B4-BE49-F238E27FC236}">
                <a16:creationId xmlns:a16="http://schemas.microsoft.com/office/drawing/2014/main" id="{1AB75816-6EF7-4A9C-A240-ADE8C0AF1CDF}"/>
              </a:ext>
            </a:extLst>
          </p:cNvPr>
          <p:cNvPicPr>
            <a:picLocks noChangeAspect="1"/>
          </p:cNvPicPr>
          <p:nvPr/>
        </p:nvPicPr>
        <p:blipFill>
          <a:blip r:embed="rId4"/>
          <a:stretch>
            <a:fillRect/>
          </a:stretch>
        </p:blipFill>
        <p:spPr>
          <a:xfrm>
            <a:off x="2142564" y="5197958"/>
            <a:ext cx="2590800" cy="1543050"/>
          </a:xfrm>
          <a:prstGeom prst="rect">
            <a:avLst/>
          </a:prstGeom>
        </p:spPr>
      </p:pic>
      <p:pic>
        <p:nvPicPr>
          <p:cNvPr id="6" name="Picture 5">
            <a:extLst>
              <a:ext uri="{FF2B5EF4-FFF2-40B4-BE49-F238E27FC236}">
                <a16:creationId xmlns:a16="http://schemas.microsoft.com/office/drawing/2014/main" id="{4A888F8C-5427-4C00-82C7-16CFF5BBD357}"/>
              </a:ext>
            </a:extLst>
          </p:cNvPr>
          <p:cNvPicPr>
            <a:picLocks noChangeAspect="1"/>
          </p:cNvPicPr>
          <p:nvPr/>
        </p:nvPicPr>
        <p:blipFill>
          <a:blip r:embed="rId5"/>
          <a:stretch>
            <a:fillRect/>
          </a:stretch>
        </p:blipFill>
        <p:spPr>
          <a:xfrm>
            <a:off x="4776885" y="5197959"/>
            <a:ext cx="3035856" cy="1549646"/>
          </a:xfrm>
          <a:prstGeom prst="rect">
            <a:avLst/>
          </a:prstGeom>
        </p:spPr>
      </p:pic>
      <p:pic>
        <p:nvPicPr>
          <p:cNvPr id="7" name="Picture 2" descr="https://lists.office.com/Images/4473892f-71e0-46fc-8dec-273902b51349/16738768-dbf2-4938-b488-aa73988ccd24/TBF8Z9KY6NHDS0939I6EM4FWJT/ef43efc7-870c-4d4f-af6f-ea56a1f7f420">
            <a:extLst>
              <a:ext uri="{FF2B5EF4-FFF2-40B4-BE49-F238E27FC236}">
                <a16:creationId xmlns:a16="http://schemas.microsoft.com/office/drawing/2014/main" id="{A961180D-BF41-42BB-AF7E-C67B64C63C8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25001" y="5310077"/>
            <a:ext cx="1341526" cy="131881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100C244-A7B6-4614-A876-12ADD48D04BC}"/>
              </a:ext>
            </a:extLst>
          </p:cNvPr>
          <p:cNvSpPr txBox="1"/>
          <p:nvPr/>
        </p:nvSpPr>
        <p:spPr>
          <a:xfrm>
            <a:off x="838200" y="4666346"/>
            <a:ext cx="10847294" cy="369332"/>
          </a:xfrm>
          <a:prstGeom prst="rect">
            <a:avLst/>
          </a:prstGeom>
          <a:noFill/>
        </p:spPr>
        <p:txBody>
          <a:bodyPr wrap="square" rtlCol="0">
            <a:spAutoFit/>
          </a:bodyPr>
          <a:lstStyle/>
          <a:p>
            <a:r>
              <a:rPr lang="en-GB" dirty="0"/>
              <a:t>Created by Cancer Research UK and The Health Foundation for the Safe Data Access Professionals Working Group</a:t>
            </a:r>
          </a:p>
        </p:txBody>
      </p:sp>
    </p:spTree>
    <p:extLst>
      <p:ext uri="{BB962C8B-B14F-4D97-AF65-F5344CB8AC3E}">
        <p14:creationId xmlns:p14="http://schemas.microsoft.com/office/powerpoint/2010/main" val="18650204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D9918980914654C8915F659291CF6D0" ma:contentTypeVersion="8" ma:contentTypeDescription="Create a new document." ma:contentTypeScope="" ma:versionID="9d31b734f5435c748db42d07de4b15e8">
  <xsd:schema xmlns:xsd="http://www.w3.org/2001/XMLSchema" xmlns:xs="http://www.w3.org/2001/XMLSchema" xmlns:p="http://schemas.microsoft.com/office/2006/metadata/properties" xmlns:ns2="6b99fbbe-008b-4655-b4a1-0eced64c7d8e" targetNamespace="http://schemas.microsoft.com/office/2006/metadata/properties" ma:root="true" ma:fieldsID="b1d3b2033c477db02347804f7b28c6a7" ns2:_="">
    <xsd:import namespace="6b99fbbe-008b-4655-b4a1-0eced64c7d8e"/>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b99fbbe-008b-4655-b4a1-0eced64c7d8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1B91C83-ACA6-47CB-A5F1-E184F55C1AD7}">
  <ds:schemaRefs>
    <ds:schemaRef ds:uri="http://purl.org/dc/elements/1.1/"/>
    <ds:schemaRef ds:uri="http://purl.org/dc/terms/"/>
    <ds:schemaRef ds:uri="http://schemas.microsoft.com/office/2006/documentManagement/types"/>
    <ds:schemaRef ds:uri="http://purl.org/dc/dcmitype/"/>
    <ds:schemaRef ds:uri="http://www.w3.org/XML/1998/namespace"/>
    <ds:schemaRef ds:uri="7ef179fa-8040-4e24-abfc-63344607b0fe"/>
    <ds:schemaRef ds:uri="http://schemas.microsoft.com/office/2006/metadata/properties"/>
    <ds:schemaRef ds:uri="http://schemas.microsoft.com/office/infopath/2007/PartnerControls"/>
    <ds:schemaRef ds:uri="http://schemas.openxmlformats.org/package/2006/metadata/core-properties"/>
    <ds:schemaRef ds:uri="cf33824a-33ee-4d8b-af19-973eb859d156"/>
  </ds:schemaRefs>
</ds:datastoreItem>
</file>

<file path=customXml/itemProps2.xml><?xml version="1.0" encoding="utf-8"?>
<ds:datastoreItem xmlns:ds="http://schemas.openxmlformats.org/officeDocument/2006/customXml" ds:itemID="{0EF35C9B-55D9-4D47-9CFE-47DA519ECDCC}">
  <ds:schemaRefs>
    <ds:schemaRef ds:uri="http://schemas.microsoft.com/sharepoint/v3/contenttype/forms"/>
  </ds:schemaRefs>
</ds:datastoreItem>
</file>

<file path=customXml/itemProps3.xml><?xml version="1.0" encoding="utf-8"?>
<ds:datastoreItem xmlns:ds="http://schemas.openxmlformats.org/officeDocument/2006/customXml" ds:itemID="{E3FE1AE5-67F9-4CE5-9AF1-3E1FF7EACBFA}"/>
</file>

<file path=docProps/app.xml><?xml version="1.0" encoding="utf-8"?>
<Properties xmlns="http://schemas.openxmlformats.org/officeDocument/2006/extended-properties" xmlns:vt="http://schemas.openxmlformats.org/officeDocument/2006/docPropsVTypes">
  <TotalTime>430</TotalTime>
  <Words>704</Words>
  <Application>Microsoft Office PowerPoint</Application>
  <PresentationFormat>Widescreen</PresentationFormat>
  <Paragraphs>73</Paragraphs>
  <Slides>7</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Graphs</vt:lpstr>
      <vt:lpstr>Graphs</vt:lpstr>
      <vt:lpstr>Histograms</vt:lpstr>
      <vt:lpstr>Scatterplots</vt:lpstr>
      <vt:lpstr>Scatterplots Transformed</vt:lpstr>
      <vt:lpstr>Bar Charts and Pie Charts</vt:lpstr>
      <vt:lpstr>Assessments for this module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Graphs</dc:title>
  <dc:creator>Simon Parker</dc:creator>
  <cp:lastModifiedBy>Simon Parker</cp:lastModifiedBy>
  <cp:revision>16</cp:revision>
  <dcterms:created xsi:type="dcterms:W3CDTF">2019-08-20T13:04:34Z</dcterms:created>
  <dcterms:modified xsi:type="dcterms:W3CDTF">2019-12-10T15:27:58Z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0x0101006D9918980914654C8915F659291CF6D0</vt:lpwstr>
  </property>
</Properties>
</file>