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46"/>
  </p:normalViewPr>
  <p:slideViewPr>
    <p:cSldViewPr snapToGrid="0" snapToObjects="1">
      <p:cViewPr varScale="1">
        <p:scale>
          <a:sx n="94" d="100"/>
          <a:sy n="94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notesMaster" Target="notesMasters/notesMaster1.xml" /><Relationship Id="rId25" Type="http://schemas.openxmlformats.org/officeDocument/2006/relationships/theme" Target="theme/theme1.xml" /><Relationship Id="rId24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23" Type="http://schemas.openxmlformats.org/officeDocument/2006/relationships/presProps" Target="presProps.xml" /><Relationship Id="rId26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Explain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window.</a:t>
            </a:r>
          </a:p>
          <a:p>
            <a:pPr lvl="0" marL="0" indent="0">
              <a:buNone/>
            </a:pPr>
          </a:p>
          <a:p>
            <a:pPr lvl="1"/>
            <a:r>
              <a:rPr/>
              <a:t>Console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run.</a:t>
            </a:r>
            <a:r>
              <a:rPr/>
              <a:t> </a:t>
            </a:r>
            <a:r>
              <a:rPr/>
              <a:t>Commands</a:t>
            </a:r>
            <a:r>
              <a:rPr/>
              <a:t> </a:t>
            </a:r>
            <a:r>
              <a:rPr/>
              <a:t>executed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saved.</a:t>
            </a:r>
          </a:p>
          <a:p>
            <a:pPr lvl="0" marL="0" indent="0">
              <a:buNone/>
            </a:pPr>
          </a:p>
          <a:p>
            <a:pPr lvl="1"/>
            <a:r>
              <a:rPr/>
              <a:t>Source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contain</a:t>
            </a:r>
            <a:r>
              <a:rPr/>
              <a:t> </a:t>
            </a:r>
            <a:r>
              <a:rPr/>
              <a:t>commands.</a:t>
            </a:r>
          </a:p>
          <a:p>
            <a:pPr lvl="0" marL="0" indent="0">
              <a:buNone/>
            </a:pPr>
          </a:p>
          <a:p>
            <a:pPr lvl="1"/>
            <a:r>
              <a:rPr/>
              <a:t>Environment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objects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with.</a:t>
            </a:r>
          </a:p>
          <a:p>
            <a:pPr lvl="0" marL="0" indent="0">
              <a:buNone/>
            </a:pPr>
          </a:p>
          <a:p>
            <a:pPr lvl="1"/>
            <a:r>
              <a:rPr/>
              <a:t>Files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helper</a:t>
            </a:r>
            <a:r>
              <a:rPr/>
              <a:t> </a:t>
            </a:r>
            <a:r>
              <a:rPr/>
              <a:t>window.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files,</a:t>
            </a:r>
            <a:r>
              <a:rPr/>
              <a:t> </a:t>
            </a:r>
            <a:r>
              <a:rPr/>
              <a:t>help,</a:t>
            </a:r>
            <a:r>
              <a:rPr/>
              <a:t> </a:t>
            </a:r>
            <a:r>
              <a:rPr/>
              <a:t>plots.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02FF-7FFD-AC45-B155-681BF134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5D75-9624-FE43-B035-A555CD4D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AAE9-577D-C946-AFE8-41DF5C5B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9C3A-BDEB-8244-8422-7956AAC1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E862B-0DE2-3546-8A16-EF9FC8627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F9620-5373-184C-B8F5-50065A61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F3A6-4228-A942-96A3-49443D40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4871-5F4F-B94F-9B11-1C555D90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38292-5D68-B247-8578-68BF58724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19345-E9D9-B14B-84E7-1A862142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CB5C-0678-1F4D-B658-CD6CF9D9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9C839-DEA1-0746-8BE3-D4D2081A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015C-D92F-4B4D-B0E1-822256A0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0B75-05BF-0C4A-B1B8-CDACCCCC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01E6F-DF5F-E24C-956E-3AB41B8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973E-B8AF-BB41-A0AC-171B4840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10AC4-187A-054C-904A-013E8FEA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7D9A-A462-764F-948F-6E267237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8ABA-33D1-C146-8DCF-F6E1DE37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15FA-4DCD-4742-A0A8-0BBC88D8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ADC3-E655-2545-8043-D0E704EC2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4AC6B-30BF-934E-8AF0-9D5135BF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5FC3D-A9D9-034E-B4AD-B7DE0F07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BA704-A97B-664F-A29E-263BEBA6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A9F1-BC89-7C4A-9214-A5BE0AB1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6BC88-A191-1B4E-93B6-022477DE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B24D5-81F4-224A-9969-38BBFCB09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088AE-0C84-A44B-91C7-8F963F2A0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F671-0E0E-DA40-8680-D83784EC8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B2AD7-AEE2-F646-8BCC-E8703194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72F84-EA31-7E4D-BD1E-9CA444C8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3C69E-19B8-F34F-AF8D-F27A144D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5ED7-24E2-9543-B176-0ABE3B6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6C28B-9F3E-F143-B91E-2841159F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3EF2D-1DB9-D144-8D7B-316B50AE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1CC1C-A842-D34E-A7B6-6E5A2425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6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EAA5F-BD3F-2747-9C1C-6F653640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B9E6E-039F-0249-801B-6103C5AB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30358-4592-D84F-A0EA-8BF2628A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F591-01B8-0146-8E9C-D716C0C1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4410-E74E-EB49-B1DA-68B0A4BEA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B627E-8FEB-F94E-BF40-9FEE8A4DC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E7052-D7F9-5A4A-8AAC-08CD16D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EF0C-418B-5942-87FD-8BBC8C06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7A0CA-D356-CB44-91BC-5159B62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49E9-4D8D-4D4F-A028-4A969AA5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F626B-504D-3E42-84BE-0CAC53A8B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9CD8F-2308-8642-874A-ED0D25A22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D8BE4-CF48-F245-8411-0DAA33FE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3DFB9-F5F2-564E-9042-336BA46E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53F0D-14C8-8441-AFFB-716C63E1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7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91513-1FAA-0E4F-BF0A-F546F01B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AB061-79B5-4A4B-9136-7AD1C74E0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850B-4EFB-D54B-BB8F-35702D7E7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06E4-A05F-654F-91C2-F1C380EB4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BDFA0-6157-4E4F-AB3A-F72514A6D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uclh-criu/learning-datascience" TargetMode="External" /><Relationship Id="rId3" Type="http://schemas.openxmlformats.org/officeDocument/2006/relationships/image" Target="../media/image8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session1: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taster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Source/Text</a:t>
            </a:r>
            <a:r>
              <a:rPr/>
              <a:t> </a:t>
            </a:r>
            <a:r>
              <a:rPr/>
              <a:t>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Type </a:t>
            </a:r>
            <a:r>
              <a:rPr sz="1800">
                <a:latin typeface="Courier"/>
              </a:rPr>
              <a:t>2 + 2</a:t>
            </a:r>
            <a:r>
              <a:rPr/>
              <a:t> in top left, then </a:t>
            </a:r>
            <a:r>
              <a:rPr sz="1800">
                <a:latin typeface="Courier"/>
              </a:rPr>
              <a:t>Enter</a:t>
            </a:r>
            <a:r>
              <a:rPr/>
              <a:t>.</a:t>
            </a:r>
          </a:p>
          <a:p>
            <a:pPr lvl="1"/>
            <a:r>
              <a:rPr/>
              <a:t>What happens?</a:t>
            </a:r>
          </a:p>
          <a:p>
            <a:pPr lvl="1"/>
            <a:r>
              <a:rPr/>
              <a:t>To ask R to run code</a:t>
            </a:r>
          </a:p>
          <a:p>
            <a:pPr lvl="1"/>
            <a:r>
              <a:rPr/>
              <a:t>Highlight the code and:</a:t>
            </a:r>
          </a:p>
          <a:p>
            <a:pPr lvl="2"/>
            <a:r>
              <a:rPr/>
              <a:t>MacOS: </a:t>
            </a:r>
            <a:r>
              <a:rPr sz="1800">
                <a:latin typeface="Courier"/>
              </a:rPr>
              <a:t>Cmd + Enter</a:t>
            </a:r>
          </a:p>
          <a:p>
            <a:pPr lvl="2"/>
            <a:r>
              <a:rPr/>
              <a:t>Windows: </a:t>
            </a:r>
            <a:r>
              <a:rPr sz="1800">
                <a:latin typeface="Courier"/>
              </a:rPr>
              <a:t>Ctrl + Enter</a:t>
            </a:r>
          </a:p>
          <a:p>
            <a:pPr lvl="1"/>
            <a:r>
              <a:rPr/>
              <a:t>Notice the output in the console.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warning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warnings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DON’T PANIC : they are common &amp; expected</a:t>
            </a:r>
          </a:p>
          <a:p>
            <a:pPr lvl="0" marL="0" indent="0">
              <a:buNone/>
            </a:pPr>
            <a:r>
              <a:rPr sz="1800">
                <a:latin typeface="Courier"/>
              </a:rPr>
              <a:t>Warnings</a:t>
            </a:r>
            <a:r>
              <a:rPr/>
              <a:t> give you info that often you can ignore</a:t>
            </a:r>
          </a:p>
          <a:p>
            <a:pPr lvl="0" marL="0" indent="0">
              <a:buNone/>
            </a:pPr>
            <a:r>
              <a:rPr sz="1800">
                <a:latin typeface="Courier"/>
              </a:rPr>
              <a:t>Errors</a:t>
            </a:r>
            <a:r>
              <a:rPr/>
              <a:t> usually need to be fixed and are usually due to a typo</a:t>
            </a:r>
          </a:p>
          <a:p>
            <a:pPr lvl="0" marL="0" indent="0">
              <a:buNone/>
            </a:pPr>
            <a:r>
              <a:rPr sz="1800">
                <a:latin typeface="Courier"/>
              </a:rPr>
              <a:t>Errors</a:t>
            </a:r>
            <a:r>
              <a:rPr/>
              <a:t> check the first one - if it doesn’t make sense to you, google it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UCLH</a:t>
            </a:r>
            <a:r>
              <a:rPr/>
              <a:t> </a:t>
            </a:r>
            <a:r>
              <a:rPr/>
              <a:t>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To enable RStudio to find internet</a:t>
            </a:r>
          </a:p>
          <a:p>
            <a:pPr lvl="0" marL="0" indent="0">
              <a:buNone/>
            </a:pPr>
            <a:r>
              <a:rPr/>
              <a:t>Create a small text file, paste some commands into it, save it as a file called .Renviron and then restart RStudio.</a:t>
            </a:r>
          </a:p>
          <a:p>
            <a:pPr lvl="0" marL="0" indent="0">
              <a:buNone/>
            </a:pPr>
            <a:r>
              <a:rPr/>
              <a:t>We can use a function called </a:t>
            </a:r>
            <a:r>
              <a:rPr sz="1800">
                <a:latin typeface="Courier"/>
              </a:rPr>
              <a:t>edit_r_environ()</a:t>
            </a:r>
            <a:r>
              <a:rPr/>
              <a:t> within a helper package called </a:t>
            </a:r>
            <a:r>
              <a:rPr sz="1800">
                <a:latin typeface="Courier"/>
              </a:rPr>
              <a:t>usethis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Copy &amp; paste the 3 lines below into the R console at the lower left: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install.packages("usethis")
library(usethis)
usethis::edit_r_environ()</a:t>
            </a:r>
          </a:p>
          <a:p>
            <a:pPr lvl="0" marL="0" indent="0">
              <a:buNone/>
            </a:pPr>
            <a:r>
              <a:rPr/>
              <a:t>This should open a tab called </a:t>
            </a:r>
            <a:r>
              <a:rPr b="1"/>
              <a:t>.Renviron</a:t>
            </a:r>
            <a:r>
              <a:rPr/>
              <a:t> in the editor at the top left.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Copy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paste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 b="1"/>
              <a:t>.Renviron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left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 Set-up proxies to allow RStudio &amp; R to talk to internet
# allows git cloning of RStudio projects &amp; remotes::install_github
# CRAN package installation works without proxies being set
# file called .Renviron needs to be saved in your home folder
http_proxy=http://www-cache-n.xuclh.nhs.uk:3128/
https_proxy=http://www-cache-n.xuclh.nhs.uk:3128/
HTTP_PROXY=http://www-cache-n.xuclh.nhs.uk:3128/
HTTPS_PROXY=http://www-cache-n.xuclh.nhs.uk:3128/</a:t>
            </a:r>
          </a:p>
          <a:p>
            <a:pPr lvl="0" marL="0" indent="0">
              <a:buNone/>
            </a:pPr>
            <a:r>
              <a:rPr/>
              <a:t>Then save that file by selecting File, Save (or Ctrl S).</a:t>
            </a:r>
            <a:br/>
            <a:r>
              <a:rPr/>
              <a:t>Close the .Renviron tab.</a:t>
            </a:r>
            <a:br/>
            <a:r>
              <a:rPr/>
              <a:t>Restart RStudio.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Instructor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live</a:t>
            </a:r>
            <a:r>
              <a:rPr/>
              <a:t> </a:t>
            </a:r>
            <a:r>
              <a:rPr/>
              <a:t>demo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 you are learning independently follow the steps in these slides.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download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Github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RStudio</a:t>
            </a:r>
          </a:p>
        </p:txBody>
      </p:sp>
      <p:pic>
        <p:nvPicPr>
          <p:cNvPr descr="../images/00-01-new-proje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67000" y="1816100"/>
            <a:ext cx="6858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00-02-from-version-contro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60700" y="1816100"/>
            <a:ext cx="6057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00-03-from-gi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73400" y="1816100"/>
            <a:ext cx="6032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Copy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 b="1">
                <a:hlinkClick r:id="rId2"/>
              </a:rPr>
              <a:t>https://github.com/uclh-criu/learning-datascience</a:t>
            </a:r>
          </a:p>
        </p:txBody>
      </p:sp>
      <p:pic>
        <p:nvPicPr>
          <p:cNvPr descr="../images/00-04-git-ur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111500" y="1816100"/>
            <a:ext cx="5981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may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copy</a:t>
            </a:r>
            <a:r>
              <a:rPr/>
              <a:t> </a:t>
            </a:r>
            <a:r>
              <a:rPr/>
              <a:t>files.</a:t>
            </a:r>
          </a:p>
        </p:txBody>
      </p:sp>
      <p:pic>
        <p:nvPicPr>
          <p:cNvPr descr="../images/00-05-clone-progres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30300" y="1816100"/>
            <a:ext cx="9918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this session we will give you a quick taste of R</a:t>
            </a:r>
          </a:p>
          <a:p>
            <a:pPr lvl="1"/>
            <a:r>
              <a:rPr/>
              <a:t>to show you what you can do</a:t>
            </a:r>
          </a:p>
          <a:p>
            <a:pPr lvl="1"/>
            <a:r>
              <a:rPr/>
              <a:t>we will get you to type commands in R and see what happens</a:t>
            </a:r>
          </a:p>
          <a:p>
            <a:pPr lvl="1"/>
            <a:r>
              <a:rPr/>
              <a:t>we don’t expect you to understand completely at this stage</a:t>
            </a:r>
          </a:p>
          <a:p>
            <a:pPr lvl="1"/>
            <a:r>
              <a:rPr/>
              <a:t>we will return to concepts later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Intructor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sessions/1-R-taster-script.R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download a project from Github into RStudio</a:t>
            </a:r>
          </a:p>
          <a:p>
            <a:pPr lvl="1"/>
            <a:r>
              <a:rPr/>
              <a:t>read in data from a file</a:t>
            </a:r>
          </a:p>
          <a:p>
            <a:pPr lvl="1"/>
            <a:r>
              <a:rPr/>
              <a:t>look at the data</a:t>
            </a:r>
          </a:p>
          <a:p>
            <a:pPr lvl="1"/>
            <a:r>
              <a:rPr/>
              <a:t>manipulate the data</a:t>
            </a:r>
          </a:p>
          <a:p>
            <a:pPr lvl="1"/>
            <a:r>
              <a:rPr/>
              <a:t>plot the data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UCLH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Science</a:t>
            </a:r>
            <a:r>
              <a:rPr/>
              <a:t> </a:t>
            </a:r>
            <a:r>
              <a:rPr/>
              <a:t>Desktop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help</a:t>
            </a:r>
          </a:p>
        </p:txBody>
      </p:sp>
      <p:pic>
        <p:nvPicPr>
          <p:cNvPr descr="../images/uclh-data-science-desktop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019300"/>
            <a:ext cx="10515600" cy="393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RStudio</a:t>
            </a:r>
            <a:r>
              <a:rPr/>
              <a:t> </a:t>
            </a:r>
            <a:r>
              <a:rPr/>
              <a:t>fom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Science</a:t>
            </a:r>
            <a:r>
              <a:rPr/>
              <a:t> </a:t>
            </a:r>
            <a:r>
              <a:rPr/>
              <a:t>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 start RStudio type ‘rst’ in the search box at the lower left, an then double click on the RStudio desktop app.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uclh-data-science-desktop-rstud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51400" y="1816100"/>
            <a:ext cx="2501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RStudio is an Integrated Development Environment (IDE). – (also the name of the company that develops it and a lot more)</a:t>
            </a:r>
          </a:p>
          <a:p>
            <a:pPr lvl="1"/>
            <a:r>
              <a:rPr/>
              <a:t>Easier to work with than R on it’s own, since it it a bit more ‘point and clicky’</a:t>
            </a:r>
          </a:p>
          <a:p>
            <a:pPr lvl="1"/>
            <a:r>
              <a:rPr/>
              <a:t>Allows</a:t>
            </a:r>
          </a:p>
          <a:p>
            <a:pPr lvl="2"/>
            <a:r>
              <a:rPr/>
              <a:t>Code editing</a:t>
            </a:r>
          </a:p>
          <a:p>
            <a:pPr lvl="2"/>
            <a:r>
              <a:rPr/>
              <a:t>Syntax highlighting</a:t>
            </a:r>
          </a:p>
          <a:p>
            <a:pPr lvl="2"/>
            <a:r>
              <a:rPr/>
              <a:t>Plotting tools</a:t>
            </a:r>
          </a:p>
          <a:p>
            <a:pPr lvl="2"/>
            <a:r>
              <a:rPr/>
              <a:t>Workspace management</a:t>
            </a:r>
          </a:p>
          <a:p>
            <a:pPr lvl="2"/>
            <a:r>
              <a:rPr/>
              <a:t>Version control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</a:p>
        </p:txBody>
      </p:sp>
      <p:pic>
        <p:nvPicPr>
          <p:cNvPr descr="../images/RConso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84500" y="1816100"/>
            <a:ext cx="6210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RStudio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recommend</a:t>
            </a:r>
          </a:p>
        </p:txBody>
      </p:sp>
      <p:pic>
        <p:nvPicPr>
          <p:cNvPr descr="../images/RStudioHighlightWindow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59000" y="1816100"/>
            <a:ext cx="7874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session1: an R taster</dc:title>
  <dc:creator/>
  <cp:keywords/>
  <dcterms:created xsi:type="dcterms:W3CDTF">2022-02-14T17:07:12Z</dcterms:created>
  <dcterms:modified xsi:type="dcterms:W3CDTF">2022-02-14T17:07:12Z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