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notesMaster" Target="notesMasters/notesMaster1.xml" /><Relationship Id="rId48" Type="http://schemas.openxmlformats.org/officeDocument/2006/relationships/theme" Target="theme/theme1.xml" /><Relationship Id="rId47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46" Type="http://schemas.openxmlformats.org/officeDocument/2006/relationships/presProps" Target="presProps.xml" /><Relationship Id="rId49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nhsx.nhs.uk/blogs/data-saves-lives-building-and-skilling-nhs-analytics-community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an.r-project.org/web/packages/available_packages_by_name.html" TargetMode="Externa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ladies.org/" TargetMode="External" /><Relationship Id="rId3" Type="http://schemas.openxmlformats.org/officeDocument/2006/relationships/hyperlink" Target="https://twitter.com/search?q=%23rstats&amp;src=typed_query" TargetMode="External" /><Relationship Id="rId4" Type="http://schemas.openxmlformats.org/officeDocument/2006/relationships/hyperlink" Target="https://twitter.com/rfunctionaday/status/1429296120568721425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VictimOfMaths/COVID-19" TargetMode="External" /><Relationship Id="rId3" Type="http://schemas.openxmlformats.org/officeDocument/2006/relationships/hyperlink" Target="https://victimofmaths.shinyapps.io/COVID_LA_Plots/" TargetMode="External" /><Relationship Id="rId4" Type="http://schemas.openxmlformats.org/officeDocument/2006/relationships/hyperlink" Target="https://r-medicine.org/" TargetMode="External" /><Relationship Id="rId5" Type="http://schemas.openxmlformats.org/officeDocument/2006/relationships/hyperlink" Target="https://nhsrcommunity.com/" TargetMode="External" /><Relationship Id="rId6" Type="http://schemas.openxmlformats.org/officeDocument/2006/relationships/hyperlink" Target="https://github.com/nhs-r-community/NHSRdatasets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session2:</a:t>
            </a:r>
            <a:r>
              <a:rPr/>
              <a:t> </a:t>
            </a:r>
            <a:r>
              <a:rPr/>
              <a:t>Intro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“the NHS is failing to make the most of its data because there are not enough people with the right analytical skills to make sense of the information being collected”</a:t>
            </a:r>
          </a:p>
          <a:p>
            <a:pPr lvl="0" marL="0" indent="0">
              <a:buNone/>
            </a:pPr>
            <a:r>
              <a:rPr/>
              <a:t>“Communities need to share languages and common tools to work and grow together. R and Python are both free, open source, state of the art …”</a:t>
            </a:r>
          </a:p>
          <a:p>
            <a:pPr lvl="0" marL="0" indent="0">
              <a:buNone/>
            </a:pPr>
            <a:r>
              <a:rPr/>
              <a:t>“We need to create a culture of ‘build it once, share the methodology and learn with others’”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NHSX blog 2021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Return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RStudio</a:t>
            </a:r>
            <a:r>
              <a:rPr/>
              <a:t> </a:t>
            </a:r>
            <a:r>
              <a:rPr/>
              <a:t>live</a:t>
            </a:r>
            <a:r>
              <a:rPr/>
              <a:t> </a:t>
            </a:r>
            <a:r>
              <a:rPr/>
              <a:t>(switch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RStudio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needed)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Building</a:t>
            </a:r>
            <a:r>
              <a:rPr/>
              <a:t> </a:t>
            </a:r>
            <a:r>
              <a:rPr/>
              <a:t>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Objects</a:t>
            </a:r>
          </a:p>
          <a:p>
            <a:pPr lvl="2"/>
            <a:r>
              <a:rPr/>
              <a:t>named objects store data (&amp; other things)</a:t>
            </a:r>
          </a:p>
          <a:p>
            <a:pPr lvl="1"/>
            <a:r>
              <a:rPr/>
              <a:t>Functions</a:t>
            </a:r>
          </a:p>
          <a:p>
            <a:pPr lvl="2"/>
            <a:r>
              <a:rPr/>
              <a:t>Little factories</a:t>
            </a:r>
          </a:p>
          <a:p>
            <a:pPr lvl="2"/>
            <a:r>
              <a:rPr/>
              <a:t>Take an input (raw material) use function (factory) get an output (product)</a:t>
            </a:r>
          </a:p>
          <a:p>
            <a:pPr lvl="1"/>
            <a:r>
              <a:rPr/>
              <a:t>Packages</a:t>
            </a:r>
          </a:p>
          <a:p>
            <a:pPr lvl="2"/>
            <a:r>
              <a:rPr/>
              <a:t>collections of objects (data) and functions</a:t>
            </a:r>
          </a:p>
          <a:p>
            <a:pPr lvl="2"/>
            <a:r>
              <a:rPr/>
              <a:t>provide additional functionality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assign names to objects in R.</a:t>
            </a:r>
          </a:p>
          <a:p>
            <a:pPr lvl="1"/>
            <a:r>
              <a:rPr/>
              <a:t>This is the assignment operator </a:t>
            </a:r>
            <a:r>
              <a:rPr sz="1800">
                <a:latin typeface="Courier"/>
              </a:rPr>
              <a:t>&lt;-</a:t>
            </a:r>
          </a:p>
          <a:p>
            <a:pPr lvl="1"/>
            <a:r>
              <a:rPr/>
              <a:t>Return the stored value by typing the name.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practice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 sz="1800">
                <a:latin typeface="Courier"/>
              </a:rPr>
              <a:t>practice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4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store any object under a name.</a:t>
            </a:r>
          </a:p>
          <a:p>
            <a:pPr lvl="1"/>
            <a:r>
              <a:rPr/>
              <a:t>This example stores a string. You need to use quote marks to assign it.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say_hello &lt;-</a:t>
            </a:r>
            <a:r>
              <a:rPr sz="1800">
                <a:solidFill>
                  <a:srgbClr val="4070A0"/>
                </a:solidFill>
                <a:latin typeface="Courier"/>
              </a:rPr>
              <a:t> "hello"</a:t>
            </a:r>
            <a:br/>
            <a:r>
              <a:rPr sz="1800">
                <a:latin typeface="Courier"/>
              </a:rPr>
              <a:t>say_hello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"hello"</a:t>
            </a:r>
          </a:p>
          <a:p>
            <a:pPr lvl="1"/>
            <a:r>
              <a:rPr/>
              <a:t>Note that R does not like spaces in names.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say hello &lt;-</a:t>
            </a:r>
            <a:r>
              <a:rPr sz="1800">
                <a:solidFill>
                  <a:srgbClr val="4070A0"/>
                </a:solidFill>
                <a:latin typeface="Courier"/>
              </a:rPr>
              <a:t> "hello"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Error: &lt;text&gt;:1:5: unexpected symbol
## 1: say hello
##         ^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for R a vector is a container with elements of the same type.</a:t>
            </a:r>
          </a:p>
          <a:p>
            <a:pPr lvl="2"/>
            <a:r>
              <a:rPr/>
              <a:t>A vector of integers - an example would be age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50 25 32 67 46 19 48</a:t>
            </a:r>
          </a:p>
          <a:p>
            <a:pPr lvl="2"/>
            <a:r>
              <a:rPr/>
              <a:t>A vector of real numbers - an example would be temperature.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37.5 37.1 37.3 38.3 37.4 38.9</a:t>
            </a:r>
          </a:p>
          <a:p>
            <a:pPr lvl="2"/>
            <a:r>
              <a:rPr/>
              <a:t>A vector of characters - an example would be name.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"Adam"  "Sally" "Eve"   "John"  "James"</a:t>
            </a:r>
          </a:p>
          <a:p>
            <a:pPr lvl="2"/>
            <a:r>
              <a:rPr/>
              <a:t>A vector of logicals - an example would be ‘are the blood results available?’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 TRUE FALSE FALSE  TRUE  TRUE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Naming</a:t>
            </a:r>
            <a:r>
              <a:rPr/>
              <a:t> </a:t>
            </a:r>
            <a:r>
              <a:rPr/>
              <a:t>vectors.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sz="1800">
                <a:latin typeface="Courier"/>
              </a:rPr>
              <a:t>c()</a:t>
            </a:r>
            <a:r>
              <a:rPr/>
              <a:t> function combines individual values into a single vector.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Storing several ages in one vector.</a:t>
            </a:r>
            <a:br/>
            <a:r>
              <a:rPr sz="1800">
                <a:latin typeface="Courier"/>
              </a:rPr>
              <a:t>age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67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19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age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50 25 32 67 46 19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Storing several names in one vector.</a:t>
            </a:r>
            <a:br/>
            <a:r>
              <a:rPr sz="1800">
                <a:latin typeface="Courier"/>
              </a:rPr>
              <a:t>name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"Adam"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"Sally"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"Eve"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"John"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"James"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"Jennifer"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name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"Adam"     "Sally"    "Eve"      "John"     "James"    "Jennifer"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Accessing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creates an index for each element of the vector.</a:t>
            </a:r>
          </a:p>
          <a:p>
            <a:pPr lvl="1"/>
            <a:r>
              <a:rPr/>
              <a:t>It allocates a number to each element within the vector from left to right, starting with </a:t>
            </a:r>
            <a:r>
              <a:rPr sz="1800">
                <a:latin typeface="Courier"/>
              </a:rPr>
              <a:t>1</a:t>
            </a:r>
            <a:r>
              <a:rPr/>
              <a:t>.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The age of the second person.</a:t>
            </a:r>
            <a:br/>
            <a:r>
              <a:rPr sz="1800">
                <a:latin typeface="Courier"/>
              </a:rPr>
              <a:t>age[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25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The age of the fourth person.</a:t>
            </a:r>
            <a:br/>
            <a:r>
              <a:rPr sz="1800">
                <a:latin typeface="Courier"/>
              </a:rPr>
              <a:t>age[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67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The name of the fifth person.</a:t>
            </a:r>
            <a:br/>
            <a:r>
              <a:rPr sz="1800">
                <a:latin typeface="Courier"/>
              </a:rPr>
              <a:t>name[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"James"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Frames.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data frame is a series of vectors aligned to form a table</a:t>
            </a:r>
          </a:p>
          <a:p>
            <a:pPr lvl="1"/>
            <a:r>
              <a:rPr/>
              <a:t>Each vector becomes a column in the table</a:t>
            </a:r>
          </a:p>
          <a:p>
            <a:pPr lvl="1"/>
            <a:r>
              <a:rPr/>
              <a:t>A properly formatted excel spreadsheet is essentially a data frame</a:t>
            </a:r>
          </a:p>
          <a:p>
            <a:pPr lvl="1"/>
            <a:r>
              <a:rPr/>
              <a:t>Here we can create a new vector for gender</a:t>
            </a:r>
          </a:p>
          <a:p>
            <a:pPr lvl="1"/>
            <a:r>
              <a:rPr/>
              <a:t>and combine the 3 vectors (name, age, gender) into a dataframe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name age gender
## 1     Adam  50   male
## 2    Sally  25 female
## 3      Eve  32 female
## 4     John  67   male
## 5    James  46   male
## 6 Jennifer  19 female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excercise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and name vectors containing information about these 6 patients.</a:t>
            </a:r>
          </a:p>
          <a:p>
            <a:pPr lvl="2"/>
            <a:r>
              <a:rPr sz="1800">
                <a:latin typeface="Courier"/>
              </a:rPr>
              <a:t>Name: "Adam", "Sally", "Eve", "John", "James", "Jennifer"</a:t>
            </a:r>
          </a:p>
          <a:p>
            <a:pPr lvl="2"/>
            <a:r>
              <a:rPr sz="1800">
                <a:latin typeface="Courier"/>
              </a:rPr>
              <a:t>Age: 50, 25, 32, 67, 46, 19</a:t>
            </a:r>
          </a:p>
          <a:p>
            <a:pPr lvl="2"/>
            <a:r>
              <a:rPr sz="1800">
                <a:latin typeface="Courier"/>
              </a:rPr>
              <a:t>Gender: "male", "female", "female", "male", "male", "female"</a:t>
            </a:r>
          </a:p>
          <a:p>
            <a:pPr lvl="1"/>
            <a:r>
              <a:rPr/>
              <a:t>Quotation marks are not needed for names in R, but are when your data is a string e.g. “male”, “female”</a:t>
            </a:r>
          </a:p>
          <a:p>
            <a:pPr lvl="1"/>
            <a:r>
              <a:rPr/>
              <a:t>As a rule:</a:t>
            </a:r>
          </a:p>
          <a:p>
            <a:pPr lvl="2"/>
            <a:r>
              <a:rPr/>
              <a:t>Characters on the left side of the assignment operator. No quote marks.</a:t>
            </a:r>
          </a:p>
          <a:p>
            <a:pPr lvl="2"/>
            <a:r>
              <a:rPr/>
              <a:t>Characters on the right side of the assignment operator. Use quote marks if storing letters.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Motivation for R: what and why?</a:t>
            </a:r>
          </a:p>
          <a:p>
            <a:pPr lvl="1"/>
            <a:r>
              <a:rPr/>
              <a:t>R studio: a tour</a:t>
            </a:r>
          </a:p>
          <a:p>
            <a:pPr lvl="1"/>
            <a:r>
              <a:rPr/>
              <a:t>R building blocks</a:t>
            </a:r>
          </a:p>
          <a:p>
            <a:pPr lvl="1"/>
            <a:r>
              <a:rPr/>
              <a:t>Using/Writing functions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Combine these vectors into a data frame using </a:t>
            </a:r>
            <a:r>
              <a:rPr sz="1800">
                <a:latin typeface="Courier"/>
              </a:rPr>
              <a:t>data.frame()</a:t>
            </a:r>
          </a:p>
          <a:p>
            <a:pPr lvl="2"/>
            <a:r>
              <a:rPr/>
              <a:t>Hint, the vector names need to go inside the </a:t>
            </a:r>
            <a:r>
              <a:rPr sz="1800">
                <a:latin typeface="Courier"/>
              </a:rPr>
              <a:t>()</a:t>
            </a:r>
          </a:p>
          <a:p>
            <a:pPr lvl="1"/>
            <a:r>
              <a:rPr/>
              <a:t>Save the data frame under the name </a:t>
            </a:r>
            <a:r>
              <a:rPr sz="1800">
                <a:latin typeface="Courier"/>
              </a:rPr>
              <a:t>patients</a:t>
            </a:r>
          </a:p>
          <a:p>
            <a:pPr lvl="1"/>
            <a:r>
              <a:rPr/>
              <a:t>Print the data frame called </a:t>
            </a:r>
            <a:r>
              <a:rPr sz="1800">
                <a:latin typeface="Courier"/>
              </a:rPr>
              <a:t>patients</a:t>
            </a:r>
            <a:r>
              <a:rPr/>
              <a:t> to your console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Creating individual vectors.</a:t>
            </a:r>
            <a:br/>
            <a:br/>
            <a:r>
              <a:rPr sz="1800">
                <a:latin typeface="Courier"/>
              </a:rPr>
              <a:t>name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"Adam"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"Sally"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"Eve"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"John"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"James"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"Jennifer"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age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67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19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gender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"female"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"female"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"female"</a:t>
            </a:r>
            <a:r>
              <a:rPr sz="1800">
                <a:latin typeface="Courier"/>
              </a:rPr>
              <a:t>)</a:t>
            </a:r>
            <a:br/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Combining into a data frame.</a:t>
            </a:r>
            <a:br/>
            <a:br/>
            <a:r>
              <a:rPr sz="1800">
                <a:latin typeface="Courier"/>
              </a:rPr>
              <a:t>patients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>
                <a:latin typeface="Courier"/>
              </a:rPr>
              <a:t>(name, age, gender)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patients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name age gender
## 1     Adam  50   male
## 2    Sally  25 female
## 3      Eve  32 female
## 4     John  67   male
## 5    James  46   male
## 6 Jennifer  19 female</a:t>
            </a:r>
          </a:p>
          <a:p>
            <a:pPr lvl="1"/>
            <a:r>
              <a:rPr/>
              <a:t>R arranges the vectors as columns in the data frame</a:t>
            </a:r>
          </a:p>
          <a:p>
            <a:pPr lvl="1"/>
            <a:r>
              <a:rPr/>
              <a:t>R names the columns of the data frame after the names of the vectors</a:t>
            </a:r>
          </a:p>
          <a:p>
            <a:pPr lvl="1"/>
            <a:r>
              <a:rPr/>
              <a:t>R numbers each row of the data frame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Recalling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vector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 frame columns are vectors.</a:t>
            </a:r>
          </a:p>
          <a:p>
            <a:pPr lvl="1"/>
            <a:r>
              <a:rPr sz="1800">
                <a:latin typeface="Courier"/>
              </a:rPr>
              <a:t>$</a:t>
            </a:r>
            <a:r>
              <a:rPr/>
              <a:t> can be used to extract a vector from a data frame.</a:t>
            </a:r>
          </a:p>
          <a:p>
            <a:pPr lvl="1"/>
            <a:r>
              <a:rPr/>
              <a:t>We can get the </a:t>
            </a:r>
            <a:r>
              <a:rPr sz="1800">
                <a:latin typeface="Courier"/>
              </a:rPr>
              <a:t>age</a:t>
            </a:r>
            <a:r>
              <a:rPr/>
              <a:t> column from the data frame </a:t>
            </a:r>
            <a:r>
              <a:rPr sz="1800">
                <a:latin typeface="Courier"/>
              </a:rPr>
              <a:t>group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patients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age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50 25 32 67 46 19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 a value of TRUE to a vector of integers</a:t>
            </a:r>
          </a:p>
          <a:p>
            <a:pPr lvl="1"/>
            <a:r>
              <a:rPr/>
              <a:t>Give it a name</a:t>
            </a:r>
          </a:p>
          <a:p>
            <a:pPr lvl="1"/>
            <a:r>
              <a:rPr/>
              <a:t>Recall the vector</a:t>
            </a:r>
          </a:p>
          <a:p>
            <a:pPr lvl="1"/>
            <a:r>
              <a:rPr/>
              <a:t>Use </a:t>
            </a:r>
            <a:r>
              <a:rPr sz="1800">
                <a:latin typeface="Courier"/>
              </a:rPr>
              <a:t>str()</a:t>
            </a:r>
            <a:r>
              <a:rPr/>
              <a:t> to examine the structure of the vector.</a:t>
            </a:r>
          </a:p>
          <a:p>
            <a:pPr lvl="1"/>
            <a:r>
              <a:rPr/>
              <a:t>What has happened?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test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test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 2 3 4 1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(test)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num [1:5] 1 2 3 4 1</a:t>
            </a:r>
          </a:p>
          <a:p>
            <a:pPr lvl="1"/>
            <a:r>
              <a:rPr/>
              <a:t>The value of </a:t>
            </a:r>
            <a:r>
              <a:rPr sz="1800">
                <a:latin typeface="Courier"/>
              </a:rPr>
              <a:t>TRUE</a:t>
            </a:r>
            <a:r>
              <a:rPr/>
              <a:t> has been changed to 1.</a:t>
            </a:r>
          </a:p>
          <a:p>
            <a:pPr lvl="1"/>
            <a:r>
              <a:rPr/>
              <a:t>The vector is still a numeric vector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 a string to a vector of integers</a:t>
            </a:r>
          </a:p>
          <a:p>
            <a:pPr lvl="1"/>
            <a:r>
              <a:rPr/>
              <a:t>Recall the vector</a:t>
            </a:r>
          </a:p>
          <a:p>
            <a:pPr lvl="1"/>
            <a:r>
              <a:rPr/>
              <a:t>What has happened?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test2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"hi"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test2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"1"  "2"  "3"  "4"  "hi"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(test2)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chr [1:5] "1" "2" "3" "4" "hi"</a:t>
            </a:r>
          </a:p>
          <a:p>
            <a:pPr lvl="1"/>
            <a:r>
              <a:rPr/>
              <a:t>The string has been added on to the end of the vector.</a:t>
            </a:r>
          </a:p>
          <a:p>
            <a:pPr lvl="1"/>
            <a:r>
              <a:rPr/>
              <a:t>The vector is now a string vector.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factories</a:t>
            </a:r>
          </a:p>
        </p:txBody>
      </p:sp>
      <p:pic>
        <p:nvPicPr>
          <p:cNvPr descr="../images/Function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816100"/>
            <a:ext cx="9169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factories</a:t>
            </a:r>
          </a:p>
        </p:txBody>
      </p:sp>
      <p:pic>
        <p:nvPicPr>
          <p:cNvPr descr="../images/Function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22500"/>
            <a:ext cx="10515600" cy="351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Free software for statistical computing, plotting (and almost anything else you can think of)</a:t>
            </a:r>
          </a:p>
          <a:p>
            <a:pPr lvl="1"/>
            <a:r>
              <a:rPr/>
              <a:t>Works on all platforms</a:t>
            </a:r>
          </a:p>
          <a:p>
            <a:pPr lvl="1"/>
            <a:r>
              <a:rPr/>
              <a:t>Built around handling data</a:t>
            </a:r>
          </a:p>
          <a:p>
            <a:pPr lvl="1"/>
            <a:r>
              <a:rPr/>
              <a:t>NOT just for statistics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factories</a:t>
            </a:r>
          </a:p>
        </p:txBody>
      </p:sp>
      <p:pic>
        <p:nvPicPr>
          <p:cNvPr descr="../images/Function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30400"/>
            <a:ext cx="10515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think of them as a factory</a:t>
            </a:r>
          </a:p>
          <a:p>
            <a:pPr lvl="1"/>
            <a:r>
              <a:rPr/>
              <a:t>Usually labelled as a verb (they are “doing” something)</a:t>
            </a:r>
          </a:p>
          <a:p>
            <a:pPr lvl="1"/>
            <a:r>
              <a:rPr/>
              <a:t>Many come built into R</a:t>
            </a:r>
          </a:p>
          <a:p>
            <a:pPr lvl="2"/>
            <a:r>
              <a:rPr sz="1800">
                <a:latin typeface="Courier"/>
              </a:rPr>
              <a:t>Sys.time()</a:t>
            </a:r>
          </a:p>
          <a:p>
            <a:pPr lvl="2"/>
            <a:r>
              <a:rPr sz="1800">
                <a:latin typeface="Courier"/>
              </a:rPr>
              <a:t>mean(1:100)</a:t>
            </a:r>
          </a:p>
          <a:p>
            <a:pPr lvl="1"/>
            <a:r>
              <a:rPr/>
              <a:t>You can also install ‘packages’ containing bundles of functions</a:t>
            </a:r>
          </a:p>
          <a:p>
            <a:pPr lvl="1"/>
            <a:r>
              <a:rPr/>
              <a:t>View each function as a separate separate factory in a production line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</a:p>
        </p:txBody>
      </p:sp>
      <p:pic>
        <p:nvPicPr>
          <p:cNvPr descr="../images/Function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730500"/>
            <a:ext cx="10515600" cy="250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have been using functions already!</a:t>
            </a:r>
          </a:p>
          <a:p>
            <a:pPr lvl="1"/>
            <a:r>
              <a:rPr sz="1800">
                <a:latin typeface="Courier"/>
              </a:rPr>
              <a:t>data.frame()</a:t>
            </a:r>
            <a:r>
              <a:rPr/>
              <a:t> is a function.</a:t>
            </a:r>
          </a:p>
          <a:p>
            <a:pPr lvl="1"/>
            <a:r>
              <a:rPr sz="1800">
                <a:latin typeface="Courier"/>
              </a:rPr>
              <a:t>age, gender, weight</a:t>
            </a:r>
            <a:r>
              <a:rPr/>
              <a:t> are arguments.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>
                <a:latin typeface="Courier"/>
              </a:rPr>
              <a:t>(name, age, gender)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name age gender
## 1     Adam  50   male
## 2    Sally  25 female
## 3      Eve  32 female
## 4     John  67   male
## 5    James  46   male
## 6 Jennifer  19 female</a:t>
            </a:r>
          </a:p>
          <a:p>
            <a:pPr lvl="1"/>
            <a:r>
              <a:rPr/>
              <a:t>The data frame is the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yourself.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</a:t>
            </a:r>
            <a:r>
              <a:rPr sz="1800">
                <a:latin typeface="Courier"/>
              </a:rPr>
              <a:t>group</a:t>
            </a:r>
            <a:r>
              <a:rPr/>
              <a:t> data frame as the argument.</a:t>
            </a:r>
          </a:p>
          <a:p>
            <a:pPr lvl="1"/>
            <a:r>
              <a:rPr sz="1800">
                <a:latin typeface="Courier"/>
              </a:rPr>
              <a:t>head()</a:t>
            </a:r>
          </a:p>
          <a:p>
            <a:pPr lvl="1"/>
            <a:r>
              <a:rPr sz="1800">
                <a:latin typeface="Courier"/>
              </a:rPr>
              <a:t>tail()</a:t>
            </a:r>
          </a:p>
          <a:p>
            <a:pPr lvl="1"/>
            <a:r>
              <a:rPr sz="1800">
                <a:latin typeface="Courier"/>
              </a:rPr>
              <a:t>summary()</a:t>
            </a:r>
          </a:p>
          <a:p>
            <a:pPr lvl="1"/>
            <a:r>
              <a:rPr sz="1800">
                <a:latin typeface="Courier"/>
              </a:rPr>
              <a:t>mean()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yourself.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head()</a:t>
            </a:r>
            <a:r>
              <a:rPr/>
              <a:t> Gives you the first 6 rows</a:t>
            </a:r>
          </a:p>
          <a:p>
            <a:pPr lvl="1"/>
            <a:r>
              <a:rPr sz="1800">
                <a:latin typeface="Courier"/>
              </a:rPr>
              <a:t>tail()</a:t>
            </a:r>
            <a:r>
              <a:rPr/>
              <a:t> Gives you the last 6 rows</a:t>
            </a:r>
          </a:p>
          <a:p>
            <a:pPr lvl="1"/>
            <a:r>
              <a:rPr sz="1800">
                <a:latin typeface="Courier"/>
              </a:rPr>
              <a:t>summary()</a:t>
            </a:r>
            <a:r>
              <a:rPr/>
              <a:t> Gives an overview of the object</a:t>
            </a:r>
          </a:p>
          <a:p>
            <a:pPr lvl="1"/>
            <a:r>
              <a:rPr sz="1800">
                <a:latin typeface="Courier"/>
              </a:rPr>
              <a:t>mean()</a:t>
            </a:r>
            <a:r>
              <a:rPr/>
              <a:t> Gives the mean of a numeric vector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Warning</a:t>
            </a:r>
            <a:r>
              <a:rPr/>
              <a:t> </a:t>
            </a:r>
            <a:r>
              <a:rPr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Functions are carrying out pre-written instructions</a:t>
            </a:r>
          </a:p>
          <a:p>
            <a:pPr lvl="1"/>
            <a:r>
              <a:rPr/>
              <a:t>They will fail if they are supplied with the wrong kind of data - they will return an error message instead</a:t>
            </a:r>
          </a:p>
          <a:p>
            <a:pPr lvl="1"/>
            <a:r>
              <a:rPr/>
              <a:t>Try </a:t>
            </a:r>
            <a:r>
              <a:rPr sz="1800">
                <a:latin typeface="Courier"/>
              </a:rPr>
              <a:t>mean(group$gender)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How do you find out how to use a particular function?</a:t>
            </a:r>
          </a:p>
          <a:p>
            <a:pPr lvl="1"/>
            <a:r>
              <a:rPr/>
              <a:t>Three ways:</a:t>
            </a:r>
          </a:p>
          <a:p>
            <a:pPr lvl="2"/>
            <a:r>
              <a:rPr/>
              <a:t>Select the </a:t>
            </a:r>
            <a:r>
              <a:rPr sz="1800">
                <a:latin typeface="Courier"/>
              </a:rPr>
              <a:t>help</a:t>
            </a:r>
            <a:r>
              <a:rPr/>
              <a:t> tab in bottom right of RStudio, then type the function name into the search box, and read the help page.</a:t>
            </a:r>
          </a:p>
          <a:p>
            <a:pPr lvl="2"/>
            <a:r>
              <a:rPr/>
              <a:t>Type </a:t>
            </a:r>
            <a:r>
              <a:rPr sz="1800">
                <a:latin typeface="Courier"/>
              </a:rPr>
              <a:t>?function_name</a:t>
            </a:r>
            <a:r>
              <a:rPr/>
              <a:t> into the console.</a:t>
            </a:r>
          </a:p>
          <a:p>
            <a:pPr lvl="2"/>
            <a:r>
              <a:rPr/>
              <a:t>If you can’t remember the exact function name try typing </a:t>
            </a:r>
            <a:r>
              <a:rPr sz="1800">
                <a:latin typeface="Courier"/>
              </a:rPr>
              <a:t>??whatever_you_want_to_do</a:t>
            </a:r>
            <a:r>
              <a:rPr/>
              <a:t> into the console. It searches the whole database for matching terms.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pic>
        <p:nvPicPr>
          <p:cNvPr descr="../images/HelpP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457700" y="1816100"/>
            <a:ext cx="3276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detailed &amp; contains a lot of info you don’t need (I don’t understand all of it).</a:t>
            </a:r>
          </a:p>
          <a:p>
            <a:pPr lvl="1"/>
            <a:r>
              <a:rPr/>
              <a:t>Usually a standard format:</a:t>
            </a:r>
          </a:p>
          <a:p>
            <a:pPr lvl="2"/>
            <a:r>
              <a:rPr/>
              <a:t>Brief description</a:t>
            </a:r>
          </a:p>
          <a:p>
            <a:pPr lvl="2"/>
            <a:r>
              <a:rPr/>
              <a:t>An example of use</a:t>
            </a:r>
          </a:p>
          <a:p>
            <a:pPr lvl="2"/>
            <a:r>
              <a:rPr/>
              <a:t>The argument(s) that can be passed to the function - along with any default value it takes if there is no value provided.</a:t>
            </a:r>
          </a:p>
          <a:p>
            <a:pPr lvl="2"/>
            <a:r>
              <a:rPr/>
              <a:t>Argument details</a:t>
            </a:r>
          </a:p>
          <a:p>
            <a:pPr lvl="2"/>
            <a:r>
              <a:rPr/>
              <a:t>A reproducible example of use, that you can normally copy &amp; paste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Why?</a:t>
            </a:r>
          </a:p>
          <a:p>
            <a:pPr lvl="2"/>
            <a:r>
              <a:rPr/>
              <a:t>You can do </a:t>
            </a:r>
            <a:r>
              <a:rPr i="1"/>
              <a:t>anything</a:t>
            </a:r>
          </a:p>
          <a:p>
            <a:pPr lvl="2"/>
            <a:r>
              <a:rPr/>
              <a:t>Not limited to the pre-designed command process of an app.</a:t>
            </a:r>
          </a:p>
          <a:p>
            <a:pPr lvl="2"/>
            <a:r>
              <a:rPr/>
              <a:t>Can record everything you do, so can be repeated with one click</a:t>
            </a:r>
          </a:p>
          <a:p>
            <a:pPr lvl="1"/>
            <a:r>
              <a:rPr/>
              <a:t>Hurdles</a:t>
            </a:r>
          </a:p>
          <a:p>
            <a:pPr lvl="2"/>
            <a:r>
              <a:rPr/>
              <a:t>Need to learn a new language</a:t>
            </a:r>
          </a:p>
          <a:p>
            <a:pPr lvl="2"/>
            <a:r>
              <a:rPr/>
              <a:t>Little ‘point and click’</a:t>
            </a:r>
          </a:p>
          <a:p>
            <a:pPr lvl="2"/>
            <a:r>
              <a:rPr/>
              <a:t>Need to describe to the computer the steps you want it to take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Explore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Look up the function </a:t>
            </a:r>
            <a:r>
              <a:rPr sz="1800">
                <a:latin typeface="Courier"/>
              </a:rPr>
              <a:t>head</a:t>
            </a:r>
          </a:p>
          <a:p>
            <a:pPr lvl="1"/>
            <a:r>
              <a:rPr/>
              <a:t>What are the arguments you can give the function?</a:t>
            </a:r>
          </a:p>
          <a:p>
            <a:pPr lvl="2"/>
            <a:r>
              <a:rPr/>
              <a:t>How do you specify the argument for ‘n’? Try it</a:t>
            </a:r>
          </a:p>
          <a:p>
            <a:pPr lvl="2"/>
            <a:r>
              <a:rPr/>
              <a:t>Try copy &amp; pasting some of the examples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Packages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collections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 are bunch of functions that come with R. They are ‘base R’ functions.</a:t>
            </a:r>
          </a:p>
          <a:p>
            <a:pPr lvl="0" marL="0" indent="0">
              <a:buNone/>
            </a:pPr>
            <a:r>
              <a:rPr/>
              <a:t>Extra functionality in packages.</a:t>
            </a:r>
          </a:p>
          <a:p>
            <a:pPr lvl="1"/>
            <a:r>
              <a:rPr/>
              <a:t>Currently, the CRAN package repository features </a:t>
            </a:r>
            <a:r>
              <a:rPr>
                <a:hlinkClick r:id="rId2"/>
              </a:rPr>
              <a:t>18073</a:t>
            </a:r>
            <a:r>
              <a:rPr/>
              <a:t> available packages.</a:t>
            </a:r>
          </a:p>
          <a:p>
            <a:pPr lvl="0" marL="0" indent="0">
              <a:buNone/>
            </a:pPr>
            <a:r>
              <a:rPr/>
              <a:t>Anyone can create &amp; share packages.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package,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 sz="1800">
                <a:latin typeface="Courier"/>
              </a:rPr>
              <a:t>install.packages("[package name]")</a:t>
            </a:r>
          </a:p>
          <a:p>
            <a:pPr lvl="1">
              <a:buAutoNum type="arabicPeriod"/>
            </a:pPr>
            <a:r>
              <a:rPr sz="1800">
                <a:latin typeface="Courier"/>
              </a:rPr>
              <a:t>library([package name])</a:t>
            </a:r>
            <a:r>
              <a:rPr/>
              <a:t> </a:t>
            </a:r>
          </a:p>
          <a:p>
            <a:pPr lvl="0" marL="0" indent="0">
              <a:buNone/>
            </a:pPr>
            <a:r>
              <a:rPr/>
              <a:t>Lightbulb analogy</a:t>
            </a:r>
          </a:p>
          <a:p>
            <a:pPr lvl="1">
              <a:buAutoNum type="arabicPeriod"/>
            </a:pPr>
            <a:r>
              <a:rPr/>
              <a:t>install lightbulb - do once (update ~ yearly)</a:t>
            </a:r>
          </a:p>
          <a:p>
            <a:pPr lvl="1">
              <a:buAutoNum type="arabicPeriod"/>
            </a:pPr>
            <a:r>
              <a:rPr/>
              <a:t>library - do every time you start R / enter room  We have already installed required packages for you.</a:t>
            </a:r>
            <a:br/>
            <a:r>
              <a:rPr/>
              <a:t> Limitations to installing packages on some NHS systems.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Useful</a:t>
            </a:r>
            <a:r>
              <a:rPr/>
              <a:t> </a:t>
            </a:r>
            <a:r>
              <a:rPr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 are some packages we will use in the course.</a:t>
            </a:r>
          </a:p>
          <a:p>
            <a:pPr lvl="1"/>
            <a:r>
              <a:rPr sz="1800">
                <a:latin typeface="Courier"/>
              </a:rPr>
              <a:t>ggplot2</a:t>
            </a:r>
            <a:r>
              <a:rPr/>
              <a:t> - plots graphs in R</a:t>
            </a:r>
          </a:p>
          <a:p>
            <a:pPr lvl="1"/>
            <a:r>
              <a:rPr sz="1800">
                <a:latin typeface="Courier"/>
              </a:rPr>
              <a:t>readr</a:t>
            </a:r>
            <a:r>
              <a:rPr/>
              <a:t> - imports data into R</a:t>
            </a:r>
          </a:p>
          <a:p>
            <a:pPr lvl="1"/>
            <a:r>
              <a:rPr sz="1800">
                <a:latin typeface="Courier"/>
              </a:rPr>
              <a:t>stringr</a:t>
            </a:r>
            <a:r>
              <a:rPr/>
              <a:t> - helps you manipulate strings</a:t>
            </a:r>
          </a:p>
          <a:p>
            <a:pPr lvl="1"/>
            <a:r>
              <a:rPr sz="1800">
                <a:latin typeface="Courier"/>
              </a:rPr>
              <a:t>lubridate</a:t>
            </a:r>
            <a:r>
              <a:rPr/>
              <a:t> - helps you manipulate dates</a:t>
            </a:r>
          </a:p>
          <a:p>
            <a:pPr lvl="0" marL="0" indent="0">
              <a:buNone/>
            </a:pPr>
            <a:r>
              <a:rPr/>
              <a:t>These are all part of the </a:t>
            </a:r>
            <a:r>
              <a:rPr sz="1800">
                <a:latin typeface="Courier"/>
              </a:rPr>
              <a:t>tidyverse</a:t>
            </a:r>
            <a:r>
              <a:rPr/>
              <a:t> - you can load all of them with </a:t>
            </a:r>
            <a:r>
              <a:rPr sz="1800">
                <a:latin typeface="Courier"/>
              </a:rPr>
              <a:t>library(tidyverse)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tidyverse</a:t>
            </a:r>
            <a:r>
              <a:rPr/>
              <a:t> packages are designed to work with </a:t>
            </a:r>
            <a:r>
              <a:rPr b="1"/>
              <a:t>tidy data</a:t>
            </a:r>
            <a:r>
              <a:rPr/>
              <a:t> that we will talk about later.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Really,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Save time</a:t>
            </a:r>
          </a:p>
          <a:p>
            <a:pPr lvl="2"/>
            <a:r>
              <a:rPr/>
              <a:t>Small upfront investment for long term gain</a:t>
            </a:r>
          </a:p>
          <a:p>
            <a:pPr lvl="2"/>
            <a:r>
              <a:rPr/>
              <a:t>New data? - Easy</a:t>
            </a:r>
          </a:p>
          <a:p>
            <a:pPr lvl="2"/>
            <a:r>
              <a:rPr/>
              <a:t>Repeat analysis? - Easy</a:t>
            </a:r>
          </a:p>
          <a:p>
            <a:pPr lvl="2"/>
            <a:r>
              <a:rPr/>
              <a:t>Found an error? - Easy</a:t>
            </a:r>
          </a:p>
          <a:p>
            <a:pPr lvl="1"/>
            <a:r>
              <a:rPr/>
              <a:t>Reproducible Science</a:t>
            </a:r>
          </a:p>
          <a:p>
            <a:pPr lvl="2"/>
            <a:r>
              <a:rPr/>
              <a:t>Code makes your analysis explicit</a:t>
            </a:r>
          </a:p>
          <a:p>
            <a:pPr lvl="2"/>
            <a:r>
              <a:rPr/>
              <a:t>Writing code = writing lab-book = good reproducible science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almost anything you can do in one you can also do in other</a:t>
            </a:r>
          </a:p>
          <a:p>
            <a:pPr lvl="1"/>
            <a:r>
              <a:rPr/>
              <a:t>what are people around you using ?</a:t>
            </a:r>
          </a:p>
          <a:p>
            <a:pPr lvl="1"/>
            <a:r>
              <a:rPr/>
              <a:t>R is commoner in Research, Python in software engineering</a:t>
            </a:r>
          </a:p>
          <a:p>
            <a:pPr lvl="1"/>
            <a:r>
              <a:rPr/>
              <a:t>R for Research, Python for production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imperfect</a:t>
            </a:r>
            <a:r>
              <a:rPr/>
              <a:t> </a:t>
            </a:r>
            <a:r>
              <a:rPr/>
              <a:t>analogy</a:t>
            </a:r>
          </a:p>
        </p:txBody>
      </p:sp>
      <p:pic>
        <p:nvPicPr>
          <p:cNvPr descr="../images/01-r-python-bike-analog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81300" y="1816100"/>
            <a:ext cx="6642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communities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big improvement over past 10 years</a:t>
            </a:r>
          </a:p>
          <a:p>
            <a:pPr lvl="1"/>
            <a:r>
              <a:rPr/>
              <a:t>now much more beginner friendly</a:t>
            </a:r>
          </a:p>
          <a:p>
            <a:pPr lvl="1"/>
            <a:r>
              <a:rPr/>
              <a:t>efforts to increase under-represented groups e.g. </a:t>
            </a:r>
            <a:r>
              <a:rPr>
                <a:hlinkClick r:id="rId2"/>
              </a:rPr>
              <a:t>R-Ladies Global</a:t>
            </a:r>
          </a:p>
          <a:p>
            <a:pPr lvl="1"/>
            <a:r>
              <a:rPr/>
              <a:t>Twitter e.g. </a:t>
            </a:r>
            <a:r>
              <a:rPr>
                <a:hlinkClick r:id="rId3"/>
              </a:rPr>
              <a:t>#rstats hashtag</a:t>
            </a:r>
            <a:r>
              <a:rPr/>
              <a:t>, </a:t>
            </a:r>
            <a:r>
              <a:rPr>
                <a:hlinkClick r:id="rId4"/>
              </a:rPr>
              <a:t>a tweet from yesterday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amazing open-source covid graphics by Colin Angus</a:t>
            </a:r>
            <a:r>
              <a:rPr/>
              <a:t> &amp; one of his </a:t>
            </a:r>
            <a:r>
              <a:rPr>
                <a:hlinkClick r:id="rId3"/>
              </a:rPr>
              <a:t>covid apps</a:t>
            </a:r>
            <a:r>
              <a:rPr/>
              <a:t> (all made with R)</a:t>
            </a:r>
            <a:br/>
          </a:p>
          <a:p>
            <a:pPr lvl="0" marL="0" indent="0">
              <a:buNone/>
            </a:pPr>
            <a:r>
              <a:rPr>
                <a:hlinkClick r:id="rId4"/>
              </a:rPr>
              <a:t>R/medicine conference starting tomorrow !</a:t>
            </a:r>
            <a:br/>
          </a:p>
          <a:p>
            <a:pPr lvl="0" marL="0" indent="0">
              <a:buNone/>
            </a:pPr>
            <a:r>
              <a:rPr>
                <a:hlinkClick r:id="rId5"/>
              </a:rPr>
              <a:t>NHS R Community &amp; conference</a:t>
            </a:r>
            <a:br/>
          </a:p>
          <a:p>
            <a:pPr lvl="0" marL="0" indent="0">
              <a:buNone/>
            </a:pPr>
            <a:r>
              <a:rPr>
                <a:hlinkClick r:id="rId6"/>
              </a:rPr>
              <a:t>NHS R community datasets for learning</a:t>
            </a:r>
            <a:r>
              <a:rPr/>
              <a:t>(I only found this yesterday)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session2: Intro to R</dc:title>
  <dc:creator/>
  <cp:keywords/>
  <dcterms:created xsi:type="dcterms:W3CDTF">2022-02-14T17:07:44Z</dcterms:created>
  <dcterms:modified xsi:type="dcterms:W3CDTF">2022-02-14T17:07:44Z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