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59" r:id="rId8"/>
    <p:sldId id="260" r:id="rId9"/>
    <p:sldId id="43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DF5B1-C59A-4C7A-BBCF-42AAF332F9BC}" v="186" dt="2019-12-10T15:18:2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272" autoAdjust="0"/>
  </p:normalViewPr>
  <p:slideViewPr>
    <p:cSldViewPr snapToGrid="0">
      <p:cViewPr varScale="1">
        <p:scale>
          <a:sx n="88" d="100"/>
          <a:sy n="88" d="100"/>
        </p:scale>
        <p:origin x="13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Sheet1!$C$18</c:f>
              <c:strCache>
                <c:ptCount val="1"/>
                <c:pt idx="0">
                  <c:v>Total household income </c:v>
                </c:pt>
              </c:strCache>
            </c:strRef>
          </c:tx>
          <c:spPr>
            <a:ln w="28575" cap="rnd">
              <a:solidFill>
                <a:srgbClr val="F53F33"/>
              </a:solidFill>
              <a:round/>
            </a:ln>
            <a:effectLst/>
          </c:spPr>
          <c:marker>
            <c:symbol val="none"/>
          </c:marker>
          <c:cat>
            <c:numRef>
              <c:f>Sheet1!$B$19:$B$27</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Sheet1!$C$19:$C$27</c:f>
              <c:numCache>
                <c:formatCode>"£"#,##0_);[Red]\("£"#,##0\)</c:formatCode>
                <c:ptCount val="9"/>
                <c:pt idx="0">
                  <c:v>1765428</c:v>
                </c:pt>
                <c:pt idx="1">
                  <c:v>1803982</c:v>
                </c:pt>
                <c:pt idx="2">
                  <c:v>1842904</c:v>
                </c:pt>
                <c:pt idx="3">
                  <c:v>1698405</c:v>
                </c:pt>
                <c:pt idx="4">
                  <c:v>1705183</c:v>
                </c:pt>
                <c:pt idx="5">
                  <c:v>9763826</c:v>
                </c:pt>
                <c:pt idx="6">
                  <c:v>1985169</c:v>
                </c:pt>
                <c:pt idx="7">
                  <c:v>1962008</c:v>
                </c:pt>
                <c:pt idx="8">
                  <c:v>1886280</c:v>
                </c:pt>
              </c:numCache>
            </c:numRef>
          </c:val>
          <c:smooth val="0"/>
          <c:extLst>
            <c:ext xmlns:c16="http://schemas.microsoft.com/office/drawing/2014/chart" uri="{C3380CC4-5D6E-409C-BE32-E72D297353CC}">
              <c16:uniqueId val="{00000000-A312-45DD-B95F-6DEA8579D430}"/>
            </c:ext>
          </c:extLst>
        </c:ser>
        <c:dLbls>
          <c:showLegendKey val="0"/>
          <c:showVal val="0"/>
          <c:showCatName val="0"/>
          <c:showSerName val="0"/>
          <c:showPercent val="0"/>
          <c:showBubbleSize val="0"/>
        </c:dLbls>
        <c:smooth val="0"/>
        <c:axId val="1511600479"/>
        <c:axId val="1358409231"/>
      </c:lineChart>
      <c:catAx>
        <c:axId val="1511600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8409231"/>
        <c:crosses val="autoZero"/>
        <c:auto val="1"/>
        <c:lblAlgn val="ctr"/>
        <c:lblOffset val="100"/>
        <c:noMultiLvlLbl val="0"/>
      </c:catAx>
      <c:valAx>
        <c:axId val="1358409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Household Income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16004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AFBD3-6FEB-452B-B4BD-660CACFAEC5F}" type="datetimeFigureOut">
              <a:rPr lang="en-GB" smtClean="0"/>
              <a:t>02/01/2020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F3243-0F35-460E-8269-43B9D0F7C3D4}" type="slidenum">
              <a:rPr lang="en-GB" smtClean="0"/>
              <a:t>‹#›</a:t>
            </a:fld>
            <a:endParaRPr lang="en-GB"/>
          </a:p>
        </p:txBody>
      </p:sp>
    </p:spTree>
    <p:extLst>
      <p:ext uri="{BB962C8B-B14F-4D97-AF65-F5344CB8AC3E}">
        <p14:creationId xmlns:p14="http://schemas.microsoft.com/office/powerpoint/2010/main" val="354965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would normally be between 40-50% b</a:t>
            </a:r>
          </a:p>
        </p:txBody>
      </p:sp>
      <p:sp>
        <p:nvSpPr>
          <p:cNvPr id="4" name="Slide Number Placeholder 3"/>
          <p:cNvSpPr>
            <a:spLocks noGrp="1"/>
          </p:cNvSpPr>
          <p:nvPr>
            <p:ph type="sldNum" sz="quarter" idx="10"/>
          </p:nvPr>
        </p:nvSpPr>
        <p:spPr/>
        <p:txBody>
          <a:bodyPr/>
          <a:lstStyle/>
          <a:p>
            <a:fld id="{935F3243-0F35-460E-8269-43B9D0F7C3D4}" type="slidenum">
              <a:rPr lang="en-GB" smtClean="0"/>
              <a:t>2</a:t>
            </a:fld>
            <a:endParaRPr lang="en-GB"/>
          </a:p>
        </p:txBody>
      </p:sp>
    </p:spTree>
    <p:extLst>
      <p:ext uri="{BB962C8B-B14F-4D97-AF65-F5344CB8AC3E}">
        <p14:creationId xmlns:p14="http://schemas.microsoft.com/office/powerpoint/2010/main" val="10357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Dominance is more common in social science or economic research and so this example is business data.</a:t>
            </a:r>
          </a:p>
          <a:p>
            <a:pPr marL="0" indent="0">
              <a:buNone/>
            </a:pPr>
            <a:endParaRPr lang="en-GB" sz="1200" dirty="0"/>
          </a:p>
          <a:p>
            <a:pPr marL="0" indent="0">
              <a:buNone/>
            </a:pPr>
            <a:r>
              <a:rPr lang="en-GB" sz="1200" dirty="0"/>
              <a:t>Here we have the turnover figures for 10 business in a parade of shops. We can see that we have two large shops on this parade which account for the majority of the turnover. We might feel that the total turnover is safe to release because it is based on 10 observations (a typical threshold for the threshold rule). However, we have an issue with dominance because of the large observations; 40% of the total is accounted for by Grocery Superstore and 55% by Supermarket Megastore. </a:t>
            </a:r>
          </a:p>
          <a:p>
            <a:pPr marL="0" indent="0">
              <a:buNone/>
            </a:pPr>
            <a:endParaRPr lang="en-GB" sz="1200" dirty="0"/>
          </a:p>
        </p:txBody>
      </p:sp>
      <p:sp>
        <p:nvSpPr>
          <p:cNvPr id="4" name="Slide Number Placeholder 3"/>
          <p:cNvSpPr>
            <a:spLocks noGrp="1"/>
          </p:cNvSpPr>
          <p:nvPr>
            <p:ph type="sldNum" sz="quarter" idx="10"/>
          </p:nvPr>
        </p:nvSpPr>
        <p:spPr/>
        <p:txBody>
          <a:bodyPr/>
          <a:lstStyle/>
          <a:p>
            <a:fld id="{935F3243-0F35-460E-8269-43B9D0F7C3D4}" type="slidenum">
              <a:rPr lang="en-GB" smtClean="0"/>
              <a:t>3</a:t>
            </a:fld>
            <a:endParaRPr lang="en-GB"/>
          </a:p>
        </p:txBody>
      </p:sp>
    </p:spTree>
    <p:extLst>
      <p:ext uri="{BB962C8B-B14F-4D97-AF65-F5344CB8AC3E}">
        <p14:creationId xmlns:p14="http://schemas.microsoft.com/office/powerpoint/2010/main" val="265382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don’t know how many observations the regression model is based on.</a:t>
            </a:r>
          </a:p>
          <a:p>
            <a:endParaRPr lang="en-GB" dirty="0"/>
          </a:p>
          <a:p>
            <a:r>
              <a:rPr lang="en-GB" dirty="0"/>
              <a:t>We also don’t know what the variables included are, the variable names are likely to be meaningless to whoever is checking the output.</a:t>
            </a:r>
          </a:p>
        </p:txBody>
      </p:sp>
      <p:sp>
        <p:nvSpPr>
          <p:cNvPr id="4" name="Slide Number Placeholder 3"/>
          <p:cNvSpPr>
            <a:spLocks noGrp="1"/>
          </p:cNvSpPr>
          <p:nvPr>
            <p:ph type="sldNum" sz="quarter" idx="10"/>
          </p:nvPr>
        </p:nvSpPr>
        <p:spPr/>
        <p:txBody>
          <a:bodyPr/>
          <a:lstStyle/>
          <a:p>
            <a:fld id="{935F3243-0F35-460E-8269-43B9D0F7C3D4}" type="slidenum">
              <a:rPr lang="en-GB" smtClean="0"/>
              <a:t>4</a:t>
            </a:fld>
            <a:endParaRPr lang="en-GB"/>
          </a:p>
        </p:txBody>
      </p:sp>
    </p:spTree>
    <p:extLst>
      <p:ext uri="{BB962C8B-B14F-4D97-AF65-F5344CB8AC3E}">
        <p14:creationId xmlns:p14="http://schemas.microsoft.com/office/powerpoint/2010/main" val="125445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can see a chart showing the total household income of a number of households. </a:t>
            </a:r>
          </a:p>
          <a:p>
            <a:endParaRPr lang="en-GB" dirty="0"/>
          </a:p>
          <a:p>
            <a:r>
              <a:rPr lang="en-GB" dirty="0"/>
              <a:t>Although we have more than </a:t>
            </a:r>
            <a:r>
              <a:rPr lang="en-GB"/>
              <a:t>10 households </a:t>
            </a:r>
            <a:r>
              <a:rPr lang="en-GB" dirty="0"/>
              <a:t>we can see a dramatic spike in income in 2015.</a:t>
            </a:r>
          </a:p>
          <a:p>
            <a:endParaRPr lang="en-GB" dirty="0"/>
          </a:p>
          <a:p>
            <a:r>
              <a:rPr lang="en-GB" dirty="0"/>
              <a:t>You have heard a rumour that someone in this area won a large amount of money in the past few years – can we work out when and how much they won?</a:t>
            </a:r>
          </a:p>
          <a:p>
            <a:endParaRPr lang="en-GB" dirty="0"/>
          </a:p>
          <a:p>
            <a:r>
              <a:rPr lang="en-GB" dirty="0"/>
              <a:t>2015 – the point is around 9.8 million compared to around 1.8 million to 2 million either side of this, so they won around £8 million.</a:t>
            </a:r>
          </a:p>
          <a:p>
            <a:endParaRPr lang="en-GB" dirty="0"/>
          </a:p>
          <a:p>
            <a:r>
              <a:rPr lang="en-GB" dirty="0"/>
              <a:t>It could also be that the dramatic spike was caused that a number of highly paid people living in the area for that year, the dramatic increased might not be a breach of the dominance rule, it is indictive but not proof. Therefore further information should be provided to confirm if there has been a breach.</a:t>
            </a:r>
          </a:p>
        </p:txBody>
      </p:sp>
      <p:sp>
        <p:nvSpPr>
          <p:cNvPr id="4" name="Slide Number Placeholder 3"/>
          <p:cNvSpPr>
            <a:spLocks noGrp="1"/>
          </p:cNvSpPr>
          <p:nvPr>
            <p:ph type="sldNum" sz="quarter" idx="10"/>
          </p:nvPr>
        </p:nvSpPr>
        <p:spPr/>
        <p:txBody>
          <a:bodyPr/>
          <a:lstStyle/>
          <a:p>
            <a:fld id="{935F3243-0F35-460E-8269-43B9D0F7C3D4}" type="slidenum">
              <a:rPr lang="en-GB" smtClean="0"/>
              <a:t>5</a:t>
            </a:fld>
            <a:endParaRPr lang="en-GB"/>
          </a:p>
        </p:txBody>
      </p:sp>
    </p:spTree>
    <p:extLst>
      <p:ext uri="{BB962C8B-B14F-4D97-AF65-F5344CB8AC3E}">
        <p14:creationId xmlns:p14="http://schemas.microsoft.com/office/powerpoint/2010/main" val="190749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F5D746-0622-4734-A99E-778268D68113}" type="slidenum">
              <a:rPr lang="en-GB" smtClean="0"/>
              <a:t>6</a:t>
            </a:fld>
            <a:endParaRPr lang="en-GB"/>
          </a:p>
        </p:txBody>
      </p:sp>
    </p:spTree>
    <p:extLst>
      <p:ext uri="{BB962C8B-B14F-4D97-AF65-F5344CB8AC3E}">
        <p14:creationId xmlns:p14="http://schemas.microsoft.com/office/powerpoint/2010/main" val="91225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8FA9-6D33-485D-9F78-02B6C58E53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5E3A34-4E3F-4A4E-9D10-5306CF29D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DFD2F1-D2EA-43BE-86EC-BB150126E5C1}"/>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341E97D-B8FD-4EEF-BCB5-23D2DF459A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B4F337-6FDA-4384-958A-CFF76FBB9316}"/>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6532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E74-BC80-49FE-A370-7CFA5F64AC3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CEF157-8AF4-46EC-BAD8-0BF5057EC1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ED5B88-82F2-48B9-8659-8ABBDB38C30F}"/>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14440A3-A1C4-4D7E-8978-AF6CE2CBCF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FABAC0-F6F5-4BAA-AF57-7C60D52958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290852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4090CB-B303-4D3E-A480-AD3571B92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EBEAA6-B4FC-4953-9A32-DA57924767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F2169-CEA7-4EDB-8103-7A1C31348079}"/>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40E32795-227E-4A9F-9A82-FA1E85C2C3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F0670-8AB6-4EFA-82E6-E723D09ACDFE}"/>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3892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0A59-21E4-4598-A493-38645164B2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381324-43F4-46BE-B0D4-18CFC8EE27A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6FF053-F7ED-4B85-B85C-90FE56B6BBA7}"/>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22035728-D916-4BB5-82CB-A7198907B1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ECE4B-66AC-4FCE-80A9-021D506977EA}"/>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20801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6423-F5B2-4E00-86C1-A96EBF004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35F9EA-D010-4D3D-A9B2-939483455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077712-5BF3-470B-B703-0BDE817219DA}"/>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55FCCD08-71AA-40D4-B4CC-01BE4B75F0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FC3AF6-8DC0-4C16-9F2A-BDB8420DC165}"/>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71490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AFD6-394C-46E4-A823-10C9FC72BB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78A633-2CE4-4BCE-A3F6-A0945F3821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B9A768F-4EC9-4472-A888-C62C431FEC0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34C87EF-59D2-487E-9642-8A341A30E0FF}"/>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95651444-7D62-470F-B9F5-BAB29E0B2F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65397E-54CC-4D32-AEE9-640740CAC6B7}"/>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27207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B1C8-E252-47A8-822F-01BA57D1B9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23812E-3C95-4199-B096-C43D28890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5028E6-F5F0-49C6-A87E-162A63764B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957F745-E6ED-41A2-82EF-66B19ED13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83EDF0-0A76-4F52-A9E3-C305647733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E3B1040-49DD-447D-A0E1-01205B1F113B}"/>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8" name="Footer Placeholder 7">
            <a:extLst>
              <a:ext uri="{FF2B5EF4-FFF2-40B4-BE49-F238E27FC236}">
                <a16:creationId xmlns:a16="http://schemas.microsoft.com/office/drawing/2014/main" id="{36E1E95D-F775-4C76-A223-4B391E9BECA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3A97831-F009-462B-B18B-AFFD90C3CF39}"/>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82394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4843-6C1F-45B5-BEAB-E4651ABEF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36E5A9-BC9C-4730-9E1A-C674DBD0E794}"/>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4" name="Footer Placeholder 3">
            <a:extLst>
              <a:ext uri="{FF2B5EF4-FFF2-40B4-BE49-F238E27FC236}">
                <a16:creationId xmlns:a16="http://schemas.microsoft.com/office/drawing/2014/main" id="{2E9073F2-8D98-464E-B477-A25FAE6A3A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256985-2711-4CA3-BAA3-38D912467EBD}"/>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85429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59BBE2-773D-49A7-8EF8-EB1A6835CEFD}"/>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3" name="Footer Placeholder 2">
            <a:extLst>
              <a:ext uri="{FF2B5EF4-FFF2-40B4-BE49-F238E27FC236}">
                <a16:creationId xmlns:a16="http://schemas.microsoft.com/office/drawing/2014/main" id="{09E9297A-C68E-49E6-A6DF-C6DE02DE0CF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5B73E6-9FF0-43D3-B781-26057744A49B}"/>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32009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6A56-65ED-4F86-84C2-0FD690037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CF2D74-E038-4FDC-AAB9-28D5E5CC9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6E585-0F9B-4E5D-8B95-FD90F989C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1F731-BAD7-4E64-B76D-1A1AE1353D65}"/>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7F7725F4-1BEE-425C-B681-AD38DF3F13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685681-53A1-4449-9B45-D2075917EC00}"/>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419340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1E90-F54B-4A58-9E55-2840ED3DB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6BC0C2-66E6-414B-9F1E-6F8F4EAF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724564-D69C-4129-8589-4A230D20B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A0F073-768B-4722-9333-61D62D144063}"/>
              </a:ext>
            </a:extLst>
          </p:cNvPr>
          <p:cNvSpPr>
            <a:spLocks noGrp="1"/>
          </p:cNvSpPr>
          <p:nvPr>
            <p:ph type="dt" sz="half" idx="10"/>
          </p:nvPr>
        </p:nvSpPr>
        <p:spPr/>
        <p:txBody>
          <a:bodyPr/>
          <a:lstStyle/>
          <a:p>
            <a:fld id="{79A6E060-9D6B-4566-9381-EAE843033C30}" type="datetimeFigureOut">
              <a:rPr lang="en-GB" smtClean="0"/>
              <a:t>02/01/2020</a:t>
            </a:fld>
            <a:endParaRPr lang="en-GB"/>
          </a:p>
        </p:txBody>
      </p:sp>
      <p:sp>
        <p:nvSpPr>
          <p:cNvPr id="6" name="Footer Placeholder 5">
            <a:extLst>
              <a:ext uri="{FF2B5EF4-FFF2-40B4-BE49-F238E27FC236}">
                <a16:creationId xmlns:a16="http://schemas.microsoft.com/office/drawing/2014/main" id="{69F8F418-B95C-4282-BFB8-522EBC53D7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C58078-C7B8-40E5-9A61-1B87C72D79D8}"/>
              </a:ext>
            </a:extLst>
          </p:cNvPr>
          <p:cNvSpPr>
            <a:spLocks noGrp="1"/>
          </p:cNvSpPr>
          <p:nvPr>
            <p:ph type="sldNum" sz="quarter" idx="12"/>
          </p:nvPr>
        </p:nvSpPr>
        <p:spPr/>
        <p:txBody>
          <a:bodyPr/>
          <a:lstStyle/>
          <a:p>
            <a:fld id="{F1E6ACE2-7E98-4347-B2E9-079261FABEFC}" type="slidenum">
              <a:rPr lang="en-GB" smtClean="0"/>
              <a:t>‹#›</a:t>
            </a:fld>
            <a:endParaRPr lang="en-GB"/>
          </a:p>
        </p:txBody>
      </p:sp>
    </p:spTree>
    <p:extLst>
      <p:ext uri="{BB962C8B-B14F-4D97-AF65-F5344CB8AC3E}">
        <p14:creationId xmlns:p14="http://schemas.microsoft.com/office/powerpoint/2010/main" val="154470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276BB-8D4F-4344-A573-AD15E0B75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DF3A3B-B0F2-4CEB-BB2F-E9D4BFABF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E15D32-CE3E-48A9-9F9D-9373CBD69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6E060-9D6B-4566-9381-EAE843033C30}" type="datetimeFigureOut">
              <a:rPr lang="en-GB" smtClean="0"/>
              <a:t>02/01/2020</a:t>
            </a:fld>
            <a:endParaRPr lang="en-GB"/>
          </a:p>
        </p:txBody>
      </p:sp>
      <p:sp>
        <p:nvSpPr>
          <p:cNvPr id="5" name="Footer Placeholder 4">
            <a:extLst>
              <a:ext uri="{FF2B5EF4-FFF2-40B4-BE49-F238E27FC236}">
                <a16:creationId xmlns:a16="http://schemas.microsoft.com/office/drawing/2014/main" id="{BB635EE2-9431-4C41-B772-13074EFD8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0B8A6B-8FCC-4D0D-9698-F717F5280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6ACE2-7E98-4347-B2E9-079261FABEFC}" type="slidenum">
              <a:rPr lang="en-GB" smtClean="0"/>
              <a:t>‹#›</a:t>
            </a:fld>
            <a:endParaRPr lang="en-GB"/>
          </a:p>
        </p:txBody>
      </p:sp>
    </p:spTree>
    <p:extLst>
      <p:ext uri="{BB962C8B-B14F-4D97-AF65-F5344CB8AC3E}">
        <p14:creationId xmlns:p14="http://schemas.microsoft.com/office/powerpoint/2010/main" val="9823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C6EB-C7DE-4138-894B-A46625B67690}"/>
              </a:ext>
            </a:extLst>
          </p:cNvPr>
          <p:cNvSpPr>
            <a:spLocks noGrp="1"/>
          </p:cNvSpPr>
          <p:nvPr>
            <p:ph type="ctrTitle"/>
          </p:nvPr>
        </p:nvSpPr>
        <p:spPr/>
        <p:txBody>
          <a:bodyPr/>
          <a:lstStyle/>
          <a:p>
            <a:r>
              <a:rPr lang="en-GB" dirty="0"/>
              <a:t>Dominance Rule</a:t>
            </a:r>
          </a:p>
        </p:txBody>
      </p:sp>
    </p:spTree>
    <p:extLst>
      <p:ext uri="{BB962C8B-B14F-4D97-AF65-F5344CB8AC3E}">
        <p14:creationId xmlns:p14="http://schemas.microsoft.com/office/powerpoint/2010/main" val="251633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7F43-1BA7-4B45-A84B-89F39F4FD65A}"/>
              </a:ext>
            </a:extLst>
          </p:cNvPr>
          <p:cNvSpPr>
            <a:spLocks noGrp="1"/>
          </p:cNvSpPr>
          <p:nvPr>
            <p:ph type="title"/>
          </p:nvPr>
        </p:nvSpPr>
        <p:spPr/>
        <p:txBody>
          <a:bodyPr/>
          <a:lstStyle/>
          <a:p>
            <a:r>
              <a:rPr lang="en-GB" dirty="0"/>
              <a:t>Dominance</a:t>
            </a:r>
          </a:p>
        </p:txBody>
      </p:sp>
      <p:sp>
        <p:nvSpPr>
          <p:cNvPr id="3" name="Content Placeholder 2">
            <a:extLst>
              <a:ext uri="{FF2B5EF4-FFF2-40B4-BE49-F238E27FC236}">
                <a16:creationId xmlns:a16="http://schemas.microsoft.com/office/drawing/2014/main" id="{C8D447BB-9B0F-4D6E-BC0C-7E8C21BB4170}"/>
              </a:ext>
            </a:extLst>
          </p:cNvPr>
          <p:cNvSpPr>
            <a:spLocks noGrp="1"/>
          </p:cNvSpPr>
          <p:nvPr>
            <p:ph idx="1"/>
          </p:nvPr>
        </p:nvSpPr>
        <p:spPr/>
        <p:txBody>
          <a:bodyPr>
            <a:normAutofit/>
          </a:bodyPr>
          <a:lstStyle/>
          <a:p>
            <a:pPr marL="0" indent="0">
              <a:buNone/>
            </a:pPr>
            <a:r>
              <a:rPr lang="en-GB" sz="2000" dirty="0"/>
              <a:t>If a single observation accounts for a majority (or large part) of a measure then that observation can be considered to be </a:t>
            </a:r>
            <a:r>
              <a:rPr lang="en-GB" sz="2000" dirty="0">
                <a:solidFill>
                  <a:srgbClr val="FF0000"/>
                </a:solidFill>
              </a:rPr>
              <a:t>dominant</a:t>
            </a:r>
            <a:r>
              <a:rPr lang="en-GB" sz="2000" dirty="0"/>
              <a:t>.</a:t>
            </a:r>
          </a:p>
          <a:p>
            <a:pPr marL="0" indent="0">
              <a:buNone/>
            </a:pPr>
            <a:endParaRPr lang="en-GB" sz="2000" dirty="0"/>
          </a:p>
          <a:p>
            <a:pPr marL="0" indent="0">
              <a:buNone/>
            </a:pPr>
            <a:r>
              <a:rPr lang="en-GB" sz="2000" dirty="0"/>
              <a:t>Dominant observations are easier to identify or to attribute information to.</a:t>
            </a:r>
          </a:p>
          <a:p>
            <a:pPr marL="0" indent="0">
              <a:buNone/>
            </a:pPr>
            <a:r>
              <a:rPr lang="en-GB" sz="2000" dirty="0"/>
              <a:t> </a:t>
            </a:r>
          </a:p>
          <a:p>
            <a:pPr marL="0" indent="0">
              <a:buNone/>
            </a:pPr>
            <a:r>
              <a:rPr lang="en-GB" sz="2000" dirty="0"/>
              <a:t>To ensure that the dominance rule is met, no single observation should account for more than x% of a measure. </a:t>
            </a:r>
          </a:p>
          <a:p>
            <a:pPr>
              <a:buClr>
                <a:srgbClr val="F53F33"/>
              </a:buClr>
            </a:pPr>
            <a:endParaRPr lang="en-GB" sz="2000" dirty="0"/>
          </a:p>
          <a:p>
            <a:pPr marL="0" indent="0">
              <a:buClr>
                <a:srgbClr val="F53F33"/>
              </a:buClr>
              <a:buNone/>
            </a:pPr>
            <a:endParaRPr lang="en-GB" sz="2000" dirty="0"/>
          </a:p>
        </p:txBody>
      </p:sp>
    </p:spTree>
    <p:extLst>
      <p:ext uri="{BB962C8B-B14F-4D97-AF65-F5344CB8AC3E}">
        <p14:creationId xmlns:p14="http://schemas.microsoft.com/office/powerpoint/2010/main" val="379687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7A45-3E97-4621-A7B9-D931BA86E30B}"/>
              </a:ext>
            </a:extLst>
          </p:cNvPr>
          <p:cNvSpPr>
            <a:spLocks noGrp="1"/>
          </p:cNvSpPr>
          <p:nvPr>
            <p:ph type="title"/>
          </p:nvPr>
        </p:nvSpPr>
        <p:spPr/>
        <p:txBody>
          <a:bodyPr/>
          <a:lstStyle/>
          <a:p>
            <a:r>
              <a:rPr lang="en-GB" dirty="0"/>
              <a:t>Dominance example</a:t>
            </a:r>
          </a:p>
        </p:txBody>
      </p:sp>
      <p:graphicFrame>
        <p:nvGraphicFramePr>
          <p:cNvPr id="10" name="Content Placeholder 9">
            <a:extLst>
              <a:ext uri="{FF2B5EF4-FFF2-40B4-BE49-F238E27FC236}">
                <a16:creationId xmlns:a16="http://schemas.microsoft.com/office/drawing/2014/main" id="{D662A453-7F1E-44F8-B577-8591CF40B598}"/>
              </a:ext>
            </a:extLst>
          </p:cNvPr>
          <p:cNvGraphicFramePr>
            <a:graphicFrameLocks noGrp="1"/>
          </p:cNvGraphicFramePr>
          <p:nvPr>
            <p:ph idx="1"/>
            <p:extLst>
              <p:ext uri="{D42A27DB-BD31-4B8C-83A1-F6EECF244321}">
                <p14:modId xmlns:p14="http://schemas.microsoft.com/office/powerpoint/2010/main" val="1513344269"/>
              </p:ext>
            </p:extLst>
          </p:nvPr>
        </p:nvGraphicFramePr>
        <p:xfrm>
          <a:off x="838199" y="1690687"/>
          <a:ext cx="4133851" cy="3681417"/>
        </p:xfrm>
        <a:graphic>
          <a:graphicData uri="http://schemas.openxmlformats.org/drawingml/2006/table">
            <a:tbl>
              <a:tblPr/>
              <a:tblGrid>
                <a:gridCol w="2496287">
                  <a:extLst>
                    <a:ext uri="{9D8B030D-6E8A-4147-A177-3AD203B41FA5}">
                      <a16:colId xmlns:a16="http://schemas.microsoft.com/office/drawing/2014/main" val="3451952776"/>
                    </a:ext>
                  </a:extLst>
                </a:gridCol>
                <a:gridCol w="1637564">
                  <a:extLst>
                    <a:ext uri="{9D8B030D-6E8A-4147-A177-3AD203B41FA5}">
                      <a16:colId xmlns:a16="http://schemas.microsoft.com/office/drawing/2014/main" val="2395122478"/>
                    </a:ext>
                  </a:extLst>
                </a:gridCol>
              </a:tblGrid>
              <a:tr h="316273">
                <a:tc>
                  <a:txBody>
                    <a:bodyPr/>
                    <a:lstStyle/>
                    <a:p>
                      <a:pPr algn="ctr" fontAlgn="b"/>
                      <a:r>
                        <a:rPr lang="en-GB" sz="1800" b="0" i="0" u="none" strike="noStrike" dirty="0">
                          <a:solidFill>
                            <a:schemeClr val="bg1"/>
                          </a:solidFill>
                          <a:effectLst/>
                          <a:latin typeface="Calibri" panose="020F0502020204030204" pitchFamily="34" charset="0"/>
                        </a:rPr>
                        <a:t>Shop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F33"/>
                    </a:solidFill>
                  </a:tcPr>
                </a:tc>
                <a:tc>
                  <a:txBody>
                    <a:bodyPr/>
                    <a:lstStyle/>
                    <a:p>
                      <a:pPr algn="ctr" fontAlgn="b"/>
                      <a:r>
                        <a:rPr lang="en-GB" sz="1800" b="0" i="0" u="none" strike="noStrike" dirty="0">
                          <a:solidFill>
                            <a:schemeClr val="bg1"/>
                          </a:solidFill>
                          <a:effectLst/>
                          <a:latin typeface="Calibri" panose="020F0502020204030204" pitchFamily="34" charset="0"/>
                        </a:rPr>
                        <a:t>Annual Turnover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53F33"/>
                    </a:solidFill>
                  </a:tcPr>
                </a:tc>
                <a:extLst>
                  <a:ext uri="{0D108BD9-81ED-4DB2-BD59-A6C34878D82A}">
                    <a16:rowId xmlns:a16="http://schemas.microsoft.com/office/drawing/2014/main" val="384876457"/>
                  </a:ext>
                </a:extLst>
              </a:tr>
              <a:tr h="303622">
                <a:tc>
                  <a:txBody>
                    <a:bodyPr/>
                    <a:lstStyle/>
                    <a:p>
                      <a:pPr algn="l" fontAlgn="b"/>
                      <a:r>
                        <a:rPr lang="en-GB" sz="1100" b="0" i="0" u="none" strike="noStrike">
                          <a:solidFill>
                            <a:srgbClr val="000000"/>
                          </a:solidFill>
                          <a:effectLst/>
                          <a:latin typeface="Calibri" panose="020F0502020204030204" pitchFamily="34" charset="0"/>
                        </a:rPr>
                        <a:t>Grocery Superstore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r" fontAlgn="b"/>
                      <a:r>
                        <a:rPr lang="en-GB" sz="1100" b="0" i="0" u="none" strike="noStrike">
                          <a:solidFill>
                            <a:srgbClr val="000000"/>
                          </a:solidFill>
                          <a:effectLst/>
                          <a:latin typeface="Calibri" panose="020F0502020204030204" pitchFamily="34" charset="0"/>
                        </a:rPr>
                        <a:t>£8,500,000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68930123"/>
                  </a:ext>
                </a:extLst>
              </a:tr>
              <a:tr h="303622">
                <a:tc>
                  <a:txBody>
                    <a:bodyPr/>
                    <a:lstStyle/>
                    <a:p>
                      <a:pPr algn="l" fontAlgn="b"/>
                      <a:r>
                        <a:rPr lang="en-GB" sz="1100" b="0" i="0" u="none" strike="noStrike">
                          <a:solidFill>
                            <a:srgbClr val="000000"/>
                          </a:solidFill>
                          <a:effectLst/>
                          <a:latin typeface="Calibri" panose="020F0502020204030204" pitchFamily="34" charset="0"/>
                        </a:rPr>
                        <a:t>Hairdressers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£110,000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4002090"/>
                  </a:ext>
                </a:extLst>
              </a:tr>
              <a:tr h="303622">
                <a:tc>
                  <a:txBody>
                    <a:bodyPr/>
                    <a:lstStyle/>
                    <a:p>
                      <a:pPr algn="l" fontAlgn="b"/>
                      <a:r>
                        <a:rPr lang="en-GB" sz="1100" b="0" i="0" u="none" strike="noStrike">
                          <a:solidFill>
                            <a:srgbClr val="000000"/>
                          </a:solidFill>
                          <a:effectLst/>
                          <a:latin typeface="Calibri" panose="020F0502020204030204" pitchFamily="34" charset="0"/>
                        </a:rPr>
                        <a:t>Pet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£130,000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84657649"/>
                  </a:ext>
                </a:extLst>
              </a:tr>
              <a:tr h="303622">
                <a:tc>
                  <a:txBody>
                    <a:bodyPr/>
                    <a:lstStyle/>
                    <a:p>
                      <a:pPr algn="l" fontAlgn="b"/>
                      <a:r>
                        <a:rPr lang="en-GB" sz="1100" b="0" i="0" u="none" strike="noStrike">
                          <a:solidFill>
                            <a:srgbClr val="000000"/>
                          </a:solidFill>
                          <a:effectLst/>
                          <a:latin typeface="Calibri" panose="020F0502020204030204" pitchFamily="34" charset="0"/>
                        </a:rPr>
                        <a:t>Nail Salon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£85,000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72892781"/>
                  </a:ext>
                </a:extLst>
              </a:tr>
              <a:tr h="303622">
                <a:tc>
                  <a:txBody>
                    <a:bodyPr/>
                    <a:lstStyle/>
                    <a:p>
                      <a:pPr algn="l" fontAlgn="b"/>
                      <a:r>
                        <a:rPr lang="en-GB" sz="1100" b="0" i="0" u="none" strike="noStrike">
                          <a:solidFill>
                            <a:srgbClr val="000000"/>
                          </a:solidFill>
                          <a:effectLst/>
                          <a:latin typeface="Calibri" panose="020F0502020204030204" pitchFamily="34" charset="0"/>
                        </a:rPr>
                        <a:t>Antique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96370716"/>
                  </a:ext>
                </a:extLst>
              </a:tr>
              <a:tr h="303622">
                <a:tc>
                  <a:txBody>
                    <a:bodyPr/>
                    <a:lstStyle/>
                    <a:p>
                      <a:pPr algn="l" fontAlgn="b"/>
                      <a:r>
                        <a:rPr lang="en-GB" sz="1100" b="0" i="0" u="none" strike="noStrike">
                          <a:solidFill>
                            <a:srgbClr val="000000"/>
                          </a:solidFill>
                          <a:effectLst/>
                          <a:latin typeface="Calibri" panose="020F0502020204030204" pitchFamily="34" charset="0"/>
                        </a:rPr>
                        <a:t>Café</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£160,000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82684722"/>
                  </a:ext>
                </a:extLst>
              </a:tr>
              <a:tr h="303622">
                <a:tc>
                  <a:txBody>
                    <a:bodyPr/>
                    <a:lstStyle/>
                    <a:p>
                      <a:pPr algn="l" fontAlgn="b"/>
                      <a:r>
                        <a:rPr lang="en-GB" sz="1100" b="0" i="0" u="none" strike="noStrike">
                          <a:solidFill>
                            <a:srgbClr val="000000"/>
                          </a:solidFill>
                          <a:effectLst/>
                          <a:latin typeface="Calibri" panose="020F0502020204030204" pitchFamily="34" charset="0"/>
                        </a:rPr>
                        <a:t>Fish and Chips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£200,000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2617458"/>
                  </a:ext>
                </a:extLst>
              </a:tr>
              <a:tr h="303622">
                <a:tc>
                  <a:txBody>
                    <a:bodyPr/>
                    <a:lstStyle/>
                    <a:p>
                      <a:pPr algn="l" fontAlgn="b"/>
                      <a:r>
                        <a:rPr lang="en-GB" sz="1100" b="0" i="0" u="none" strike="noStrike">
                          <a:solidFill>
                            <a:srgbClr val="000000"/>
                          </a:solidFill>
                          <a:effectLst/>
                          <a:latin typeface="Calibri" panose="020F0502020204030204" pitchFamily="34" charset="0"/>
                        </a:rPr>
                        <a:t>Yoga Studio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£75,000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5802714"/>
                  </a:ext>
                </a:extLst>
              </a:tr>
              <a:tr h="303622">
                <a:tc>
                  <a:txBody>
                    <a:bodyPr/>
                    <a:lstStyle/>
                    <a:p>
                      <a:pPr algn="l" fontAlgn="b"/>
                      <a:r>
                        <a:rPr lang="en-GB" sz="1100" b="0" i="0" u="none" strike="noStrike">
                          <a:solidFill>
                            <a:srgbClr val="000000"/>
                          </a:solidFill>
                          <a:effectLst/>
                          <a:latin typeface="Calibri" panose="020F0502020204030204" pitchFamily="34" charset="0"/>
                        </a:rPr>
                        <a:t>Charity Shop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GB" sz="1100" b="0" i="0" u="none" strike="noStrike">
                          <a:solidFill>
                            <a:srgbClr val="000000"/>
                          </a:solidFill>
                          <a:effectLst/>
                          <a:latin typeface="Calibri" panose="020F0502020204030204" pitchFamily="34" charset="0"/>
                        </a:rPr>
                        <a:t>£95,000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41284706"/>
                  </a:ext>
                </a:extLst>
              </a:tr>
              <a:tr h="316273">
                <a:tc>
                  <a:txBody>
                    <a:bodyPr/>
                    <a:lstStyle/>
                    <a:p>
                      <a:pPr algn="l" fontAlgn="b"/>
                      <a:r>
                        <a:rPr lang="en-GB" sz="1100" b="0" i="0" u="none" strike="noStrike">
                          <a:solidFill>
                            <a:srgbClr val="000000"/>
                          </a:solidFill>
                          <a:effectLst/>
                          <a:latin typeface="Calibri" panose="020F0502020204030204" pitchFamily="34" charset="0"/>
                        </a:rPr>
                        <a:t>Supermarket Megastore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GB" sz="1100" b="0" i="0" u="none" strike="noStrike">
                          <a:solidFill>
                            <a:srgbClr val="000000"/>
                          </a:solidFill>
                          <a:effectLst/>
                          <a:latin typeface="Calibri" panose="020F0502020204030204" pitchFamily="34" charset="0"/>
                        </a:rPr>
                        <a:t>£11,600,000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371160"/>
                  </a:ext>
                </a:extLst>
              </a:tr>
              <a:tr h="316273">
                <a:tc>
                  <a:txBody>
                    <a:bodyPr/>
                    <a:lstStyle/>
                    <a:p>
                      <a:pPr algn="l" fontAlgn="b"/>
                      <a:r>
                        <a:rPr lang="en-GB" sz="1100" b="0" i="0" u="none" strike="noStrike">
                          <a:solidFill>
                            <a:srgbClr val="000000"/>
                          </a:solidFill>
                          <a:effectLst/>
                          <a:latin typeface="Calibri" panose="020F0502020204030204" pitchFamily="34" charset="0"/>
                        </a:rPr>
                        <a:t>Total turnover</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100" b="0" i="0" u="none" strike="noStrike" dirty="0">
                          <a:solidFill>
                            <a:srgbClr val="000000"/>
                          </a:solidFill>
                          <a:effectLst/>
                          <a:latin typeface="Calibri" panose="020F0502020204030204" pitchFamily="34" charset="0"/>
                        </a:rPr>
                        <a:t>£21,055,000</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0483349"/>
                  </a:ext>
                </a:extLst>
              </a:tr>
            </a:tbl>
          </a:graphicData>
        </a:graphic>
      </p:graphicFrame>
      <p:sp>
        <p:nvSpPr>
          <p:cNvPr id="11" name="TextBox 10">
            <a:extLst>
              <a:ext uri="{FF2B5EF4-FFF2-40B4-BE49-F238E27FC236}">
                <a16:creationId xmlns:a16="http://schemas.microsoft.com/office/drawing/2014/main" id="{0666018A-012B-4EF3-9569-2137EE39DC28}"/>
              </a:ext>
            </a:extLst>
          </p:cNvPr>
          <p:cNvSpPr txBox="1"/>
          <p:nvPr/>
        </p:nvSpPr>
        <p:spPr>
          <a:xfrm>
            <a:off x="5339443" y="1690687"/>
            <a:ext cx="6014357" cy="4770537"/>
          </a:xfrm>
          <a:prstGeom prst="rect">
            <a:avLst/>
          </a:prstGeom>
          <a:noFill/>
        </p:spPr>
        <p:txBody>
          <a:bodyPr wrap="square" rtlCol="0">
            <a:spAutoFit/>
          </a:bodyPr>
          <a:lstStyle/>
          <a:p>
            <a:r>
              <a:rPr lang="en-GB" sz="1600" dirty="0"/>
              <a:t>Imagine we worked for Grocery Superstore and we wanted to work out the annual turnover of Supermarket Megastore. </a:t>
            </a:r>
          </a:p>
          <a:p>
            <a:endParaRPr lang="en-GB" sz="1600" dirty="0"/>
          </a:p>
          <a:p>
            <a:r>
              <a:rPr lang="en-GB" sz="1600" dirty="0"/>
              <a:t>We know that the total annual turnover for this parade of shops is £21,055,000. We also know that our annual turnover is £8,500,000.</a:t>
            </a:r>
          </a:p>
          <a:p>
            <a:endParaRPr lang="en-GB" sz="1600" dirty="0"/>
          </a:p>
          <a:p>
            <a:r>
              <a:rPr lang="en-GB" sz="1600" dirty="0"/>
              <a:t>We can deduce that the turnover of the other 9 shops is £12,555,000. This is a reasonable guess for the turnover of Supermarket Megastore (approximately 8% difference). We could also assume that the turnover for the other 8 businesses would not be 0, and so could improve our estimate.</a:t>
            </a:r>
          </a:p>
          <a:p>
            <a:endParaRPr lang="en-GB" sz="1600" dirty="0"/>
          </a:p>
          <a:p>
            <a:r>
              <a:rPr lang="en-GB" sz="1600" dirty="0"/>
              <a:t>If Supermarket Megastore want to estimate the annual turnover for Grocery Superstore they could do a similar calculation. They could deduce that the turnover for the other shops is £9,455,000.</a:t>
            </a:r>
          </a:p>
          <a:p>
            <a:endParaRPr lang="en-GB" sz="1600" dirty="0"/>
          </a:p>
          <a:p>
            <a:r>
              <a:rPr lang="en-GB" sz="1600" dirty="0"/>
              <a:t>This is 11% more than the actual value. Because the share of the total for Grocery Superstore is lower, it is harder for another dominant observation to accurately calculate its value.</a:t>
            </a:r>
          </a:p>
        </p:txBody>
      </p:sp>
    </p:spTree>
    <p:extLst>
      <p:ext uri="{BB962C8B-B14F-4D97-AF65-F5344CB8AC3E}">
        <p14:creationId xmlns:p14="http://schemas.microsoft.com/office/powerpoint/2010/main" val="248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Concentration ratios</a:t>
            </a:r>
          </a:p>
        </p:txBody>
      </p:sp>
      <p:sp>
        <p:nvSpPr>
          <p:cNvPr id="3" name="Content Placeholder 2">
            <a:extLst>
              <a:ext uri="{FF2B5EF4-FFF2-40B4-BE49-F238E27FC236}">
                <a16:creationId xmlns:a16="http://schemas.microsoft.com/office/drawing/2014/main" id="{010BCB0F-1E73-40B7-BF3F-67A6054B3567}"/>
              </a:ext>
            </a:extLst>
          </p:cNvPr>
          <p:cNvSpPr>
            <a:spLocks noGrp="1"/>
          </p:cNvSpPr>
          <p:nvPr>
            <p:ph idx="1"/>
          </p:nvPr>
        </p:nvSpPr>
        <p:spPr/>
        <p:txBody>
          <a:bodyPr>
            <a:normAutofit lnSpcReduction="10000"/>
          </a:bodyPr>
          <a:lstStyle/>
          <a:p>
            <a:pPr marL="0" indent="0">
              <a:buNone/>
            </a:pPr>
            <a:r>
              <a:rPr lang="en-GB" sz="2000" dirty="0"/>
              <a:t>Concentration ratios (for example Herfindahl Indices) are used to show how much of a measure is attributable to a small number of observations. </a:t>
            </a:r>
          </a:p>
          <a:p>
            <a:pPr marL="0" indent="0">
              <a:buNone/>
            </a:pPr>
            <a:endParaRPr lang="en-GB" sz="2000" dirty="0"/>
          </a:p>
          <a:p>
            <a:pPr marL="0" indent="0">
              <a:buNone/>
            </a:pPr>
            <a:r>
              <a:rPr lang="en-GB" sz="2000" dirty="0"/>
              <a:t>These may highlight dominance issues.</a:t>
            </a:r>
          </a:p>
          <a:p>
            <a:pPr marL="0" indent="0">
              <a:buNone/>
            </a:pPr>
            <a:r>
              <a:rPr lang="en-GB" sz="1600" dirty="0"/>
              <a:t>							</a:t>
            </a:r>
          </a:p>
          <a:p>
            <a:pPr marL="0" indent="0">
              <a:buNone/>
            </a:pPr>
            <a:r>
              <a:rPr lang="en-GB" sz="1600" dirty="0"/>
              <a:t>						</a:t>
            </a:r>
            <a:r>
              <a:rPr lang="en-GB" sz="2000" dirty="0"/>
              <a:t>      Here we can see the concentration ratios   						      for the 3 largest companies in various 							      sectors.</a:t>
            </a:r>
          </a:p>
          <a:p>
            <a:pPr marL="0" indent="0">
              <a:buNone/>
            </a:pPr>
            <a:endParaRPr lang="en-GB" sz="2000" dirty="0"/>
          </a:p>
          <a:p>
            <a:pPr marL="0" indent="0">
              <a:buNone/>
            </a:pPr>
            <a:r>
              <a:rPr lang="en-GB" sz="2000" dirty="0"/>
              <a:t>						      We can see that for oil refiners, the 3 							      largest companies account for around 70% 						      of the whole sector. This might suggest that 						      there is a dominant company in this sector.</a:t>
            </a:r>
          </a:p>
          <a:p>
            <a:pPr marL="0" indent="0">
              <a:buNone/>
            </a:pPr>
            <a:endParaRPr lang="en-GB" sz="1600" dirty="0"/>
          </a:p>
          <a:p>
            <a:pPr marL="0" indent="0">
              <a:buNone/>
            </a:pPr>
            <a:endParaRPr lang="en-GB" sz="1600" dirty="0"/>
          </a:p>
          <a:p>
            <a:pPr marL="0" indent="0">
              <a:buNone/>
            </a:pPr>
            <a:endParaRPr lang="en-GB" sz="1600" dirty="0"/>
          </a:p>
        </p:txBody>
      </p:sp>
      <p:graphicFrame>
        <p:nvGraphicFramePr>
          <p:cNvPr id="6" name="Table 5">
            <a:extLst>
              <a:ext uri="{FF2B5EF4-FFF2-40B4-BE49-F238E27FC236}">
                <a16:creationId xmlns:a16="http://schemas.microsoft.com/office/drawing/2014/main" id="{DF84FCBE-D8C1-4647-8886-ABF60FFA1FA8}"/>
              </a:ext>
            </a:extLst>
          </p:cNvPr>
          <p:cNvGraphicFramePr>
            <a:graphicFrameLocks noGrp="1"/>
          </p:cNvGraphicFramePr>
          <p:nvPr>
            <p:extLst>
              <p:ext uri="{D42A27DB-BD31-4B8C-83A1-F6EECF244321}">
                <p14:modId xmlns:p14="http://schemas.microsoft.com/office/powerpoint/2010/main" val="2012446225"/>
              </p:ext>
            </p:extLst>
          </p:nvPr>
        </p:nvGraphicFramePr>
        <p:xfrm>
          <a:off x="913493" y="3429000"/>
          <a:ext cx="5617936" cy="2225040"/>
        </p:xfrm>
        <a:graphic>
          <a:graphicData uri="http://schemas.openxmlformats.org/drawingml/2006/table">
            <a:tbl>
              <a:tblPr firstRow="1" bandRow="1">
                <a:tableStyleId>{5940675A-B579-460E-94D1-54222C63F5DA}</a:tableStyleId>
              </a:tblPr>
              <a:tblGrid>
                <a:gridCol w="1895021">
                  <a:extLst>
                    <a:ext uri="{9D8B030D-6E8A-4147-A177-3AD203B41FA5}">
                      <a16:colId xmlns:a16="http://schemas.microsoft.com/office/drawing/2014/main" val="1093571232"/>
                    </a:ext>
                  </a:extLst>
                </a:gridCol>
                <a:gridCol w="1845129">
                  <a:extLst>
                    <a:ext uri="{9D8B030D-6E8A-4147-A177-3AD203B41FA5}">
                      <a16:colId xmlns:a16="http://schemas.microsoft.com/office/drawing/2014/main" val="2768816401"/>
                    </a:ext>
                  </a:extLst>
                </a:gridCol>
                <a:gridCol w="1877786">
                  <a:extLst>
                    <a:ext uri="{9D8B030D-6E8A-4147-A177-3AD203B41FA5}">
                      <a16:colId xmlns:a16="http://schemas.microsoft.com/office/drawing/2014/main" val="1754225054"/>
                    </a:ext>
                  </a:extLst>
                </a:gridCol>
              </a:tblGrid>
              <a:tr h="370840">
                <a:tc>
                  <a:txBody>
                    <a:bodyPr/>
                    <a:lstStyle/>
                    <a:p>
                      <a:pPr algn="ctr"/>
                      <a:r>
                        <a:rPr lang="en-GB" dirty="0">
                          <a:solidFill>
                            <a:schemeClr val="bg1"/>
                          </a:solidFill>
                        </a:rPr>
                        <a:t>Industry</a:t>
                      </a:r>
                    </a:p>
                  </a:txBody>
                  <a:tcPr>
                    <a:solidFill>
                      <a:srgbClr val="F53F33"/>
                    </a:solidFill>
                  </a:tcPr>
                </a:tc>
                <a:tc>
                  <a:txBody>
                    <a:bodyPr/>
                    <a:lstStyle/>
                    <a:p>
                      <a:pPr algn="ctr"/>
                      <a:r>
                        <a:rPr lang="en-GB" dirty="0">
                          <a:solidFill>
                            <a:schemeClr val="bg1"/>
                          </a:solidFill>
                        </a:rPr>
                        <a:t>Number of firms</a:t>
                      </a:r>
                    </a:p>
                  </a:txBody>
                  <a:tcPr>
                    <a:solidFill>
                      <a:srgbClr val="F53F33"/>
                    </a:solidFill>
                  </a:tcPr>
                </a:tc>
                <a:tc>
                  <a:txBody>
                    <a:bodyPr/>
                    <a:lstStyle/>
                    <a:p>
                      <a:pPr algn="ctr"/>
                      <a:r>
                        <a:rPr lang="en-GB" dirty="0">
                          <a:solidFill>
                            <a:schemeClr val="bg1"/>
                          </a:solidFill>
                        </a:rPr>
                        <a:t>Top 3 C.R. 2018</a:t>
                      </a:r>
                    </a:p>
                  </a:txBody>
                  <a:tcPr>
                    <a:solidFill>
                      <a:srgbClr val="F53F33"/>
                    </a:solidFill>
                  </a:tcPr>
                </a:tc>
                <a:extLst>
                  <a:ext uri="{0D108BD9-81ED-4DB2-BD59-A6C34878D82A}">
                    <a16:rowId xmlns:a16="http://schemas.microsoft.com/office/drawing/2014/main" val="1162013450"/>
                  </a:ext>
                </a:extLst>
              </a:tr>
              <a:tr h="370840">
                <a:tc>
                  <a:txBody>
                    <a:bodyPr/>
                    <a:lstStyle/>
                    <a:p>
                      <a:r>
                        <a:rPr lang="en-GB" dirty="0"/>
                        <a:t>Manufacturing</a:t>
                      </a:r>
                    </a:p>
                  </a:txBody>
                  <a:tcPr/>
                </a:tc>
                <a:tc>
                  <a:txBody>
                    <a:bodyPr/>
                    <a:lstStyle/>
                    <a:p>
                      <a:r>
                        <a:rPr lang="en-GB" dirty="0"/>
                        <a:t>1204</a:t>
                      </a:r>
                    </a:p>
                  </a:txBody>
                  <a:tcPr/>
                </a:tc>
                <a:tc>
                  <a:txBody>
                    <a:bodyPr/>
                    <a:lstStyle/>
                    <a:p>
                      <a:r>
                        <a:rPr lang="en-GB" dirty="0"/>
                        <a:t>0.05</a:t>
                      </a:r>
                    </a:p>
                  </a:txBody>
                  <a:tcPr/>
                </a:tc>
                <a:extLst>
                  <a:ext uri="{0D108BD9-81ED-4DB2-BD59-A6C34878D82A}">
                    <a16:rowId xmlns:a16="http://schemas.microsoft.com/office/drawing/2014/main" val="3289116335"/>
                  </a:ext>
                </a:extLst>
              </a:tr>
              <a:tr h="370840">
                <a:tc>
                  <a:txBody>
                    <a:bodyPr/>
                    <a:lstStyle/>
                    <a:p>
                      <a:r>
                        <a:rPr lang="en-GB" dirty="0"/>
                        <a:t>Retail</a:t>
                      </a:r>
                    </a:p>
                  </a:txBody>
                  <a:tcPr/>
                </a:tc>
                <a:tc>
                  <a:txBody>
                    <a:bodyPr/>
                    <a:lstStyle/>
                    <a:p>
                      <a:r>
                        <a:rPr lang="en-GB" dirty="0"/>
                        <a:t>8365</a:t>
                      </a:r>
                    </a:p>
                  </a:txBody>
                  <a:tcPr/>
                </a:tc>
                <a:tc>
                  <a:txBody>
                    <a:bodyPr/>
                    <a:lstStyle/>
                    <a:p>
                      <a:r>
                        <a:rPr lang="en-GB" dirty="0"/>
                        <a:t>0.01</a:t>
                      </a:r>
                    </a:p>
                  </a:txBody>
                  <a:tcPr/>
                </a:tc>
                <a:extLst>
                  <a:ext uri="{0D108BD9-81ED-4DB2-BD59-A6C34878D82A}">
                    <a16:rowId xmlns:a16="http://schemas.microsoft.com/office/drawing/2014/main" val="3695011151"/>
                  </a:ext>
                </a:extLst>
              </a:tr>
              <a:tr h="370840">
                <a:tc>
                  <a:txBody>
                    <a:bodyPr/>
                    <a:lstStyle/>
                    <a:p>
                      <a:r>
                        <a:rPr lang="en-GB" dirty="0"/>
                        <a:t>Digital services</a:t>
                      </a:r>
                    </a:p>
                  </a:txBody>
                  <a:tcPr/>
                </a:tc>
                <a:tc>
                  <a:txBody>
                    <a:bodyPr/>
                    <a:lstStyle/>
                    <a:p>
                      <a:r>
                        <a:rPr lang="en-GB" dirty="0"/>
                        <a:t>190</a:t>
                      </a:r>
                    </a:p>
                  </a:txBody>
                  <a:tcPr/>
                </a:tc>
                <a:tc>
                  <a:txBody>
                    <a:bodyPr/>
                    <a:lstStyle/>
                    <a:p>
                      <a:r>
                        <a:rPr lang="en-GB" dirty="0"/>
                        <a:t>0.2</a:t>
                      </a:r>
                    </a:p>
                  </a:txBody>
                  <a:tcPr/>
                </a:tc>
                <a:extLst>
                  <a:ext uri="{0D108BD9-81ED-4DB2-BD59-A6C34878D82A}">
                    <a16:rowId xmlns:a16="http://schemas.microsoft.com/office/drawing/2014/main" val="2705693365"/>
                  </a:ext>
                </a:extLst>
              </a:tr>
              <a:tr h="370840">
                <a:tc>
                  <a:txBody>
                    <a:bodyPr/>
                    <a:lstStyle/>
                    <a:p>
                      <a:r>
                        <a:rPr lang="en-GB" dirty="0"/>
                        <a:t>Insurance</a:t>
                      </a:r>
                    </a:p>
                  </a:txBody>
                  <a:tcPr/>
                </a:tc>
                <a:tc>
                  <a:txBody>
                    <a:bodyPr/>
                    <a:lstStyle/>
                    <a:p>
                      <a:r>
                        <a:rPr lang="en-GB" dirty="0"/>
                        <a:t>48</a:t>
                      </a:r>
                    </a:p>
                  </a:txBody>
                  <a:tcPr/>
                </a:tc>
                <a:tc>
                  <a:txBody>
                    <a:bodyPr/>
                    <a:lstStyle/>
                    <a:p>
                      <a:r>
                        <a:rPr lang="en-GB" dirty="0"/>
                        <a:t>0.3</a:t>
                      </a:r>
                    </a:p>
                  </a:txBody>
                  <a:tcPr/>
                </a:tc>
                <a:extLst>
                  <a:ext uri="{0D108BD9-81ED-4DB2-BD59-A6C34878D82A}">
                    <a16:rowId xmlns:a16="http://schemas.microsoft.com/office/drawing/2014/main" val="1348790869"/>
                  </a:ext>
                </a:extLst>
              </a:tr>
              <a:tr h="370840">
                <a:tc>
                  <a:txBody>
                    <a:bodyPr/>
                    <a:lstStyle/>
                    <a:p>
                      <a:r>
                        <a:rPr lang="en-GB" dirty="0"/>
                        <a:t>Oil refining</a:t>
                      </a:r>
                    </a:p>
                  </a:txBody>
                  <a:tcPr/>
                </a:tc>
                <a:tc>
                  <a:txBody>
                    <a:bodyPr/>
                    <a:lstStyle/>
                    <a:p>
                      <a:r>
                        <a:rPr lang="en-GB" dirty="0"/>
                        <a:t>13</a:t>
                      </a:r>
                    </a:p>
                  </a:txBody>
                  <a:tcPr/>
                </a:tc>
                <a:tc>
                  <a:txBody>
                    <a:bodyPr/>
                    <a:lstStyle/>
                    <a:p>
                      <a:r>
                        <a:rPr lang="en-GB" dirty="0"/>
                        <a:t>0.7</a:t>
                      </a:r>
                    </a:p>
                  </a:txBody>
                  <a:tcPr/>
                </a:tc>
                <a:extLst>
                  <a:ext uri="{0D108BD9-81ED-4DB2-BD59-A6C34878D82A}">
                    <a16:rowId xmlns:a16="http://schemas.microsoft.com/office/drawing/2014/main" val="518388819"/>
                  </a:ext>
                </a:extLst>
              </a:tr>
            </a:tbl>
          </a:graphicData>
        </a:graphic>
      </p:graphicFrame>
      <p:sp>
        <p:nvSpPr>
          <p:cNvPr id="7" name="Rectangle: Rounded Corners 6">
            <a:extLst>
              <a:ext uri="{FF2B5EF4-FFF2-40B4-BE49-F238E27FC236}">
                <a16:creationId xmlns:a16="http://schemas.microsoft.com/office/drawing/2014/main" id="{56CD8F13-3F77-4EAD-817A-20ADE7BA99F2}"/>
              </a:ext>
            </a:extLst>
          </p:cNvPr>
          <p:cNvSpPr/>
          <p:nvPr/>
        </p:nvSpPr>
        <p:spPr>
          <a:xfrm>
            <a:off x="838200" y="5806123"/>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Is the concentration ratio close to 1?</a:t>
            </a:r>
          </a:p>
        </p:txBody>
      </p:sp>
      <p:sp>
        <p:nvSpPr>
          <p:cNvPr id="8" name="Rectangle: Rounded Corners 7">
            <a:extLst>
              <a:ext uri="{FF2B5EF4-FFF2-40B4-BE49-F238E27FC236}">
                <a16:creationId xmlns:a16="http://schemas.microsoft.com/office/drawing/2014/main" id="{333005D3-78A7-4365-AD47-445F5C7AEC24}"/>
              </a:ext>
            </a:extLst>
          </p:cNvPr>
          <p:cNvSpPr/>
          <p:nvPr/>
        </p:nvSpPr>
        <p:spPr>
          <a:xfrm>
            <a:off x="4191000" y="5882165"/>
            <a:ext cx="4985658"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If a concentration ratio is approaching 1, is there a chance that any one observation might account for more than 40% of the measure (i.e. 0.4 in this example?)</a:t>
            </a:r>
          </a:p>
        </p:txBody>
      </p:sp>
    </p:spTree>
    <p:extLst>
      <p:ext uri="{BB962C8B-B14F-4D97-AF65-F5344CB8AC3E}">
        <p14:creationId xmlns:p14="http://schemas.microsoft.com/office/powerpoint/2010/main" val="171504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272-3E65-4BCF-A758-7AFEF940A7C8}"/>
              </a:ext>
            </a:extLst>
          </p:cNvPr>
          <p:cNvSpPr>
            <a:spLocks noGrp="1"/>
          </p:cNvSpPr>
          <p:nvPr>
            <p:ph type="title"/>
          </p:nvPr>
        </p:nvSpPr>
        <p:spPr/>
        <p:txBody>
          <a:bodyPr/>
          <a:lstStyle/>
          <a:p>
            <a:r>
              <a:rPr lang="en-GB" dirty="0"/>
              <a:t>Dominance in time series data</a:t>
            </a:r>
          </a:p>
        </p:txBody>
      </p:sp>
      <p:graphicFrame>
        <p:nvGraphicFramePr>
          <p:cNvPr id="6" name="Chart 5">
            <a:extLst>
              <a:ext uri="{FF2B5EF4-FFF2-40B4-BE49-F238E27FC236}">
                <a16:creationId xmlns:a16="http://schemas.microsoft.com/office/drawing/2014/main" id="{6A6870C6-9968-47E4-A1E9-B30241059E4D}"/>
              </a:ext>
            </a:extLst>
          </p:cNvPr>
          <p:cNvGraphicFramePr>
            <a:graphicFrameLocks/>
          </p:cNvGraphicFramePr>
          <p:nvPr>
            <p:extLst>
              <p:ext uri="{D42A27DB-BD31-4B8C-83A1-F6EECF244321}">
                <p14:modId xmlns:p14="http://schemas.microsoft.com/office/powerpoint/2010/main" val="3076604288"/>
              </p:ext>
            </p:extLst>
          </p:nvPr>
        </p:nvGraphicFramePr>
        <p:xfrm>
          <a:off x="838199" y="1690687"/>
          <a:ext cx="5750379" cy="39508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29D6C2E4-9B08-49C2-843D-D3A8666126D1}"/>
              </a:ext>
            </a:extLst>
          </p:cNvPr>
          <p:cNvGraphicFramePr>
            <a:graphicFrameLocks noGrp="1"/>
          </p:cNvGraphicFramePr>
          <p:nvPr>
            <p:extLst>
              <p:ext uri="{D42A27DB-BD31-4B8C-83A1-F6EECF244321}">
                <p14:modId xmlns:p14="http://schemas.microsoft.com/office/powerpoint/2010/main" val="62706480"/>
              </p:ext>
            </p:extLst>
          </p:nvPr>
        </p:nvGraphicFramePr>
        <p:xfrm>
          <a:off x="7104962" y="2093143"/>
          <a:ext cx="2300296" cy="3870960"/>
        </p:xfrm>
        <a:graphic>
          <a:graphicData uri="http://schemas.openxmlformats.org/drawingml/2006/table">
            <a:tbl>
              <a:tblPr firstRow="1" bandRow="1">
                <a:tableStyleId>{5940675A-B579-460E-94D1-54222C63F5DA}</a:tableStyleId>
              </a:tblPr>
              <a:tblGrid>
                <a:gridCol w="740315">
                  <a:extLst>
                    <a:ext uri="{9D8B030D-6E8A-4147-A177-3AD203B41FA5}">
                      <a16:colId xmlns:a16="http://schemas.microsoft.com/office/drawing/2014/main" val="1339945807"/>
                    </a:ext>
                  </a:extLst>
                </a:gridCol>
                <a:gridCol w="1559981">
                  <a:extLst>
                    <a:ext uri="{9D8B030D-6E8A-4147-A177-3AD203B41FA5}">
                      <a16:colId xmlns:a16="http://schemas.microsoft.com/office/drawing/2014/main" val="3401996399"/>
                    </a:ext>
                  </a:extLst>
                </a:gridCol>
              </a:tblGrid>
              <a:tr h="217484">
                <a:tc>
                  <a:txBody>
                    <a:bodyPr/>
                    <a:lstStyle/>
                    <a:p>
                      <a:pPr algn="ctr"/>
                      <a:r>
                        <a:rPr lang="en-GB" sz="1600" dirty="0">
                          <a:solidFill>
                            <a:schemeClr val="bg1"/>
                          </a:solidFill>
                        </a:rPr>
                        <a:t>Year</a:t>
                      </a:r>
                    </a:p>
                  </a:txBody>
                  <a:tcPr>
                    <a:solidFill>
                      <a:srgbClr val="F53F33"/>
                    </a:solidFill>
                  </a:tcPr>
                </a:tc>
                <a:tc>
                  <a:txBody>
                    <a:bodyPr/>
                    <a:lstStyle/>
                    <a:p>
                      <a:pPr algn="ctr"/>
                      <a:r>
                        <a:rPr lang="en-GB" sz="1600" dirty="0">
                          <a:solidFill>
                            <a:schemeClr val="bg1"/>
                          </a:solidFill>
                        </a:rPr>
                        <a:t>Number of households</a:t>
                      </a:r>
                    </a:p>
                  </a:txBody>
                  <a:tcPr>
                    <a:solidFill>
                      <a:srgbClr val="F53F33"/>
                    </a:solidFill>
                  </a:tcPr>
                </a:tc>
                <a:extLst>
                  <a:ext uri="{0D108BD9-81ED-4DB2-BD59-A6C34878D82A}">
                    <a16:rowId xmlns:a16="http://schemas.microsoft.com/office/drawing/2014/main" val="3997860299"/>
                  </a:ext>
                </a:extLst>
              </a:tr>
              <a:tr h="249462">
                <a:tc>
                  <a:txBody>
                    <a:bodyPr/>
                    <a:lstStyle/>
                    <a:p>
                      <a:r>
                        <a:rPr lang="en-GB" dirty="0"/>
                        <a:t>2010</a:t>
                      </a:r>
                    </a:p>
                  </a:txBody>
                  <a:tcPr/>
                </a:tc>
                <a:tc>
                  <a:txBody>
                    <a:bodyPr/>
                    <a:lstStyle/>
                    <a:p>
                      <a:r>
                        <a:rPr lang="en-GB" dirty="0"/>
                        <a:t>18</a:t>
                      </a:r>
                    </a:p>
                  </a:txBody>
                  <a:tcPr/>
                </a:tc>
                <a:extLst>
                  <a:ext uri="{0D108BD9-81ED-4DB2-BD59-A6C34878D82A}">
                    <a16:rowId xmlns:a16="http://schemas.microsoft.com/office/drawing/2014/main" val="4159929084"/>
                  </a:ext>
                </a:extLst>
              </a:tr>
              <a:tr h="249462">
                <a:tc>
                  <a:txBody>
                    <a:bodyPr/>
                    <a:lstStyle/>
                    <a:p>
                      <a:r>
                        <a:rPr lang="en-GB" dirty="0"/>
                        <a:t>2011</a:t>
                      </a:r>
                    </a:p>
                  </a:txBody>
                  <a:tcPr/>
                </a:tc>
                <a:tc>
                  <a:txBody>
                    <a:bodyPr/>
                    <a:lstStyle/>
                    <a:p>
                      <a:r>
                        <a:rPr lang="en-GB" dirty="0"/>
                        <a:t>18</a:t>
                      </a:r>
                    </a:p>
                  </a:txBody>
                  <a:tcPr/>
                </a:tc>
                <a:extLst>
                  <a:ext uri="{0D108BD9-81ED-4DB2-BD59-A6C34878D82A}">
                    <a16:rowId xmlns:a16="http://schemas.microsoft.com/office/drawing/2014/main" val="553163943"/>
                  </a:ext>
                </a:extLst>
              </a:tr>
              <a:tr h="249462">
                <a:tc>
                  <a:txBody>
                    <a:bodyPr/>
                    <a:lstStyle/>
                    <a:p>
                      <a:r>
                        <a:rPr lang="en-GB" dirty="0"/>
                        <a:t>2012</a:t>
                      </a:r>
                    </a:p>
                  </a:txBody>
                  <a:tcPr/>
                </a:tc>
                <a:tc>
                  <a:txBody>
                    <a:bodyPr/>
                    <a:lstStyle/>
                    <a:p>
                      <a:r>
                        <a:rPr lang="en-GB" dirty="0"/>
                        <a:t>19</a:t>
                      </a:r>
                    </a:p>
                  </a:txBody>
                  <a:tcPr/>
                </a:tc>
                <a:extLst>
                  <a:ext uri="{0D108BD9-81ED-4DB2-BD59-A6C34878D82A}">
                    <a16:rowId xmlns:a16="http://schemas.microsoft.com/office/drawing/2014/main" val="1764562313"/>
                  </a:ext>
                </a:extLst>
              </a:tr>
              <a:tr h="249462">
                <a:tc>
                  <a:txBody>
                    <a:bodyPr/>
                    <a:lstStyle/>
                    <a:p>
                      <a:r>
                        <a:rPr lang="en-GB" dirty="0"/>
                        <a:t>2013</a:t>
                      </a:r>
                    </a:p>
                  </a:txBody>
                  <a:tcPr/>
                </a:tc>
                <a:tc>
                  <a:txBody>
                    <a:bodyPr/>
                    <a:lstStyle/>
                    <a:p>
                      <a:r>
                        <a:rPr lang="en-GB" dirty="0"/>
                        <a:t>17</a:t>
                      </a:r>
                    </a:p>
                  </a:txBody>
                  <a:tcPr/>
                </a:tc>
                <a:extLst>
                  <a:ext uri="{0D108BD9-81ED-4DB2-BD59-A6C34878D82A}">
                    <a16:rowId xmlns:a16="http://schemas.microsoft.com/office/drawing/2014/main" val="1355480794"/>
                  </a:ext>
                </a:extLst>
              </a:tr>
              <a:tr h="249462">
                <a:tc>
                  <a:txBody>
                    <a:bodyPr/>
                    <a:lstStyle/>
                    <a:p>
                      <a:r>
                        <a:rPr lang="en-GB" dirty="0"/>
                        <a:t>2014</a:t>
                      </a:r>
                    </a:p>
                  </a:txBody>
                  <a:tcPr/>
                </a:tc>
                <a:tc>
                  <a:txBody>
                    <a:bodyPr/>
                    <a:lstStyle/>
                    <a:p>
                      <a:r>
                        <a:rPr lang="en-GB" dirty="0"/>
                        <a:t>17</a:t>
                      </a:r>
                    </a:p>
                  </a:txBody>
                  <a:tcPr/>
                </a:tc>
                <a:extLst>
                  <a:ext uri="{0D108BD9-81ED-4DB2-BD59-A6C34878D82A}">
                    <a16:rowId xmlns:a16="http://schemas.microsoft.com/office/drawing/2014/main" val="2531288854"/>
                  </a:ext>
                </a:extLst>
              </a:tr>
              <a:tr h="249462">
                <a:tc>
                  <a:txBody>
                    <a:bodyPr/>
                    <a:lstStyle/>
                    <a:p>
                      <a:r>
                        <a:rPr lang="en-GB" dirty="0"/>
                        <a:t>2015</a:t>
                      </a:r>
                    </a:p>
                  </a:txBody>
                  <a:tcPr/>
                </a:tc>
                <a:tc>
                  <a:txBody>
                    <a:bodyPr/>
                    <a:lstStyle/>
                    <a:p>
                      <a:r>
                        <a:rPr lang="en-GB" dirty="0"/>
                        <a:t>19</a:t>
                      </a:r>
                    </a:p>
                  </a:txBody>
                  <a:tcPr/>
                </a:tc>
                <a:extLst>
                  <a:ext uri="{0D108BD9-81ED-4DB2-BD59-A6C34878D82A}">
                    <a16:rowId xmlns:a16="http://schemas.microsoft.com/office/drawing/2014/main" val="2020352954"/>
                  </a:ext>
                </a:extLst>
              </a:tr>
              <a:tr h="249462">
                <a:tc>
                  <a:txBody>
                    <a:bodyPr/>
                    <a:lstStyle/>
                    <a:p>
                      <a:r>
                        <a:rPr lang="en-GB" dirty="0"/>
                        <a:t>2016</a:t>
                      </a:r>
                    </a:p>
                  </a:txBody>
                  <a:tcPr/>
                </a:tc>
                <a:tc>
                  <a:txBody>
                    <a:bodyPr/>
                    <a:lstStyle/>
                    <a:p>
                      <a:r>
                        <a:rPr lang="en-GB" dirty="0"/>
                        <a:t>20</a:t>
                      </a:r>
                    </a:p>
                  </a:txBody>
                  <a:tcPr/>
                </a:tc>
                <a:extLst>
                  <a:ext uri="{0D108BD9-81ED-4DB2-BD59-A6C34878D82A}">
                    <a16:rowId xmlns:a16="http://schemas.microsoft.com/office/drawing/2014/main" val="912285671"/>
                  </a:ext>
                </a:extLst>
              </a:tr>
              <a:tr h="249462">
                <a:tc>
                  <a:txBody>
                    <a:bodyPr/>
                    <a:lstStyle/>
                    <a:p>
                      <a:r>
                        <a:rPr lang="en-GB" dirty="0"/>
                        <a:t>2017</a:t>
                      </a:r>
                    </a:p>
                  </a:txBody>
                  <a:tcPr/>
                </a:tc>
                <a:tc>
                  <a:txBody>
                    <a:bodyPr/>
                    <a:lstStyle/>
                    <a:p>
                      <a:r>
                        <a:rPr lang="en-GB" dirty="0"/>
                        <a:t>22</a:t>
                      </a:r>
                    </a:p>
                  </a:txBody>
                  <a:tcPr/>
                </a:tc>
                <a:extLst>
                  <a:ext uri="{0D108BD9-81ED-4DB2-BD59-A6C34878D82A}">
                    <a16:rowId xmlns:a16="http://schemas.microsoft.com/office/drawing/2014/main" val="3560251043"/>
                  </a:ext>
                </a:extLst>
              </a:tr>
              <a:tr h="249462">
                <a:tc>
                  <a:txBody>
                    <a:bodyPr/>
                    <a:lstStyle/>
                    <a:p>
                      <a:r>
                        <a:rPr lang="en-GB" dirty="0"/>
                        <a:t>2018</a:t>
                      </a:r>
                    </a:p>
                  </a:txBody>
                  <a:tcPr/>
                </a:tc>
                <a:tc>
                  <a:txBody>
                    <a:bodyPr/>
                    <a:lstStyle/>
                    <a:p>
                      <a:r>
                        <a:rPr lang="en-GB" dirty="0"/>
                        <a:t>21</a:t>
                      </a:r>
                    </a:p>
                  </a:txBody>
                  <a:tcPr/>
                </a:tc>
                <a:extLst>
                  <a:ext uri="{0D108BD9-81ED-4DB2-BD59-A6C34878D82A}">
                    <a16:rowId xmlns:a16="http://schemas.microsoft.com/office/drawing/2014/main" val="728634250"/>
                  </a:ext>
                </a:extLst>
              </a:tr>
            </a:tbl>
          </a:graphicData>
        </a:graphic>
      </p:graphicFrame>
      <p:sp>
        <p:nvSpPr>
          <p:cNvPr id="5" name="Rectangle: Rounded Corners 4">
            <a:extLst>
              <a:ext uri="{FF2B5EF4-FFF2-40B4-BE49-F238E27FC236}">
                <a16:creationId xmlns:a16="http://schemas.microsoft.com/office/drawing/2014/main" id="{614BEB72-3375-4C28-B7A5-24A341541D67}"/>
              </a:ext>
            </a:extLst>
          </p:cNvPr>
          <p:cNvSpPr/>
          <p:nvPr/>
        </p:nvSpPr>
        <p:spPr>
          <a:xfrm>
            <a:off x="8703957" y="779396"/>
            <a:ext cx="2357610" cy="741680"/>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Does dramatic change suggest dominance?</a:t>
            </a:r>
          </a:p>
        </p:txBody>
      </p:sp>
      <p:sp>
        <p:nvSpPr>
          <p:cNvPr id="7" name="Rectangle: Rounded Corners 6">
            <a:extLst>
              <a:ext uri="{FF2B5EF4-FFF2-40B4-BE49-F238E27FC236}">
                <a16:creationId xmlns:a16="http://schemas.microsoft.com/office/drawing/2014/main" id="{A931C2E1-9ECA-4C95-A791-45A9A15C8203}"/>
              </a:ext>
            </a:extLst>
          </p:cNvPr>
          <p:cNvSpPr/>
          <p:nvPr/>
        </p:nvSpPr>
        <p:spPr>
          <a:xfrm>
            <a:off x="9651015" y="2093143"/>
            <a:ext cx="2357610" cy="4143257"/>
          </a:xfrm>
          <a:prstGeom prst="roundRect">
            <a:avLst/>
          </a:prstGeom>
          <a:solidFill>
            <a:srgbClr val="FDB3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a:solidFill>
                  <a:schemeClr val="tx1"/>
                </a:solidFill>
              </a:rPr>
              <a:t>If business data have been analysed:  be aware that some business activity (e.g. investment) tends to be ‘lumpy’…e.g. </a:t>
            </a:r>
            <a:r>
              <a:rPr lang="en-GB" sz="1600">
                <a:solidFill>
                  <a:schemeClr val="tx1"/>
                </a:solidFill>
              </a:rPr>
              <a:t>a </a:t>
            </a:r>
            <a:r>
              <a:rPr lang="en-GB" sz="1600" dirty="0">
                <a:solidFill>
                  <a:schemeClr val="tx1"/>
                </a:solidFill>
              </a:rPr>
              <a:t>business may spend a large amount investing in new capital equipment in one particular year, and therefore this single organisation would ‘dominate’ any measure of this investment</a:t>
            </a:r>
          </a:p>
        </p:txBody>
      </p:sp>
    </p:spTree>
    <p:extLst>
      <p:ext uri="{BB962C8B-B14F-4D97-AF65-F5344CB8AC3E}">
        <p14:creationId xmlns:p14="http://schemas.microsoft.com/office/powerpoint/2010/main" val="288460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B75816-6EF7-4A9C-A240-ADE8C0AF1CDF}"/>
              </a:ext>
            </a:extLst>
          </p:cNvPr>
          <p:cNvPicPr>
            <a:picLocks noChangeAspect="1"/>
          </p:cNvPicPr>
          <p:nvPr/>
        </p:nvPicPr>
        <p:blipFill>
          <a:blip r:embed="rId3"/>
          <a:stretch>
            <a:fillRect/>
          </a:stretch>
        </p:blipFill>
        <p:spPr>
          <a:xfrm>
            <a:off x="2142564" y="5197958"/>
            <a:ext cx="2590800" cy="1543050"/>
          </a:xfrm>
          <a:prstGeom prst="rect">
            <a:avLst/>
          </a:prstGeom>
        </p:spPr>
      </p:pic>
      <p:pic>
        <p:nvPicPr>
          <p:cNvPr id="6" name="Picture 5">
            <a:extLst>
              <a:ext uri="{FF2B5EF4-FFF2-40B4-BE49-F238E27FC236}">
                <a16:creationId xmlns:a16="http://schemas.microsoft.com/office/drawing/2014/main" id="{4A888F8C-5427-4C00-82C7-16CFF5BBD357}"/>
              </a:ext>
            </a:extLst>
          </p:cNvPr>
          <p:cNvPicPr>
            <a:picLocks noChangeAspect="1"/>
          </p:cNvPicPr>
          <p:nvPr/>
        </p:nvPicPr>
        <p:blipFill>
          <a:blip r:embed="rId4"/>
          <a:stretch>
            <a:fillRect/>
          </a:stretch>
        </p:blipFill>
        <p:spPr>
          <a:xfrm>
            <a:off x="4776885" y="5197959"/>
            <a:ext cx="3035856" cy="1549646"/>
          </a:xfrm>
          <a:prstGeom prst="rect">
            <a:avLst/>
          </a:prstGeom>
        </p:spPr>
      </p:pic>
      <p:pic>
        <p:nvPicPr>
          <p:cNvPr id="7" name="Picture 2" descr="https://lists.office.com/Images/4473892f-71e0-46fc-8dec-273902b51349/16738768-dbf2-4938-b488-aa73988ccd24/TBF8Z9KY6NHDS0939I6EM4FWJT/ef43efc7-870c-4d4f-af6f-ea56a1f7f420">
            <a:extLst>
              <a:ext uri="{FF2B5EF4-FFF2-40B4-BE49-F238E27FC236}">
                <a16:creationId xmlns:a16="http://schemas.microsoft.com/office/drawing/2014/main" id="{A961180D-BF41-42BB-AF7E-C67B64C63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5001" y="5310077"/>
            <a:ext cx="1341526" cy="1318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0C244-A7B6-4614-A876-12ADD48D04BC}"/>
              </a:ext>
            </a:extLst>
          </p:cNvPr>
          <p:cNvSpPr txBox="1"/>
          <p:nvPr/>
        </p:nvSpPr>
        <p:spPr>
          <a:xfrm>
            <a:off x="838200" y="4666346"/>
            <a:ext cx="10847294" cy="369332"/>
          </a:xfrm>
          <a:prstGeom prst="rect">
            <a:avLst/>
          </a:prstGeom>
          <a:noFill/>
        </p:spPr>
        <p:txBody>
          <a:bodyPr wrap="square" rtlCol="0">
            <a:spAutoFit/>
          </a:bodyPr>
          <a:lstStyle/>
          <a:p>
            <a:r>
              <a:rPr lang="en-GB" dirty="0"/>
              <a:t>Created by Cancer Research UK and The Health Foundation for the Safe Data Access Professionals Working Group</a:t>
            </a:r>
          </a:p>
        </p:txBody>
      </p:sp>
    </p:spTree>
    <p:extLst>
      <p:ext uri="{BB962C8B-B14F-4D97-AF65-F5344CB8AC3E}">
        <p14:creationId xmlns:p14="http://schemas.microsoft.com/office/powerpoint/2010/main" val="186502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9918980914654C8915F659291CF6D0" ma:contentTypeVersion="10" ma:contentTypeDescription="Create a new document." ma:contentTypeScope="" ma:versionID="5d503b2ef408edec868ce14339e2ec21">
  <xsd:schema xmlns:xsd="http://www.w3.org/2001/XMLSchema" xmlns:xs="http://www.w3.org/2001/XMLSchema" xmlns:p="http://schemas.microsoft.com/office/2006/metadata/properties" xmlns:ns2="6b99fbbe-008b-4655-b4a1-0eced64c7d8e" xmlns:ns3="d3487f6f-ab0b-4587-a069-ce0288aa9c35" targetNamespace="http://schemas.microsoft.com/office/2006/metadata/properties" ma:root="true" ma:fieldsID="172e6f202ee5fa2e8f91e211fc89a724" ns2:_="" ns3:_="">
    <xsd:import namespace="6b99fbbe-008b-4655-b4a1-0eced64c7d8e"/>
    <xsd:import namespace="d3487f6f-ab0b-4587-a069-ce0288aa9c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99fbbe-008b-4655-b4a1-0eced64c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487f6f-ab0b-4587-a069-ce0288aa9c3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C34214-017E-4468-B4E5-C8104C910DB3}">
  <ds:schemaRefs>
    <ds:schemaRef ds:uri="http://schemas.microsoft.com/sharepoint/v3/contenttype/forms"/>
  </ds:schemaRefs>
</ds:datastoreItem>
</file>

<file path=customXml/itemProps2.xml><?xml version="1.0" encoding="utf-8"?>
<ds:datastoreItem xmlns:ds="http://schemas.openxmlformats.org/officeDocument/2006/customXml" ds:itemID="{B1D07F36-53BF-45B9-B114-4E2563F1CE11}">
  <ds:schemaRefs>
    <ds:schemaRef ds:uri="cf33824a-33ee-4d8b-af19-973eb859d156"/>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7ef179fa-8040-4e24-abfc-63344607b0fe"/>
  </ds:schemaRefs>
</ds:datastoreItem>
</file>

<file path=customXml/itemProps3.xml><?xml version="1.0" encoding="utf-8"?>
<ds:datastoreItem xmlns:ds="http://schemas.openxmlformats.org/officeDocument/2006/customXml" ds:itemID="{E851912D-D830-41E7-8465-0B31816689B0}"/>
</file>

<file path=docProps/app.xml><?xml version="1.0" encoding="utf-8"?>
<Properties xmlns="http://schemas.openxmlformats.org/officeDocument/2006/extended-properties" xmlns:vt="http://schemas.openxmlformats.org/officeDocument/2006/docPropsVTypes">
  <TotalTime>309</TotalTime>
  <Words>827</Words>
  <Application>Microsoft Office PowerPoint</Application>
  <PresentationFormat>Widescreen</PresentationFormat>
  <Paragraphs>118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Dominance Rule</vt:lpstr>
      <vt:lpstr>Dominance</vt:lpstr>
      <vt:lpstr>Dominance example</vt:lpstr>
      <vt:lpstr>Concentration ratios</vt:lpstr>
      <vt:lpstr>Dominance in time series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Regressions</dc:title>
  <dc:creator>Simon Parker</dc:creator>
  <cp:lastModifiedBy>Richard Welpton</cp:lastModifiedBy>
  <cp:revision>19</cp:revision>
  <dcterms:created xsi:type="dcterms:W3CDTF">2019-08-21T14:10:58Z</dcterms:created>
  <dcterms:modified xsi:type="dcterms:W3CDTF">2020-01-02T11:26:39Z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0x0101006D9918980914654C8915F659291CF6D0</vt:lpwstr>
  </property>
</Properties>
</file>