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56" r:id="rId5"/>
    <p:sldId id="425" r:id="rId6"/>
    <p:sldId id="417" r:id="rId7"/>
    <p:sldId id="416" r:id="rId8"/>
    <p:sldId id="421" r:id="rId9"/>
    <p:sldId id="432" r:id="rId10"/>
    <p:sldId id="433" r:id="rId11"/>
    <p:sldId id="423" r:id="rId12"/>
    <p:sldId id="424" r:id="rId13"/>
    <p:sldId id="420" r:id="rId14"/>
    <p:sldId id="422" r:id="rId15"/>
    <p:sldId id="430" r:id="rId16"/>
    <p:sldId id="4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62667-A4D2-4BA3-B97F-5760EC91816C}" v="1" dt="2019-10-25T10:41:24.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65170" autoAdjust="0"/>
  </p:normalViewPr>
  <p:slideViewPr>
    <p:cSldViewPr snapToGrid="0">
      <p:cViewPr varScale="1">
        <p:scale>
          <a:sx n="56" d="100"/>
          <a:sy n="56" d="100"/>
        </p:scale>
        <p:origin x="16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Parker" userId="78e9ecc9-a9c0-4b8d-8a56-7007df869fcb" providerId="ADAL" clId="{84C5375A-B34E-4665-8A85-EEB394805CB0}"/>
    <pc:docChg chg="undo custSel addSld delSld modSld sldOrd">
      <pc:chgData name="Simon Parker" userId="78e9ecc9-a9c0-4b8d-8a56-7007df869fcb" providerId="ADAL" clId="{84C5375A-B34E-4665-8A85-EEB394805CB0}" dt="2019-10-08T13:43:59.415" v="1706" actId="1076"/>
      <pc:docMkLst>
        <pc:docMk/>
      </pc:docMkLst>
      <pc:sldChg chg="addSp delSp modSp">
        <pc:chgData name="Simon Parker" userId="78e9ecc9-a9c0-4b8d-8a56-7007df869fcb" providerId="ADAL" clId="{84C5375A-B34E-4665-8A85-EEB394805CB0}" dt="2019-10-08T11:02:37.170" v="1389" actId="14100"/>
        <pc:sldMkLst>
          <pc:docMk/>
          <pc:sldMk cId="2557395443" sldId="421"/>
        </pc:sldMkLst>
        <pc:spChg chg="add del mod">
          <ac:chgData name="Simon Parker" userId="78e9ecc9-a9c0-4b8d-8a56-7007df869fcb" providerId="ADAL" clId="{84C5375A-B34E-4665-8A85-EEB394805CB0}" dt="2019-10-08T11:01:51.517" v="1324" actId="478"/>
          <ac:spMkLst>
            <pc:docMk/>
            <pc:sldMk cId="2557395443" sldId="421"/>
            <ac:spMk id="3" creationId="{C65AFF17-4015-440F-A1EC-CAF22E8DC283}"/>
          </ac:spMkLst>
        </pc:spChg>
        <pc:spChg chg="add del mod">
          <ac:chgData name="Simon Parker" userId="78e9ecc9-a9c0-4b8d-8a56-7007df869fcb" providerId="ADAL" clId="{84C5375A-B34E-4665-8A85-EEB394805CB0}" dt="2019-10-08T11:01:54.248" v="1325" actId="478"/>
          <ac:spMkLst>
            <pc:docMk/>
            <pc:sldMk cId="2557395443" sldId="421"/>
            <ac:spMk id="4" creationId="{F272B168-AA8C-4BFB-BBA1-62669AE6B170}"/>
          </ac:spMkLst>
        </pc:spChg>
        <pc:spChg chg="add mod">
          <ac:chgData name="Simon Parker" userId="78e9ecc9-a9c0-4b8d-8a56-7007df869fcb" providerId="ADAL" clId="{84C5375A-B34E-4665-8A85-EEB394805CB0}" dt="2019-10-08T11:02:37.170" v="1389" actId="14100"/>
          <ac:spMkLst>
            <pc:docMk/>
            <pc:sldMk cId="2557395443" sldId="421"/>
            <ac:spMk id="9" creationId="{FE700DC1-E60A-4B8E-B231-39D3D4FA1A34}"/>
          </ac:spMkLst>
        </pc:spChg>
      </pc:sldChg>
      <pc:sldChg chg="addSp delSp modSp modNotesTx">
        <pc:chgData name="Simon Parker" userId="78e9ecc9-a9c0-4b8d-8a56-7007df869fcb" providerId="ADAL" clId="{84C5375A-B34E-4665-8A85-EEB394805CB0}" dt="2019-10-08T13:43:37.299" v="1697" actId="164"/>
        <pc:sldMkLst>
          <pc:docMk/>
          <pc:sldMk cId="2954582558" sldId="423"/>
        </pc:sldMkLst>
        <pc:spChg chg="del mod topLvl">
          <ac:chgData name="Simon Parker" userId="78e9ecc9-a9c0-4b8d-8a56-7007df869fcb" providerId="ADAL" clId="{84C5375A-B34E-4665-8A85-EEB394805CB0}" dt="2019-10-08T13:40:57.731" v="1678" actId="478"/>
          <ac:spMkLst>
            <pc:docMk/>
            <pc:sldMk cId="2954582558" sldId="423"/>
            <ac:spMk id="8" creationId="{00000000-0000-0000-0000-000000000000}"/>
          </ac:spMkLst>
        </pc:spChg>
        <pc:spChg chg="del mod topLvl">
          <ac:chgData name="Simon Parker" userId="78e9ecc9-a9c0-4b8d-8a56-7007df869fcb" providerId="ADAL" clId="{84C5375A-B34E-4665-8A85-EEB394805CB0}" dt="2019-10-08T13:41:06.895" v="1680" actId="478"/>
          <ac:spMkLst>
            <pc:docMk/>
            <pc:sldMk cId="2954582558" sldId="423"/>
            <ac:spMk id="9" creationId="{00000000-0000-0000-0000-000000000000}"/>
          </ac:spMkLst>
        </pc:spChg>
        <pc:spChg chg="del mod topLvl">
          <ac:chgData name="Simon Parker" userId="78e9ecc9-a9c0-4b8d-8a56-7007df869fcb" providerId="ADAL" clId="{84C5375A-B34E-4665-8A85-EEB394805CB0}" dt="2019-10-08T13:41:28.432" v="1683" actId="478"/>
          <ac:spMkLst>
            <pc:docMk/>
            <pc:sldMk cId="2954582558" sldId="423"/>
            <ac:spMk id="10" creationId="{00000000-0000-0000-0000-000000000000}"/>
          </ac:spMkLst>
        </pc:spChg>
        <pc:spChg chg="del mod topLvl">
          <ac:chgData name="Simon Parker" userId="78e9ecc9-a9c0-4b8d-8a56-7007df869fcb" providerId="ADAL" clId="{84C5375A-B34E-4665-8A85-EEB394805CB0}" dt="2019-10-08T13:41:31.029" v="1684" actId="478"/>
          <ac:spMkLst>
            <pc:docMk/>
            <pc:sldMk cId="2954582558" sldId="423"/>
            <ac:spMk id="11" creationId="{00000000-0000-0000-0000-000000000000}"/>
          </ac:spMkLst>
        </pc:spChg>
        <pc:spChg chg="del">
          <ac:chgData name="Simon Parker" userId="78e9ecc9-a9c0-4b8d-8a56-7007df869fcb" providerId="ADAL" clId="{84C5375A-B34E-4665-8A85-EEB394805CB0}" dt="2019-10-08T13:41:28.432" v="1683" actId="478"/>
          <ac:spMkLst>
            <pc:docMk/>
            <pc:sldMk cId="2954582558" sldId="423"/>
            <ac:spMk id="13" creationId="{00000000-0000-0000-0000-000000000000}"/>
          </ac:spMkLst>
        </pc:spChg>
        <pc:spChg chg="del mod">
          <ac:chgData name="Simon Parker" userId="78e9ecc9-a9c0-4b8d-8a56-7007df869fcb" providerId="ADAL" clId="{84C5375A-B34E-4665-8A85-EEB394805CB0}" dt="2019-10-08T13:41:44.268" v="1687" actId="478"/>
          <ac:spMkLst>
            <pc:docMk/>
            <pc:sldMk cId="2954582558" sldId="423"/>
            <ac:spMk id="15" creationId="{00000000-0000-0000-0000-000000000000}"/>
          </ac:spMkLst>
        </pc:spChg>
        <pc:spChg chg="add mod">
          <ac:chgData name="Simon Parker" userId="78e9ecc9-a9c0-4b8d-8a56-7007df869fcb" providerId="ADAL" clId="{84C5375A-B34E-4665-8A85-EEB394805CB0}" dt="2019-10-08T13:43:37.299" v="1697" actId="164"/>
          <ac:spMkLst>
            <pc:docMk/>
            <pc:sldMk cId="2954582558" sldId="423"/>
            <ac:spMk id="16" creationId="{419EF39D-5BCA-4B3D-A1C2-4F1FA98272BD}"/>
          </ac:spMkLst>
        </pc:spChg>
        <pc:spChg chg="add">
          <ac:chgData name="Simon Parker" userId="78e9ecc9-a9c0-4b8d-8a56-7007df869fcb" providerId="ADAL" clId="{84C5375A-B34E-4665-8A85-EEB394805CB0}" dt="2019-10-08T13:41:16.439" v="1682"/>
          <ac:spMkLst>
            <pc:docMk/>
            <pc:sldMk cId="2954582558" sldId="423"/>
            <ac:spMk id="17" creationId="{5A96060D-1622-44EA-BFF3-2AD353909672}"/>
          </ac:spMkLst>
        </pc:spChg>
        <pc:spChg chg="add">
          <ac:chgData name="Simon Parker" userId="78e9ecc9-a9c0-4b8d-8a56-7007df869fcb" providerId="ADAL" clId="{84C5375A-B34E-4665-8A85-EEB394805CB0}" dt="2019-10-08T13:41:16.439" v="1682"/>
          <ac:spMkLst>
            <pc:docMk/>
            <pc:sldMk cId="2954582558" sldId="423"/>
            <ac:spMk id="18" creationId="{733B7133-BA3D-45E5-A676-D9AF88AE4EFF}"/>
          </ac:spMkLst>
        </pc:spChg>
        <pc:spChg chg="del mod topLvl">
          <ac:chgData name="Simon Parker" userId="78e9ecc9-a9c0-4b8d-8a56-7007df869fcb" providerId="ADAL" clId="{84C5375A-B34E-4665-8A85-EEB394805CB0}" dt="2019-10-08T13:41:36.857" v="1686" actId="478"/>
          <ac:spMkLst>
            <pc:docMk/>
            <pc:sldMk cId="2954582558" sldId="423"/>
            <ac:spMk id="19" creationId="{00000000-0000-0000-0000-000000000000}"/>
          </ac:spMkLst>
        </pc:spChg>
        <pc:spChg chg="del mod topLvl">
          <ac:chgData name="Simon Parker" userId="78e9ecc9-a9c0-4b8d-8a56-7007df869fcb" providerId="ADAL" clId="{84C5375A-B34E-4665-8A85-EEB394805CB0}" dt="2019-10-08T13:41:07.719" v="1681" actId="478"/>
          <ac:spMkLst>
            <pc:docMk/>
            <pc:sldMk cId="2954582558" sldId="423"/>
            <ac:spMk id="20" creationId="{00000000-0000-0000-0000-000000000000}"/>
          </ac:spMkLst>
        </pc:spChg>
        <pc:spChg chg="add mod">
          <ac:chgData name="Simon Parker" userId="78e9ecc9-a9c0-4b8d-8a56-7007df869fcb" providerId="ADAL" clId="{84C5375A-B34E-4665-8A85-EEB394805CB0}" dt="2019-10-08T13:43:37.299" v="1697" actId="164"/>
          <ac:spMkLst>
            <pc:docMk/>
            <pc:sldMk cId="2954582558" sldId="423"/>
            <ac:spMk id="21" creationId="{509273D1-A378-4ABD-9B62-D4B171B3DE94}"/>
          </ac:spMkLst>
        </pc:spChg>
        <pc:spChg chg="add mod">
          <ac:chgData name="Simon Parker" userId="78e9ecc9-a9c0-4b8d-8a56-7007df869fcb" providerId="ADAL" clId="{84C5375A-B34E-4665-8A85-EEB394805CB0}" dt="2019-10-08T13:43:37.299" v="1697" actId="164"/>
          <ac:spMkLst>
            <pc:docMk/>
            <pc:sldMk cId="2954582558" sldId="423"/>
            <ac:spMk id="22" creationId="{23F4D600-D414-43D0-8B7F-DE74E1AC8B5F}"/>
          </ac:spMkLst>
        </pc:spChg>
        <pc:spChg chg="del">
          <ac:chgData name="Simon Parker" userId="78e9ecc9-a9c0-4b8d-8a56-7007df869fcb" providerId="ADAL" clId="{84C5375A-B34E-4665-8A85-EEB394805CB0}" dt="2019-10-08T13:41:28.432" v="1683" actId="478"/>
          <ac:spMkLst>
            <pc:docMk/>
            <pc:sldMk cId="2954582558" sldId="423"/>
            <ac:spMk id="24" creationId="{598C3A3D-1FFE-49FC-968D-F951BD28E390}"/>
          </ac:spMkLst>
        </pc:spChg>
        <pc:spChg chg="del">
          <ac:chgData name="Simon Parker" userId="78e9ecc9-a9c0-4b8d-8a56-7007df869fcb" providerId="ADAL" clId="{84C5375A-B34E-4665-8A85-EEB394805CB0}" dt="2019-10-08T13:41:28.432" v="1683" actId="478"/>
          <ac:spMkLst>
            <pc:docMk/>
            <pc:sldMk cId="2954582558" sldId="423"/>
            <ac:spMk id="25" creationId="{F82C30CC-5CD9-4E7E-997A-0F35F974F702}"/>
          </ac:spMkLst>
        </pc:spChg>
        <pc:spChg chg="add mod">
          <ac:chgData name="Simon Parker" userId="78e9ecc9-a9c0-4b8d-8a56-7007df869fcb" providerId="ADAL" clId="{84C5375A-B34E-4665-8A85-EEB394805CB0}" dt="2019-10-08T13:43:37.299" v="1697" actId="164"/>
          <ac:spMkLst>
            <pc:docMk/>
            <pc:sldMk cId="2954582558" sldId="423"/>
            <ac:spMk id="26" creationId="{D422758F-4711-4E00-AC1B-9F1E62B1E7C8}"/>
          </ac:spMkLst>
        </pc:spChg>
        <pc:spChg chg="add mod">
          <ac:chgData name="Simon Parker" userId="78e9ecc9-a9c0-4b8d-8a56-7007df869fcb" providerId="ADAL" clId="{84C5375A-B34E-4665-8A85-EEB394805CB0}" dt="2019-10-08T13:43:37.299" v="1697" actId="164"/>
          <ac:spMkLst>
            <pc:docMk/>
            <pc:sldMk cId="2954582558" sldId="423"/>
            <ac:spMk id="27" creationId="{BCC7EC1E-8427-4A40-AB10-4630F685DF26}"/>
          </ac:spMkLst>
        </pc:spChg>
        <pc:spChg chg="add mod">
          <ac:chgData name="Simon Parker" userId="78e9ecc9-a9c0-4b8d-8a56-7007df869fcb" providerId="ADAL" clId="{84C5375A-B34E-4665-8A85-EEB394805CB0}" dt="2019-10-08T13:43:37.299" v="1697" actId="164"/>
          <ac:spMkLst>
            <pc:docMk/>
            <pc:sldMk cId="2954582558" sldId="423"/>
            <ac:spMk id="28" creationId="{CCDD3671-95C7-4BC3-BAFF-9C9E9BB5EEB8}"/>
          </ac:spMkLst>
        </pc:spChg>
        <pc:spChg chg="add">
          <ac:chgData name="Simon Parker" userId="78e9ecc9-a9c0-4b8d-8a56-7007df869fcb" providerId="ADAL" clId="{84C5375A-B34E-4665-8A85-EEB394805CB0}" dt="2019-10-08T13:41:44.623" v="1688"/>
          <ac:spMkLst>
            <pc:docMk/>
            <pc:sldMk cId="2954582558" sldId="423"/>
            <ac:spMk id="29" creationId="{0D61903F-6FC4-443B-815C-12C04BADA349}"/>
          </ac:spMkLst>
        </pc:spChg>
        <pc:spChg chg="add">
          <ac:chgData name="Simon Parker" userId="78e9ecc9-a9c0-4b8d-8a56-7007df869fcb" providerId="ADAL" clId="{84C5375A-B34E-4665-8A85-EEB394805CB0}" dt="2019-10-08T13:41:44.623" v="1688"/>
          <ac:spMkLst>
            <pc:docMk/>
            <pc:sldMk cId="2954582558" sldId="423"/>
            <ac:spMk id="30" creationId="{6CA7EC96-869D-43F9-8803-2390F75FE74F}"/>
          </ac:spMkLst>
        </pc:spChg>
        <pc:spChg chg="add">
          <ac:chgData name="Simon Parker" userId="78e9ecc9-a9c0-4b8d-8a56-7007df869fcb" providerId="ADAL" clId="{84C5375A-B34E-4665-8A85-EEB394805CB0}" dt="2019-10-08T13:43:00.838" v="1696"/>
          <ac:spMkLst>
            <pc:docMk/>
            <pc:sldMk cId="2954582558" sldId="423"/>
            <ac:spMk id="31" creationId="{1879AEC5-349A-46D7-95AD-3F391EF57475}"/>
          </ac:spMkLst>
        </pc:spChg>
        <pc:grpChg chg="add mod">
          <ac:chgData name="Simon Parker" userId="78e9ecc9-a9c0-4b8d-8a56-7007df869fcb" providerId="ADAL" clId="{84C5375A-B34E-4665-8A85-EEB394805CB0}" dt="2019-10-08T13:43:37.299" v="1697" actId="164"/>
          <ac:grpSpMkLst>
            <pc:docMk/>
            <pc:sldMk cId="2954582558" sldId="423"/>
            <ac:grpSpMk id="2" creationId="{AEDE79DC-F190-4645-B321-69F4B9A4095D}"/>
          </ac:grpSpMkLst>
        </pc:grpChg>
        <pc:grpChg chg="del">
          <ac:chgData name="Simon Parker" userId="78e9ecc9-a9c0-4b8d-8a56-7007df869fcb" providerId="ADAL" clId="{84C5375A-B34E-4665-8A85-EEB394805CB0}" dt="2019-10-08T13:39:00.988" v="1667" actId="165"/>
          <ac:grpSpMkLst>
            <pc:docMk/>
            <pc:sldMk cId="2954582558" sldId="423"/>
            <ac:grpSpMk id="4" creationId="{00000000-0000-0000-0000-000000000000}"/>
          </ac:grpSpMkLst>
        </pc:grpChg>
      </pc:sldChg>
      <pc:sldChg chg="addSp delSp modSp delAnim">
        <pc:chgData name="Simon Parker" userId="78e9ecc9-a9c0-4b8d-8a56-7007df869fcb" providerId="ADAL" clId="{84C5375A-B34E-4665-8A85-EEB394805CB0}" dt="2019-10-08T13:43:59.415" v="1706" actId="1076"/>
        <pc:sldMkLst>
          <pc:docMk/>
          <pc:sldMk cId="3586059" sldId="424"/>
        </pc:sldMkLst>
        <pc:spChg chg="mod">
          <ac:chgData name="Simon Parker" userId="78e9ecc9-a9c0-4b8d-8a56-7007df869fcb" providerId="ADAL" clId="{84C5375A-B34E-4665-8A85-EEB394805CB0}" dt="2019-10-08T10:59:58.190" v="1310" actId="20577"/>
          <ac:spMkLst>
            <pc:docMk/>
            <pc:sldMk cId="3586059" sldId="424"/>
            <ac:spMk id="2" creationId="{85D55141-8E35-45F1-9A69-3B8644CD7B61}"/>
          </ac:spMkLst>
        </pc:spChg>
        <pc:spChg chg="mod">
          <ac:chgData name="Simon Parker" userId="78e9ecc9-a9c0-4b8d-8a56-7007df869fcb" providerId="ADAL" clId="{84C5375A-B34E-4665-8A85-EEB394805CB0}" dt="2019-10-08T10:58:50.499" v="1293" actId="20577"/>
          <ac:spMkLst>
            <pc:docMk/>
            <pc:sldMk cId="3586059" sldId="424"/>
            <ac:spMk id="3" creationId="{C65AFF17-4015-440F-A1EC-CAF22E8DC283}"/>
          </ac:spMkLst>
        </pc:spChg>
        <pc:spChg chg="mod">
          <ac:chgData name="Simon Parker" userId="78e9ecc9-a9c0-4b8d-8a56-7007df869fcb" providerId="ADAL" clId="{84C5375A-B34E-4665-8A85-EEB394805CB0}" dt="2019-10-08T11:00:30.962" v="1315" actId="1076"/>
          <ac:spMkLst>
            <pc:docMk/>
            <pc:sldMk cId="3586059" sldId="424"/>
            <ac:spMk id="5" creationId="{E2182106-5A98-7F4E-A0AD-0919EDDC3C72}"/>
          </ac:spMkLst>
        </pc:spChg>
        <pc:spChg chg="mod">
          <ac:chgData name="Simon Parker" userId="78e9ecc9-a9c0-4b8d-8a56-7007df869fcb" providerId="ADAL" clId="{84C5375A-B34E-4665-8A85-EEB394805CB0}" dt="2019-10-08T10:47:58.826" v="171" actId="14100"/>
          <ac:spMkLst>
            <pc:docMk/>
            <pc:sldMk cId="3586059" sldId="424"/>
            <ac:spMk id="6" creationId="{EEDC5BF9-056E-CB46-8F00-185898E72B90}"/>
          </ac:spMkLst>
        </pc:spChg>
        <pc:spChg chg="del">
          <ac:chgData name="Simon Parker" userId="78e9ecc9-a9c0-4b8d-8a56-7007df869fcb" providerId="ADAL" clId="{84C5375A-B34E-4665-8A85-EEB394805CB0}" dt="2019-10-08T13:43:49.295" v="1703" actId="478"/>
          <ac:spMkLst>
            <pc:docMk/>
            <pc:sldMk cId="3586059" sldId="424"/>
            <ac:spMk id="13" creationId="{00000000-0000-0000-0000-000000000000}"/>
          </ac:spMkLst>
        </pc:spChg>
        <pc:spChg chg="del">
          <ac:chgData name="Simon Parker" userId="78e9ecc9-a9c0-4b8d-8a56-7007df869fcb" providerId="ADAL" clId="{84C5375A-B34E-4665-8A85-EEB394805CB0}" dt="2019-10-08T13:43:47.226" v="1701" actId="478"/>
          <ac:spMkLst>
            <pc:docMk/>
            <pc:sldMk cId="3586059" sldId="424"/>
            <ac:spMk id="24" creationId="{598C3A3D-1FFE-49FC-968D-F951BD28E390}"/>
          </ac:spMkLst>
        </pc:spChg>
        <pc:spChg chg="del">
          <ac:chgData name="Simon Parker" userId="78e9ecc9-a9c0-4b8d-8a56-7007df869fcb" providerId="ADAL" clId="{84C5375A-B34E-4665-8A85-EEB394805CB0}" dt="2019-10-08T13:43:48.286" v="1702" actId="478"/>
          <ac:spMkLst>
            <pc:docMk/>
            <pc:sldMk cId="3586059" sldId="424"/>
            <ac:spMk id="25" creationId="{F82C30CC-5CD9-4E7E-997A-0F35F974F702}"/>
          </ac:spMkLst>
        </pc:spChg>
        <pc:spChg chg="del">
          <ac:chgData name="Simon Parker" userId="78e9ecc9-a9c0-4b8d-8a56-7007df869fcb" providerId="ADAL" clId="{84C5375A-B34E-4665-8A85-EEB394805CB0}" dt="2019-10-08T10:46:17.576" v="159" actId="478"/>
          <ac:spMkLst>
            <pc:docMk/>
            <pc:sldMk cId="3586059" sldId="424"/>
            <ac:spMk id="38" creationId="{BE68B8CB-DC0B-4DD4-8DA0-3CAC573CF48D}"/>
          </ac:spMkLst>
        </pc:spChg>
        <pc:spChg chg="mod">
          <ac:chgData name="Simon Parker" userId="78e9ecc9-a9c0-4b8d-8a56-7007df869fcb" providerId="ADAL" clId="{84C5375A-B34E-4665-8A85-EEB394805CB0}" dt="2019-10-08T11:00:05.386" v="1311" actId="114"/>
          <ac:spMkLst>
            <pc:docMk/>
            <pc:sldMk cId="3586059" sldId="424"/>
            <ac:spMk id="41" creationId="{582F2912-FEC1-424E-8CE3-128F64F1DBEA}"/>
          </ac:spMkLst>
        </pc:spChg>
        <pc:spChg chg="mod">
          <ac:chgData name="Simon Parker" userId="78e9ecc9-a9c0-4b8d-8a56-7007df869fcb" providerId="ADAL" clId="{84C5375A-B34E-4665-8A85-EEB394805CB0}" dt="2019-10-08T13:43:59.415" v="1706" actId="1076"/>
          <ac:spMkLst>
            <pc:docMk/>
            <pc:sldMk cId="3586059" sldId="424"/>
            <ac:spMk id="43" creationId="{63ABEA31-4883-4711-9E7E-22647DAC0A84}"/>
          </ac:spMkLst>
        </pc:spChg>
        <pc:grpChg chg="del">
          <ac:chgData name="Simon Parker" userId="78e9ecc9-a9c0-4b8d-8a56-7007df869fcb" providerId="ADAL" clId="{84C5375A-B34E-4665-8A85-EEB394805CB0}" dt="2019-10-08T13:43:42.088" v="1698" actId="478"/>
          <ac:grpSpMkLst>
            <pc:docMk/>
            <pc:sldMk cId="3586059" sldId="424"/>
            <ac:grpSpMk id="4" creationId="{00000000-0000-0000-0000-000000000000}"/>
          </ac:grpSpMkLst>
        </pc:grpChg>
        <pc:grpChg chg="add del">
          <ac:chgData name="Simon Parker" userId="78e9ecc9-a9c0-4b8d-8a56-7007df869fcb" providerId="ADAL" clId="{84C5375A-B34E-4665-8A85-EEB394805CB0}" dt="2019-10-08T13:43:44.870" v="1700"/>
          <ac:grpSpMkLst>
            <pc:docMk/>
            <pc:sldMk cId="3586059" sldId="424"/>
            <ac:grpSpMk id="15" creationId="{A5EED1E8-A62C-4A3E-A33F-5E086C552965}"/>
          </ac:grpSpMkLst>
        </pc:grpChg>
        <pc:grpChg chg="add">
          <ac:chgData name="Simon Parker" userId="78e9ecc9-a9c0-4b8d-8a56-7007df869fcb" providerId="ADAL" clId="{84C5375A-B34E-4665-8A85-EEB394805CB0}" dt="2019-10-08T13:43:50.454" v="1704"/>
          <ac:grpSpMkLst>
            <pc:docMk/>
            <pc:sldMk cId="3586059" sldId="424"/>
            <ac:grpSpMk id="22" creationId="{E60AB956-A31A-4C79-B13C-07E0531CBA79}"/>
          </ac:grpSpMkLst>
        </pc:grpChg>
      </pc:sldChg>
      <pc:sldChg chg="addSp delSp modSp">
        <pc:chgData name="Simon Parker" userId="78e9ecc9-a9c0-4b8d-8a56-7007df869fcb" providerId="ADAL" clId="{84C5375A-B34E-4665-8A85-EEB394805CB0}" dt="2019-10-08T11:04:02.373" v="1439" actId="20577"/>
        <pc:sldMkLst>
          <pc:docMk/>
          <pc:sldMk cId="1353777721" sldId="432"/>
        </pc:sldMkLst>
        <pc:spChg chg="mod">
          <ac:chgData name="Simon Parker" userId="78e9ecc9-a9c0-4b8d-8a56-7007df869fcb" providerId="ADAL" clId="{84C5375A-B34E-4665-8A85-EEB394805CB0}" dt="2019-10-08T11:02:51.784" v="1390" actId="1076"/>
          <ac:spMkLst>
            <pc:docMk/>
            <pc:sldMk cId="1353777721" sldId="432"/>
            <ac:spMk id="2" creationId="{2571224A-4F97-44C7-95E5-C96994C05E93}"/>
          </ac:spMkLst>
        </pc:spChg>
        <pc:spChg chg="del mod">
          <ac:chgData name="Simon Parker" userId="78e9ecc9-a9c0-4b8d-8a56-7007df869fcb" providerId="ADAL" clId="{84C5375A-B34E-4665-8A85-EEB394805CB0}" dt="2019-10-08T11:03:46.358" v="1396" actId="478"/>
          <ac:spMkLst>
            <pc:docMk/>
            <pc:sldMk cId="1353777721" sldId="432"/>
            <ac:spMk id="3" creationId="{C65AFF17-4015-440F-A1EC-CAF22E8DC283}"/>
          </ac:spMkLst>
        </pc:spChg>
        <pc:spChg chg="add del mod">
          <ac:chgData name="Simon Parker" userId="78e9ecc9-a9c0-4b8d-8a56-7007df869fcb" providerId="ADAL" clId="{84C5375A-B34E-4665-8A85-EEB394805CB0}" dt="2019-10-08T11:03:49.915" v="1397" actId="478"/>
          <ac:spMkLst>
            <pc:docMk/>
            <pc:sldMk cId="1353777721" sldId="432"/>
            <ac:spMk id="5" creationId="{356E5FC7-A859-4F9C-9055-0345302AD81D}"/>
          </ac:spMkLst>
        </pc:spChg>
        <pc:spChg chg="add del mod">
          <ac:chgData name="Simon Parker" userId="78e9ecc9-a9c0-4b8d-8a56-7007df869fcb" providerId="ADAL" clId="{84C5375A-B34E-4665-8A85-EEB394805CB0}" dt="2019-10-08T11:03:51.566" v="1398" actId="478"/>
          <ac:spMkLst>
            <pc:docMk/>
            <pc:sldMk cId="1353777721" sldId="432"/>
            <ac:spMk id="32" creationId="{B212FB9D-D891-4964-8F4A-DEDD3B6CC01B}"/>
          </ac:spMkLst>
        </pc:spChg>
        <pc:spChg chg="add mod">
          <ac:chgData name="Simon Parker" userId="78e9ecc9-a9c0-4b8d-8a56-7007df869fcb" providerId="ADAL" clId="{84C5375A-B34E-4665-8A85-EEB394805CB0}" dt="2019-10-08T11:04:02.373" v="1439" actId="20577"/>
          <ac:spMkLst>
            <pc:docMk/>
            <pc:sldMk cId="1353777721" sldId="432"/>
            <ac:spMk id="35" creationId="{640DC2FC-0F92-445A-A099-7A97305C2EEA}"/>
          </ac:spMkLst>
        </pc:spChg>
      </pc:sldChg>
      <pc:sldChg chg="addSp delSp modSp add ord delAnim modAnim modNotesTx">
        <pc:chgData name="Simon Parker" userId="78e9ecc9-a9c0-4b8d-8a56-7007df869fcb" providerId="ADAL" clId="{84C5375A-B34E-4665-8A85-EEB394805CB0}" dt="2019-10-08T13:42:58.820" v="1695"/>
        <pc:sldMkLst>
          <pc:docMk/>
          <pc:sldMk cId="1584546568" sldId="433"/>
        </pc:sldMkLst>
        <pc:spChg chg="add mod">
          <ac:chgData name="Simon Parker" userId="78e9ecc9-a9c0-4b8d-8a56-7007df869fcb" providerId="ADAL" clId="{84C5375A-B34E-4665-8A85-EEB394805CB0}" dt="2019-10-08T13:27:51.430" v="1593" actId="122"/>
          <ac:spMkLst>
            <pc:docMk/>
            <pc:sldMk cId="1584546568" sldId="433"/>
            <ac:spMk id="2" creationId="{6EE865C7-C499-46F3-8D24-D35E32BFD0B0}"/>
          </ac:spMkLst>
        </pc:spChg>
        <pc:spChg chg="mod topLvl">
          <ac:chgData name="Simon Parker" userId="78e9ecc9-a9c0-4b8d-8a56-7007df869fcb" providerId="ADAL" clId="{84C5375A-B34E-4665-8A85-EEB394805CB0}" dt="2019-10-08T13:31:12.794" v="1662" actId="165"/>
          <ac:spMkLst>
            <pc:docMk/>
            <pc:sldMk cId="1584546568" sldId="433"/>
            <ac:spMk id="8" creationId="{00000000-0000-0000-0000-000000000000}"/>
          </ac:spMkLst>
        </pc:spChg>
        <pc:spChg chg="mod topLvl">
          <ac:chgData name="Simon Parker" userId="78e9ecc9-a9c0-4b8d-8a56-7007df869fcb" providerId="ADAL" clId="{84C5375A-B34E-4665-8A85-EEB394805CB0}" dt="2019-10-08T13:31:12.794" v="1662" actId="165"/>
          <ac:spMkLst>
            <pc:docMk/>
            <pc:sldMk cId="1584546568" sldId="433"/>
            <ac:spMk id="9" creationId="{00000000-0000-0000-0000-000000000000}"/>
          </ac:spMkLst>
        </pc:spChg>
        <pc:spChg chg="mod topLvl">
          <ac:chgData name="Simon Parker" userId="78e9ecc9-a9c0-4b8d-8a56-7007df869fcb" providerId="ADAL" clId="{84C5375A-B34E-4665-8A85-EEB394805CB0}" dt="2019-10-08T13:31:12.794" v="1662" actId="165"/>
          <ac:spMkLst>
            <pc:docMk/>
            <pc:sldMk cId="1584546568" sldId="433"/>
            <ac:spMk id="10" creationId="{00000000-0000-0000-0000-000000000000}"/>
          </ac:spMkLst>
        </pc:spChg>
        <pc:spChg chg="mod topLvl">
          <ac:chgData name="Simon Parker" userId="78e9ecc9-a9c0-4b8d-8a56-7007df869fcb" providerId="ADAL" clId="{84C5375A-B34E-4665-8A85-EEB394805CB0}" dt="2019-10-08T13:31:12.794" v="1662" actId="165"/>
          <ac:spMkLst>
            <pc:docMk/>
            <pc:sldMk cId="1584546568" sldId="433"/>
            <ac:spMk id="11" creationId="{00000000-0000-0000-0000-000000000000}"/>
          </ac:spMkLst>
        </pc:spChg>
        <pc:spChg chg="mod">
          <ac:chgData name="Simon Parker" userId="78e9ecc9-a9c0-4b8d-8a56-7007df869fcb" providerId="ADAL" clId="{84C5375A-B34E-4665-8A85-EEB394805CB0}" dt="2019-10-08T10:30:44.579" v="18" actId="1076"/>
          <ac:spMkLst>
            <pc:docMk/>
            <pc:sldMk cId="1584546568" sldId="433"/>
            <ac:spMk id="13" creationId="{00000000-0000-0000-0000-000000000000}"/>
          </ac:spMkLst>
        </pc:spChg>
        <pc:spChg chg="mod">
          <ac:chgData name="Simon Parker" userId="78e9ecc9-a9c0-4b8d-8a56-7007df869fcb" providerId="ADAL" clId="{84C5375A-B34E-4665-8A85-EEB394805CB0}" dt="2019-10-08T13:31:03.981" v="1660" actId="1076"/>
          <ac:spMkLst>
            <pc:docMk/>
            <pc:sldMk cId="1584546568" sldId="433"/>
            <ac:spMk id="15" creationId="{00000000-0000-0000-0000-000000000000}"/>
          </ac:spMkLst>
        </pc:spChg>
        <pc:spChg chg="add mod">
          <ac:chgData name="Simon Parker" userId="78e9ecc9-a9c0-4b8d-8a56-7007df869fcb" providerId="ADAL" clId="{84C5375A-B34E-4665-8A85-EEB394805CB0}" dt="2019-10-08T13:41:57.205" v="1689" actId="6549"/>
          <ac:spMkLst>
            <pc:docMk/>
            <pc:sldMk cId="1584546568" sldId="433"/>
            <ac:spMk id="16" creationId="{64F0E025-9414-4305-82CC-2ED70804F2E4}"/>
          </ac:spMkLst>
        </pc:spChg>
        <pc:spChg chg="add mod">
          <ac:chgData name="Simon Parker" userId="78e9ecc9-a9c0-4b8d-8a56-7007df869fcb" providerId="ADAL" clId="{84C5375A-B34E-4665-8A85-EEB394805CB0}" dt="2019-10-08T13:31:15.543" v="1664" actId="1076"/>
          <ac:spMkLst>
            <pc:docMk/>
            <pc:sldMk cId="1584546568" sldId="433"/>
            <ac:spMk id="17" creationId="{7249609F-41DA-45F8-BF21-1C4626647167}"/>
          </ac:spMkLst>
        </pc:spChg>
        <pc:spChg chg="add mod">
          <ac:chgData name="Simon Parker" userId="78e9ecc9-a9c0-4b8d-8a56-7007df869fcb" providerId="ADAL" clId="{84C5375A-B34E-4665-8A85-EEB394805CB0}" dt="2019-10-08T13:41:58.440" v="1690" actId="6549"/>
          <ac:spMkLst>
            <pc:docMk/>
            <pc:sldMk cId="1584546568" sldId="433"/>
            <ac:spMk id="18" creationId="{518F73D4-2A27-4A32-86C3-FABD68FCC717}"/>
          </ac:spMkLst>
        </pc:spChg>
        <pc:spChg chg="mod topLvl">
          <ac:chgData name="Simon Parker" userId="78e9ecc9-a9c0-4b8d-8a56-7007df869fcb" providerId="ADAL" clId="{84C5375A-B34E-4665-8A85-EEB394805CB0}" dt="2019-10-08T13:31:24.862" v="1665" actId="1076"/>
          <ac:spMkLst>
            <pc:docMk/>
            <pc:sldMk cId="1584546568" sldId="433"/>
            <ac:spMk id="19" creationId="{00000000-0000-0000-0000-000000000000}"/>
          </ac:spMkLst>
        </pc:spChg>
        <pc:spChg chg="mod topLvl">
          <ac:chgData name="Simon Parker" userId="78e9ecc9-a9c0-4b8d-8a56-7007df869fcb" providerId="ADAL" clId="{84C5375A-B34E-4665-8A85-EEB394805CB0}" dt="2019-10-08T13:31:12.794" v="1662" actId="165"/>
          <ac:spMkLst>
            <pc:docMk/>
            <pc:sldMk cId="1584546568" sldId="433"/>
            <ac:spMk id="20" creationId="{00000000-0000-0000-0000-000000000000}"/>
          </ac:spMkLst>
        </pc:spChg>
        <pc:spChg chg="add mod">
          <ac:chgData name="Simon Parker" userId="78e9ecc9-a9c0-4b8d-8a56-7007df869fcb" providerId="ADAL" clId="{84C5375A-B34E-4665-8A85-EEB394805CB0}" dt="2019-10-08T13:41:59.647" v="1691" actId="6549"/>
          <ac:spMkLst>
            <pc:docMk/>
            <pc:sldMk cId="1584546568" sldId="433"/>
            <ac:spMk id="21" creationId="{E7ADD325-FFF4-4996-A731-A3BDF0FAF72C}"/>
          </ac:spMkLst>
        </pc:spChg>
        <pc:spChg chg="add del mod">
          <ac:chgData name="Simon Parker" userId="78e9ecc9-a9c0-4b8d-8a56-7007df869fcb" providerId="ADAL" clId="{84C5375A-B34E-4665-8A85-EEB394805CB0}" dt="2019-10-08T13:24:30.808" v="1441" actId="478"/>
          <ac:spMkLst>
            <pc:docMk/>
            <pc:sldMk cId="1584546568" sldId="433"/>
            <ac:spMk id="22" creationId="{DC1AE9B4-5E83-4D75-BF09-BB179E6C2407}"/>
          </ac:spMkLst>
        </pc:spChg>
        <pc:spChg chg="add">
          <ac:chgData name="Simon Parker" userId="78e9ecc9-a9c0-4b8d-8a56-7007df869fcb" providerId="ADAL" clId="{84C5375A-B34E-4665-8A85-EEB394805CB0}" dt="2019-10-08T13:42:58.820" v="1695"/>
          <ac:spMkLst>
            <pc:docMk/>
            <pc:sldMk cId="1584546568" sldId="433"/>
            <ac:spMk id="23" creationId="{64D4E102-E2F8-4DBA-8EAC-BBDB5945C10A}"/>
          </ac:spMkLst>
        </pc:spChg>
        <pc:spChg chg="del">
          <ac:chgData name="Simon Parker" userId="78e9ecc9-a9c0-4b8d-8a56-7007df869fcb" providerId="ADAL" clId="{84C5375A-B34E-4665-8A85-EEB394805CB0}" dt="2019-10-08T10:27:35.009" v="2" actId="478"/>
          <ac:spMkLst>
            <pc:docMk/>
            <pc:sldMk cId="1584546568" sldId="433"/>
            <ac:spMk id="23" creationId="{D23C7DE2-B24D-4D33-A91A-975D6183045B}"/>
          </ac:spMkLst>
        </pc:spChg>
        <pc:spChg chg="add del mod">
          <ac:chgData name="Simon Parker" userId="78e9ecc9-a9c0-4b8d-8a56-7007df869fcb" providerId="ADAL" clId="{84C5375A-B34E-4665-8A85-EEB394805CB0}" dt="2019-10-08T13:25:34.497" v="1526" actId="478"/>
          <ac:spMkLst>
            <pc:docMk/>
            <pc:sldMk cId="1584546568" sldId="433"/>
            <ac:spMk id="26" creationId="{A61E0DAB-7C09-4277-B728-9CC536432D8D}"/>
          </ac:spMkLst>
        </pc:spChg>
        <pc:spChg chg="add del mod">
          <ac:chgData name="Simon Parker" userId="78e9ecc9-a9c0-4b8d-8a56-7007df869fcb" providerId="ADAL" clId="{84C5375A-B34E-4665-8A85-EEB394805CB0}" dt="2019-10-08T13:25:39.582" v="1527" actId="478"/>
          <ac:spMkLst>
            <pc:docMk/>
            <pc:sldMk cId="1584546568" sldId="433"/>
            <ac:spMk id="27" creationId="{DB886AAE-B9C9-456C-A5E7-C7FD6EFB707F}"/>
          </ac:spMkLst>
        </pc:spChg>
        <pc:grpChg chg="del mod">
          <ac:chgData name="Simon Parker" userId="78e9ecc9-a9c0-4b8d-8a56-7007df869fcb" providerId="ADAL" clId="{84C5375A-B34E-4665-8A85-EEB394805CB0}" dt="2019-10-08T13:31:12.794" v="1662" actId="165"/>
          <ac:grpSpMkLst>
            <pc:docMk/>
            <pc:sldMk cId="1584546568" sldId="433"/>
            <ac:grpSpMk id="4" creationId="{00000000-0000-0000-0000-000000000000}"/>
          </ac:grpSpMkLst>
        </pc:grpChg>
      </pc:sldChg>
    </pc:docChg>
  </pc:docChgLst>
  <pc:docChgLst>
    <pc:chgData name="Simon Parker" userId="78e9ecc9-a9c0-4b8d-8a56-7007df869fcb" providerId="ADAL" clId="{9A0F7A83-858A-41C0-ABD2-1B9DF5614D1F}"/>
    <pc:docChg chg="undo custSel modSld">
      <pc:chgData name="Simon Parker" userId="78e9ecc9-a9c0-4b8d-8a56-7007df869fcb" providerId="ADAL" clId="{9A0F7A83-858A-41C0-ABD2-1B9DF5614D1F}" dt="2019-09-20T08:58:08.216" v="260" actId="20577"/>
      <pc:docMkLst>
        <pc:docMk/>
      </pc:docMkLst>
      <pc:sldChg chg="modSp">
        <pc:chgData name="Simon Parker" userId="78e9ecc9-a9c0-4b8d-8a56-7007df869fcb" providerId="ADAL" clId="{9A0F7A83-858A-41C0-ABD2-1B9DF5614D1F}" dt="2019-09-17T10:31:45.717" v="23" actId="14100"/>
        <pc:sldMkLst>
          <pc:docMk/>
          <pc:sldMk cId="3754108733" sldId="420"/>
        </pc:sldMkLst>
        <pc:cxnChg chg="mod">
          <ac:chgData name="Simon Parker" userId="78e9ecc9-a9c0-4b8d-8a56-7007df869fcb" providerId="ADAL" clId="{9A0F7A83-858A-41C0-ABD2-1B9DF5614D1F}" dt="2019-09-17T10:31:45.717" v="23" actId="14100"/>
          <ac:cxnSpMkLst>
            <pc:docMk/>
            <pc:sldMk cId="3754108733" sldId="420"/>
            <ac:cxnSpMk id="255" creationId="{A901BF5D-249C-4E04-B50A-E86358F48D1B}"/>
          </ac:cxnSpMkLst>
        </pc:cxnChg>
      </pc:sldChg>
      <pc:sldChg chg="addSp modSp">
        <pc:chgData name="Simon Parker" userId="78e9ecc9-a9c0-4b8d-8a56-7007df869fcb" providerId="ADAL" clId="{9A0F7A83-858A-41C0-ABD2-1B9DF5614D1F}" dt="2019-09-16T13:55:03.237" v="21" actId="12"/>
        <pc:sldMkLst>
          <pc:docMk/>
          <pc:sldMk cId="4066642151" sldId="425"/>
        </pc:sldMkLst>
        <pc:spChg chg="add mod">
          <ac:chgData name="Simon Parker" userId="78e9ecc9-a9c0-4b8d-8a56-7007df869fcb" providerId="ADAL" clId="{9A0F7A83-858A-41C0-ABD2-1B9DF5614D1F}" dt="2019-09-16T13:54:19.902" v="8" actId="20577"/>
          <ac:spMkLst>
            <pc:docMk/>
            <pc:sldMk cId="4066642151" sldId="425"/>
            <ac:spMk id="2" creationId="{3B42B644-7C9F-427A-BEF7-8BEE13701965}"/>
          </ac:spMkLst>
        </pc:spChg>
        <pc:spChg chg="mod">
          <ac:chgData name="Simon Parker" userId="78e9ecc9-a9c0-4b8d-8a56-7007df869fcb" providerId="ADAL" clId="{9A0F7A83-858A-41C0-ABD2-1B9DF5614D1F}" dt="2019-09-16T13:55:03.237" v="21" actId="12"/>
          <ac:spMkLst>
            <pc:docMk/>
            <pc:sldMk cId="4066642151" sldId="425"/>
            <ac:spMk id="3" creationId="{3778CA52-D972-4E35-9CAC-224BBCB7439C}"/>
          </ac:spMkLst>
        </pc:spChg>
      </pc:sldChg>
      <pc:sldChg chg="modSp modAnim">
        <pc:chgData name="Simon Parker" userId="78e9ecc9-a9c0-4b8d-8a56-7007df869fcb" providerId="ADAL" clId="{9A0F7A83-858A-41C0-ABD2-1B9DF5614D1F}" dt="2019-09-20T08:51:20.259" v="41" actId="20577"/>
        <pc:sldMkLst>
          <pc:docMk/>
          <pc:sldMk cId="1353777721" sldId="432"/>
        </pc:sldMkLst>
        <pc:spChg chg="mod">
          <ac:chgData name="Simon Parker" userId="78e9ecc9-a9c0-4b8d-8a56-7007df869fcb" providerId="ADAL" clId="{9A0F7A83-858A-41C0-ABD2-1B9DF5614D1F}" dt="2019-09-20T08:51:20.259" v="41" actId="20577"/>
          <ac:spMkLst>
            <pc:docMk/>
            <pc:sldMk cId="1353777721" sldId="432"/>
            <ac:spMk id="18" creationId="{D03CF280-5791-44E5-8AAB-267B05B36CBC}"/>
          </ac:spMkLst>
        </pc:spChg>
        <pc:spChg chg="mod">
          <ac:chgData name="Simon Parker" userId="78e9ecc9-a9c0-4b8d-8a56-7007df869fcb" providerId="ADAL" clId="{9A0F7A83-858A-41C0-ABD2-1B9DF5614D1F}" dt="2019-09-17T10:31:32.643" v="22" actId="20577"/>
          <ac:spMkLst>
            <pc:docMk/>
            <pc:sldMk cId="1353777721" sldId="432"/>
            <ac:spMk id="19" creationId="{0A336DB0-A880-4CAE-A180-6A3B9413977D}"/>
          </ac:spMkLst>
        </pc:spChg>
        <pc:spChg chg="mod">
          <ac:chgData name="Simon Parker" userId="78e9ecc9-a9c0-4b8d-8a56-7007df869fcb" providerId="ADAL" clId="{9A0F7A83-858A-41C0-ABD2-1B9DF5614D1F}" dt="2019-09-20T08:50:45.166" v="27" actId="1076"/>
          <ac:spMkLst>
            <pc:docMk/>
            <pc:sldMk cId="1353777721" sldId="432"/>
            <ac:spMk id="23" creationId="{5B1FF1D8-CC77-4CD3-BC0B-B77BDFC9AC5F}"/>
          </ac:spMkLst>
        </pc:spChg>
        <pc:spChg chg="mod">
          <ac:chgData name="Simon Parker" userId="78e9ecc9-a9c0-4b8d-8a56-7007df869fcb" providerId="ADAL" clId="{9A0F7A83-858A-41C0-ABD2-1B9DF5614D1F}" dt="2019-09-20T08:50:27.213" v="26" actId="1076"/>
          <ac:spMkLst>
            <pc:docMk/>
            <pc:sldMk cId="1353777721" sldId="432"/>
            <ac:spMk id="24" creationId="{0AB889A0-A986-4109-82DC-00D0A83B6813}"/>
          </ac:spMkLst>
        </pc:spChg>
      </pc:sldChg>
    </pc:docChg>
  </pc:docChgLst>
  <pc:docChgLst>
    <pc:chgData name="Simon Parker" userId="78e9ecc9-a9c0-4b8d-8a56-7007df869fcb" providerId="ADAL" clId="{1E262667-A4D2-4BA3-B97F-5760EC91816C}"/>
    <pc:docChg chg="undo custSel modSld">
      <pc:chgData name="Simon Parker" userId="78e9ecc9-a9c0-4b8d-8a56-7007df869fcb" providerId="ADAL" clId="{1E262667-A4D2-4BA3-B97F-5760EC91816C}" dt="2019-10-25T10:13:44.989" v="419" actId="20577"/>
      <pc:docMkLst>
        <pc:docMk/>
      </pc:docMkLst>
      <pc:sldChg chg="modSp">
        <pc:chgData name="Simon Parker" userId="78e9ecc9-a9c0-4b8d-8a56-7007df869fcb" providerId="ADAL" clId="{1E262667-A4D2-4BA3-B97F-5760EC91816C}" dt="2019-10-25T09:24:38.070" v="23" actId="20577"/>
        <pc:sldMkLst>
          <pc:docMk/>
          <pc:sldMk cId="774502138" sldId="356"/>
        </pc:sldMkLst>
        <pc:spChg chg="mod">
          <ac:chgData name="Simon Parker" userId="78e9ecc9-a9c0-4b8d-8a56-7007df869fcb" providerId="ADAL" clId="{1E262667-A4D2-4BA3-B97F-5760EC91816C}" dt="2019-10-25T09:24:38.070" v="23" actId="20577"/>
          <ac:spMkLst>
            <pc:docMk/>
            <pc:sldMk cId="774502138" sldId="356"/>
            <ac:spMk id="2" creationId="{00000000-0000-0000-0000-000000000000}"/>
          </ac:spMkLst>
        </pc:spChg>
      </pc:sldChg>
      <pc:sldChg chg="modSp">
        <pc:chgData name="Simon Parker" userId="78e9ecc9-a9c0-4b8d-8a56-7007df869fcb" providerId="ADAL" clId="{1E262667-A4D2-4BA3-B97F-5760EC91816C}" dt="2019-10-25T10:11:14.780" v="324" actId="20577"/>
        <pc:sldMkLst>
          <pc:docMk/>
          <pc:sldMk cId="3754108733" sldId="420"/>
        </pc:sldMkLst>
        <pc:spChg chg="mod">
          <ac:chgData name="Simon Parker" userId="78e9ecc9-a9c0-4b8d-8a56-7007df869fcb" providerId="ADAL" clId="{1E262667-A4D2-4BA3-B97F-5760EC91816C}" dt="2019-10-25T10:11:14.780" v="324" actId="20577"/>
          <ac:spMkLst>
            <pc:docMk/>
            <pc:sldMk cId="3754108733" sldId="420"/>
            <ac:spMk id="50" creationId="{574F8CF0-2606-4BB3-8BA5-E6FE11322FBB}"/>
          </ac:spMkLst>
        </pc:spChg>
      </pc:sldChg>
      <pc:sldChg chg="modSp">
        <pc:chgData name="Simon Parker" userId="78e9ecc9-a9c0-4b8d-8a56-7007df869fcb" providerId="ADAL" clId="{1E262667-A4D2-4BA3-B97F-5760EC91816C}" dt="2019-10-25T09:25:06.309" v="44" actId="20577"/>
        <pc:sldMkLst>
          <pc:docMk/>
          <pc:sldMk cId="2557395443" sldId="421"/>
        </pc:sldMkLst>
        <pc:spChg chg="mod">
          <ac:chgData name="Simon Parker" userId="78e9ecc9-a9c0-4b8d-8a56-7007df869fcb" providerId="ADAL" clId="{1E262667-A4D2-4BA3-B97F-5760EC91816C}" dt="2019-10-25T09:24:54.314" v="24" actId="20577"/>
          <ac:spMkLst>
            <pc:docMk/>
            <pc:sldMk cId="2557395443" sldId="421"/>
            <ac:spMk id="38" creationId="{F75565AE-D10A-45A0-9910-6E20BBC22242}"/>
          </ac:spMkLst>
        </pc:spChg>
        <pc:spChg chg="mod">
          <ac:chgData name="Simon Parker" userId="78e9ecc9-a9c0-4b8d-8a56-7007df869fcb" providerId="ADAL" clId="{1E262667-A4D2-4BA3-B97F-5760EC91816C}" dt="2019-10-25T09:25:06.309" v="44" actId="20577"/>
          <ac:spMkLst>
            <pc:docMk/>
            <pc:sldMk cId="2557395443" sldId="421"/>
            <ac:spMk id="40" creationId="{B852AD4A-AED9-4E4B-BAD1-D99511CFEA3F}"/>
          </ac:spMkLst>
        </pc:spChg>
      </pc:sldChg>
      <pc:sldChg chg="modNotesTx">
        <pc:chgData name="Simon Parker" userId="78e9ecc9-a9c0-4b8d-8a56-7007df869fcb" providerId="ADAL" clId="{1E262667-A4D2-4BA3-B97F-5760EC91816C}" dt="2019-10-25T10:10:50.843" v="321" actId="20577"/>
        <pc:sldMkLst>
          <pc:docMk/>
          <pc:sldMk cId="3586059" sldId="424"/>
        </pc:sldMkLst>
      </pc:sldChg>
      <pc:sldChg chg="modSp modNotesTx">
        <pc:chgData name="Simon Parker" userId="78e9ecc9-a9c0-4b8d-8a56-7007df869fcb" providerId="ADAL" clId="{1E262667-A4D2-4BA3-B97F-5760EC91816C}" dt="2019-10-25T10:13:44.989" v="419" actId="20577"/>
        <pc:sldMkLst>
          <pc:docMk/>
          <pc:sldMk cId="1408515208" sldId="430"/>
        </pc:sldMkLst>
        <pc:spChg chg="mod">
          <ac:chgData name="Simon Parker" userId="78e9ecc9-a9c0-4b8d-8a56-7007df869fcb" providerId="ADAL" clId="{1E262667-A4D2-4BA3-B97F-5760EC91816C}" dt="2019-10-25T10:13:19.260" v="328" actId="313"/>
          <ac:spMkLst>
            <pc:docMk/>
            <pc:sldMk cId="1408515208" sldId="430"/>
            <ac:spMk id="14" creationId="{B3972860-7B1C-45FD-A1EB-B96A5BADCDA9}"/>
          </ac:spMkLst>
        </pc:spChg>
      </pc:sldChg>
      <pc:sldChg chg="modSp">
        <pc:chgData name="Simon Parker" userId="78e9ecc9-a9c0-4b8d-8a56-7007df869fcb" providerId="ADAL" clId="{1E262667-A4D2-4BA3-B97F-5760EC91816C}" dt="2019-10-25T09:27:24.963" v="89" actId="20577"/>
        <pc:sldMkLst>
          <pc:docMk/>
          <pc:sldMk cId="1584546568" sldId="433"/>
        </pc:sldMkLst>
        <pc:spChg chg="mod">
          <ac:chgData name="Simon Parker" userId="78e9ecc9-a9c0-4b8d-8a56-7007df869fcb" providerId="ADAL" clId="{1E262667-A4D2-4BA3-B97F-5760EC91816C}" dt="2019-10-25T09:27:24.963" v="89" actId="20577"/>
          <ac:spMkLst>
            <pc:docMk/>
            <pc:sldMk cId="1584546568" sldId="433"/>
            <ac:spMk id="16" creationId="{64F0E025-9414-4305-82CC-2ED70804F2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C8B75-C61C-4304-A413-3C30F683296A}" type="datetimeFigureOut">
              <a:rPr lang="en-GB" smtClean="0"/>
              <a:t>25/10/2019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5D746-0622-4734-A99E-778268D68113}" type="slidenum">
              <a:rPr lang="en-GB" smtClean="0"/>
              <a:t>‹#›</a:t>
            </a:fld>
            <a:endParaRPr lang="en-GB"/>
          </a:p>
        </p:txBody>
      </p:sp>
    </p:spTree>
    <p:extLst>
      <p:ext uri="{BB962C8B-B14F-4D97-AF65-F5344CB8AC3E}">
        <p14:creationId xmlns:p14="http://schemas.microsoft.com/office/powerpoint/2010/main" val="319304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1</a:t>
            </a:fld>
            <a:endParaRPr lang="en-US"/>
          </a:p>
        </p:txBody>
      </p:sp>
    </p:spTree>
    <p:extLst>
      <p:ext uri="{BB962C8B-B14F-4D97-AF65-F5344CB8AC3E}">
        <p14:creationId xmlns:p14="http://schemas.microsoft.com/office/powerpoint/2010/main" val="4159078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10</a:t>
            </a:fld>
            <a:endParaRPr lang="en-US"/>
          </a:p>
        </p:txBody>
      </p:sp>
    </p:spTree>
    <p:extLst>
      <p:ext uri="{BB962C8B-B14F-4D97-AF65-F5344CB8AC3E}">
        <p14:creationId xmlns:p14="http://schemas.microsoft.com/office/powerpoint/2010/main" val="2156118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11</a:t>
            </a:fld>
            <a:endParaRPr lang="en-US"/>
          </a:p>
        </p:txBody>
      </p:sp>
    </p:spTree>
    <p:extLst>
      <p:ext uri="{BB962C8B-B14F-4D97-AF65-F5344CB8AC3E}">
        <p14:creationId xmlns:p14="http://schemas.microsoft.com/office/powerpoint/2010/main" val="81589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introduce the legislation that enables the use of personal data.</a:t>
            </a:r>
          </a:p>
          <a:p>
            <a:endParaRPr lang="en-GB" dirty="0"/>
          </a:p>
          <a:p>
            <a:r>
              <a:rPr lang="en-GB" dirty="0"/>
              <a:t>Implied consent – for example, if we give information to our doctors we would expect that this information is shared with their colleagues if doing so would be of a benefit to our health. We do not need to give specific consent for this to happen. This is not an agreement as such but more of an assumption of what </a:t>
            </a:r>
            <a:r>
              <a:rPr lang="en-GB"/>
              <a:t>will happen</a:t>
            </a:r>
            <a:endParaRPr lang="en-GB" dirty="0"/>
          </a:p>
          <a:p>
            <a:endParaRPr lang="en-GB" dirty="0"/>
          </a:p>
          <a:p>
            <a:r>
              <a:rPr lang="en-GB" dirty="0"/>
              <a:t>Duty of Confidentiality – for example, we would expect that information we give to our doctors is protected as confidential. Whilst we may expect them to share with colleagues for our benefit, we would not expect them to share that information with their neighbours.</a:t>
            </a:r>
          </a:p>
          <a:p>
            <a:endParaRPr lang="en-GB" dirty="0"/>
          </a:p>
          <a:p>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12</a:t>
            </a:fld>
            <a:endParaRPr lang="en-US"/>
          </a:p>
        </p:txBody>
      </p:sp>
    </p:spTree>
    <p:extLst>
      <p:ext uri="{BB962C8B-B14F-4D97-AF65-F5344CB8AC3E}">
        <p14:creationId xmlns:p14="http://schemas.microsoft.com/office/powerpoint/2010/main" val="302663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13</a:t>
            </a:fld>
            <a:endParaRPr lang="en-GB"/>
          </a:p>
        </p:txBody>
      </p:sp>
    </p:spTree>
    <p:extLst>
      <p:ext uri="{BB962C8B-B14F-4D97-AF65-F5344CB8AC3E}">
        <p14:creationId xmlns:p14="http://schemas.microsoft.com/office/powerpoint/2010/main" val="10186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2</a:t>
            </a:fld>
            <a:endParaRPr lang="en-GB"/>
          </a:p>
        </p:txBody>
      </p:sp>
    </p:spTree>
    <p:extLst>
      <p:ext uri="{BB962C8B-B14F-4D97-AF65-F5344CB8AC3E}">
        <p14:creationId xmlns:p14="http://schemas.microsoft.com/office/powerpoint/2010/main" val="12771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3</a:t>
            </a:fld>
            <a:endParaRPr lang="en-US"/>
          </a:p>
        </p:txBody>
      </p:sp>
    </p:spTree>
    <p:extLst>
      <p:ext uri="{BB962C8B-B14F-4D97-AF65-F5344CB8AC3E}">
        <p14:creationId xmlns:p14="http://schemas.microsoft.com/office/powerpoint/2010/main" val="265576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this. Highlight that data are collected in many different ways. Key methods are Surveys and Administrative data. Administrative data are data Collected about people when they interact with Public Services. Mention that most of the time Health data are considered administrative</a:t>
            </a:r>
          </a:p>
          <a:p>
            <a:endParaRPr lang="en-GB" dirty="0"/>
          </a:p>
          <a:p>
            <a:endParaRPr lang="en-GB" dirty="0"/>
          </a:p>
          <a:p>
            <a:endParaRPr lang="en-GB" dirty="0"/>
          </a:p>
          <a:p>
            <a:endParaRPr lang="en-GB" dirty="0"/>
          </a:p>
          <a:p>
            <a:r>
              <a:rPr lang="en-GB" dirty="0"/>
              <a:t>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4</a:t>
            </a:fld>
            <a:endParaRPr lang="en-US"/>
          </a:p>
        </p:txBody>
      </p:sp>
    </p:spTree>
    <p:extLst>
      <p:ext uri="{BB962C8B-B14F-4D97-AF65-F5344CB8AC3E}">
        <p14:creationId xmlns:p14="http://schemas.microsoft.com/office/powerpoint/2010/main" val="51710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r>
              <a:rPr lang="en-US" dirty="0"/>
              <a:t>Types of Data: Identifiable, Pseudonymised &amp; Anonymised</a:t>
            </a:r>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5</a:t>
            </a:fld>
            <a:endParaRPr lang="en-US"/>
          </a:p>
        </p:txBody>
      </p:sp>
    </p:spTree>
    <p:extLst>
      <p:ext uri="{BB962C8B-B14F-4D97-AF65-F5344CB8AC3E}">
        <p14:creationId xmlns:p14="http://schemas.microsoft.com/office/powerpoint/2010/main" val="274617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6</a:t>
            </a:fld>
            <a:endParaRPr lang="en-US"/>
          </a:p>
        </p:txBody>
      </p:sp>
    </p:spTree>
    <p:extLst>
      <p:ext uri="{BB962C8B-B14F-4D97-AF65-F5344CB8AC3E}">
        <p14:creationId xmlns:p14="http://schemas.microsoft.com/office/powerpoint/2010/main" val="248003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this. Highlight that public use files will contain fewer variables, there may be a significant amount of adjustment to the data too (rounding, banded etc), a process known as perturbation. This will limit what can be done by the researchers. Data in an SDE will have more variables include, and wouldn’t normally be banded. Only direct identifiers have been removed. Access becomes more restrictive as we move from right to left.</a:t>
            </a:r>
          </a:p>
          <a:p>
            <a:endParaRPr lang="en-GB" dirty="0"/>
          </a:p>
          <a:p>
            <a:r>
              <a:rPr lang="en-GB" dirty="0"/>
              <a:t>Source data would be considered ‘personally identifiable’ because it will often contain direct IDs such as name, address, or NHS number. Data accessed via a secure data environment is ‘de-identified’. This means that the direct IDs have been removed but the level of detail is such that re-identification is possible even without these. Pseudonymised or de-personalised data has had various treatments to make it safer and reduce the risk of reidentification. It might contain pseudo IDs so that observations from multiple data can be linked together. Public use files and web data should be anonymous, meaning there is minimal risk of re-identification. Often data available to download from web sources will be aggregated into groups and no longer based individual observations.</a:t>
            </a:r>
          </a:p>
        </p:txBody>
      </p:sp>
      <p:sp>
        <p:nvSpPr>
          <p:cNvPr id="4" name="Slide Number Placeholder 3"/>
          <p:cNvSpPr>
            <a:spLocks noGrp="1"/>
          </p:cNvSpPr>
          <p:nvPr>
            <p:ph type="sldNum" sz="quarter" idx="10"/>
          </p:nvPr>
        </p:nvSpPr>
        <p:spPr/>
        <p:txBody>
          <a:bodyPr/>
          <a:lstStyle/>
          <a:p>
            <a:fld id="{C7E349DD-96D5-D348-BC02-D7FB45C27393}" type="slidenum">
              <a:rPr lang="en-US" smtClean="0"/>
              <a:pPr/>
              <a:t>7</a:t>
            </a:fld>
            <a:endParaRPr lang="en-US"/>
          </a:p>
        </p:txBody>
      </p:sp>
    </p:spTree>
    <p:extLst>
      <p:ext uri="{BB962C8B-B14F-4D97-AF65-F5344CB8AC3E}">
        <p14:creationId xmlns:p14="http://schemas.microsoft.com/office/powerpoint/2010/main" val="29760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that the ‘residual risk’ is the remaining risk that re-identification and association with confidential data is high with source data, and decreases as we move along the data access spectrum from left to right – the perturbation techniques that turn source data into Secure, SUF, PUF and Web all act to make the data more and more anonymous.</a:t>
            </a:r>
          </a:p>
        </p:txBody>
      </p:sp>
      <p:sp>
        <p:nvSpPr>
          <p:cNvPr id="4" name="Slide Number Placeholder 3"/>
          <p:cNvSpPr>
            <a:spLocks noGrp="1"/>
          </p:cNvSpPr>
          <p:nvPr>
            <p:ph type="sldNum" sz="quarter" idx="10"/>
          </p:nvPr>
        </p:nvSpPr>
        <p:spPr/>
        <p:txBody>
          <a:bodyPr/>
          <a:lstStyle/>
          <a:p>
            <a:fld id="{C7E349DD-96D5-D348-BC02-D7FB45C27393}" type="slidenum">
              <a:rPr lang="en-US" smtClean="0"/>
              <a:pPr/>
              <a:t>8</a:t>
            </a:fld>
            <a:endParaRPr lang="en-US"/>
          </a:p>
        </p:txBody>
      </p:sp>
    </p:spTree>
    <p:extLst>
      <p:ext uri="{BB962C8B-B14F-4D97-AF65-F5344CB8AC3E}">
        <p14:creationId xmlns:p14="http://schemas.microsoft.com/office/powerpoint/2010/main" val="402042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know that data along different points of the spectrum differ in terms of how ‘sensitive’ they are.  </a:t>
            </a:r>
          </a:p>
          <a:p>
            <a:br>
              <a:rPr lang="en-GB" dirty="0"/>
            </a:br>
            <a:r>
              <a:rPr lang="en-GB" dirty="0"/>
              <a:t>We can now map out where the law applies.  Generally, researchers don’t need access to personally identifiable ‘source’ data.  We’ll come on to that later. </a:t>
            </a:r>
          </a:p>
          <a:p>
            <a:endParaRPr lang="en-GB" dirty="0"/>
          </a:p>
          <a:p>
            <a:r>
              <a:rPr lang="en-GB" dirty="0"/>
              <a:t>Where data are ‘lightly’ pseudonymised, i.e. only de-identified, and all the remaining data about individuals remain untouched, there is still probably a good risk that somebody could be identified and information associated with them.  They will be ‘personal’ data under the GDPR, and the GDPR applies:  there should be a legal basis for using the data, safeguards will apply, particularly data are defined as a ‘special category of data under Article 9;.  </a:t>
            </a:r>
          </a:p>
          <a:p>
            <a:endParaRPr lang="en-GB" dirty="0"/>
          </a:p>
          <a:p>
            <a:r>
              <a:rPr lang="en-GB" dirty="0"/>
              <a:t>If more perturbation techniques have been applied to the data, then it might not be the case that each observation does pertain to an individual; they won’t be personal data, and therefore the GDPR may not apply.  It depends on how extensive the pseudonymisation techniques have been applied.</a:t>
            </a:r>
          </a:p>
          <a:p>
            <a:endParaRPr lang="en-GB" dirty="0"/>
          </a:p>
          <a:p>
            <a:r>
              <a:rPr lang="en-GB" dirty="0"/>
              <a:t>We should also consider the ‘common law duty of confidentiality’.  For health data, this is very pertinent.  When we go to see our GP, or visit a hospital, we expect there to be a confidentiality ’pact’ between ourselves and our clinicians, and we don’t expect this information to be shared with anybody else, unless its to improve our care. This is the duty of confidentiality. The Health and Social Care Act allows this to be ‘put aside’ for public interest: and its what allows a lot of health data that could be ‘personal’ to be made available.  </a:t>
            </a:r>
          </a:p>
          <a:p>
            <a:endParaRPr lang="en-GB" dirty="0"/>
          </a:p>
          <a:p>
            <a:r>
              <a:rPr lang="en-GB" dirty="0"/>
              <a:t>So, this means if we breach confidentiality, we might breach the common law duty of confidentiality as well as the GDPR. There may also be contractual obligations that you will need to adhere too, for example if you have received data from a business about their customers.</a:t>
            </a:r>
          </a:p>
          <a:p>
            <a:endParaRPr lang="en-GB" dirty="0"/>
          </a:p>
          <a:p>
            <a:r>
              <a:rPr lang="en-GB" dirty="0" err="1"/>
              <a:t>Anoynmised</a:t>
            </a:r>
            <a:r>
              <a:rPr lang="en-GB" dirty="0"/>
              <a:t> group data are not personal data at all, so the law doesn’t apply about how they are accessed, and safeguards are not required.</a:t>
            </a:r>
          </a:p>
          <a:p>
            <a:endParaRPr lang="en-GB" dirty="0"/>
          </a:p>
          <a:p>
            <a:r>
              <a:rPr lang="en-GB" dirty="0"/>
              <a:t>Back to source data:  sometimes source data are required, e.g. for linking (usually by a Trusted Third Party).  Legal basis will be required under GDPR; and in Health, a s251 exemption under the Health and Social Care act will be required.</a:t>
            </a:r>
          </a:p>
          <a:p>
            <a:endParaRPr lang="en-GB" dirty="0"/>
          </a:p>
          <a:p>
            <a:r>
              <a:rPr lang="en-GB" dirty="0"/>
              <a:t>This legal basis also helps us to define the concept of a ‘Safe Project’, which will cover in more detail in the next module.  To use personal data, there must be a legal basis.  A Safe Project is one in which there is a legal basis, and in turn, this is generally tied in to ‘some kind of public benefit/scientific progress’</a:t>
            </a:r>
          </a:p>
          <a:p>
            <a:endParaRPr lang="en-GB" dirty="0"/>
          </a:p>
          <a:p>
            <a:r>
              <a:rPr lang="en-GB" dirty="0"/>
              <a:t>So now we know about our data types and classifications, and where they sit on the data access spectrum, and how the law applies to their use; we now discuss how the data are stored and accessed.</a:t>
            </a:r>
          </a:p>
        </p:txBody>
      </p:sp>
      <p:sp>
        <p:nvSpPr>
          <p:cNvPr id="4" name="Slide Number Placeholder 3"/>
          <p:cNvSpPr>
            <a:spLocks noGrp="1"/>
          </p:cNvSpPr>
          <p:nvPr>
            <p:ph type="sldNum" sz="quarter" idx="10"/>
          </p:nvPr>
        </p:nvSpPr>
        <p:spPr/>
        <p:txBody>
          <a:bodyPr/>
          <a:lstStyle/>
          <a:p>
            <a:fld id="{C7E349DD-96D5-D348-BC02-D7FB45C27393}" type="slidenum">
              <a:rPr lang="en-US" smtClean="0"/>
              <a:pPr/>
              <a:t>9</a:t>
            </a:fld>
            <a:endParaRPr lang="en-US"/>
          </a:p>
        </p:txBody>
      </p:sp>
    </p:spTree>
    <p:extLst>
      <p:ext uri="{BB962C8B-B14F-4D97-AF65-F5344CB8AC3E}">
        <p14:creationId xmlns:p14="http://schemas.microsoft.com/office/powerpoint/2010/main" val="64917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16ED-F2B2-498E-A328-D775A4B5B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4D2196-7E88-4603-B192-EDBF876A6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F7E134-4B6E-4C62-AC0A-766683256B87}"/>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03C7E2D6-7DDC-4F3B-AAAE-AED6BFCE94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8A663-63CF-4C91-9F64-1AFC1EA90223}"/>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178649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63D-C263-4FB4-ABFB-F64FF0DD34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FD4DFB-5C40-486C-AF87-4D9C457019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EC6195-BDC1-4BD7-AE8D-160F9636FA68}"/>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CCF3FE26-84CA-4563-B50D-FE0CBFB087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A15BBD-CEBA-4955-BAC3-16E5CCC5A5A1}"/>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394779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570DD-4F90-47BE-9A82-30D2CAD5C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A1A9BB-853C-42E7-A0D5-580F7EDE5A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757611-05DB-4123-B79E-140E2B42113E}"/>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53BDB719-AE19-4E7B-82B1-3D8843AE08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511E-B82E-4B96-AFCC-3B011A3E7A6F}"/>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354054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Header - op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9D8-3ACA-459C-AA1E-A261DEDBD09F}"/>
              </a:ext>
            </a:extLst>
          </p:cNvPr>
          <p:cNvSpPr>
            <a:spLocks noGrp="1"/>
          </p:cNvSpPr>
          <p:nvPr>
            <p:ph type="title"/>
          </p:nvPr>
        </p:nvSpPr>
        <p:spPr>
          <a:xfrm>
            <a:off x="334964" y="2634937"/>
            <a:ext cx="7993061" cy="1588127"/>
          </a:xfrm>
        </p:spPr>
        <p:txBody>
          <a:bodyPr wrap="square" anchor="ctr" anchorCtr="0">
            <a:spAutoFit/>
          </a:bodyPr>
          <a:lstStyle>
            <a:lvl1pPr>
              <a:defRPr sz="5400" b="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4140872135"/>
      </p:ext>
    </p:extLst>
  </p:cSld>
  <p:clrMapOvr>
    <a:masterClrMapping/>
  </p:clrMapOvr>
  <p:extLst>
    <p:ext uri="{DCECCB84-F9BA-43D5-87BE-67443E8EF086}">
      <p15:sldGuideLst xmlns:p15="http://schemas.microsoft.com/office/powerpoint/2012/main">
        <p15:guide id="1" pos="211">
          <p15:clr>
            <a:srgbClr val="FBAE40"/>
          </p15:clr>
        </p15:guide>
        <p15:guide id="2" pos="52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B0F1-0B45-4D3B-91A6-E33CAF159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CEBE07-9A4C-476E-9728-F24663D02A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59B8EE-83E6-4CF0-B2F9-CF13C8638528}"/>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F45545EA-919B-469D-9223-39E31C1724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4D2BCD-9DBA-4C39-B1A2-15DFDE92C8F4}"/>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362714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C144-D0B2-47DA-9873-21102A654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5ACE47-B1BF-45F9-B1C2-A3C4A594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1F1A0-B11A-4DFF-B16F-B1D6D0CE76CB}"/>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60D91D5B-96E1-47DF-BABE-19702D1EC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F59BB-3FF1-4E17-A2D8-3B8680481B9B}"/>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61493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7360-00BC-47BD-A9C1-10B7DDAC24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C7539D-7397-4467-AFFD-4B43124503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376F23E-0627-4398-8B8F-D72B617DA8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DEDF3D-F61C-4E31-8A15-9DCE0D7EE671}"/>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6" name="Footer Placeholder 5">
            <a:extLst>
              <a:ext uri="{FF2B5EF4-FFF2-40B4-BE49-F238E27FC236}">
                <a16:creationId xmlns:a16="http://schemas.microsoft.com/office/drawing/2014/main" id="{B880E712-7C22-4D4B-8054-58A1E2C5A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B664F-4ECB-44CD-B222-05021D6CFC5A}"/>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82180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4CA1-A07C-4B15-B835-532A58D758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DC3D81-1A7D-48A8-A35F-CC593DE56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CED3FD-8ED5-4BDA-B059-C6361151AC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953248-D53E-4604-8E77-3768A228F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008815-1C40-4099-95C6-4D03F899BF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473512-B0CB-4A45-BA54-D409A4B7C326}"/>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8" name="Footer Placeholder 7">
            <a:extLst>
              <a:ext uri="{FF2B5EF4-FFF2-40B4-BE49-F238E27FC236}">
                <a16:creationId xmlns:a16="http://schemas.microsoft.com/office/drawing/2014/main" id="{1D552864-29D9-428B-A3E9-02EF0A27D8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779A2A-158B-4132-A9C2-E31DEB6D8303}"/>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204416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6100-74A7-4336-A824-DA547AAECD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F0212D-ABDA-4984-B4E4-EF91C3A17F4E}"/>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4" name="Footer Placeholder 3">
            <a:extLst>
              <a:ext uri="{FF2B5EF4-FFF2-40B4-BE49-F238E27FC236}">
                <a16:creationId xmlns:a16="http://schemas.microsoft.com/office/drawing/2014/main" id="{70533906-1F99-42A9-88B5-DCBFDC1CF8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703592-0431-42C7-A227-BC2FBF4C6D4A}"/>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389071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CF3D6-B568-4D19-89B1-889F151D598E}"/>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3" name="Footer Placeholder 2">
            <a:extLst>
              <a:ext uri="{FF2B5EF4-FFF2-40B4-BE49-F238E27FC236}">
                <a16:creationId xmlns:a16="http://schemas.microsoft.com/office/drawing/2014/main" id="{E8122660-3EDD-4194-8381-946590D75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FA302B-6740-4A57-9408-CDCF5F64A356}"/>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381871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0AE3-41BF-4C61-ADDC-63AA98803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9E3C82-757C-4252-BF6D-3702A3CF3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8E9D80-9ACC-4B74-9A45-90ED3C848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348EC2-5C79-4B28-9ABB-0F5E676D94E6}"/>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6" name="Footer Placeholder 5">
            <a:extLst>
              <a:ext uri="{FF2B5EF4-FFF2-40B4-BE49-F238E27FC236}">
                <a16:creationId xmlns:a16="http://schemas.microsoft.com/office/drawing/2014/main" id="{52484CBF-F5BA-4196-992E-5B7F2262FD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3CE0EE-009E-49A4-A7D0-8D4866685119}"/>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6264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CB23-2EA8-4B33-BF74-8EF5547B9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CCB92F9-EF06-4019-B0CF-660302F9A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AEA659-F2FE-49AC-9FDE-DD27E53EC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D4D2A-52A8-4B3D-BA03-0B96543E322C}"/>
              </a:ext>
            </a:extLst>
          </p:cNvPr>
          <p:cNvSpPr>
            <a:spLocks noGrp="1"/>
          </p:cNvSpPr>
          <p:nvPr>
            <p:ph type="dt" sz="half" idx="10"/>
          </p:nvPr>
        </p:nvSpPr>
        <p:spPr/>
        <p:txBody>
          <a:bodyPr/>
          <a:lstStyle/>
          <a:p>
            <a:fld id="{2A0E77C8-1525-460C-BA36-47E3BD474F0D}" type="datetimeFigureOut">
              <a:rPr lang="en-GB" smtClean="0"/>
              <a:t>25/10/2019</a:t>
            </a:fld>
            <a:endParaRPr lang="en-GB"/>
          </a:p>
        </p:txBody>
      </p:sp>
      <p:sp>
        <p:nvSpPr>
          <p:cNvPr id="6" name="Footer Placeholder 5">
            <a:extLst>
              <a:ext uri="{FF2B5EF4-FFF2-40B4-BE49-F238E27FC236}">
                <a16:creationId xmlns:a16="http://schemas.microsoft.com/office/drawing/2014/main" id="{D5634086-1851-42FD-BBCE-37F1A93759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A57DA4-4260-4209-94AC-ED1162B43D70}"/>
              </a:ext>
            </a:extLst>
          </p:cNvPr>
          <p:cNvSpPr>
            <a:spLocks noGrp="1"/>
          </p:cNvSpPr>
          <p:nvPr>
            <p:ph type="sldNum" sz="quarter" idx="12"/>
          </p:nvPr>
        </p:nvSpPr>
        <p:spPr/>
        <p:txBody>
          <a:bodyPr/>
          <a:lstStyle/>
          <a:p>
            <a:fld id="{6FBACD91-36E3-4D3E-8236-E07EAF5CB053}" type="slidenum">
              <a:rPr lang="en-GB" smtClean="0"/>
              <a:t>‹#›</a:t>
            </a:fld>
            <a:endParaRPr lang="en-GB"/>
          </a:p>
        </p:txBody>
      </p:sp>
    </p:spTree>
    <p:extLst>
      <p:ext uri="{BB962C8B-B14F-4D97-AF65-F5344CB8AC3E}">
        <p14:creationId xmlns:p14="http://schemas.microsoft.com/office/powerpoint/2010/main" val="403874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60D02-D6D7-40FB-81F9-61113E6D3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E49495-B153-4BDA-A550-EB6FC1E86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E96599-E86B-459C-B517-8C4AB89F2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E77C8-1525-460C-BA36-47E3BD474F0D}" type="datetimeFigureOut">
              <a:rPr lang="en-GB" smtClean="0"/>
              <a:t>25/10/2019</a:t>
            </a:fld>
            <a:endParaRPr lang="en-GB"/>
          </a:p>
        </p:txBody>
      </p:sp>
      <p:sp>
        <p:nvSpPr>
          <p:cNvPr id="5" name="Footer Placeholder 4">
            <a:extLst>
              <a:ext uri="{FF2B5EF4-FFF2-40B4-BE49-F238E27FC236}">
                <a16:creationId xmlns:a16="http://schemas.microsoft.com/office/drawing/2014/main" id="{E343AB01-AA5D-49A7-8A2D-CC182D7BA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3CE91A-AA19-42F5-A7BE-A397286FA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CD91-36E3-4D3E-8236-E07EAF5CB053}" type="slidenum">
              <a:rPr lang="en-GB" smtClean="0"/>
              <a:t>‹#›</a:t>
            </a:fld>
            <a:endParaRPr lang="en-GB"/>
          </a:p>
        </p:txBody>
      </p:sp>
    </p:spTree>
    <p:extLst>
      <p:ext uri="{BB962C8B-B14F-4D97-AF65-F5344CB8AC3E}">
        <p14:creationId xmlns:p14="http://schemas.microsoft.com/office/powerpoint/2010/main" val="812282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ms.office.com/Pages/ShareFormPage.aspx?id=L4lzROBx_EaN7Cc5ArUTScns6XjAqY1LilZwB9-Gn8tUQ05MQVdWQUg1Nkk0TFdMUEY3SDFYVUtPVS4u&amp;sharetoken=7QN3WCskmWIf0lFYsHp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6.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752" y="2197206"/>
            <a:ext cx="11076495" cy="1049567"/>
          </a:xfrm>
        </p:spPr>
        <p:txBody>
          <a:bodyPr>
            <a:normAutofit fontScale="90000"/>
          </a:bodyPr>
          <a:lstStyle/>
          <a:p>
            <a:r>
              <a:rPr lang="en-US" dirty="0"/>
              <a:t>Data Awareness and Legal Introduction</a:t>
            </a:r>
          </a:p>
        </p:txBody>
      </p:sp>
    </p:spTree>
    <p:extLst>
      <p:ext uri="{BB962C8B-B14F-4D97-AF65-F5344CB8AC3E}">
        <p14:creationId xmlns:p14="http://schemas.microsoft.com/office/powerpoint/2010/main" val="774502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7130563" cy="1107996"/>
          </a:xfrm>
        </p:spPr>
        <p:txBody>
          <a:bodyPr>
            <a:normAutofit fontScale="90000"/>
          </a:bodyPr>
          <a:lstStyle/>
          <a:p>
            <a:r>
              <a:rPr lang="en-US" dirty="0"/>
              <a:t>Data Classification</a:t>
            </a:r>
            <a:br>
              <a:rPr lang="en-US" dirty="0"/>
            </a:br>
            <a:endParaRPr lang="en-GB" dirty="0"/>
          </a:p>
        </p:txBody>
      </p:sp>
      <p:grpSp>
        <p:nvGrpSpPr>
          <p:cNvPr id="2" name="Group 1">
            <a:extLst>
              <a:ext uri="{FF2B5EF4-FFF2-40B4-BE49-F238E27FC236}">
                <a16:creationId xmlns:a16="http://schemas.microsoft.com/office/drawing/2014/main" id="{20F09E4E-8D46-4D4E-81B5-1623CE117E5B}"/>
              </a:ext>
            </a:extLst>
          </p:cNvPr>
          <p:cNvGrpSpPr/>
          <p:nvPr/>
        </p:nvGrpSpPr>
        <p:grpSpPr>
          <a:xfrm>
            <a:off x="68395" y="683080"/>
            <a:ext cx="12055210" cy="6113745"/>
            <a:chOff x="68395" y="683080"/>
            <a:chExt cx="12055210" cy="6113745"/>
          </a:xfrm>
        </p:grpSpPr>
        <p:sp>
          <p:nvSpPr>
            <p:cNvPr id="50" name="Rectangle 49">
              <a:extLst>
                <a:ext uri="{FF2B5EF4-FFF2-40B4-BE49-F238E27FC236}">
                  <a16:creationId xmlns:a16="http://schemas.microsoft.com/office/drawing/2014/main" id="{574F8CF0-2606-4BB3-8BA5-E6FE11322FBB}"/>
                </a:ext>
              </a:extLst>
            </p:cNvPr>
            <p:cNvSpPr/>
            <p:nvPr/>
          </p:nvSpPr>
          <p:spPr>
            <a:xfrm>
              <a:off x="216191" y="3453959"/>
              <a:ext cx="2423384" cy="74080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alibri" panose="020F0502020204030204" pitchFamily="34" charset="0"/>
                  <a:cs typeface="Calibri" panose="020F0502020204030204" pitchFamily="34" charset="0"/>
                </a:rPr>
                <a:t>Do you have to sign a</a:t>
              </a:r>
              <a:r>
                <a:rPr lang="en-GB" sz="1600" b="1" dirty="0">
                  <a:solidFill>
                    <a:schemeClr val="tx1"/>
                  </a:solidFill>
                  <a:latin typeface="Calibri" panose="020F0502020204030204" pitchFamily="34" charset="0"/>
                  <a:cs typeface="Calibri" panose="020F0502020204030204" pitchFamily="34" charset="0"/>
                </a:rPr>
                <a:t> DATA ACCESS AGREEMENT</a:t>
              </a:r>
              <a:r>
                <a:rPr lang="en-GB" sz="1600" dirty="0">
                  <a:solidFill>
                    <a:schemeClr val="tx1"/>
                  </a:solidFill>
                  <a:latin typeface="Calibri" panose="020F0502020204030204" pitchFamily="34" charset="0"/>
                  <a:cs typeface="Calibri" panose="020F0502020204030204" pitchFamily="34" charset="0"/>
                </a:rPr>
                <a:t> or similar?</a:t>
              </a:r>
            </a:p>
          </p:txBody>
        </p:sp>
        <p:grpSp>
          <p:nvGrpSpPr>
            <p:cNvPr id="304" name="Group 303">
              <a:extLst>
                <a:ext uri="{FF2B5EF4-FFF2-40B4-BE49-F238E27FC236}">
                  <a16:creationId xmlns:a16="http://schemas.microsoft.com/office/drawing/2014/main" id="{01459D55-C75C-4C7E-B672-D9CB18AE907F}"/>
                </a:ext>
              </a:extLst>
            </p:cNvPr>
            <p:cNvGrpSpPr/>
            <p:nvPr/>
          </p:nvGrpSpPr>
          <p:grpSpPr>
            <a:xfrm>
              <a:off x="68395" y="683080"/>
              <a:ext cx="12055210" cy="6113745"/>
              <a:chOff x="68395" y="683080"/>
              <a:chExt cx="12055210" cy="6113745"/>
            </a:xfrm>
          </p:grpSpPr>
          <p:grpSp>
            <p:nvGrpSpPr>
              <p:cNvPr id="283" name="Group 282">
                <a:extLst>
                  <a:ext uri="{FF2B5EF4-FFF2-40B4-BE49-F238E27FC236}">
                    <a16:creationId xmlns:a16="http://schemas.microsoft.com/office/drawing/2014/main" id="{86EDC3B6-495A-4506-8C5C-9821735C6B38}"/>
                  </a:ext>
                </a:extLst>
              </p:cNvPr>
              <p:cNvGrpSpPr/>
              <p:nvPr/>
            </p:nvGrpSpPr>
            <p:grpSpPr>
              <a:xfrm>
                <a:off x="68395" y="683080"/>
                <a:ext cx="12055210" cy="6113745"/>
                <a:chOff x="68395" y="683080"/>
                <a:chExt cx="12055210" cy="6113745"/>
              </a:xfrm>
            </p:grpSpPr>
            <p:sp>
              <p:nvSpPr>
                <p:cNvPr id="235" name="TextBox 234">
                  <a:extLst>
                    <a:ext uri="{FF2B5EF4-FFF2-40B4-BE49-F238E27FC236}">
                      <a16:creationId xmlns:a16="http://schemas.microsoft.com/office/drawing/2014/main" id="{6AC883A8-F27B-4B6B-9EFE-2C1CC5FD9E1C}"/>
                    </a:ext>
                  </a:extLst>
                </p:cNvPr>
                <p:cNvSpPr txBox="1"/>
                <p:nvPr/>
              </p:nvSpPr>
              <p:spPr>
                <a:xfrm>
                  <a:off x="11039412" y="1217381"/>
                  <a:ext cx="1066366" cy="830997"/>
                </a:xfrm>
                <a:prstGeom prst="rect">
                  <a:avLst/>
                </a:prstGeom>
                <a:noFill/>
                <a:ln>
                  <a:solidFill>
                    <a:srgbClr val="F5333F"/>
                  </a:solidFill>
                </a:ln>
              </p:spPr>
              <p:txBody>
                <a:bodyPr wrap="square" rtlCol="0">
                  <a:spAutoFit/>
                </a:bodyPr>
                <a:lstStyle/>
                <a:p>
                  <a:r>
                    <a:rPr lang="en-GB" sz="1600" dirty="0"/>
                    <a:t>Contains direct identifiers</a:t>
                  </a:r>
                  <a:endParaRPr lang="en-GB" sz="1400" dirty="0"/>
                </a:p>
              </p:txBody>
            </p:sp>
            <p:grpSp>
              <p:nvGrpSpPr>
                <p:cNvPr id="282" name="Group 281">
                  <a:extLst>
                    <a:ext uri="{FF2B5EF4-FFF2-40B4-BE49-F238E27FC236}">
                      <a16:creationId xmlns:a16="http://schemas.microsoft.com/office/drawing/2014/main" id="{508FEA90-4855-485A-8404-3E4A08D8ADAE}"/>
                    </a:ext>
                  </a:extLst>
                </p:cNvPr>
                <p:cNvGrpSpPr/>
                <p:nvPr/>
              </p:nvGrpSpPr>
              <p:grpSpPr>
                <a:xfrm>
                  <a:off x="68395" y="683080"/>
                  <a:ext cx="12055210" cy="6113745"/>
                  <a:chOff x="68395" y="683080"/>
                  <a:chExt cx="12055210" cy="6113745"/>
                </a:xfrm>
              </p:grpSpPr>
              <p:sp>
                <p:nvSpPr>
                  <p:cNvPr id="9" name="Rectangle 8">
                    <a:extLst>
                      <a:ext uri="{FF2B5EF4-FFF2-40B4-BE49-F238E27FC236}">
                        <a16:creationId xmlns:a16="http://schemas.microsoft.com/office/drawing/2014/main" id="{A5EEA47F-99B4-47C2-8073-C3324B032F59}"/>
                      </a:ext>
                    </a:extLst>
                  </p:cNvPr>
                  <p:cNvSpPr/>
                  <p:nvPr/>
                </p:nvSpPr>
                <p:spPr>
                  <a:xfrm>
                    <a:off x="4754579" y="2285686"/>
                    <a:ext cx="1718140"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alibri" panose="020F0502020204030204" pitchFamily="34" charset="0"/>
                        <a:cs typeface="Calibri" panose="020F0502020204030204" pitchFamily="34" charset="0"/>
                      </a:rPr>
                      <a:t>Are the data </a:t>
                    </a:r>
                    <a:r>
                      <a:rPr lang="en-GB" sz="1600" b="1" dirty="0">
                        <a:solidFill>
                          <a:schemeClr val="tx1"/>
                        </a:solidFill>
                        <a:latin typeface="Calibri" panose="020F0502020204030204" pitchFamily="34" charset="0"/>
                        <a:cs typeface="Calibri" panose="020F0502020204030204" pitchFamily="34" charset="0"/>
                      </a:rPr>
                      <a:t>MICRODATA</a:t>
                    </a:r>
                    <a:r>
                      <a:rPr lang="en-GB" sz="1600" dirty="0">
                        <a:solidFill>
                          <a:schemeClr val="tx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62955A78-BE2C-48C7-A41A-31B56AA92F3F}"/>
                      </a:ext>
                    </a:extLst>
                  </p:cNvPr>
                  <p:cNvSpPr txBox="1"/>
                  <p:nvPr/>
                </p:nvSpPr>
                <p:spPr>
                  <a:xfrm>
                    <a:off x="3566161" y="2137967"/>
                    <a:ext cx="481809" cy="369332"/>
                  </a:xfrm>
                  <a:prstGeom prst="rect">
                    <a:avLst/>
                  </a:prstGeom>
                  <a:noFill/>
                </p:spPr>
                <p:txBody>
                  <a:bodyPr wrap="square" rtlCol="0">
                    <a:spAutoFit/>
                  </a:bodyPr>
                  <a:lstStyle/>
                  <a:p>
                    <a:r>
                      <a:rPr lang="en-GB" dirty="0"/>
                      <a:t>NO</a:t>
                    </a:r>
                  </a:p>
                </p:txBody>
              </p:sp>
              <p:sp>
                <p:nvSpPr>
                  <p:cNvPr id="30" name="Rectangle 29">
                    <a:extLst>
                      <a:ext uri="{FF2B5EF4-FFF2-40B4-BE49-F238E27FC236}">
                        <a16:creationId xmlns:a16="http://schemas.microsoft.com/office/drawing/2014/main" id="{B28FB132-2D74-4356-A001-A3A08F538352}"/>
                      </a:ext>
                    </a:extLst>
                  </p:cNvPr>
                  <p:cNvSpPr/>
                  <p:nvPr/>
                </p:nvSpPr>
                <p:spPr>
                  <a:xfrm>
                    <a:off x="568814" y="1630755"/>
                    <a:ext cx="1718140" cy="1010186"/>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alibri" panose="020F0502020204030204" pitchFamily="34" charset="0"/>
                        <a:cs typeface="Calibri" panose="020F0502020204030204" pitchFamily="34" charset="0"/>
                      </a:rPr>
                      <a:t>Are the </a:t>
                    </a:r>
                    <a:r>
                      <a:rPr lang="en-GB" sz="1600" b="1" dirty="0">
                        <a:solidFill>
                          <a:schemeClr val="tx1"/>
                        </a:solidFill>
                        <a:latin typeface="Calibri" panose="020F0502020204030204" pitchFamily="34" charset="0"/>
                        <a:cs typeface="Calibri" panose="020F0502020204030204" pitchFamily="34" charset="0"/>
                      </a:rPr>
                      <a:t>AGGREGATE</a:t>
                    </a:r>
                    <a:r>
                      <a:rPr lang="en-GB" sz="1600" dirty="0">
                        <a:solidFill>
                          <a:schemeClr val="tx1"/>
                        </a:solidFill>
                        <a:latin typeface="Calibri" panose="020F0502020204030204" pitchFamily="34" charset="0"/>
                        <a:cs typeface="Calibri" panose="020F0502020204030204" pitchFamily="34" charset="0"/>
                      </a:rPr>
                      <a:t> data likely to contain frequencies &lt;5</a:t>
                    </a:r>
                    <a:r>
                      <a:rPr lang="en-GB" sz="1600" b="1" dirty="0">
                        <a:solidFill>
                          <a:schemeClr val="tx1"/>
                        </a:solidFill>
                        <a:latin typeface="Calibri" panose="020F0502020204030204" pitchFamily="34" charset="0"/>
                        <a:cs typeface="Calibri" panose="020F0502020204030204" pitchFamily="34" charset="0"/>
                      </a:rPr>
                      <a:t>?</a:t>
                    </a:r>
                  </a:p>
                </p:txBody>
              </p:sp>
              <p:cxnSp>
                <p:nvCxnSpPr>
                  <p:cNvPr id="44" name="Connector: Elbow 43">
                    <a:extLst>
                      <a:ext uri="{FF2B5EF4-FFF2-40B4-BE49-F238E27FC236}">
                        <a16:creationId xmlns:a16="http://schemas.microsoft.com/office/drawing/2014/main" id="{84EF979A-7C9D-4E0F-B4DA-F220E40690ED}"/>
                      </a:ext>
                    </a:extLst>
                  </p:cNvPr>
                  <p:cNvCxnSpPr>
                    <a:cxnSpLocks/>
                    <a:stCxn id="7" idx="1"/>
                    <a:endCxn id="30" idx="0"/>
                  </p:cNvCxnSpPr>
                  <p:nvPr/>
                </p:nvCxnSpPr>
                <p:spPr>
                  <a:xfrm rot="10800000">
                    <a:off x="1427885" y="1630755"/>
                    <a:ext cx="2138277" cy="691878"/>
                  </a:xfrm>
                  <a:prstGeom prst="bentConnector4">
                    <a:avLst>
                      <a:gd name="adj1" fmla="val 29912"/>
                      <a:gd name="adj2" fmla="val 13304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C5F4DA6-44A7-457D-A2A5-34F5365C1B9E}"/>
                      </a:ext>
                    </a:extLst>
                  </p:cNvPr>
                  <p:cNvSpPr txBox="1"/>
                  <p:nvPr/>
                </p:nvSpPr>
                <p:spPr>
                  <a:xfrm>
                    <a:off x="68395" y="5965828"/>
                    <a:ext cx="3602654" cy="83099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1600" dirty="0"/>
                      <a:t>HOW: Data can be downloaded freely</a:t>
                    </a:r>
                  </a:p>
                  <a:p>
                    <a:pPr marL="285750" indent="-285750">
                      <a:buFont typeface="Arial" panose="020B0604020202020204" pitchFamily="34" charset="0"/>
                      <a:buChar char="•"/>
                    </a:pPr>
                    <a:r>
                      <a:rPr lang="en-GB" sz="1600" dirty="0"/>
                      <a:t>WHO: Anyone</a:t>
                    </a:r>
                  </a:p>
                  <a:p>
                    <a:pPr marL="285750" indent="-285750">
                      <a:buFont typeface="Arial" panose="020B0604020202020204" pitchFamily="34" charset="0"/>
                      <a:buChar char="•"/>
                    </a:pPr>
                    <a:r>
                      <a:rPr lang="en-GB" sz="1600" dirty="0"/>
                      <a:t>WHERE: Anywhere</a:t>
                    </a:r>
                  </a:p>
                </p:txBody>
              </p:sp>
              <p:sp>
                <p:nvSpPr>
                  <p:cNvPr id="53" name="Rectangle: Top Corners Snipped 52">
                    <a:extLst>
                      <a:ext uri="{FF2B5EF4-FFF2-40B4-BE49-F238E27FC236}">
                        <a16:creationId xmlns:a16="http://schemas.microsoft.com/office/drawing/2014/main" id="{2B37C500-940D-41F3-878C-3998C63CBE18}"/>
                      </a:ext>
                    </a:extLst>
                  </p:cNvPr>
                  <p:cNvSpPr/>
                  <p:nvPr/>
                </p:nvSpPr>
                <p:spPr>
                  <a:xfrm>
                    <a:off x="450446" y="5225028"/>
                    <a:ext cx="1966034" cy="740800"/>
                  </a:xfrm>
                  <a:prstGeom prst="snip2SameRect">
                    <a:avLst>
                      <a:gd name="adj1" fmla="val 46644"/>
                      <a:gd name="adj2" fmla="val 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Public Use File </a:t>
                    </a:r>
                  </a:p>
                </p:txBody>
              </p:sp>
              <p:sp>
                <p:nvSpPr>
                  <p:cNvPr id="55" name="TextBox 54">
                    <a:extLst>
                      <a:ext uri="{FF2B5EF4-FFF2-40B4-BE49-F238E27FC236}">
                        <a16:creationId xmlns:a16="http://schemas.microsoft.com/office/drawing/2014/main" id="{691B893A-7A45-4BF4-BB38-BF7E2E8C1CDD}"/>
                      </a:ext>
                    </a:extLst>
                  </p:cNvPr>
                  <p:cNvSpPr txBox="1"/>
                  <p:nvPr/>
                </p:nvSpPr>
                <p:spPr>
                  <a:xfrm>
                    <a:off x="1186978" y="2884461"/>
                    <a:ext cx="481809" cy="369332"/>
                  </a:xfrm>
                  <a:prstGeom prst="rect">
                    <a:avLst/>
                  </a:prstGeom>
                  <a:noFill/>
                </p:spPr>
                <p:txBody>
                  <a:bodyPr wrap="square" rtlCol="0">
                    <a:spAutoFit/>
                  </a:bodyPr>
                  <a:lstStyle/>
                  <a:p>
                    <a:r>
                      <a:rPr lang="en-GB" dirty="0"/>
                      <a:t>NO</a:t>
                    </a:r>
                  </a:p>
                </p:txBody>
              </p:sp>
              <p:cxnSp>
                <p:nvCxnSpPr>
                  <p:cNvPr id="57" name="Straight Connector 56">
                    <a:extLst>
                      <a:ext uri="{FF2B5EF4-FFF2-40B4-BE49-F238E27FC236}">
                        <a16:creationId xmlns:a16="http://schemas.microsoft.com/office/drawing/2014/main" id="{6761033A-3F0B-410F-92F9-A46C6B9FF421}"/>
                      </a:ext>
                    </a:extLst>
                  </p:cNvPr>
                  <p:cNvCxnSpPr>
                    <a:cxnSpLocks/>
                    <a:stCxn id="30" idx="2"/>
                    <a:endCxn id="55" idx="0"/>
                  </p:cNvCxnSpPr>
                  <p:nvPr/>
                </p:nvCxnSpPr>
                <p:spPr>
                  <a:xfrm flipH="1">
                    <a:off x="1427883" y="2640941"/>
                    <a:ext cx="1" cy="243520"/>
                  </a:xfrm>
                  <a:prstGeom prst="line">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75F42E8-14D2-4D1D-9E88-A878DF8628CD}"/>
                      </a:ext>
                    </a:extLst>
                  </p:cNvPr>
                  <p:cNvCxnSpPr>
                    <a:cxnSpLocks/>
                  </p:cNvCxnSpPr>
                  <p:nvPr/>
                </p:nvCxnSpPr>
                <p:spPr>
                  <a:xfrm>
                    <a:off x="1400345" y="3228834"/>
                    <a:ext cx="0" cy="200166"/>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FD77BB7-F90C-4F2F-9B66-2C59B97574E5}"/>
                      </a:ext>
                    </a:extLst>
                  </p:cNvPr>
                  <p:cNvSpPr txBox="1"/>
                  <p:nvPr/>
                </p:nvSpPr>
                <p:spPr>
                  <a:xfrm>
                    <a:off x="1186977" y="4569975"/>
                    <a:ext cx="481809" cy="369332"/>
                  </a:xfrm>
                  <a:prstGeom prst="rect">
                    <a:avLst/>
                  </a:prstGeom>
                  <a:noFill/>
                </p:spPr>
                <p:txBody>
                  <a:bodyPr wrap="square" rtlCol="0">
                    <a:spAutoFit/>
                  </a:bodyPr>
                  <a:lstStyle/>
                  <a:p>
                    <a:r>
                      <a:rPr lang="en-GB" dirty="0"/>
                      <a:t>NO</a:t>
                    </a:r>
                  </a:p>
                </p:txBody>
              </p:sp>
              <p:cxnSp>
                <p:nvCxnSpPr>
                  <p:cNvPr id="76" name="Straight Connector 75">
                    <a:extLst>
                      <a:ext uri="{FF2B5EF4-FFF2-40B4-BE49-F238E27FC236}">
                        <a16:creationId xmlns:a16="http://schemas.microsoft.com/office/drawing/2014/main" id="{779BCE5A-6A80-4149-BFAB-EBF92763FED5}"/>
                      </a:ext>
                    </a:extLst>
                  </p:cNvPr>
                  <p:cNvCxnSpPr>
                    <a:stCxn id="50" idx="2"/>
                    <a:endCxn id="72" idx="0"/>
                  </p:cNvCxnSpPr>
                  <p:nvPr/>
                </p:nvCxnSpPr>
                <p:spPr>
                  <a:xfrm flipH="1">
                    <a:off x="1427882" y="4194759"/>
                    <a:ext cx="1" cy="375216"/>
                  </a:xfrm>
                  <a:prstGeom prst="line">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15EF4B5-7AF3-4C00-966C-1F2D05EA3800}"/>
                      </a:ext>
                    </a:extLst>
                  </p:cNvPr>
                  <p:cNvCxnSpPr>
                    <a:stCxn id="72" idx="2"/>
                    <a:endCxn id="53" idx="3"/>
                  </p:cNvCxnSpPr>
                  <p:nvPr/>
                </p:nvCxnSpPr>
                <p:spPr>
                  <a:xfrm>
                    <a:off x="1427882" y="4939307"/>
                    <a:ext cx="5581" cy="285721"/>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D8FD570-CFDF-4D85-85DA-C703057DB787}"/>
                      </a:ext>
                    </a:extLst>
                  </p:cNvPr>
                  <p:cNvSpPr txBox="1"/>
                  <p:nvPr/>
                </p:nvSpPr>
                <p:spPr>
                  <a:xfrm>
                    <a:off x="2330501" y="2578035"/>
                    <a:ext cx="618148" cy="369332"/>
                  </a:xfrm>
                  <a:prstGeom prst="rect">
                    <a:avLst/>
                  </a:prstGeom>
                  <a:noFill/>
                </p:spPr>
                <p:txBody>
                  <a:bodyPr wrap="square" rtlCol="0">
                    <a:spAutoFit/>
                  </a:bodyPr>
                  <a:lstStyle/>
                  <a:p>
                    <a:r>
                      <a:rPr lang="en-GB" dirty="0"/>
                      <a:t>YES</a:t>
                    </a:r>
                  </a:p>
                </p:txBody>
              </p:sp>
              <p:cxnSp>
                <p:nvCxnSpPr>
                  <p:cNvPr id="89" name="Connector: Elbow 88">
                    <a:extLst>
                      <a:ext uri="{FF2B5EF4-FFF2-40B4-BE49-F238E27FC236}">
                        <a16:creationId xmlns:a16="http://schemas.microsoft.com/office/drawing/2014/main" id="{E3E17069-7544-458E-9922-E885A7BC2E2D}"/>
                      </a:ext>
                    </a:extLst>
                  </p:cNvPr>
                  <p:cNvCxnSpPr>
                    <a:stCxn id="30" idx="2"/>
                    <a:endCxn id="83" idx="1"/>
                  </p:cNvCxnSpPr>
                  <p:nvPr/>
                </p:nvCxnSpPr>
                <p:spPr>
                  <a:xfrm rot="16200000" flipH="1">
                    <a:off x="1818312" y="2250512"/>
                    <a:ext cx="121760" cy="902617"/>
                  </a:xfrm>
                  <a:prstGeom prst="bentConnector2">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61DE7F6-42CF-4146-A1CF-07D4C385E5A2}"/>
                      </a:ext>
                    </a:extLst>
                  </p:cNvPr>
                  <p:cNvSpPr txBox="1"/>
                  <p:nvPr/>
                </p:nvSpPr>
                <p:spPr>
                  <a:xfrm>
                    <a:off x="3893941" y="3434484"/>
                    <a:ext cx="1469460" cy="584775"/>
                  </a:xfrm>
                  <a:prstGeom prst="rect">
                    <a:avLst/>
                  </a:prstGeom>
                  <a:noFill/>
                  <a:ln>
                    <a:solidFill>
                      <a:srgbClr val="F5333F"/>
                    </a:solidFill>
                  </a:ln>
                </p:spPr>
                <p:txBody>
                  <a:bodyPr wrap="square" rtlCol="0">
                    <a:spAutoFit/>
                  </a:bodyPr>
                  <a:lstStyle/>
                  <a:p>
                    <a:r>
                      <a:rPr lang="en-GB" sz="1600" dirty="0"/>
                      <a:t>Potential risk of i</a:t>
                    </a:r>
                    <a:r>
                      <a:rPr lang="en-GB" sz="1400" dirty="0"/>
                      <a:t>dentification</a:t>
                    </a:r>
                  </a:p>
                </p:txBody>
              </p:sp>
              <p:cxnSp>
                <p:nvCxnSpPr>
                  <p:cNvPr id="105" name="Connector: Elbow 104">
                    <a:extLst>
                      <a:ext uri="{FF2B5EF4-FFF2-40B4-BE49-F238E27FC236}">
                        <a16:creationId xmlns:a16="http://schemas.microsoft.com/office/drawing/2014/main" id="{B3CFB041-FE1F-4AB7-9020-26F4FF862A9F}"/>
                      </a:ext>
                    </a:extLst>
                  </p:cNvPr>
                  <p:cNvCxnSpPr>
                    <a:cxnSpLocks/>
                    <a:stCxn id="95" idx="3"/>
                    <a:endCxn id="108" idx="3"/>
                  </p:cNvCxnSpPr>
                  <p:nvPr/>
                </p:nvCxnSpPr>
                <p:spPr>
                  <a:xfrm>
                    <a:off x="5363401" y="3726872"/>
                    <a:ext cx="734731" cy="1485293"/>
                  </a:xfrm>
                  <a:prstGeom prst="bentConnector2">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Top Corners Snipped 107">
                    <a:extLst>
                      <a:ext uri="{FF2B5EF4-FFF2-40B4-BE49-F238E27FC236}">
                        <a16:creationId xmlns:a16="http://schemas.microsoft.com/office/drawing/2014/main" id="{A91F0DCB-C3D2-4FE4-BCD4-3681508230DB}"/>
                      </a:ext>
                    </a:extLst>
                  </p:cNvPr>
                  <p:cNvSpPr/>
                  <p:nvPr/>
                </p:nvSpPr>
                <p:spPr>
                  <a:xfrm>
                    <a:off x="4952880" y="5212165"/>
                    <a:ext cx="2290503" cy="740800"/>
                  </a:xfrm>
                  <a:prstGeom prst="snip2SameRect">
                    <a:avLst>
                      <a:gd name="adj1" fmla="val 46644"/>
                      <a:gd name="adj2" fmla="val 0"/>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Scientific Use File </a:t>
                    </a:r>
                  </a:p>
                </p:txBody>
              </p:sp>
              <p:sp>
                <p:nvSpPr>
                  <p:cNvPr id="109" name="TextBox 108">
                    <a:extLst>
                      <a:ext uri="{FF2B5EF4-FFF2-40B4-BE49-F238E27FC236}">
                        <a16:creationId xmlns:a16="http://schemas.microsoft.com/office/drawing/2014/main" id="{3C90EAB1-15D6-4A88-B1AD-EF8A46762A50}"/>
                      </a:ext>
                    </a:extLst>
                  </p:cNvPr>
                  <p:cNvSpPr txBox="1"/>
                  <p:nvPr/>
                </p:nvSpPr>
                <p:spPr>
                  <a:xfrm>
                    <a:off x="4294673" y="5965826"/>
                    <a:ext cx="3602654" cy="83099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1600" dirty="0"/>
                      <a:t>HOW: Secure Transfer</a:t>
                    </a:r>
                  </a:p>
                  <a:p>
                    <a:pPr marL="285750" indent="-285750">
                      <a:buFont typeface="Arial" panose="020B0604020202020204" pitchFamily="34" charset="0"/>
                      <a:buChar char="•"/>
                    </a:pPr>
                    <a:r>
                      <a:rPr lang="en-GB" sz="1600" dirty="0"/>
                      <a:t>WHO: Authorised staff</a:t>
                    </a:r>
                  </a:p>
                  <a:p>
                    <a:pPr marL="285750" indent="-285750">
                      <a:buFont typeface="Arial" panose="020B0604020202020204" pitchFamily="34" charset="0"/>
                      <a:buChar char="•"/>
                    </a:pPr>
                    <a:r>
                      <a:rPr lang="en-GB" sz="1600" dirty="0"/>
                      <a:t>WHERE: DAA – Restricted Location </a:t>
                    </a:r>
                  </a:p>
                </p:txBody>
              </p:sp>
              <p:cxnSp>
                <p:nvCxnSpPr>
                  <p:cNvPr id="112" name="Connector: Elbow 111">
                    <a:extLst>
                      <a:ext uri="{FF2B5EF4-FFF2-40B4-BE49-F238E27FC236}">
                        <a16:creationId xmlns:a16="http://schemas.microsoft.com/office/drawing/2014/main" id="{710AC4F1-DDE8-4DC3-9682-01800F834A3D}"/>
                      </a:ext>
                    </a:extLst>
                  </p:cNvPr>
                  <p:cNvCxnSpPr>
                    <a:cxnSpLocks/>
                    <a:stCxn id="83" idx="3"/>
                    <a:endCxn id="95" idx="1"/>
                  </p:cNvCxnSpPr>
                  <p:nvPr/>
                </p:nvCxnSpPr>
                <p:spPr>
                  <a:xfrm>
                    <a:off x="2948649" y="2762701"/>
                    <a:ext cx="945292" cy="964171"/>
                  </a:xfrm>
                  <a:prstGeom prst="bentConnector3">
                    <a:avLst>
                      <a:gd name="adj1" fmla="val 50000"/>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44050CD7-991E-4488-A654-AB7FD032E06A}"/>
                      </a:ext>
                    </a:extLst>
                  </p:cNvPr>
                  <p:cNvSpPr txBox="1"/>
                  <p:nvPr/>
                </p:nvSpPr>
                <p:spPr>
                  <a:xfrm>
                    <a:off x="1798332" y="4569975"/>
                    <a:ext cx="618148" cy="369332"/>
                  </a:xfrm>
                  <a:prstGeom prst="rect">
                    <a:avLst/>
                  </a:prstGeom>
                  <a:noFill/>
                </p:spPr>
                <p:txBody>
                  <a:bodyPr wrap="square" rtlCol="0">
                    <a:spAutoFit/>
                  </a:bodyPr>
                  <a:lstStyle/>
                  <a:p>
                    <a:r>
                      <a:rPr lang="en-GB" dirty="0"/>
                      <a:t>YES</a:t>
                    </a:r>
                  </a:p>
                </p:txBody>
              </p:sp>
              <p:cxnSp>
                <p:nvCxnSpPr>
                  <p:cNvPr id="120" name="Connector: Elbow 119">
                    <a:extLst>
                      <a:ext uri="{FF2B5EF4-FFF2-40B4-BE49-F238E27FC236}">
                        <a16:creationId xmlns:a16="http://schemas.microsoft.com/office/drawing/2014/main" id="{5AA245E9-9198-4DE0-8E93-9835C1FC9255}"/>
                      </a:ext>
                    </a:extLst>
                  </p:cNvPr>
                  <p:cNvCxnSpPr>
                    <a:cxnSpLocks/>
                    <a:stCxn id="50" idx="2"/>
                    <a:endCxn id="119" idx="0"/>
                  </p:cNvCxnSpPr>
                  <p:nvPr/>
                </p:nvCxnSpPr>
                <p:spPr>
                  <a:xfrm rot="16200000" flipH="1">
                    <a:off x="1580036" y="4042605"/>
                    <a:ext cx="375216" cy="679523"/>
                  </a:xfrm>
                  <a:prstGeom prst="bentConnector3">
                    <a:avLst>
                      <a:gd name="adj1" fmla="val 50000"/>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606D574-C70B-4C6F-B7E1-7ABCE706CEBC}"/>
                      </a:ext>
                    </a:extLst>
                  </p:cNvPr>
                  <p:cNvCxnSpPr>
                    <a:cxnSpLocks/>
                    <a:stCxn id="119" idx="2"/>
                    <a:endCxn id="136" idx="1"/>
                  </p:cNvCxnSpPr>
                  <p:nvPr/>
                </p:nvCxnSpPr>
                <p:spPr>
                  <a:xfrm rot="16200000" flipH="1">
                    <a:off x="2540356" y="4506357"/>
                    <a:ext cx="142860" cy="1008760"/>
                  </a:xfrm>
                  <a:prstGeom prst="bentConnector2">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CF97187-A375-4429-ACE4-59AEC0BB7250}"/>
                      </a:ext>
                    </a:extLst>
                  </p:cNvPr>
                  <p:cNvSpPr txBox="1"/>
                  <p:nvPr/>
                </p:nvSpPr>
                <p:spPr>
                  <a:xfrm>
                    <a:off x="3116166" y="4789779"/>
                    <a:ext cx="1192832" cy="584775"/>
                  </a:xfrm>
                  <a:prstGeom prst="rect">
                    <a:avLst/>
                  </a:prstGeom>
                  <a:noFill/>
                  <a:ln w="19050">
                    <a:solidFill>
                      <a:srgbClr val="F5333F"/>
                    </a:solidFill>
                  </a:ln>
                </p:spPr>
                <p:txBody>
                  <a:bodyPr wrap="square" rtlCol="0">
                    <a:spAutoFit/>
                  </a:bodyPr>
                  <a:lstStyle/>
                  <a:p>
                    <a:r>
                      <a:rPr lang="en-GB" sz="1600" dirty="0"/>
                      <a:t>Compliance with DAA</a:t>
                    </a:r>
                    <a:endParaRPr lang="en-GB" sz="1400" dirty="0"/>
                  </a:p>
                </p:txBody>
              </p:sp>
              <p:cxnSp>
                <p:nvCxnSpPr>
                  <p:cNvPr id="143" name="Connector: Elbow 142">
                    <a:extLst>
                      <a:ext uri="{FF2B5EF4-FFF2-40B4-BE49-F238E27FC236}">
                        <a16:creationId xmlns:a16="http://schemas.microsoft.com/office/drawing/2014/main" id="{7B235013-92D7-4B77-A029-25AE3CC28F5E}"/>
                      </a:ext>
                    </a:extLst>
                  </p:cNvPr>
                  <p:cNvCxnSpPr>
                    <a:cxnSpLocks/>
                    <a:stCxn id="136" idx="3"/>
                    <a:endCxn id="108" idx="2"/>
                  </p:cNvCxnSpPr>
                  <p:nvPr/>
                </p:nvCxnSpPr>
                <p:spPr>
                  <a:xfrm>
                    <a:off x="4308998" y="5082167"/>
                    <a:ext cx="643882" cy="500398"/>
                  </a:xfrm>
                  <a:prstGeom prst="bentConnector3">
                    <a:avLst>
                      <a:gd name="adj1" fmla="val 50000"/>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Top Corners Snipped 147">
                    <a:extLst>
                      <a:ext uri="{FF2B5EF4-FFF2-40B4-BE49-F238E27FC236}">
                        <a16:creationId xmlns:a16="http://schemas.microsoft.com/office/drawing/2014/main" id="{01C26F1A-5169-4DE6-93FA-78BB715F8840}"/>
                      </a:ext>
                    </a:extLst>
                  </p:cNvPr>
                  <p:cNvSpPr/>
                  <p:nvPr/>
                </p:nvSpPr>
                <p:spPr>
                  <a:xfrm>
                    <a:off x="9140546" y="5212280"/>
                    <a:ext cx="2290503" cy="740800"/>
                  </a:xfrm>
                  <a:prstGeom prst="snip2SameRect">
                    <a:avLst>
                      <a:gd name="adj1" fmla="val 46644"/>
                      <a:gd name="adj2" fmla="val 0"/>
                    </a:avLst>
                  </a:prstGeom>
                  <a:solidFill>
                    <a:srgbClr val="F533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Secure Data Environment</a:t>
                    </a:r>
                  </a:p>
                </p:txBody>
              </p:sp>
              <p:sp>
                <p:nvSpPr>
                  <p:cNvPr id="149" name="TextBox 148">
                    <a:extLst>
                      <a:ext uri="{FF2B5EF4-FFF2-40B4-BE49-F238E27FC236}">
                        <a16:creationId xmlns:a16="http://schemas.microsoft.com/office/drawing/2014/main" id="{44742D82-517A-4997-9FEC-F2C161A3641E}"/>
                      </a:ext>
                    </a:extLst>
                  </p:cNvPr>
                  <p:cNvSpPr txBox="1"/>
                  <p:nvPr/>
                </p:nvSpPr>
                <p:spPr>
                  <a:xfrm>
                    <a:off x="8520951" y="5965826"/>
                    <a:ext cx="3602654" cy="83099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1600" dirty="0"/>
                      <a:t>HOW: Secure Transfer</a:t>
                    </a:r>
                  </a:p>
                  <a:p>
                    <a:pPr marL="285750" indent="-285750">
                      <a:buFont typeface="Arial" panose="020B0604020202020204" pitchFamily="34" charset="0"/>
                      <a:buChar char="•"/>
                    </a:pPr>
                    <a:r>
                      <a:rPr lang="en-GB" sz="1600" dirty="0"/>
                      <a:t>WHO: Trained Authorised staff</a:t>
                    </a:r>
                  </a:p>
                  <a:p>
                    <a:pPr marL="285750" indent="-285750">
                      <a:buFont typeface="Arial" panose="020B0604020202020204" pitchFamily="34" charset="0"/>
                      <a:buChar char="•"/>
                    </a:pPr>
                    <a:r>
                      <a:rPr lang="en-GB" sz="1600" dirty="0"/>
                      <a:t>WHERE: Secure Data Environment </a:t>
                    </a:r>
                  </a:p>
                </p:txBody>
              </p:sp>
              <p:cxnSp>
                <p:nvCxnSpPr>
                  <p:cNvPr id="153" name="Connector: Elbow 152">
                    <a:extLst>
                      <a:ext uri="{FF2B5EF4-FFF2-40B4-BE49-F238E27FC236}">
                        <a16:creationId xmlns:a16="http://schemas.microsoft.com/office/drawing/2014/main" id="{702A58B0-6C6F-4A12-9EC7-484E0758AB8A}"/>
                      </a:ext>
                    </a:extLst>
                  </p:cNvPr>
                  <p:cNvCxnSpPr>
                    <a:cxnSpLocks/>
                    <a:stCxn id="155" idx="3"/>
                    <a:endCxn id="165" idx="1"/>
                  </p:cNvCxnSpPr>
                  <p:nvPr/>
                </p:nvCxnSpPr>
                <p:spPr>
                  <a:xfrm flipV="1">
                    <a:off x="7465515" y="929025"/>
                    <a:ext cx="1573149" cy="1016455"/>
                  </a:xfrm>
                  <a:prstGeom prst="bentConnector3">
                    <a:avLst>
                      <a:gd name="adj1" fmla="val 50000"/>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7DFC59AF-933C-4B25-8BE3-F556956EC9DC}"/>
                      </a:ext>
                    </a:extLst>
                  </p:cNvPr>
                  <p:cNvSpPr txBox="1"/>
                  <p:nvPr/>
                </p:nvSpPr>
                <p:spPr>
                  <a:xfrm>
                    <a:off x="6847367" y="1760814"/>
                    <a:ext cx="618148" cy="369332"/>
                  </a:xfrm>
                  <a:prstGeom prst="rect">
                    <a:avLst/>
                  </a:prstGeom>
                  <a:noFill/>
                </p:spPr>
                <p:txBody>
                  <a:bodyPr wrap="square" rtlCol="0">
                    <a:spAutoFit/>
                  </a:bodyPr>
                  <a:lstStyle/>
                  <a:p>
                    <a:r>
                      <a:rPr lang="en-GB" dirty="0"/>
                      <a:t>YES</a:t>
                    </a:r>
                  </a:p>
                </p:txBody>
              </p:sp>
              <p:sp>
                <p:nvSpPr>
                  <p:cNvPr id="165" name="Rectangle 164">
                    <a:extLst>
                      <a:ext uri="{FF2B5EF4-FFF2-40B4-BE49-F238E27FC236}">
                        <a16:creationId xmlns:a16="http://schemas.microsoft.com/office/drawing/2014/main" id="{6266346A-5317-4CD3-879C-3AD35D9949AE}"/>
                      </a:ext>
                    </a:extLst>
                  </p:cNvPr>
                  <p:cNvSpPr/>
                  <p:nvPr/>
                </p:nvSpPr>
                <p:spPr>
                  <a:xfrm>
                    <a:off x="9038664" y="683080"/>
                    <a:ext cx="1718140"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alibri" panose="020F0502020204030204" pitchFamily="34" charset="0"/>
                        <a:cs typeface="Calibri" panose="020F0502020204030204" pitchFamily="34" charset="0"/>
                      </a:rPr>
                      <a:t>Have </a:t>
                    </a:r>
                    <a:r>
                      <a:rPr lang="en-GB" sz="1600" b="1" dirty="0">
                        <a:solidFill>
                          <a:schemeClr val="tx1"/>
                        </a:solidFill>
                        <a:latin typeface="Calibri" panose="020F0502020204030204" pitchFamily="34" charset="0"/>
                        <a:cs typeface="Calibri" panose="020F0502020204030204" pitchFamily="34" charset="0"/>
                      </a:rPr>
                      <a:t>Direct ID </a:t>
                    </a:r>
                    <a:r>
                      <a:rPr lang="en-GB" sz="1600" dirty="0">
                        <a:solidFill>
                          <a:schemeClr val="tx1"/>
                        </a:solidFill>
                        <a:latin typeface="Calibri" panose="020F0502020204030204" pitchFamily="34" charset="0"/>
                        <a:cs typeface="Calibri" panose="020F0502020204030204" pitchFamily="34" charset="0"/>
                      </a:rPr>
                      <a:t>been removed?</a:t>
                    </a:r>
                  </a:p>
                </p:txBody>
              </p:sp>
              <p:sp>
                <p:nvSpPr>
                  <p:cNvPr id="168" name="TextBox 167">
                    <a:extLst>
                      <a:ext uri="{FF2B5EF4-FFF2-40B4-BE49-F238E27FC236}">
                        <a16:creationId xmlns:a16="http://schemas.microsoft.com/office/drawing/2014/main" id="{6EFBFE8C-249B-4C4B-8004-CB32F41A27A9}"/>
                      </a:ext>
                    </a:extLst>
                  </p:cNvPr>
                  <p:cNvSpPr txBox="1"/>
                  <p:nvPr/>
                </p:nvSpPr>
                <p:spPr>
                  <a:xfrm>
                    <a:off x="11334678" y="743021"/>
                    <a:ext cx="481809" cy="369332"/>
                  </a:xfrm>
                  <a:prstGeom prst="rect">
                    <a:avLst/>
                  </a:prstGeom>
                  <a:noFill/>
                </p:spPr>
                <p:txBody>
                  <a:bodyPr wrap="square" rtlCol="0">
                    <a:spAutoFit/>
                  </a:bodyPr>
                  <a:lstStyle/>
                  <a:p>
                    <a:r>
                      <a:rPr lang="en-GB" dirty="0"/>
                      <a:t>NO</a:t>
                    </a:r>
                  </a:p>
                </p:txBody>
              </p:sp>
              <p:sp>
                <p:nvSpPr>
                  <p:cNvPr id="169" name="TextBox 168">
                    <a:extLst>
                      <a:ext uri="{FF2B5EF4-FFF2-40B4-BE49-F238E27FC236}">
                        <a16:creationId xmlns:a16="http://schemas.microsoft.com/office/drawing/2014/main" id="{84C62DFE-5667-440F-BB8A-6A759F584663}"/>
                      </a:ext>
                    </a:extLst>
                  </p:cNvPr>
                  <p:cNvSpPr txBox="1"/>
                  <p:nvPr/>
                </p:nvSpPr>
                <p:spPr>
                  <a:xfrm>
                    <a:off x="9597899" y="1396369"/>
                    <a:ext cx="618148" cy="369332"/>
                  </a:xfrm>
                  <a:prstGeom prst="rect">
                    <a:avLst/>
                  </a:prstGeom>
                  <a:noFill/>
                </p:spPr>
                <p:txBody>
                  <a:bodyPr wrap="square" rtlCol="0">
                    <a:spAutoFit/>
                  </a:bodyPr>
                  <a:lstStyle/>
                  <a:p>
                    <a:r>
                      <a:rPr lang="en-GB" dirty="0"/>
                      <a:t>YES</a:t>
                    </a:r>
                  </a:p>
                </p:txBody>
              </p:sp>
              <p:sp>
                <p:nvSpPr>
                  <p:cNvPr id="175" name="Rectangle 174">
                    <a:extLst>
                      <a:ext uri="{FF2B5EF4-FFF2-40B4-BE49-F238E27FC236}">
                        <a16:creationId xmlns:a16="http://schemas.microsoft.com/office/drawing/2014/main" id="{4D18BA21-7B4F-4C03-9DF2-B8CC9AEB4D09}"/>
                      </a:ext>
                    </a:extLst>
                  </p:cNvPr>
                  <p:cNvSpPr/>
                  <p:nvPr/>
                </p:nvSpPr>
                <p:spPr>
                  <a:xfrm>
                    <a:off x="7600337" y="2100631"/>
                    <a:ext cx="3602654"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alibri" panose="020F0502020204030204" pitchFamily="34" charset="0"/>
                        <a:cs typeface="Calibri" panose="020F0502020204030204" pitchFamily="34" charset="0"/>
                      </a:rPr>
                      <a:t>Do the data contain any of the following information? How precise</a:t>
                    </a:r>
                    <a:r>
                      <a:rPr lang="en-GB" sz="1600" b="1" dirty="0">
                        <a:latin typeface="Calibri" panose="020F0502020204030204" pitchFamily="34" charset="0"/>
                        <a:cs typeface="Calibri" panose="020F0502020204030204" pitchFamily="34" charset="0"/>
                      </a:rPr>
                      <a:t>?</a:t>
                    </a:r>
                  </a:p>
                </p:txBody>
              </p:sp>
              <p:cxnSp>
                <p:nvCxnSpPr>
                  <p:cNvPr id="180" name="Connector: Elbow 179">
                    <a:extLst>
                      <a:ext uri="{FF2B5EF4-FFF2-40B4-BE49-F238E27FC236}">
                        <a16:creationId xmlns:a16="http://schemas.microsoft.com/office/drawing/2014/main" id="{30ED7070-F630-4E13-BA3D-BA0830B0677B}"/>
                      </a:ext>
                    </a:extLst>
                  </p:cNvPr>
                  <p:cNvCxnSpPr>
                    <a:cxnSpLocks/>
                    <a:stCxn id="169" idx="2"/>
                    <a:endCxn id="175" idx="0"/>
                  </p:cNvCxnSpPr>
                  <p:nvPr/>
                </p:nvCxnSpPr>
                <p:spPr>
                  <a:xfrm rot="5400000">
                    <a:off x="9486854" y="1680512"/>
                    <a:ext cx="334930" cy="505309"/>
                  </a:xfrm>
                  <a:prstGeom prst="bentConnector3">
                    <a:avLst>
                      <a:gd name="adj1" fmla="val 50000"/>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77263DC-3FD4-46F6-AC06-7EAEC6B613CF}"/>
                      </a:ext>
                    </a:extLst>
                  </p:cNvPr>
                  <p:cNvCxnSpPr>
                    <a:stCxn id="165" idx="2"/>
                    <a:endCxn id="169" idx="0"/>
                  </p:cNvCxnSpPr>
                  <p:nvPr/>
                </p:nvCxnSpPr>
                <p:spPr>
                  <a:xfrm>
                    <a:off x="9897734" y="1174969"/>
                    <a:ext cx="9239" cy="221400"/>
                  </a:xfrm>
                  <a:prstGeom prst="line">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9CD9B392-B3F1-4B88-A109-6B215AA3529F}"/>
                      </a:ext>
                    </a:extLst>
                  </p:cNvPr>
                  <p:cNvSpPr/>
                  <p:nvPr/>
                </p:nvSpPr>
                <p:spPr>
                  <a:xfrm>
                    <a:off x="7979152" y="2768293"/>
                    <a:ext cx="2850271"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alibri" panose="020F0502020204030204" pitchFamily="34" charset="0"/>
                        <a:cs typeface="Calibri" panose="020F0502020204030204" pitchFamily="34" charset="0"/>
                      </a:rPr>
                      <a:t>AGE: </a:t>
                    </a:r>
                    <a:r>
                      <a:rPr lang="en-GB" sz="1600" dirty="0">
                        <a:solidFill>
                          <a:schemeClr val="tx1"/>
                        </a:solidFill>
                        <a:latin typeface="Calibri" panose="020F0502020204030204" pitchFamily="34" charset="0"/>
                        <a:cs typeface="Calibri" panose="020F0502020204030204" pitchFamily="34" charset="0"/>
                      </a:rPr>
                      <a:t>has the age been banded?</a:t>
                    </a:r>
                  </a:p>
                </p:txBody>
              </p:sp>
              <p:sp>
                <p:nvSpPr>
                  <p:cNvPr id="188" name="Rectangle 187">
                    <a:extLst>
                      <a:ext uri="{FF2B5EF4-FFF2-40B4-BE49-F238E27FC236}">
                        <a16:creationId xmlns:a16="http://schemas.microsoft.com/office/drawing/2014/main" id="{8A322BC2-4EB7-44EC-977A-B6244F28AAF2}"/>
                      </a:ext>
                    </a:extLst>
                  </p:cNvPr>
                  <p:cNvSpPr/>
                  <p:nvPr/>
                </p:nvSpPr>
                <p:spPr>
                  <a:xfrm>
                    <a:off x="7970035" y="3322341"/>
                    <a:ext cx="2850271"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alibri" panose="020F0502020204030204" pitchFamily="34" charset="0"/>
                        <a:cs typeface="Calibri" panose="020F0502020204030204" pitchFamily="34" charset="0"/>
                      </a:rPr>
                      <a:t>LOCATION</a:t>
                    </a:r>
                    <a:r>
                      <a:rPr lang="en-GB" sz="1600" dirty="0">
                        <a:solidFill>
                          <a:schemeClr val="tx1"/>
                        </a:solidFill>
                        <a:latin typeface="Calibri" panose="020F0502020204030204" pitchFamily="34" charset="0"/>
                        <a:cs typeface="Calibri" panose="020F0502020204030204" pitchFamily="34" charset="0"/>
                      </a:rPr>
                      <a:t>: Is the location greater than Local Authority?</a:t>
                    </a:r>
                  </a:p>
                </p:txBody>
              </p:sp>
              <p:sp>
                <p:nvSpPr>
                  <p:cNvPr id="189" name="Rectangle 188">
                    <a:extLst>
                      <a:ext uri="{FF2B5EF4-FFF2-40B4-BE49-F238E27FC236}">
                        <a16:creationId xmlns:a16="http://schemas.microsoft.com/office/drawing/2014/main" id="{4FCE1C66-0878-4B5A-A7B1-D7F27FF9AC41}"/>
                      </a:ext>
                    </a:extLst>
                  </p:cNvPr>
                  <p:cNvSpPr/>
                  <p:nvPr/>
                </p:nvSpPr>
                <p:spPr>
                  <a:xfrm>
                    <a:off x="7979152" y="3887951"/>
                    <a:ext cx="2850271" cy="491889"/>
                  </a:xfrm>
                  <a:prstGeom prst="rect">
                    <a:avLst/>
                  </a:prstGeom>
                  <a:solidFill>
                    <a:schemeClr val="bg1"/>
                  </a:solidFill>
                  <a:ln>
                    <a:solidFill>
                      <a:schemeClr val="tx1"/>
                    </a:solidFill>
                  </a:ln>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alibri" panose="020F0502020204030204" pitchFamily="34" charset="0"/>
                        <a:cs typeface="Calibri" panose="020F0502020204030204" pitchFamily="34" charset="0"/>
                      </a:rPr>
                      <a:t>MEDICAL RECORDS: </a:t>
                    </a:r>
                    <a:r>
                      <a:rPr lang="en-GB" sz="1600" dirty="0">
                        <a:solidFill>
                          <a:schemeClr val="tx1"/>
                        </a:solidFill>
                        <a:latin typeface="Calibri" panose="020F0502020204030204" pitchFamily="34" charset="0"/>
                        <a:cs typeface="Calibri" panose="020F0502020204030204" pitchFamily="34" charset="0"/>
                      </a:rPr>
                      <a:t>Have been generalised?</a:t>
                    </a:r>
                  </a:p>
                </p:txBody>
              </p:sp>
              <p:cxnSp>
                <p:nvCxnSpPr>
                  <p:cNvPr id="191" name="Straight Arrow Connector 190">
                    <a:extLst>
                      <a:ext uri="{FF2B5EF4-FFF2-40B4-BE49-F238E27FC236}">
                        <a16:creationId xmlns:a16="http://schemas.microsoft.com/office/drawing/2014/main" id="{F4AC81BC-423E-4E88-BC0D-D844BF741B94}"/>
                      </a:ext>
                    </a:extLst>
                  </p:cNvPr>
                  <p:cNvCxnSpPr>
                    <a:stCxn id="175" idx="2"/>
                    <a:endCxn id="187" idx="0"/>
                  </p:cNvCxnSpPr>
                  <p:nvPr/>
                </p:nvCxnSpPr>
                <p:spPr>
                  <a:xfrm>
                    <a:off x="9401664" y="2592520"/>
                    <a:ext cx="2624" cy="175773"/>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6A4897E8-C7A5-495C-ADB7-6DE8E4C2AF69}"/>
                      </a:ext>
                    </a:extLst>
                  </p:cNvPr>
                  <p:cNvSpPr/>
                  <p:nvPr/>
                </p:nvSpPr>
                <p:spPr>
                  <a:xfrm>
                    <a:off x="7979152" y="4428116"/>
                    <a:ext cx="2850271" cy="491889"/>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cs typeface="Calibri" panose="020F0502020204030204" pitchFamily="34" charset="0"/>
                      </a:rPr>
                      <a:t>ETHNICITY: </a:t>
                    </a:r>
                    <a:r>
                      <a:rPr lang="en-GB" sz="1600" dirty="0">
                        <a:solidFill>
                          <a:schemeClr val="tx1"/>
                        </a:solidFill>
                        <a:latin typeface="Calibri" panose="020F0502020204030204" pitchFamily="34" charset="0"/>
                        <a:cs typeface="Calibri" panose="020F0502020204030204" pitchFamily="34" charset="0"/>
                      </a:rPr>
                      <a:t>Are there less than 3 ethnic categories?</a:t>
                    </a:r>
                  </a:p>
                </p:txBody>
              </p:sp>
              <p:sp>
                <p:nvSpPr>
                  <p:cNvPr id="193" name="TextBox 192">
                    <a:extLst>
                      <a:ext uri="{FF2B5EF4-FFF2-40B4-BE49-F238E27FC236}">
                        <a16:creationId xmlns:a16="http://schemas.microsoft.com/office/drawing/2014/main" id="{3A83298E-2BA4-4B7C-80F6-E185C4F4B80C}"/>
                      </a:ext>
                    </a:extLst>
                  </p:cNvPr>
                  <p:cNvSpPr txBox="1"/>
                  <p:nvPr/>
                </p:nvSpPr>
                <p:spPr>
                  <a:xfrm>
                    <a:off x="7298274" y="2383163"/>
                    <a:ext cx="810877" cy="523220"/>
                  </a:xfrm>
                  <a:prstGeom prst="rect">
                    <a:avLst/>
                  </a:prstGeom>
                  <a:solidFill>
                    <a:schemeClr val="bg1"/>
                  </a:solidFill>
                  <a:ln>
                    <a:solidFill>
                      <a:srgbClr val="F5333F"/>
                    </a:solidFill>
                  </a:ln>
                </p:spPr>
                <p:txBody>
                  <a:bodyPr wrap="square" rtlCol="0">
                    <a:spAutoFit/>
                  </a:bodyPr>
                  <a:lstStyle/>
                  <a:p>
                    <a:pPr algn="ctr"/>
                    <a:r>
                      <a:rPr lang="en-GB" sz="1400" b="1" dirty="0"/>
                      <a:t>LESS PRECISE</a:t>
                    </a:r>
                  </a:p>
                </p:txBody>
              </p:sp>
              <p:sp>
                <p:nvSpPr>
                  <p:cNvPr id="194" name="TextBox 193">
                    <a:extLst>
                      <a:ext uri="{FF2B5EF4-FFF2-40B4-BE49-F238E27FC236}">
                        <a16:creationId xmlns:a16="http://schemas.microsoft.com/office/drawing/2014/main" id="{6D56DC4A-F6D8-4AE2-92DF-7F4DF40E7FAC}"/>
                      </a:ext>
                    </a:extLst>
                  </p:cNvPr>
                  <p:cNvSpPr txBox="1"/>
                  <p:nvPr/>
                </p:nvSpPr>
                <p:spPr>
                  <a:xfrm>
                    <a:off x="10658705" y="2376292"/>
                    <a:ext cx="810877" cy="523220"/>
                  </a:xfrm>
                  <a:prstGeom prst="rect">
                    <a:avLst/>
                  </a:prstGeom>
                  <a:solidFill>
                    <a:schemeClr val="bg1"/>
                  </a:solidFill>
                  <a:ln>
                    <a:solidFill>
                      <a:srgbClr val="F5333F"/>
                    </a:solidFill>
                  </a:ln>
                </p:spPr>
                <p:txBody>
                  <a:bodyPr wrap="square" rtlCol="0">
                    <a:spAutoFit/>
                  </a:bodyPr>
                  <a:lstStyle/>
                  <a:p>
                    <a:pPr algn="ctr"/>
                    <a:r>
                      <a:rPr lang="en-GB" sz="1400" b="1" dirty="0"/>
                      <a:t>MORE PRECISE</a:t>
                    </a:r>
                  </a:p>
                </p:txBody>
              </p:sp>
              <p:cxnSp>
                <p:nvCxnSpPr>
                  <p:cNvPr id="196" name="Connector: Elbow 195">
                    <a:extLst>
                      <a:ext uri="{FF2B5EF4-FFF2-40B4-BE49-F238E27FC236}">
                        <a16:creationId xmlns:a16="http://schemas.microsoft.com/office/drawing/2014/main" id="{42A7B3F2-7827-47F1-8941-903D40A642B2}"/>
                      </a:ext>
                    </a:extLst>
                  </p:cNvPr>
                  <p:cNvCxnSpPr>
                    <a:cxnSpLocks/>
                    <a:stCxn id="187" idx="1"/>
                    <a:endCxn id="108" idx="0"/>
                  </p:cNvCxnSpPr>
                  <p:nvPr/>
                </p:nvCxnSpPr>
                <p:spPr>
                  <a:xfrm rot="10800000" flipV="1">
                    <a:off x="7243384" y="3014237"/>
                    <a:ext cx="735769" cy="2568327"/>
                  </a:xfrm>
                  <a:prstGeom prst="bentConnector3">
                    <a:avLst>
                      <a:gd name="adj1" fmla="val 60357"/>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6CA21CC-D6C7-47C9-B39F-741E5B91D175}"/>
                      </a:ext>
                    </a:extLst>
                  </p:cNvPr>
                  <p:cNvCxnSpPr>
                    <a:stCxn id="188" idx="1"/>
                  </p:cNvCxnSpPr>
                  <p:nvPr/>
                </p:nvCxnSpPr>
                <p:spPr>
                  <a:xfrm flipH="1" flipV="1">
                    <a:off x="7549200" y="3568285"/>
                    <a:ext cx="420835" cy="1"/>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34CCE28-DE1F-45A5-86EB-98C89928519E}"/>
                      </a:ext>
                    </a:extLst>
                  </p:cNvPr>
                  <p:cNvCxnSpPr>
                    <a:cxnSpLocks/>
                    <a:stCxn id="189" idx="1"/>
                  </p:cNvCxnSpPr>
                  <p:nvPr/>
                </p:nvCxnSpPr>
                <p:spPr>
                  <a:xfrm flipH="1">
                    <a:off x="7549200" y="4133896"/>
                    <a:ext cx="429952" cy="0"/>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C8E0224C-5E1A-4733-8CA2-B61E8122D0B9}"/>
                      </a:ext>
                    </a:extLst>
                  </p:cNvPr>
                  <p:cNvCxnSpPr>
                    <a:cxnSpLocks/>
                    <a:stCxn id="192" idx="1"/>
                  </p:cNvCxnSpPr>
                  <p:nvPr/>
                </p:nvCxnSpPr>
                <p:spPr>
                  <a:xfrm flipH="1">
                    <a:off x="7549200" y="4674061"/>
                    <a:ext cx="429952" cy="0"/>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5940357F-5001-441C-B8BB-324214CD8A8F}"/>
                      </a:ext>
                    </a:extLst>
                  </p:cNvPr>
                  <p:cNvCxnSpPr>
                    <a:cxnSpLocks/>
                  </p:cNvCxnSpPr>
                  <p:nvPr/>
                </p:nvCxnSpPr>
                <p:spPr>
                  <a:xfrm flipH="1">
                    <a:off x="10125271" y="2961671"/>
                    <a:ext cx="726505" cy="2263357"/>
                  </a:xfrm>
                  <a:prstGeom prst="bentConnector4">
                    <a:avLst>
                      <a:gd name="adj1" fmla="val -61134"/>
                      <a:gd name="adj2" fmla="val 90639"/>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0D0E6397-5068-44B2-AB6A-C589E704775D}"/>
                      </a:ext>
                    </a:extLst>
                  </p:cNvPr>
                  <p:cNvCxnSpPr>
                    <a:cxnSpLocks/>
                    <a:stCxn id="188" idx="3"/>
                  </p:cNvCxnSpPr>
                  <p:nvPr/>
                </p:nvCxnSpPr>
                <p:spPr>
                  <a:xfrm>
                    <a:off x="10820306" y="3568286"/>
                    <a:ext cx="427863" cy="7040"/>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773DDCB-5C58-463D-ADD7-3504B3B6BE66}"/>
                      </a:ext>
                    </a:extLst>
                  </p:cNvPr>
                  <p:cNvCxnSpPr>
                    <a:cxnSpLocks/>
                    <a:stCxn id="189" idx="3"/>
                  </p:cNvCxnSpPr>
                  <p:nvPr/>
                </p:nvCxnSpPr>
                <p:spPr>
                  <a:xfrm>
                    <a:off x="10829423" y="4133896"/>
                    <a:ext cx="418746" cy="0"/>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BF5F5DA5-1C37-4325-B0B4-FDF790155072}"/>
                      </a:ext>
                    </a:extLst>
                  </p:cNvPr>
                  <p:cNvCxnSpPr>
                    <a:cxnSpLocks/>
                    <a:stCxn id="192" idx="3"/>
                  </p:cNvCxnSpPr>
                  <p:nvPr/>
                </p:nvCxnSpPr>
                <p:spPr>
                  <a:xfrm>
                    <a:off x="10829423" y="4674061"/>
                    <a:ext cx="418746" cy="10547"/>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02C7A09-AF0A-4A61-BCDC-EF30AA0CF09E}"/>
                      </a:ext>
                    </a:extLst>
                  </p:cNvPr>
                  <p:cNvCxnSpPr>
                    <a:cxnSpLocks/>
                    <a:stCxn id="168" idx="2"/>
                    <a:endCxn id="235" idx="0"/>
                  </p:cNvCxnSpPr>
                  <p:nvPr/>
                </p:nvCxnSpPr>
                <p:spPr>
                  <a:xfrm flipH="1">
                    <a:off x="11572595" y="1112353"/>
                    <a:ext cx="2988" cy="105028"/>
                  </a:xfrm>
                  <a:prstGeom prst="line">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0E662311-E644-4EF3-8F52-3D7A97B07B0E}"/>
                      </a:ext>
                    </a:extLst>
                  </p:cNvPr>
                  <p:cNvCxnSpPr>
                    <a:cxnSpLocks/>
                    <a:stCxn id="235" idx="2"/>
                    <a:endCxn id="148" idx="0"/>
                  </p:cNvCxnSpPr>
                  <p:nvPr/>
                </p:nvCxnSpPr>
                <p:spPr>
                  <a:xfrm rot="5400000">
                    <a:off x="9734671" y="3744756"/>
                    <a:ext cx="3534302" cy="141546"/>
                  </a:xfrm>
                  <a:prstGeom prst="bentConnector2">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pic>
                <p:nvPicPr>
                  <p:cNvPr id="250" name="Graphic 249" descr="Exclamation mark">
                    <a:extLst>
                      <a:ext uri="{FF2B5EF4-FFF2-40B4-BE49-F238E27FC236}">
                        <a16:creationId xmlns:a16="http://schemas.microsoft.com/office/drawing/2014/main" id="{0A46E957-6FED-4A70-BC38-A7A97F659D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9582" y="5255226"/>
                    <a:ext cx="688260" cy="688260"/>
                  </a:xfrm>
                  <a:prstGeom prst="rect">
                    <a:avLst/>
                  </a:prstGeom>
                </p:spPr>
              </p:pic>
              <p:cxnSp>
                <p:nvCxnSpPr>
                  <p:cNvPr id="255" name="Connector: Elbow 254">
                    <a:extLst>
                      <a:ext uri="{FF2B5EF4-FFF2-40B4-BE49-F238E27FC236}">
                        <a16:creationId xmlns:a16="http://schemas.microsoft.com/office/drawing/2014/main" id="{A901BF5D-249C-4E04-B50A-E86358F48D1B}"/>
                      </a:ext>
                    </a:extLst>
                  </p:cNvPr>
                  <p:cNvCxnSpPr>
                    <a:cxnSpLocks/>
                    <a:stCxn id="165" idx="3"/>
                    <a:endCxn id="168" idx="0"/>
                  </p:cNvCxnSpPr>
                  <p:nvPr/>
                </p:nvCxnSpPr>
                <p:spPr>
                  <a:xfrm flipV="1">
                    <a:off x="10756804" y="743021"/>
                    <a:ext cx="818779" cy="186004"/>
                  </a:xfrm>
                  <a:prstGeom prst="bentConnector4">
                    <a:avLst>
                      <a:gd name="adj1" fmla="val 35289"/>
                      <a:gd name="adj2" fmla="val 255126"/>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6FF99164-04C2-4F82-AE0D-A93F79482C50}"/>
                      </a:ext>
                    </a:extLst>
                  </p:cNvPr>
                  <p:cNvSpPr txBox="1"/>
                  <p:nvPr/>
                </p:nvSpPr>
                <p:spPr>
                  <a:xfrm>
                    <a:off x="3785592" y="1150048"/>
                    <a:ext cx="3634393" cy="646331"/>
                  </a:xfrm>
                  <a:prstGeom prst="rect">
                    <a:avLst/>
                  </a:prstGeom>
                  <a:noFill/>
                </p:spPr>
                <p:txBody>
                  <a:bodyPr wrap="none" rtlCol="0">
                    <a:spAutoFit/>
                  </a:bodyPr>
                  <a:lstStyle/>
                  <a:p>
                    <a:pPr algn="ctr"/>
                    <a:r>
                      <a:rPr lang="en-GB" b="1" dirty="0"/>
                      <a:t>PROJECT PROPOSAL</a:t>
                    </a:r>
                  </a:p>
                  <a:p>
                    <a:r>
                      <a:rPr lang="en-GB" dirty="0"/>
                      <a:t>Decide data specification for analysis</a:t>
                    </a:r>
                  </a:p>
                </p:txBody>
              </p:sp>
              <p:cxnSp>
                <p:nvCxnSpPr>
                  <p:cNvPr id="271" name="Straight Arrow Connector 270">
                    <a:extLst>
                      <a:ext uri="{FF2B5EF4-FFF2-40B4-BE49-F238E27FC236}">
                        <a16:creationId xmlns:a16="http://schemas.microsoft.com/office/drawing/2014/main" id="{D64F3270-FF69-4BFC-AEE1-8BDE2BB67F7F}"/>
                      </a:ext>
                    </a:extLst>
                  </p:cNvPr>
                  <p:cNvCxnSpPr>
                    <a:stCxn id="269" idx="2"/>
                    <a:endCxn id="9" idx="0"/>
                  </p:cNvCxnSpPr>
                  <p:nvPr/>
                </p:nvCxnSpPr>
                <p:spPr>
                  <a:xfrm>
                    <a:off x="5602789" y="1796379"/>
                    <a:ext cx="10860" cy="489307"/>
                  </a:xfrm>
                  <a:prstGeom prst="straightConnector1">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Connector: Elbow 272">
                    <a:extLst>
                      <a:ext uri="{FF2B5EF4-FFF2-40B4-BE49-F238E27FC236}">
                        <a16:creationId xmlns:a16="http://schemas.microsoft.com/office/drawing/2014/main" id="{C449F74C-E891-4999-8AC4-4BA3D44B0167}"/>
                      </a:ext>
                    </a:extLst>
                  </p:cNvPr>
                  <p:cNvCxnSpPr>
                    <a:stCxn id="9" idx="3"/>
                    <a:endCxn id="155" idx="1"/>
                  </p:cNvCxnSpPr>
                  <p:nvPr/>
                </p:nvCxnSpPr>
                <p:spPr>
                  <a:xfrm flipV="1">
                    <a:off x="6472719" y="1945480"/>
                    <a:ext cx="374648" cy="586151"/>
                  </a:xfrm>
                  <a:prstGeom prst="bentConnector3">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55835391-2E92-428C-9892-B113D4C19DB4}"/>
                      </a:ext>
                    </a:extLst>
                  </p:cNvPr>
                  <p:cNvCxnSpPr>
                    <a:stCxn id="9" idx="1"/>
                    <a:endCxn id="7" idx="3"/>
                  </p:cNvCxnSpPr>
                  <p:nvPr/>
                </p:nvCxnSpPr>
                <p:spPr>
                  <a:xfrm rot="10800000">
                    <a:off x="4047971" y="2322633"/>
                    <a:ext cx="706609" cy="208998"/>
                  </a:xfrm>
                  <a:prstGeom prst="bentConnector3">
                    <a:avLst/>
                  </a:prstGeom>
                  <a:ln w="19050">
                    <a:solidFill>
                      <a:srgbClr val="F5333F"/>
                    </a:solidFill>
                  </a:ln>
                </p:spPr>
                <p:style>
                  <a:lnRef idx="1">
                    <a:schemeClr val="accent1"/>
                  </a:lnRef>
                  <a:fillRef idx="0">
                    <a:schemeClr val="accent1"/>
                  </a:fillRef>
                  <a:effectRef idx="0">
                    <a:schemeClr val="accent1"/>
                  </a:effectRef>
                  <a:fontRef idx="minor">
                    <a:schemeClr val="tx1"/>
                  </a:fontRef>
                </p:style>
              </p:cxnSp>
            </p:grpSp>
          </p:grpSp>
          <p:pic>
            <p:nvPicPr>
              <p:cNvPr id="288" name="Graphic 287" descr="Exclamation mark">
                <a:extLst>
                  <a:ext uri="{FF2B5EF4-FFF2-40B4-BE49-F238E27FC236}">
                    <a16:creationId xmlns:a16="http://schemas.microsoft.com/office/drawing/2014/main" id="{9D3AF29C-819A-4C6A-9AB7-962530F5AC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3228" y="3372129"/>
                <a:ext cx="688260" cy="688260"/>
              </a:xfrm>
              <a:prstGeom prst="rect">
                <a:avLst/>
              </a:prstGeom>
            </p:spPr>
          </p:pic>
          <p:pic>
            <p:nvPicPr>
              <p:cNvPr id="289" name="Graphic 288" descr="Exclamation mark">
                <a:extLst>
                  <a:ext uri="{FF2B5EF4-FFF2-40B4-BE49-F238E27FC236}">
                    <a16:creationId xmlns:a16="http://schemas.microsoft.com/office/drawing/2014/main" id="{D3E11B70-B3FC-43DA-87D6-AD6E66DDC1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575" y="4765634"/>
                <a:ext cx="688260" cy="688260"/>
              </a:xfrm>
              <a:prstGeom prst="rect">
                <a:avLst/>
              </a:prstGeom>
            </p:spPr>
          </p:pic>
          <p:pic>
            <p:nvPicPr>
              <p:cNvPr id="290" name="Graphic 289" descr="Exclamation mark">
                <a:extLst>
                  <a:ext uri="{FF2B5EF4-FFF2-40B4-BE49-F238E27FC236}">
                    <a16:creationId xmlns:a16="http://schemas.microsoft.com/office/drawing/2014/main" id="{9051E128-CEAD-426D-A9A2-DB8D268300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9288" y="1304125"/>
                <a:ext cx="688260" cy="688260"/>
              </a:xfrm>
              <a:prstGeom prst="rect">
                <a:avLst/>
              </a:prstGeom>
            </p:spPr>
          </p:pic>
          <p:sp>
            <p:nvSpPr>
              <p:cNvPr id="291" name="TextBox 290">
                <a:extLst>
                  <a:ext uri="{FF2B5EF4-FFF2-40B4-BE49-F238E27FC236}">
                    <a16:creationId xmlns:a16="http://schemas.microsoft.com/office/drawing/2014/main" id="{64819B93-DCA7-4227-A4FE-CB28846070BF}"/>
                  </a:ext>
                </a:extLst>
              </p:cNvPr>
              <p:cNvSpPr txBox="1"/>
              <p:nvPr/>
            </p:nvSpPr>
            <p:spPr>
              <a:xfrm>
                <a:off x="7781251" y="5286398"/>
                <a:ext cx="1066366" cy="584775"/>
              </a:xfrm>
              <a:prstGeom prst="rect">
                <a:avLst/>
              </a:prstGeom>
              <a:noFill/>
              <a:ln>
                <a:solidFill>
                  <a:srgbClr val="F5333F"/>
                </a:solidFill>
              </a:ln>
            </p:spPr>
            <p:txBody>
              <a:bodyPr wrap="square" rtlCol="0">
                <a:spAutoFit/>
              </a:bodyPr>
              <a:lstStyle/>
              <a:p>
                <a:r>
                  <a:rPr lang="en-GB" sz="1600" dirty="0"/>
                  <a:t>Check for </a:t>
                </a:r>
                <a:r>
                  <a:rPr lang="en-GB" sz="1600" b="1" dirty="0"/>
                  <a:t>Outliers</a:t>
                </a:r>
                <a:endParaRPr lang="en-GB" sz="1400" b="1" dirty="0"/>
              </a:p>
            </p:txBody>
          </p:sp>
          <p:cxnSp>
            <p:nvCxnSpPr>
              <p:cNvPr id="293" name="Connector: Elbow 292">
                <a:extLst>
                  <a:ext uri="{FF2B5EF4-FFF2-40B4-BE49-F238E27FC236}">
                    <a16:creationId xmlns:a16="http://schemas.microsoft.com/office/drawing/2014/main" id="{70274457-2BDF-4CF2-8E3C-DBFEB5EA04D1}"/>
                  </a:ext>
                </a:extLst>
              </p:cNvPr>
              <p:cNvCxnSpPr>
                <a:cxnSpLocks/>
                <a:stCxn id="291" idx="1"/>
                <a:endCxn id="108" idx="0"/>
              </p:cNvCxnSpPr>
              <p:nvPr/>
            </p:nvCxnSpPr>
            <p:spPr>
              <a:xfrm rot="10800000" flipV="1">
                <a:off x="7243383" y="5578785"/>
                <a:ext cx="537868" cy="3779"/>
              </a:xfrm>
              <a:prstGeom prst="bentConnector3">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Connector: Elbow 294">
                <a:extLst>
                  <a:ext uri="{FF2B5EF4-FFF2-40B4-BE49-F238E27FC236}">
                    <a16:creationId xmlns:a16="http://schemas.microsoft.com/office/drawing/2014/main" id="{6A09ADF5-31F7-4063-8637-FA7F8171B2AB}"/>
                  </a:ext>
                </a:extLst>
              </p:cNvPr>
              <p:cNvCxnSpPr>
                <a:cxnSpLocks/>
                <a:stCxn id="291" idx="3"/>
                <a:endCxn id="148" idx="2"/>
              </p:cNvCxnSpPr>
              <p:nvPr/>
            </p:nvCxnSpPr>
            <p:spPr>
              <a:xfrm>
                <a:off x="8847617" y="5578786"/>
                <a:ext cx="292929" cy="3894"/>
              </a:xfrm>
              <a:prstGeom prst="bentConnector3">
                <a:avLst/>
              </a:prstGeom>
              <a:ln w="19050">
                <a:solidFill>
                  <a:srgbClr val="F5333F"/>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5410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7130563" cy="1107996"/>
          </a:xfrm>
        </p:spPr>
        <p:txBody>
          <a:bodyPr>
            <a:normAutofit fontScale="90000"/>
          </a:bodyPr>
          <a:lstStyle/>
          <a:p>
            <a:r>
              <a:rPr lang="en-US" dirty="0"/>
              <a:t>Data Classification: Exercise</a:t>
            </a:r>
            <a:br>
              <a:rPr lang="en-US" dirty="0"/>
            </a:br>
            <a:endParaRPr lang="en-GB" dirty="0"/>
          </a:p>
        </p:txBody>
      </p:sp>
      <p:sp>
        <p:nvSpPr>
          <p:cNvPr id="73" name="Rectangle 72">
            <a:extLst>
              <a:ext uri="{FF2B5EF4-FFF2-40B4-BE49-F238E27FC236}">
                <a16:creationId xmlns:a16="http://schemas.microsoft.com/office/drawing/2014/main" id="{FB6FD3BF-DFCF-4521-808C-6DCB60DB3EF7}"/>
              </a:ext>
            </a:extLst>
          </p:cNvPr>
          <p:cNvSpPr/>
          <p:nvPr/>
        </p:nvSpPr>
        <p:spPr>
          <a:xfrm>
            <a:off x="896483" y="4018404"/>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Data Access Agreement, small frequencies (&lt;5)</a:t>
            </a:r>
          </a:p>
        </p:txBody>
      </p:sp>
      <p:sp>
        <p:nvSpPr>
          <p:cNvPr id="74" name="Rectangle 73">
            <a:extLst>
              <a:ext uri="{FF2B5EF4-FFF2-40B4-BE49-F238E27FC236}">
                <a16:creationId xmlns:a16="http://schemas.microsoft.com/office/drawing/2014/main" id="{E7C58D1A-A365-471A-9C66-200B4D77EA6E}"/>
              </a:ext>
            </a:extLst>
          </p:cNvPr>
          <p:cNvSpPr/>
          <p:nvPr/>
        </p:nvSpPr>
        <p:spPr>
          <a:xfrm>
            <a:off x="896483" y="1111028"/>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No Agreement, aggregate data, no small frequencies (&lt;5)</a:t>
            </a:r>
            <a:endParaRPr lang="en-GB" sz="2000" b="1" dirty="0">
              <a:solidFill>
                <a:sysClr val="windowText" lastClr="000000"/>
              </a:solidFill>
              <a:latin typeface="Calibri" panose="020F0502020204030204" pitchFamily="34" charset="0"/>
              <a:cs typeface="Calibri" panose="020F0502020204030204" pitchFamily="34" charset="0"/>
            </a:endParaRPr>
          </a:p>
        </p:txBody>
      </p:sp>
      <p:sp>
        <p:nvSpPr>
          <p:cNvPr id="75" name="Rectangle 74">
            <a:extLst>
              <a:ext uri="{FF2B5EF4-FFF2-40B4-BE49-F238E27FC236}">
                <a16:creationId xmlns:a16="http://schemas.microsoft.com/office/drawing/2014/main" id="{6F5301E5-CCBF-4142-8C9F-4596E7607E38}"/>
              </a:ext>
            </a:extLst>
          </p:cNvPr>
          <p:cNvSpPr/>
          <p:nvPr/>
        </p:nvSpPr>
        <p:spPr>
          <a:xfrm>
            <a:off x="3619828" y="1111028"/>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Data Agreement, microdata, banded data items</a:t>
            </a:r>
          </a:p>
        </p:txBody>
      </p:sp>
      <p:sp>
        <p:nvSpPr>
          <p:cNvPr id="77" name="Rectangle 76">
            <a:extLst>
              <a:ext uri="{FF2B5EF4-FFF2-40B4-BE49-F238E27FC236}">
                <a16:creationId xmlns:a16="http://schemas.microsoft.com/office/drawing/2014/main" id="{835AE2D9-B947-4537-B504-2C6A27E11FFE}"/>
              </a:ext>
            </a:extLst>
          </p:cNvPr>
          <p:cNvSpPr/>
          <p:nvPr/>
        </p:nvSpPr>
        <p:spPr>
          <a:xfrm>
            <a:off x="6343173" y="4018404"/>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Data received: no Agreement, aggregate data, small frequencies (&lt;5)</a:t>
            </a:r>
            <a:endParaRPr lang="en-GB" b="1" dirty="0">
              <a:solidFill>
                <a:sysClr val="windowText" lastClr="000000"/>
              </a:solidFill>
              <a:latin typeface="Calibri" panose="020F0502020204030204" pitchFamily="34" charset="0"/>
              <a:cs typeface="Calibri" panose="020F0502020204030204" pitchFamily="34" charset="0"/>
            </a:endParaRPr>
          </a:p>
        </p:txBody>
      </p:sp>
      <p:sp>
        <p:nvSpPr>
          <p:cNvPr id="79" name="Rectangle 78">
            <a:extLst>
              <a:ext uri="{FF2B5EF4-FFF2-40B4-BE49-F238E27FC236}">
                <a16:creationId xmlns:a16="http://schemas.microsoft.com/office/drawing/2014/main" id="{63CFD421-859A-428E-93A3-A9357AD39AD3}"/>
              </a:ext>
            </a:extLst>
          </p:cNvPr>
          <p:cNvSpPr/>
          <p:nvPr/>
        </p:nvSpPr>
        <p:spPr>
          <a:xfrm>
            <a:off x="3619828" y="4027727"/>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ysClr val="windowText" lastClr="000000"/>
                </a:solidFill>
              </a:rPr>
              <a:t>Data Sharing Contract, microdata, some banded data items, some precise data items</a:t>
            </a:r>
          </a:p>
        </p:txBody>
      </p:sp>
      <p:sp>
        <p:nvSpPr>
          <p:cNvPr id="80" name="Rectangle 79">
            <a:extLst>
              <a:ext uri="{FF2B5EF4-FFF2-40B4-BE49-F238E27FC236}">
                <a16:creationId xmlns:a16="http://schemas.microsoft.com/office/drawing/2014/main" id="{AF455644-975A-411A-8E57-2694B8986C77}"/>
              </a:ext>
            </a:extLst>
          </p:cNvPr>
          <p:cNvSpPr/>
          <p:nvPr/>
        </p:nvSpPr>
        <p:spPr>
          <a:xfrm>
            <a:off x="6343173" y="1111028"/>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Data Sharing Contract, direct identifiers</a:t>
            </a:r>
          </a:p>
        </p:txBody>
      </p:sp>
      <p:sp>
        <p:nvSpPr>
          <p:cNvPr id="81" name="TextBox 80">
            <a:extLst>
              <a:ext uri="{FF2B5EF4-FFF2-40B4-BE49-F238E27FC236}">
                <a16:creationId xmlns:a16="http://schemas.microsoft.com/office/drawing/2014/main" id="{D0698861-D0D2-4528-B949-62B3BC79C629}"/>
              </a:ext>
            </a:extLst>
          </p:cNvPr>
          <p:cNvSpPr txBox="1"/>
          <p:nvPr/>
        </p:nvSpPr>
        <p:spPr>
          <a:xfrm>
            <a:off x="896483" y="283130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2" name="TextBox 81">
            <a:extLst>
              <a:ext uri="{FF2B5EF4-FFF2-40B4-BE49-F238E27FC236}">
                <a16:creationId xmlns:a16="http://schemas.microsoft.com/office/drawing/2014/main" id="{9FCE2C97-BC2D-4569-9784-BBFE452B5BF5}"/>
              </a:ext>
            </a:extLst>
          </p:cNvPr>
          <p:cNvSpPr txBox="1"/>
          <p:nvPr/>
        </p:nvSpPr>
        <p:spPr>
          <a:xfrm>
            <a:off x="3619828" y="283130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4" name="TextBox 83">
            <a:extLst>
              <a:ext uri="{FF2B5EF4-FFF2-40B4-BE49-F238E27FC236}">
                <a16:creationId xmlns:a16="http://schemas.microsoft.com/office/drawing/2014/main" id="{61308173-3A31-45FC-A048-E1A0759FA717}"/>
              </a:ext>
            </a:extLst>
          </p:cNvPr>
          <p:cNvSpPr txBox="1"/>
          <p:nvPr/>
        </p:nvSpPr>
        <p:spPr>
          <a:xfrm>
            <a:off x="6343173" y="283130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5" name="TextBox 84">
            <a:extLst>
              <a:ext uri="{FF2B5EF4-FFF2-40B4-BE49-F238E27FC236}">
                <a16:creationId xmlns:a16="http://schemas.microsoft.com/office/drawing/2014/main" id="{D7231822-8242-432F-9660-B10FB428FA6D}"/>
              </a:ext>
            </a:extLst>
          </p:cNvPr>
          <p:cNvSpPr txBox="1"/>
          <p:nvPr/>
        </p:nvSpPr>
        <p:spPr>
          <a:xfrm>
            <a:off x="896483" y="577564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6" name="TextBox 85">
            <a:extLst>
              <a:ext uri="{FF2B5EF4-FFF2-40B4-BE49-F238E27FC236}">
                <a16:creationId xmlns:a16="http://schemas.microsoft.com/office/drawing/2014/main" id="{492DEBF2-A2B9-401F-BF24-C07676BF9583}"/>
              </a:ext>
            </a:extLst>
          </p:cNvPr>
          <p:cNvSpPr txBox="1"/>
          <p:nvPr/>
        </p:nvSpPr>
        <p:spPr>
          <a:xfrm>
            <a:off x="3619828" y="577564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7" name="TextBox 86">
            <a:extLst>
              <a:ext uri="{FF2B5EF4-FFF2-40B4-BE49-F238E27FC236}">
                <a16:creationId xmlns:a16="http://schemas.microsoft.com/office/drawing/2014/main" id="{5659A8FC-F343-48BE-BCF2-C18A6C1AD4C2}"/>
              </a:ext>
            </a:extLst>
          </p:cNvPr>
          <p:cNvSpPr txBox="1"/>
          <p:nvPr/>
        </p:nvSpPr>
        <p:spPr>
          <a:xfrm>
            <a:off x="6343173" y="577564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88" name="Rectangle 87">
            <a:extLst>
              <a:ext uri="{FF2B5EF4-FFF2-40B4-BE49-F238E27FC236}">
                <a16:creationId xmlns:a16="http://schemas.microsoft.com/office/drawing/2014/main" id="{876ACDB0-26D2-4216-A5F3-8604A072E59F}"/>
              </a:ext>
            </a:extLst>
          </p:cNvPr>
          <p:cNvSpPr/>
          <p:nvPr/>
        </p:nvSpPr>
        <p:spPr>
          <a:xfrm>
            <a:off x="1244399" y="3208392"/>
            <a:ext cx="1449292" cy="4358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PUBLIC USE</a:t>
            </a:r>
          </a:p>
        </p:txBody>
      </p:sp>
      <p:sp>
        <p:nvSpPr>
          <p:cNvPr id="90" name="Rectangle 89">
            <a:extLst>
              <a:ext uri="{FF2B5EF4-FFF2-40B4-BE49-F238E27FC236}">
                <a16:creationId xmlns:a16="http://schemas.microsoft.com/office/drawing/2014/main" id="{65D4F776-314C-4255-B745-656F8FDE20BD}"/>
              </a:ext>
            </a:extLst>
          </p:cNvPr>
          <p:cNvSpPr/>
          <p:nvPr/>
        </p:nvSpPr>
        <p:spPr>
          <a:xfrm>
            <a:off x="3730226" y="3195340"/>
            <a:ext cx="1839709" cy="437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SCIENTIFIC USE</a:t>
            </a:r>
          </a:p>
        </p:txBody>
      </p:sp>
      <p:sp>
        <p:nvSpPr>
          <p:cNvPr id="91" name="Rectangle 90">
            <a:extLst>
              <a:ext uri="{FF2B5EF4-FFF2-40B4-BE49-F238E27FC236}">
                <a16:creationId xmlns:a16="http://schemas.microsoft.com/office/drawing/2014/main" id="{662F9BD8-AAC6-4773-A6BA-16FFA7C3E398}"/>
              </a:ext>
            </a:extLst>
          </p:cNvPr>
          <p:cNvSpPr/>
          <p:nvPr/>
        </p:nvSpPr>
        <p:spPr>
          <a:xfrm>
            <a:off x="6436770" y="3212435"/>
            <a:ext cx="1977651" cy="437557"/>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SDE</a:t>
            </a:r>
          </a:p>
        </p:txBody>
      </p:sp>
      <p:sp>
        <p:nvSpPr>
          <p:cNvPr id="96" name="Rectangle 95">
            <a:extLst>
              <a:ext uri="{FF2B5EF4-FFF2-40B4-BE49-F238E27FC236}">
                <a16:creationId xmlns:a16="http://schemas.microsoft.com/office/drawing/2014/main" id="{35C9AFFF-6D46-4FCA-BF7F-A92719034808}"/>
              </a:ext>
            </a:extLst>
          </p:cNvPr>
          <p:cNvSpPr/>
          <p:nvPr/>
        </p:nvSpPr>
        <p:spPr>
          <a:xfrm>
            <a:off x="9020718" y="1111028"/>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ysClr val="windowText" lastClr="000000"/>
                </a:solidFill>
                <a:latin typeface="Calibri" panose="020F0502020204030204" pitchFamily="34" charset="0"/>
                <a:cs typeface="Calibri" panose="020F0502020204030204" pitchFamily="34" charset="0"/>
              </a:rPr>
              <a:t>Data have been downloaded online, no data access agreement</a:t>
            </a:r>
          </a:p>
        </p:txBody>
      </p:sp>
      <p:sp>
        <p:nvSpPr>
          <p:cNvPr id="97" name="TextBox 96">
            <a:extLst>
              <a:ext uri="{FF2B5EF4-FFF2-40B4-BE49-F238E27FC236}">
                <a16:creationId xmlns:a16="http://schemas.microsoft.com/office/drawing/2014/main" id="{4DAE17C6-BAAC-4609-A1DC-F17891BE7493}"/>
              </a:ext>
            </a:extLst>
          </p:cNvPr>
          <p:cNvSpPr txBox="1"/>
          <p:nvPr/>
        </p:nvSpPr>
        <p:spPr>
          <a:xfrm>
            <a:off x="9020718" y="2810901"/>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98" name="Rectangle 97">
            <a:extLst>
              <a:ext uri="{FF2B5EF4-FFF2-40B4-BE49-F238E27FC236}">
                <a16:creationId xmlns:a16="http://schemas.microsoft.com/office/drawing/2014/main" id="{E2308FCF-FB34-4561-AAAB-5256F634823E}"/>
              </a:ext>
            </a:extLst>
          </p:cNvPr>
          <p:cNvSpPr/>
          <p:nvPr/>
        </p:nvSpPr>
        <p:spPr>
          <a:xfrm>
            <a:off x="9020718" y="4027727"/>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ysClr val="windowText" lastClr="000000"/>
                </a:solidFill>
                <a:latin typeface="Calibri" panose="020F0502020204030204" pitchFamily="34" charset="0"/>
                <a:cs typeface="Calibri" panose="020F0502020204030204" pitchFamily="34" charset="0"/>
              </a:rPr>
              <a:t>Pseudonymised data, with Data Sharing contract </a:t>
            </a:r>
          </a:p>
        </p:txBody>
      </p:sp>
      <p:sp>
        <p:nvSpPr>
          <p:cNvPr id="99" name="TextBox 98">
            <a:extLst>
              <a:ext uri="{FF2B5EF4-FFF2-40B4-BE49-F238E27FC236}">
                <a16:creationId xmlns:a16="http://schemas.microsoft.com/office/drawing/2014/main" id="{AE63094B-6D7E-4C78-86E1-BC116E0BD691}"/>
              </a:ext>
            </a:extLst>
          </p:cNvPr>
          <p:cNvSpPr txBox="1"/>
          <p:nvPr/>
        </p:nvSpPr>
        <p:spPr>
          <a:xfrm>
            <a:off x="9020718" y="5746972"/>
            <a:ext cx="2164846" cy="923330"/>
          </a:xfrm>
          <a:prstGeom prst="rect">
            <a:avLst/>
          </a:prstGeom>
          <a:noFill/>
          <a:ln>
            <a:solidFill>
              <a:srgbClr val="F5333F"/>
            </a:solidFill>
          </a:ln>
        </p:spPr>
        <p:txBody>
          <a:bodyPr wrap="square" rtlCol="0">
            <a:spAutoFit/>
          </a:bodyPr>
          <a:lstStyle/>
          <a:p>
            <a:r>
              <a:rPr lang="en-GB" dirty="0"/>
              <a:t>CLASSIFICATION:</a:t>
            </a:r>
          </a:p>
          <a:p>
            <a:endParaRPr lang="en-GB" dirty="0"/>
          </a:p>
          <a:p>
            <a:endParaRPr lang="en-GB" dirty="0"/>
          </a:p>
        </p:txBody>
      </p:sp>
      <p:sp>
        <p:nvSpPr>
          <p:cNvPr id="101" name="Rectangle 100">
            <a:extLst>
              <a:ext uri="{FF2B5EF4-FFF2-40B4-BE49-F238E27FC236}">
                <a16:creationId xmlns:a16="http://schemas.microsoft.com/office/drawing/2014/main" id="{E182BC00-9664-443C-9C55-5BBB7E5E366E}"/>
              </a:ext>
            </a:extLst>
          </p:cNvPr>
          <p:cNvSpPr/>
          <p:nvPr/>
        </p:nvSpPr>
        <p:spPr>
          <a:xfrm>
            <a:off x="1006436" y="6162548"/>
            <a:ext cx="1839709" cy="43755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2000" b="1" dirty="0">
                <a:solidFill>
                  <a:srgbClr val="F5333F"/>
                </a:solidFill>
                <a:latin typeface="Calibri" panose="020F0502020204030204" pitchFamily="34" charset="0"/>
                <a:cs typeface="Calibri" panose="020F0502020204030204" pitchFamily="34" charset="0"/>
              </a:rPr>
              <a:t>SCIENTIFIC USE</a:t>
            </a:r>
          </a:p>
        </p:txBody>
      </p:sp>
      <p:sp>
        <p:nvSpPr>
          <p:cNvPr id="102" name="Rectangle 101">
            <a:extLst>
              <a:ext uri="{FF2B5EF4-FFF2-40B4-BE49-F238E27FC236}">
                <a16:creationId xmlns:a16="http://schemas.microsoft.com/office/drawing/2014/main" id="{CC8B4B2A-D6C2-45EC-80DC-88D68BA97C49}"/>
              </a:ext>
            </a:extLst>
          </p:cNvPr>
          <p:cNvSpPr/>
          <p:nvPr/>
        </p:nvSpPr>
        <p:spPr>
          <a:xfrm>
            <a:off x="3713425" y="6179739"/>
            <a:ext cx="1977651" cy="437557"/>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rgbClr val="FFC000"/>
                </a:solidFill>
                <a:latin typeface="Calibri" panose="020F0502020204030204" pitchFamily="34" charset="0"/>
                <a:cs typeface="Calibri" panose="020F0502020204030204" pitchFamily="34" charset="0"/>
              </a:rPr>
              <a:t>SDE</a:t>
            </a:r>
          </a:p>
        </p:txBody>
      </p:sp>
      <p:sp>
        <p:nvSpPr>
          <p:cNvPr id="104" name="Rectangle 103">
            <a:extLst>
              <a:ext uri="{FF2B5EF4-FFF2-40B4-BE49-F238E27FC236}">
                <a16:creationId xmlns:a16="http://schemas.microsoft.com/office/drawing/2014/main" id="{AF3E662B-5860-4D86-8E35-BBE911D276CD}"/>
              </a:ext>
            </a:extLst>
          </p:cNvPr>
          <p:cNvSpPr/>
          <p:nvPr/>
        </p:nvSpPr>
        <p:spPr>
          <a:xfrm>
            <a:off x="6436770" y="6150611"/>
            <a:ext cx="1839709" cy="43755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2000" b="1" dirty="0">
                <a:solidFill>
                  <a:schemeClr val="tx1">
                    <a:lumMod val="50000"/>
                    <a:lumOff val="50000"/>
                  </a:schemeClr>
                </a:solidFill>
                <a:latin typeface="Calibri" panose="020F0502020204030204" pitchFamily="34" charset="0"/>
                <a:cs typeface="Calibri" panose="020F0502020204030204" pitchFamily="34" charset="0"/>
              </a:rPr>
              <a:t>SCIENTIFIC USE</a:t>
            </a:r>
          </a:p>
        </p:txBody>
      </p:sp>
      <p:sp>
        <p:nvSpPr>
          <p:cNvPr id="106" name="Rectangle 105">
            <a:extLst>
              <a:ext uri="{FF2B5EF4-FFF2-40B4-BE49-F238E27FC236}">
                <a16:creationId xmlns:a16="http://schemas.microsoft.com/office/drawing/2014/main" id="{2A03060D-F96F-4431-AF7C-6FC0472152F4}"/>
              </a:ext>
            </a:extLst>
          </p:cNvPr>
          <p:cNvSpPr/>
          <p:nvPr/>
        </p:nvSpPr>
        <p:spPr>
          <a:xfrm>
            <a:off x="9114315" y="6162547"/>
            <a:ext cx="1977651" cy="437557"/>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SDE</a:t>
            </a:r>
          </a:p>
        </p:txBody>
      </p:sp>
      <p:sp>
        <p:nvSpPr>
          <p:cNvPr id="107" name="Rectangle 106">
            <a:extLst>
              <a:ext uri="{FF2B5EF4-FFF2-40B4-BE49-F238E27FC236}">
                <a16:creationId xmlns:a16="http://schemas.microsoft.com/office/drawing/2014/main" id="{961BCEF0-C6D0-4496-976C-0DDEA792981F}"/>
              </a:ext>
            </a:extLst>
          </p:cNvPr>
          <p:cNvSpPr/>
          <p:nvPr/>
        </p:nvSpPr>
        <p:spPr>
          <a:xfrm>
            <a:off x="9260639" y="3195340"/>
            <a:ext cx="1449292" cy="4358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PUBLIC USE</a:t>
            </a:r>
          </a:p>
        </p:txBody>
      </p:sp>
    </p:spTree>
    <p:extLst>
      <p:ext uri="{BB962C8B-B14F-4D97-AF65-F5344CB8AC3E}">
        <p14:creationId xmlns:p14="http://schemas.microsoft.com/office/powerpoint/2010/main" val="20792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P spid="101" grpId="0" animBg="1"/>
      <p:bldP spid="102" grpId="0" animBg="1"/>
      <p:bldP spid="104" grpId="0" animBg="1"/>
      <p:bldP spid="106" grpId="0" animBg="1"/>
      <p:bldP spid="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D4E7-A2FB-4B71-B6FD-8BBA655CC922}"/>
              </a:ext>
            </a:extLst>
          </p:cNvPr>
          <p:cNvSpPr>
            <a:spLocks noGrp="1"/>
          </p:cNvSpPr>
          <p:nvPr>
            <p:ph type="title"/>
          </p:nvPr>
        </p:nvSpPr>
        <p:spPr>
          <a:xfrm>
            <a:off x="766764" y="476673"/>
            <a:ext cx="10658475" cy="1107996"/>
          </a:xfrm>
        </p:spPr>
        <p:txBody>
          <a:bodyPr>
            <a:normAutofit/>
          </a:bodyPr>
          <a:lstStyle/>
          <a:p>
            <a:r>
              <a:rPr lang="en-GB" dirty="0"/>
              <a:t>Appendix: Legal gateways, useful definitions</a:t>
            </a:r>
          </a:p>
        </p:txBody>
      </p:sp>
      <p:sp>
        <p:nvSpPr>
          <p:cNvPr id="10" name="Rectangle 9">
            <a:extLst>
              <a:ext uri="{FF2B5EF4-FFF2-40B4-BE49-F238E27FC236}">
                <a16:creationId xmlns:a16="http://schemas.microsoft.com/office/drawing/2014/main" id="{42F79391-5A62-4EB8-B3A6-38883EF0AB73}"/>
              </a:ext>
            </a:extLst>
          </p:cNvPr>
          <p:cNvSpPr/>
          <p:nvPr/>
        </p:nvSpPr>
        <p:spPr>
          <a:xfrm>
            <a:off x="599039" y="1584669"/>
            <a:ext cx="5247451" cy="1015663"/>
          </a:xfrm>
          <a:prstGeom prst="rect">
            <a:avLst/>
          </a:prstGeom>
        </p:spPr>
        <p:txBody>
          <a:bodyPr wrap="square">
            <a:spAutoFit/>
          </a:bodyPr>
          <a:lstStyle/>
          <a:p>
            <a:r>
              <a:rPr lang="en-GB" sz="2000" b="1" dirty="0">
                <a:solidFill>
                  <a:srgbClr val="F5333F"/>
                </a:solidFill>
              </a:rPr>
              <a:t>Common Law: </a:t>
            </a:r>
            <a:r>
              <a:rPr lang="en-GB" sz="2000" dirty="0"/>
              <a:t>The law derived from decisions of courts and case law, rather than Acts of Parliament or other legislation.</a:t>
            </a:r>
          </a:p>
        </p:txBody>
      </p:sp>
      <p:sp>
        <p:nvSpPr>
          <p:cNvPr id="11" name="Rectangle 10">
            <a:extLst>
              <a:ext uri="{FF2B5EF4-FFF2-40B4-BE49-F238E27FC236}">
                <a16:creationId xmlns:a16="http://schemas.microsoft.com/office/drawing/2014/main" id="{39F0E5B6-4272-4F49-9385-A72ADA5551D3}"/>
              </a:ext>
            </a:extLst>
          </p:cNvPr>
          <p:cNvSpPr/>
          <p:nvPr/>
        </p:nvSpPr>
        <p:spPr>
          <a:xfrm>
            <a:off x="6345508" y="1584668"/>
            <a:ext cx="4912869" cy="1015663"/>
          </a:xfrm>
          <a:prstGeom prst="rect">
            <a:avLst/>
          </a:prstGeom>
        </p:spPr>
        <p:txBody>
          <a:bodyPr wrap="square">
            <a:spAutoFit/>
          </a:bodyPr>
          <a:lstStyle/>
          <a:p>
            <a:r>
              <a:rPr lang="en-GB" sz="2000" b="1" dirty="0">
                <a:solidFill>
                  <a:srgbClr val="F5333F"/>
                </a:solidFill>
              </a:rPr>
              <a:t>Confidentiality:</a:t>
            </a:r>
            <a:r>
              <a:rPr lang="en-GB" sz="2000" b="1" dirty="0"/>
              <a:t> </a:t>
            </a:r>
            <a:r>
              <a:rPr lang="en-GB" sz="2000" dirty="0"/>
              <a:t>Ensuring that information is not made available or disclosed to unauthorised individuals, or organisations.</a:t>
            </a:r>
          </a:p>
        </p:txBody>
      </p:sp>
      <p:sp>
        <p:nvSpPr>
          <p:cNvPr id="12" name="Rectangle 11">
            <a:extLst>
              <a:ext uri="{FF2B5EF4-FFF2-40B4-BE49-F238E27FC236}">
                <a16:creationId xmlns:a16="http://schemas.microsoft.com/office/drawing/2014/main" id="{2F9182F1-1A7F-493F-BCE8-0F9FF2017C78}"/>
              </a:ext>
            </a:extLst>
          </p:cNvPr>
          <p:cNvSpPr/>
          <p:nvPr/>
        </p:nvSpPr>
        <p:spPr>
          <a:xfrm>
            <a:off x="599036" y="4454292"/>
            <a:ext cx="5247451" cy="1631216"/>
          </a:xfrm>
          <a:prstGeom prst="rect">
            <a:avLst/>
          </a:prstGeom>
        </p:spPr>
        <p:txBody>
          <a:bodyPr wrap="square">
            <a:spAutoFit/>
          </a:bodyPr>
          <a:lstStyle/>
          <a:p>
            <a:r>
              <a:rPr lang="en-GB" sz="2000" b="1" dirty="0">
                <a:solidFill>
                  <a:srgbClr val="F5333F"/>
                </a:solidFill>
              </a:rPr>
              <a:t>Duty of Confidentiality:</a:t>
            </a:r>
            <a:r>
              <a:rPr lang="en-GB" sz="2000" b="1" dirty="0"/>
              <a:t> </a:t>
            </a:r>
            <a:r>
              <a:rPr lang="en-GB" sz="2000" dirty="0"/>
              <a:t>A duty of confidentiality arises when one person discloses information to another in circumstances where it is reasonable to expect that the information will be held in confidence.</a:t>
            </a:r>
          </a:p>
        </p:txBody>
      </p:sp>
      <p:sp>
        <p:nvSpPr>
          <p:cNvPr id="14" name="Rectangle 13">
            <a:extLst>
              <a:ext uri="{FF2B5EF4-FFF2-40B4-BE49-F238E27FC236}">
                <a16:creationId xmlns:a16="http://schemas.microsoft.com/office/drawing/2014/main" id="{B3972860-7B1C-45FD-A1EB-B96A5BADCDA9}"/>
              </a:ext>
            </a:extLst>
          </p:cNvPr>
          <p:cNvSpPr/>
          <p:nvPr/>
        </p:nvSpPr>
        <p:spPr>
          <a:xfrm>
            <a:off x="599037" y="2711704"/>
            <a:ext cx="5247451" cy="1631216"/>
          </a:xfrm>
          <a:prstGeom prst="rect">
            <a:avLst/>
          </a:prstGeom>
        </p:spPr>
        <p:txBody>
          <a:bodyPr wrap="square">
            <a:spAutoFit/>
          </a:bodyPr>
          <a:lstStyle/>
          <a:p>
            <a:r>
              <a:rPr lang="en-GB" sz="2000" b="1" dirty="0">
                <a:solidFill>
                  <a:srgbClr val="F5333F"/>
                </a:solidFill>
              </a:rPr>
              <a:t>Implied consent:</a:t>
            </a:r>
            <a:r>
              <a:rPr lang="en-GB" sz="2000" b="1" dirty="0"/>
              <a:t> </a:t>
            </a:r>
            <a:r>
              <a:rPr lang="en-GB" sz="2000" dirty="0"/>
              <a:t>An unwritten ‘agreement’ between the patient and health and social care professionals that provide their care that allows their data to be shared as long as it is relevant for their care. </a:t>
            </a:r>
          </a:p>
        </p:txBody>
      </p:sp>
      <p:sp>
        <p:nvSpPr>
          <p:cNvPr id="15" name="Rectangle 14">
            <a:extLst>
              <a:ext uri="{FF2B5EF4-FFF2-40B4-BE49-F238E27FC236}">
                <a16:creationId xmlns:a16="http://schemas.microsoft.com/office/drawing/2014/main" id="{1AB5BD60-A076-4184-BFD2-7D4147C77079}"/>
              </a:ext>
            </a:extLst>
          </p:cNvPr>
          <p:cNvSpPr/>
          <p:nvPr/>
        </p:nvSpPr>
        <p:spPr>
          <a:xfrm>
            <a:off x="6345509" y="4454292"/>
            <a:ext cx="4912869" cy="1015663"/>
          </a:xfrm>
          <a:prstGeom prst="rect">
            <a:avLst/>
          </a:prstGeom>
        </p:spPr>
        <p:txBody>
          <a:bodyPr wrap="square">
            <a:spAutoFit/>
          </a:bodyPr>
          <a:lstStyle/>
          <a:p>
            <a:r>
              <a:rPr lang="en-GB" sz="2000" b="1" dirty="0">
                <a:solidFill>
                  <a:srgbClr val="F5333F"/>
                </a:solidFill>
              </a:rPr>
              <a:t>Explicit consent: </a:t>
            </a:r>
            <a:r>
              <a:rPr lang="en-GB" sz="2000" dirty="0"/>
              <a:t>A freely given, specific, informed and unambiguous indication of the individual’s wishes e.g. regarding data use. </a:t>
            </a:r>
          </a:p>
        </p:txBody>
      </p:sp>
      <p:sp>
        <p:nvSpPr>
          <p:cNvPr id="16" name="Rectangle 15">
            <a:extLst>
              <a:ext uri="{FF2B5EF4-FFF2-40B4-BE49-F238E27FC236}">
                <a16:creationId xmlns:a16="http://schemas.microsoft.com/office/drawing/2014/main" id="{22E2DFFA-FBB8-4D53-A1FA-EB8B9A1E42B0}"/>
              </a:ext>
            </a:extLst>
          </p:cNvPr>
          <p:cNvSpPr/>
          <p:nvPr/>
        </p:nvSpPr>
        <p:spPr>
          <a:xfrm>
            <a:off x="6345509" y="2711704"/>
            <a:ext cx="5095113" cy="1631216"/>
          </a:xfrm>
          <a:prstGeom prst="rect">
            <a:avLst/>
          </a:prstGeom>
        </p:spPr>
        <p:txBody>
          <a:bodyPr wrap="square">
            <a:spAutoFit/>
          </a:bodyPr>
          <a:lstStyle/>
          <a:p>
            <a:r>
              <a:rPr lang="en-GB" sz="2000" b="1" dirty="0">
                <a:solidFill>
                  <a:srgbClr val="F5333F"/>
                </a:solidFill>
              </a:rPr>
              <a:t>Data Protection Act (2018):</a:t>
            </a:r>
            <a:r>
              <a:rPr lang="en-GB" sz="2000" b="1" dirty="0"/>
              <a:t> </a:t>
            </a:r>
            <a:r>
              <a:rPr lang="en-GB" sz="2000" dirty="0"/>
              <a:t>The main UK legislation which governs the handling and protection of personally identifiable data relating to living people only. This Act incorporates the GDPR.</a:t>
            </a:r>
          </a:p>
        </p:txBody>
      </p:sp>
    </p:spTree>
    <p:extLst>
      <p:ext uri="{BB962C8B-B14F-4D97-AF65-F5344CB8AC3E}">
        <p14:creationId xmlns:p14="http://schemas.microsoft.com/office/powerpoint/2010/main" val="140851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9A77-D709-488A-AD1D-C25F19BC2E90}"/>
              </a:ext>
            </a:extLst>
          </p:cNvPr>
          <p:cNvSpPr>
            <a:spLocks noGrp="1"/>
          </p:cNvSpPr>
          <p:nvPr>
            <p:ph type="title"/>
          </p:nvPr>
        </p:nvSpPr>
        <p:spPr/>
        <p:txBody>
          <a:bodyPr/>
          <a:lstStyle/>
          <a:p>
            <a:r>
              <a:rPr lang="en-GB" dirty="0"/>
              <a:t>Assessments for this module</a:t>
            </a:r>
          </a:p>
        </p:txBody>
      </p:sp>
      <p:sp>
        <p:nvSpPr>
          <p:cNvPr id="3" name="Content Placeholder 2">
            <a:extLst>
              <a:ext uri="{FF2B5EF4-FFF2-40B4-BE49-F238E27FC236}">
                <a16:creationId xmlns:a16="http://schemas.microsoft.com/office/drawing/2014/main" id="{31F52E78-993F-4F08-8646-3E5D9CBC287F}"/>
              </a:ext>
            </a:extLst>
          </p:cNvPr>
          <p:cNvSpPr>
            <a:spLocks noGrp="1"/>
          </p:cNvSpPr>
          <p:nvPr>
            <p:ph idx="1"/>
          </p:nvPr>
        </p:nvSpPr>
        <p:spPr>
          <a:xfrm>
            <a:off x="838200" y="1690688"/>
            <a:ext cx="10515600" cy="2556669"/>
          </a:xfrm>
        </p:spPr>
        <p:txBody>
          <a:bodyPr/>
          <a:lstStyle/>
          <a:p>
            <a:pPr marL="0" indent="0">
              <a:buClr>
                <a:srgbClr val="F5333F"/>
              </a:buClr>
              <a:buNone/>
            </a:pPr>
            <a:endParaRPr lang="en-GB" u="sng" dirty="0"/>
          </a:p>
          <a:p>
            <a:pPr lvl="0">
              <a:buClr>
                <a:srgbClr val="F5333F"/>
              </a:buClr>
            </a:pPr>
            <a:r>
              <a:rPr lang="en-GB" u="sng" dirty="0">
                <a:solidFill>
                  <a:prstClr val="black"/>
                </a:solidFill>
                <a:hlinkClick r:id="rId3"/>
              </a:rPr>
              <a:t>SDAP: Safe Analyst Training - Data Awareness and Legal Introduction</a:t>
            </a:r>
            <a:endParaRPr lang="en-GB" u="sng" dirty="0">
              <a:solidFill>
                <a:prstClr val="black"/>
              </a:solidFill>
            </a:endParaRPr>
          </a:p>
          <a:p>
            <a:pPr marL="0" lvl="0" indent="0">
              <a:buClr>
                <a:srgbClr val="F5333F"/>
              </a:buClr>
              <a:buNone/>
            </a:pPr>
            <a:endParaRPr lang="en-GB" u="sng" dirty="0">
              <a:solidFill>
                <a:prstClr val="black"/>
              </a:solidFill>
            </a:endParaRPr>
          </a:p>
        </p:txBody>
      </p:sp>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4"/>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5"/>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B644-7C9F-427A-BEF7-8BEE13701965}"/>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3778CA52-D972-4E35-9CAC-224BBCB7439C}"/>
              </a:ext>
            </a:extLst>
          </p:cNvPr>
          <p:cNvSpPr>
            <a:spLocks noGrp="1"/>
          </p:cNvSpPr>
          <p:nvPr>
            <p:ph idx="1"/>
          </p:nvPr>
        </p:nvSpPr>
        <p:spPr/>
        <p:txBody>
          <a:bodyPr>
            <a:normAutofit lnSpcReduction="10000"/>
          </a:bodyPr>
          <a:lstStyle/>
          <a:p>
            <a:pPr marL="0" indent="0">
              <a:buNone/>
            </a:pPr>
            <a:r>
              <a:rPr lang="en-GB" sz="2000" dirty="0"/>
              <a:t>In this module, we will talk about:</a:t>
            </a:r>
          </a:p>
          <a:p>
            <a:pPr marL="0" indent="0">
              <a:buNone/>
            </a:pPr>
            <a:endParaRPr lang="en-GB" sz="2000" dirty="0"/>
          </a:p>
          <a:p>
            <a:pPr>
              <a:buClr>
                <a:srgbClr val="F5333F"/>
              </a:buClr>
            </a:pPr>
            <a:r>
              <a:rPr lang="en-GB" sz="2000" dirty="0"/>
              <a:t>Different types of data</a:t>
            </a:r>
          </a:p>
          <a:p>
            <a:pPr>
              <a:buClr>
                <a:srgbClr val="F5333F"/>
              </a:buClr>
            </a:pPr>
            <a:endParaRPr lang="en-GB" sz="2000" dirty="0"/>
          </a:p>
          <a:p>
            <a:pPr>
              <a:buClr>
                <a:srgbClr val="F5333F"/>
              </a:buClr>
            </a:pPr>
            <a:r>
              <a:rPr lang="en-GB" sz="2000" dirty="0"/>
              <a:t>Why some data types are more sensitive than others</a:t>
            </a:r>
          </a:p>
          <a:p>
            <a:pPr>
              <a:buClr>
                <a:srgbClr val="F5333F"/>
              </a:buClr>
            </a:pPr>
            <a:endParaRPr lang="en-GB" sz="2000" dirty="0"/>
          </a:p>
          <a:p>
            <a:pPr>
              <a:buClr>
                <a:srgbClr val="F5333F"/>
              </a:buClr>
            </a:pPr>
            <a:r>
              <a:rPr lang="en-GB" sz="2000" dirty="0"/>
              <a:t>Access to data types</a:t>
            </a:r>
          </a:p>
          <a:p>
            <a:pPr>
              <a:buClr>
                <a:srgbClr val="F5333F"/>
              </a:buClr>
            </a:pPr>
            <a:endParaRPr lang="en-GB" sz="2000" dirty="0"/>
          </a:p>
          <a:p>
            <a:pPr>
              <a:buClr>
                <a:srgbClr val="F5333F"/>
              </a:buClr>
            </a:pPr>
            <a:r>
              <a:rPr lang="en-GB" sz="2000" dirty="0"/>
              <a:t>The law and data access</a:t>
            </a:r>
          </a:p>
          <a:p>
            <a:pPr>
              <a:buClr>
                <a:srgbClr val="F5333F"/>
              </a:buClr>
            </a:pPr>
            <a:endParaRPr lang="en-GB" sz="2000" dirty="0"/>
          </a:p>
          <a:p>
            <a:pPr>
              <a:buClr>
                <a:srgbClr val="F5333F"/>
              </a:buClr>
            </a:pPr>
            <a:r>
              <a:rPr lang="en-GB" sz="2000" dirty="0"/>
              <a:t>How we classify data</a:t>
            </a:r>
          </a:p>
        </p:txBody>
      </p:sp>
    </p:spTree>
    <p:extLst>
      <p:ext uri="{BB962C8B-B14F-4D97-AF65-F5344CB8AC3E}">
        <p14:creationId xmlns:p14="http://schemas.microsoft.com/office/powerpoint/2010/main" val="406664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10658475" cy="1107996"/>
          </a:xfrm>
        </p:spPr>
        <p:txBody>
          <a:bodyPr>
            <a:normAutofit fontScale="90000"/>
          </a:bodyPr>
          <a:lstStyle/>
          <a:p>
            <a:r>
              <a:rPr lang="en-US" dirty="0"/>
              <a:t>Types of Data: Aggregate &amp; Microdata</a:t>
            </a:r>
            <a:br>
              <a:rPr lang="en-US" dirty="0"/>
            </a:br>
            <a:endParaRPr lang="en-GB" dirty="0"/>
          </a:p>
        </p:txBody>
      </p:sp>
      <p:sp>
        <p:nvSpPr>
          <p:cNvPr id="11" name="TextBox 10">
            <a:extLst>
              <a:ext uri="{FF2B5EF4-FFF2-40B4-BE49-F238E27FC236}">
                <a16:creationId xmlns:a16="http://schemas.microsoft.com/office/drawing/2014/main" id="{7983CB3E-D76A-4BAC-AE83-BBFF539A48FB}"/>
              </a:ext>
            </a:extLst>
          </p:cNvPr>
          <p:cNvSpPr txBox="1"/>
          <p:nvPr/>
        </p:nvSpPr>
        <p:spPr>
          <a:xfrm>
            <a:off x="6857991" y="4491052"/>
            <a:ext cx="2678359" cy="382335"/>
          </a:xfrm>
          <a:prstGeom prst="rect">
            <a:avLst/>
          </a:prstGeom>
          <a:noFill/>
        </p:spPr>
        <p:txBody>
          <a:bodyPr wrap="square" rtlCol="0">
            <a:spAutoFit/>
          </a:bodyPr>
          <a:lstStyle/>
          <a:p>
            <a:pPr algn="ctr"/>
            <a:r>
              <a:rPr lang="en-GB" sz="2400" dirty="0"/>
              <a:t>Aggregate Data</a:t>
            </a:r>
          </a:p>
        </p:txBody>
      </p:sp>
      <p:sp>
        <p:nvSpPr>
          <p:cNvPr id="23" name="Rectangle 22">
            <a:extLst>
              <a:ext uri="{FF2B5EF4-FFF2-40B4-BE49-F238E27FC236}">
                <a16:creationId xmlns:a16="http://schemas.microsoft.com/office/drawing/2014/main" id="{0A8BC18E-C5BD-46BA-B6F3-7724A5568481}"/>
              </a:ext>
            </a:extLst>
          </p:cNvPr>
          <p:cNvSpPr/>
          <p:nvPr/>
        </p:nvSpPr>
        <p:spPr>
          <a:xfrm>
            <a:off x="437307" y="4682220"/>
            <a:ext cx="5597041" cy="1692771"/>
          </a:xfrm>
          <a:prstGeom prst="rect">
            <a:avLst/>
          </a:prstGeom>
          <a:ln w="28575">
            <a:solidFill>
              <a:schemeClr val="tx1"/>
            </a:solidFill>
          </a:ln>
        </p:spPr>
        <p:txBody>
          <a:bodyPr wrap="square">
            <a:spAutoFit/>
          </a:bodyPr>
          <a:lstStyle/>
          <a:p>
            <a:pPr lvl="0" defTabSz="914400"/>
            <a:r>
              <a:rPr lang="en-US" sz="2400" b="1" dirty="0">
                <a:latin typeface="Calibri" panose="020F0502020204030204"/>
              </a:rPr>
              <a:t>AGGREGATE DATA</a:t>
            </a:r>
          </a:p>
          <a:p>
            <a:pPr lvl="0" defTabSz="914400"/>
            <a:r>
              <a:rPr lang="en-GB" sz="2000" dirty="0">
                <a:latin typeface="Calibri" panose="020F0502020204030204"/>
              </a:rPr>
              <a:t>Aggregate data are data combined from several measurements. When data are aggregated, groups of observations are replaced with summary statistics based on those observations.</a:t>
            </a:r>
            <a:endParaRPr lang="en-US" sz="2000" dirty="0">
              <a:latin typeface="Calibri" panose="020F0502020204030204"/>
            </a:endParaRPr>
          </a:p>
        </p:txBody>
      </p:sp>
      <p:grpSp>
        <p:nvGrpSpPr>
          <p:cNvPr id="64" name="Group 63">
            <a:extLst>
              <a:ext uri="{FF2B5EF4-FFF2-40B4-BE49-F238E27FC236}">
                <a16:creationId xmlns:a16="http://schemas.microsoft.com/office/drawing/2014/main" id="{4AFFB163-8B29-4964-898A-0F4AADE8D415}"/>
              </a:ext>
            </a:extLst>
          </p:cNvPr>
          <p:cNvGrpSpPr/>
          <p:nvPr/>
        </p:nvGrpSpPr>
        <p:grpSpPr>
          <a:xfrm>
            <a:off x="298362" y="1326364"/>
            <a:ext cx="6201091" cy="2861369"/>
            <a:chOff x="160520" y="3879065"/>
            <a:chExt cx="6029104" cy="2678340"/>
          </a:xfrm>
        </p:grpSpPr>
        <p:grpSp>
          <p:nvGrpSpPr>
            <p:cNvPr id="48" name="Group 47">
              <a:extLst>
                <a:ext uri="{FF2B5EF4-FFF2-40B4-BE49-F238E27FC236}">
                  <a16:creationId xmlns:a16="http://schemas.microsoft.com/office/drawing/2014/main" id="{25379E77-30C6-43F2-8E05-5FC1837A5175}"/>
                </a:ext>
              </a:extLst>
            </p:cNvPr>
            <p:cNvGrpSpPr/>
            <p:nvPr/>
          </p:nvGrpSpPr>
          <p:grpSpPr>
            <a:xfrm>
              <a:off x="1424372" y="5030283"/>
              <a:ext cx="3436657" cy="1076514"/>
              <a:chOff x="269616" y="3513686"/>
              <a:chExt cx="2743199" cy="927240"/>
            </a:xfrm>
          </p:grpSpPr>
          <p:pic>
            <p:nvPicPr>
              <p:cNvPr id="49" name="Graphic 48" descr="Man">
                <a:extLst>
                  <a:ext uri="{FF2B5EF4-FFF2-40B4-BE49-F238E27FC236}">
                    <a16:creationId xmlns:a16="http://schemas.microsoft.com/office/drawing/2014/main" id="{3E454CE3-F90B-4CB1-85C6-07DF063B8B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8763" y="3526526"/>
                <a:ext cx="914400" cy="914400"/>
              </a:xfrm>
              <a:prstGeom prst="rect">
                <a:avLst/>
              </a:prstGeom>
            </p:spPr>
          </p:pic>
          <p:grpSp>
            <p:nvGrpSpPr>
              <p:cNvPr id="50" name="Group 49">
                <a:extLst>
                  <a:ext uri="{FF2B5EF4-FFF2-40B4-BE49-F238E27FC236}">
                    <a16:creationId xmlns:a16="http://schemas.microsoft.com/office/drawing/2014/main" id="{19A31F6D-6D6D-4C2D-BD78-AC72DAF58FF6}"/>
                  </a:ext>
                </a:extLst>
              </p:cNvPr>
              <p:cNvGrpSpPr/>
              <p:nvPr/>
            </p:nvGrpSpPr>
            <p:grpSpPr>
              <a:xfrm>
                <a:off x="269616" y="3513686"/>
                <a:ext cx="2743199" cy="917666"/>
                <a:chOff x="183766" y="2599286"/>
                <a:chExt cx="2743199" cy="917666"/>
              </a:xfrm>
            </p:grpSpPr>
            <p:pic>
              <p:nvPicPr>
                <p:cNvPr id="51" name="Graphic 50" descr="Woman">
                  <a:extLst>
                    <a:ext uri="{FF2B5EF4-FFF2-40B4-BE49-F238E27FC236}">
                      <a16:creationId xmlns:a16="http://schemas.microsoft.com/office/drawing/2014/main" id="{98417D9D-E0FF-4633-A2B6-9310E4C739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766" y="2599286"/>
                  <a:ext cx="914400" cy="914400"/>
                </a:xfrm>
                <a:prstGeom prst="rect">
                  <a:avLst/>
                </a:prstGeom>
              </p:spPr>
            </p:pic>
            <p:pic>
              <p:nvPicPr>
                <p:cNvPr id="52" name="Graphic 51" descr="Pregnant lady">
                  <a:extLst>
                    <a:ext uri="{FF2B5EF4-FFF2-40B4-BE49-F238E27FC236}">
                      <a16:creationId xmlns:a16="http://schemas.microsoft.com/office/drawing/2014/main" id="{3F5B5BBA-BDE3-4D5B-80E8-C69F4C7EBD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166" y="2599286"/>
                  <a:ext cx="914400" cy="914400"/>
                </a:xfrm>
                <a:prstGeom prst="rect">
                  <a:avLst/>
                </a:prstGeom>
              </p:spPr>
            </p:pic>
            <p:pic>
              <p:nvPicPr>
                <p:cNvPr id="54" name="Graphic 53" descr="Man with baby">
                  <a:extLst>
                    <a:ext uri="{FF2B5EF4-FFF2-40B4-BE49-F238E27FC236}">
                      <a16:creationId xmlns:a16="http://schemas.microsoft.com/office/drawing/2014/main" id="{9EFF4B9B-40EA-4CBC-9789-0FE870AB94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12565" y="2599286"/>
                  <a:ext cx="914400" cy="914400"/>
                </a:xfrm>
                <a:prstGeom prst="rect">
                  <a:avLst/>
                </a:prstGeom>
              </p:spPr>
            </p:pic>
            <p:pic>
              <p:nvPicPr>
                <p:cNvPr id="55" name="Graphic 54" descr="Man">
                  <a:extLst>
                    <a:ext uri="{FF2B5EF4-FFF2-40B4-BE49-F238E27FC236}">
                      <a16:creationId xmlns:a16="http://schemas.microsoft.com/office/drawing/2014/main" id="{BF854F02-E18F-4391-9EE2-339AF4A836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3418" y="2602552"/>
                  <a:ext cx="914400" cy="914400"/>
                </a:xfrm>
                <a:prstGeom prst="rect">
                  <a:avLst/>
                </a:prstGeom>
              </p:spPr>
            </p:pic>
          </p:grpSp>
        </p:grpSp>
        <p:sp>
          <p:nvSpPr>
            <p:cNvPr id="56" name="Thought Bubble: Cloud 55">
              <a:extLst>
                <a:ext uri="{FF2B5EF4-FFF2-40B4-BE49-F238E27FC236}">
                  <a16:creationId xmlns:a16="http://schemas.microsoft.com/office/drawing/2014/main" id="{D68FAEA0-8641-469B-B204-371732591B3C}"/>
                </a:ext>
              </a:extLst>
            </p:cNvPr>
            <p:cNvSpPr/>
            <p:nvPr/>
          </p:nvSpPr>
          <p:spPr>
            <a:xfrm rot="349958">
              <a:off x="180890" y="3952798"/>
              <a:ext cx="1497632" cy="913534"/>
            </a:xfrm>
            <a:prstGeom prst="cloudCallout">
              <a:avLst>
                <a:gd name="adj1" fmla="val 63595"/>
                <a:gd name="adj2" fmla="val 74322"/>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sp>
          <p:nvSpPr>
            <p:cNvPr id="57" name="Thought Bubble: Cloud 56">
              <a:extLst>
                <a:ext uri="{FF2B5EF4-FFF2-40B4-BE49-F238E27FC236}">
                  <a16:creationId xmlns:a16="http://schemas.microsoft.com/office/drawing/2014/main" id="{2561AD25-C213-4D1F-A96A-43127A03E09A}"/>
                </a:ext>
              </a:extLst>
            </p:cNvPr>
            <p:cNvSpPr/>
            <p:nvPr/>
          </p:nvSpPr>
          <p:spPr>
            <a:xfrm rot="192207">
              <a:off x="160520" y="5090070"/>
              <a:ext cx="1400562" cy="832633"/>
            </a:xfrm>
            <a:prstGeom prst="cloudCallout">
              <a:avLst>
                <a:gd name="adj1" fmla="val 68936"/>
                <a:gd name="adj2" fmla="val 63034"/>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sp>
          <p:nvSpPr>
            <p:cNvPr id="58" name="Thought Bubble: Cloud 57">
              <a:extLst>
                <a:ext uri="{FF2B5EF4-FFF2-40B4-BE49-F238E27FC236}">
                  <a16:creationId xmlns:a16="http://schemas.microsoft.com/office/drawing/2014/main" id="{1E37B454-6D6D-44C0-B184-906C7ADCB224}"/>
                </a:ext>
              </a:extLst>
            </p:cNvPr>
            <p:cNvSpPr/>
            <p:nvPr/>
          </p:nvSpPr>
          <p:spPr>
            <a:xfrm>
              <a:off x="1758969" y="3879065"/>
              <a:ext cx="1400562" cy="915486"/>
            </a:xfrm>
            <a:prstGeom prst="cloudCallout">
              <a:avLst>
                <a:gd name="adj1" fmla="val 6633"/>
                <a:gd name="adj2" fmla="val 73122"/>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sp>
          <p:nvSpPr>
            <p:cNvPr id="59" name="TextBox 58">
              <a:extLst>
                <a:ext uri="{FF2B5EF4-FFF2-40B4-BE49-F238E27FC236}">
                  <a16:creationId xmlns:a16="http://schemas.microsoft.com/office/drawing/2014/main" id="{EE302E33-0638-4AAF-A2A0-FAEA321FDEA2}"/>
                </a:ext>
              </a:extLst>
            </p:cNvPr>
            <p:cNvSpPr txBox="1"/>
            <p:nvPr/>
          </p:nvSpPr>
          <p:spPr>
            <a:xfrm>
              <a:off x="1712452" y="6095740"/>
              <a:ext cx="2678359" cy="461665"/>
            </a:xfrm>
            <a:prstGeom prst="rect">
              <a:avLst/>
            </a:prstGeom>
            <a:noFill/>
          </p:spPr>
          <p:txBody>
            <a:bodyPr wrap="square" rtlCol="0">
              <a:spAutoFit/>
            </a:bodyPr>
            <a:lstStyle/>
            <a:p>
              <a:pPr algn="ctr"/>
              <a:r>
                <a:rPr lang="en-GB" sz="2400" dirty="0"/>
                <a:t>Microdata</a:t>
              </a:r>
            </a:p>
          </p:txBody>
        </p:sp>
        <p:pic>
          <p:nvPicPr>
            <p:cNvPr id="28" name="Graphic 27" descr="Cake">
              <a:extLst>
                <a:ext uri="{FF2B5EF4-FFF2-40B4-BE49-F238E27FC236}">
                  <a16:creationId xmlns:a16="http://schemas.microsoft.com/office/drawing/2014/main" id="{9CC14B70-FA04-41F7-AD29-A7D8CA24A0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2543" y="5104322"/>
              <a:ext cx="686163" cy="686163"/>
            </a:xfrm>
            <a:prstGeom prst="rect">
              <a:avLst/>
            </a:prstGeom>
          </p:spPr>
        </p:pic>
        <p:pic>
          <p:nvPicPr>
            <p:cNvPr id="30" name="Graphic 29" descr="Coins">
              <a:extLst>
                <a:ext uri="{FF2B5EF4-FFF2-40B4-BE49-F238E27FC236}">
                  <a16:creationId xmlns:a16="http://schemas.microsoft.com/office/drawing/2014/main" id="{E1F2B047-B4E2-4800-A8CF-84189B99036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6900" y="4024578"/>
              <a:ext cx="769973" cy="769973"/>
            </a:xfrm>
            <a:prstGeom prst="rect">
              <a:avLst/>
            </a:prstGeom>
          </p:spPr>
        </p:pic>
        <p:pic>
          <p:nvPicPr>
            <p:cNvPr id="18" name="Graphic 17" descr="Fingerprint">
              <a:extLst>
                <a:ext uri="{FF2B5EF4-FFF2-40B4-BE49-F238E27FC236}">
                  <a16:creationId xmlns:a16="http://schemas.microsoft.com/office/drawing/2014/main" id="{B4733BBC-F073-481B-A587-7C838452A94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79616" y="4024578"/>
              <a:ext cx="678389" cy="678389"/>
            </a:xfrm>
            <a:prstGeom prst="rect">
              <a:avLst/>
            </a:prstGeom>
          </p:spPr>
        </p:pic>
        <p:sp>
          <p:nvSpPr>
            <p:cNvPr id="60" name="Thought Bubble: Cloud 59">
              <a:extLst>
                <a:ext uri="{FF2B5EF4-FFF2-40B4-BE49-F238E27FC236}">
                  <a16:creationId xmlns:a16="http://schemas.microsoft.com/office/drawing/2014/main" id="{37395078-E727-40DF-8066-28682CAB2A08}"/>
                </a:ext>
              </a:extLst>
            </p:cNvPr>
            <p:cNvSpPr/>
            <p:nvPr/>
          </p:nvSpPr>
          <p:spPr>
            <a:xfrm>
              <a:off x="3272367" y="3879065"/>
              <a:ext cx="1400562" cy="915486"/>
            </a:xfrm>
            <a:prstGeom prst="cloudCallout">
              <a:avLst>
                <a:gd name="adj1" fmla="val -33473"/>
                <a:gd name="adj2" fmla="val 80256"/>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pic>
          <p:nvPicPr>
            <p:cNvPr id="39" name="Graphic 38" descr="Medical">
              <a:extLst>
                <a:ext uri="{FF2B5EF4-FFF2-40B4-BE49-F238E27FC236}">
                  <a16:creationId xmlns:a16="http://schemas.microsoft.com/office/drawing/2014/main" id="{3957193A-80E0-4DB7-94C3-9CD4472696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80178" y="3949895"/>
              <a:ext cx="763062" cy="763060"/>
            </a:xfrm>
            <a:prstGeom prst="rect">
              <a:avLst/>
            </a:prstGeom>
          </p:spPr>
        </p:pic>
        <p:sp>
          <p:nvSpPr>
            <p:cNvPr id="61" name="Thought Bubble: Cloud 60">
              <a:extLst>
                <a:ext uri="{FF2B5EF4-FFF2-40B4-BE49-F238E27FC236}">
                  <a16:creationId xmlns:a16="http://schemas.microsoft.com/office/drawing/2014/main" id="{867702D8-BBF0-43BF-AEED-E475B2EC2FDE}"/>
                </a:ext>
              </a:extLst>
            </p:cNvPr>
            <p:cNvSpPr/>
            <p:nvPr/>
          </p:nvSpPr>
          <p:spPr>
            <a:xfrm>
              <a:off x="4615523" y="4160037"/>
              <a:ext cx="1400562" cy="915486"/>
            </a:xfrm>
            <a:prstGeom prst="cloudCallout">
              <a:avLst>
                <a:gd name="adj1" fmla="val -48396"/>
                <a:gd name="adj2" fmla="val 75975"/>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sp>
          <p:nvSpPr>
            <p:cNvPr id="62" name="Thought Bubble: Cloud 61">
              <a:extLst>
                <a:ext uri="{FF2B5EF4-FFF2-40B4-BE49-F238E27FC236}">
                  <a16:creationId xmlns:a16="http://schemas.microsoft.com/office/drawing/2014/main" id="{3DF3FF30-FC38-42FD-B99C-A47E5F219880}"/>
                </a:ext>
              </a:extLst>
            </p:cNvPr>
            <p:cNvSpPr/>
            <p:nvPr/>
          </p:nvSpPr>
          <p:spPr>
            <a:xfrm>
              <a:off x="4789062" y="5132886"/>
              <a:ext cx="1400562" cy="915486"/>
            </a:xfrm>
            <a:prstGeom prst="cloudCallout">
              <a:avLst>
                <a:gd name="adj1" fmla="val -71713"/>
                <a:gd name="adj2" fmla="val 50292"/>
              </a:avLst>
            </a:prstGeom>
            <a:solidFill>
              <a:schemeClr val="bg1"/>
            </a:solidFill>
            <a:ln>
              <a:solidFill>
                <a:srgbClr val="F533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useo Sans Rounded 300"/>
                <a:ea typeface="+mn-ea"/>
                <a:cs typeface="+mn-cs"/>
              </a:endParaRPr>
            </a:p>
          </p:txBody>
        </p:sp>
        <p:pic>
          <p:nvPicPr>
            <p:cNvPr id="44" name="Graphic 43" descr="Jail">
              <a:extLst>
                <a:ext uri="{FF2B5EF4-FFF2-40B4-BE49-F238E27FC236}">
                  <a16:creationId xmlns:a16="http://schemas.microsoft.com/office/drawing/2014/main" id="{9D037827-4375-4C2F-91AD-2690B57BB44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1541" y="4174968"/>
              <a:ext cx="914400" cy="914400"/>
            </a:xfrm>
            <a:prstGeom prst="rect">
              <a:avLst/>
            </a:prstGeom>
          </p:spPr>
        </p:pic>
        <p:pic>
          <p:nvPicPr>
            <p:cNvPr id="24" name="Graphic 23" descr="House">
              <a:extLst>
                <a:ext uri="{FF2B5EF4-FFF2-40B4-BE49-F238E27FC236}">
                  <a16:creationId xmlns:a16="http://schemas.microsoft.com/office/drawing/2014/main" id="{DF09F49B-BA2D-4C26-890D-B9B9926FB3E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82452" y="5119041"/>
              <a:ext cx="841235" cy="841236"/>
            </a:xfrm>
            <a:prstGeom prst="rect">
              <a:avLst/>
            </a:prstGeom>
          </p:spPr>
        </p:pic>
      </p:grpSp>
      <p:sp>
        <p:nvSpPr>
          <p:cNvPr id="63" name="Rectangle 62">
            <a:extLst>
              <a:ext uri="{FF2B5EF4-FFF2-40B4-BE49-F238E27FC236}">
                <a16:creationId xmlns:a16="http://schemas.microsoft.com/office/drawing/2014/main" id="{71B5934C-0DE9-473C-A5D6-884A06BB4BBD}"/>
              </a:ext>
            </a:extLst>
          </p:cNvPr>
          <p:cNvSpPr/>
          <p:nvPr/>
        </p:nvSpPr>
        <p:spPr>
          <a:xfrm>
            <a:off x="7174718" y="1241404"/>
            <a:ext cx="4242849" cy="2616101"/>
          </a:xfrm>
          <a:prstGeom prst="rect">
            <a:avLst/>
          </a:prstGeom>
          <a:ln w="28575">
            <a:solidFill>
              <a:schemeClr val="tx1"/>
            </a:solidFill>
          </a:ln>
        </p:spPr>
        <p:txBody>
          <a:bodyPr wrap="square">
            <a:spAutoFit/>
          </a:bodyPr>
          <a:lstStyle/>
          <a:p>
            <a:pPr lvl="0" defTabSz="914400"/>
            <a:r>
              <a:rPr lang="en-US" sz="2400" b="1" dirty="0">
                <a:latin typeface="Calibri" panose="020F0502020204030204"/>
              </a:rPr>
              <a:t>MICRODATA</a:t>
            </a:r>
          </a:p>
          <a:p>
            <a:pPr lvl="0" defTabSz="914400"/>
            <a:r>
              <a:rPr lang="en-GB" sz="2000" dirty="0">
                <a:latin typeface="Calibri" panose="020F0502020204030204"/>
              </a:rPr>
              <a:t>or </a:t>
            </a:r>
            <a:r>
              <a:rPr lang="en-GB" sz="2000" b="1" dirty="0">
                <a:latin typeface="Calibri" panose="020F0502020204030204"/>
              </a:rPr>
              <a:t>individual level data </a:t>
            </a:r>
            <a:r>
              <a:rPr lang="en-GB" sz="2000" dirty="0">
                <a:latin typeface="Calibri" panose="020F0502020204030204"/>
              </a:rPr>
              <a:t>is information at the level of individual respondents. </a:t>
            </a:r>
          </a:p>
          <a:p>
            <a:pPr marL="742950" lvl="1" indent="-285750" defTabSz="914400">
              <a:buFont typeface="Wingdings" panose="05000000000000000000" pitchFamily="2" charset="2"/>
              <a:buChar char="Ø"/>
            </a:pPr>
            <a:r>
              <a:rPr lang="en-GB" sz="2000" dirty="0">
                <a:latin typeface="Calibri" panose="020F0502020204030204"/>
              </a:rPr>
              <a:t>Survey Data</a:t>
            </a:r>
          </a:p>
          <a:p>
            <a:pPr marL="742950" lvl="1" indent="-285750" defTabSz="914400">
              <a:buFont typeface="Wingdings" panose="05000000000000000000" pitchFamily="2" charset="2"/>
              <a:buChar char="Ø"/>
            </a:pPr>
            <a:r>
              <a:rPr lang="en-GB" sz="2000" dirty="0">
                <a:latin typeface="Calibri" panose="020F0502020204030204"/>
              </a:rPr>
              <a:t>Census Data </a:t>
            </a:r>
          </a:p>
          <a:p>
            <a:pPr lvl="0" defTabSz="914400"/>
            <a:r>
              <a:rPr lang="en-GB" sz="2000" dirty="0">
                <a:latin typeface="Calibri" panose="020F0502020204030204"/>
              </a:rPr>
              <a:t>Information about age, home address, educational level, employment status, and many other items.</a:t>
            </a:r>
            <a:endParaRPr lang="en-US" sz="2000" dirty="0">
              <a:latin typeface="Calibri" panose="020F0502020204030204"/>
            </a:endParaRPr>
          </a:p>
        </p:txBody>
      </p:sp>
      <p:grpSp>
        <p:nvGrpSpPr>
          <p:cNvPr id="5" name="Group 4">
            <a:extLst>
              <a:ext uri="{FF2B5EF4-FFF2-40B4-BE49-F238E27FC236}">
                <a16:creationId xmlns:a16="http://schemas.microsoft.com/office/drawing/2014/main" id="{DF62ADF1-4472-4C5D-ADEE-F1F9665699A2}"/>
              </a:ext>
            </a:extLst>
          </p:cNvPr>
          <p:cNvGrpSpPr/>
          <p:nvPr/>
        </p:nvGrpSpPr>
        <p:grpSpPr>
          <a:xfrm>
            <a:off x="6506843" y="5053784"/>
            <a:ext cx="3735126" cy="1089489"/>
            <a:chOff x="517241" y="2039534"/>
            <a:chExt cx="3735126" cy="1089489"/>
          </a:xfrm>
        </p:grpSpPr>
        <p:grpSp>
          <p:nvGrpSpPr>
            <p:cNvPr id="2" name="Group 1">
              <a:extLst>
                <a:ext uri="{FF2B5EF4-FFF2-40B4-BE49-F238E27FC236}">
                  <a16:creationId xmlns:a16="http://schemas.microsoft.com/office/drawing/2014/main" id="{E4E47F94-3CB5-46F0-815D-4EB934A2CE4C}"/>
                </a:ext>
              </a:extLst>
            </p:cNvPr>
            <p:cNvGrpSpPr/>
            <p:nvPr/>
          </p:nvGrpSpPr>
          <p:grpSpPr>
            <a:xfrm>
              <a:off x="517241" y="2054833"/>
              <a:ext cx="1629372" cy="1074190"/>
              <a:chOff x="517241" y="2054833"/>
              <a:chExt cx="1629372" cy="1074190"/>
            </a:xfrm>
          </p:grpSpPr>
          <p:pic>
            <p:nvPicPr>
              <p:cNvPr id="4" name="Graphic 3" descr="Man">
                <a:extLst>
                  <a:ext uri="{FF2B5EF4-FFF2-40B4-BE49-F238E27FC236}">
                    <a16:creationId xmlns:a16="http://schemas.microsoft.com/office/drawing/2014/main" id="{F06679C6-4CE7-42A2-B898-4696CFF26D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365" y="2054833"/>
                <a:ext cx="1086248" cy="1056074"/>
              </a:xfrm>
              <a:prstGeom prst="rect">
                <a:avLst/>
              </a:prstGeom>
            </p:spPr>
          </p:pic>
          <p:pic>
            <p:nvPicPr>
              <p:cNvPr id="6" name="Graphic 5" descr="Woman">
                <a:extLst>
                  <a:ext uri="{FF2B5EF4-FFF2-40B4-BE49-F238E27FC236}">
                    <a16:creationId xmlns:a16="http://schemas.microsoft.com/office/drawing/2014/main" id="{1AD953F0-B83E-46B1-BB45-E30E0981DF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241" y="2072949"/>
                <a:ext cx="1086248" cy="1056074"/>
              </a:xfrm>
              <a:prstGeom prst="rect">
                <a:avLst/>
              </a:prstGeom>
            </p:spPr>
          </p:pic>
        </p:grpSp>
        <p:grpSp>
          <p:nvGrpSpPr>
            <p:cNvPr id="36" name="Group 35">
              <a:extLst>
                <a:ext uri="{FF2B5EF4-FFF2-40B4-BE49-F238E27FC236}">
                  <a16:creationId xmlns:a16="http://schemas.microsoft.com/office/drawing/2014/main" id="{06742CC3-6273-42FC-B5ED-43E652103E54}"/>
                </a:ext>
              </a:extLst>
            </p:cNvPr>
            <p:cNvGrpSpPr/>
            <p:nvPr/>
          </p:nvGrpSpPr>
          <p:grpSpPr>
            <a:xfrm>
              <a:off x="1570118" y="2048592"/>
              <a:ext cx="1629372" cy="1074190"/>
              <a:chOff x="517241" y="2054833"/>
              <a:chExt cx="1629372" cy="1074190"/>
            </a:xfrm>
          </p:grpSpPr>
          <p:pic>
            <p:nvPicPr>
              <p:cNvPr id="37" name="Graphic 36" descr="Man">
                <a:extLst>
                  <a:ext uri="{FF2B5EF4-FFF2-40B4-BE49-F238E27FC236}">
                    <a16:creationId xmlns:a16="http://schemas.microsoft.com/office/drawing/2014/main" id="{2DF7FD6D-D65B-4545-BBE5-F4655B0148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365" y="2054833"/>
                <a:ext cx="1086248" cy="1056074"/>
              </a:xfrm>
              <a:prstGeom prst="rect">
                <a:avLst/>
              </a:prstGeom>
            </p:spPr>
          </p:pic>
          <p:pic>
            <p:nvPicPr>
              <p:cNvPr id="38" name="Graphic 37" descr="Woman">
                <a:extLst>
                  <a:ext uri="{FF2B5EF4-FFF2-40B4-BE49-F238E27FC236}">
                    <a16:creationId xmlns:a16="http://schemas.microsoft.com/office/drawing/2014/main" id="{7243125B-6C29-48BA-9B3A-386810BB9E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241" y="2072949"/>
                <a:ext cx="1086248" cy="1056074"/>
              </a:xfrm>
              <a:prstGeom prst="rect">
                <a:avLst/>
              </a:prstGeom>
            </p:spPr>
          </p:pic>
        </p:grpSp>
        <p:grpSp>
          <p:nvGrpSpPr>
            <p:cNvPr id="40" name="Group 39">
              <a:extLst>
                <a:ext uri="{FF2B5EF4-FFF2-40B4-BE49-F238E27FC236}">
                  <a16:creationId xmlns:a16="http://schemas.microsoft.com/office/drawing/2014/main" id="{F47FCA75-5891-4D00-92F2-9B89424C027B}"/>
                </a:ext>
              </a:extLst>
            </p:cNvPr>
            <p:cNvGrpSpPr/>
            <p:nvPr/>
          </p:nvGrpSpPr>
          <p:grpSpPr>
            <a:xfrm>
              <a:off x="2622995" y="2039534"/>
              <a:ext cx="1629372" cy="1074190"/>
              <a:chOff x="517241" y="2054833"/>
              <a:chExt cx="1629372" cy="1074190"/>
            </a:xfrm>
          </p:grpSpPr>
          <p:pic>
            <p:nvPicPr>
              <p:cNvPr id="41" name="Graphic 40" descr="Man">
                <a:extLst>
                  <a:ext uri="{FF2B5EF4-FFF2-40B4-BE49-F238E27FC236}">
                    <a16:creationId xmlns:a16="http://schemas.microsoft.com/office/drawing/2014/main" id="{2A04BEC0-C0AE-46A3-9B7B-D64699C7D1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365" y="2054833"/>
                <a:ext cx="1086248" cy="1056074"/>
              </a:xfrm>
              <a:prstGeom prst="rect">
                <a:avLst/>
              </a:prstGeom>
            </p:spPr>
          </p:pic>
          <p:pic>
            <p:nvPicPr>
              <p:cNvPr id="42" name="Graphic 41" descr="Woman">
                <a:extLst>
                  <a:ext uri="{FF2B5EF4-FFF2-40B4-BE49-F238E27FC236}">
                    <a16:creationId xmlns:a16="http://schemas.microsoft.com/office/drawing/2014/main" id="{8AA0DEE1-385E-438A-8B69-7B1C5DEC34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241" y="2072949"/>
                <a:ext cx="1086248" cy="1056074"/>
              </a:xfrm>
              <a:prstGeom prst="rect">
                <a:avLst/>
              </a:prstGeom>
            </p:spPr>
          </p:pic>
        </p:grpSp>
      </p:grpSp>
    </p:spTree>
    <p:extLst>
      <p:ext uri="{BB962C8B-B14F-4D97-AF65-F5344CB8AC3E}">
        <p14:creationId xmlns:p14="http://schemas.microsoft.com/office/powerpoint/2010/main" val="293158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10658475" cy="1107996"/>
          </a:xfrm>
        </p:spPr>
        <p:txBody>
          <a:bodyPr>
            <a:normAutofit fontScale="90000"/>
          </a:bodyPr>
          <a:lstStyle/>
          <a:p>
            <a:r>
              <a:rPr lang="en-US" dirty="0"/>
              <a:t>Types of Data: Methods of Data Collection</a:t>
            </a:r>
            <a:br>
              <a:rPr lang="en-US" dirty="0"/>
            </a:br>
            <a:endParaRPr lang="en-GB" dirty="0"/>
          </a:p>
        </p:txBody>
      </p:sp>
      <p:sp>
        <p:nvSpPr>
          <p:cNvPr id="33" name="TextBox 32">
            <a:extLst>
              <a:ext uri="{FF2B5EF4-FFF2-40B4-BE49-F238E27FC236}">
                <a16:creationId xmlns:a16="http://schemas.microsoft.com/office/drawing/2014/main" id="{2F93586D-5EAE-4C91-B93B-36D47BDEB771}"/>
              </a:ext>
            </a:extLst>
          </p:cNvPr>
          <p:cNvSpPr txBox="1"/>
          <p:nvPr/>
        </p:nvSpPr>
        <p:spPr>
          <a:xfrm>
            <a:off x="1123405" y="1584669"/>
            <a:ext cx="2416629" cy="4431983"/>
          </a:xfrm>
          <a:prstGeom prst="rect">
            <a:avLst/>
          </a:prstGeom>
          <a:noFill/>
        </p:spPr>
        <p:txBody>
          <a:bodyPr wrap="square" rtlCol="0">
            <a:spAutoFit/>
          </a:bodyPr>
          <a:lstStyle/>
          <a:p>
            <a:pPr marL="285750" indent="-285750">
              <a:buFont typeface="Wingdings" panose="05000000000000000000" pitchFamily="2" charset="2"/>
              <a:buChar char="Ø"/>
            </a:pPr>
            <a:r>
              <a:rPr lang="en-GB" sz="2400" dirty="0"/>
              <a:t>  Observations</a:t>
            </a:r>
          </a:p>
          <a:p>
            <a:pPr marL="285750" indent="-285750">
              <a:buFont typeface="Wingdings" panose="05000000000000000000" pitchFamily="2" charset="2"/>
              <a:buChar char="Ø"/>
            </a:pPr>
            <a:endParaRPr lang="en-GB" sz="2400" dirty="0"/>
          </a:p>
          <a:p>
            <a:pPr marL="285750" indent="-285750">
              <a:buFont typeface="Wingdings" panose="05000000000000000000" pitchFamily="2" charset="2"/>
              <a:buChar char="Ø"/>
            </a:pPr>
            <a:r>
              <a:rPr lang="en-GB" sz="2400" dirty="0"/>
              <a:t>  Surveys</a:t>
            </a:r>
          </a:p>
          <a:p>
            <a:pPr marL="285750" indent="-285750">
              <a:buFont typeface="Wingdings" panose="05000000000000000000" pitchFamily="2" charset="2"/>
              <a:buChar char="Ø"/>
            </a:pPr>
            <a:endParaRPr lang="en-GB" sz="2400" dirty="0"/>
          </a:p>
          <a:p>
            <a:pPr marL="285750" indent="-285750">
              <a:buFont typeface="Wingdings" panose="05000000000000000000" pitchFamily="2" charset="2"/>
              <a:buChar char="Ø"/>
            </a:pPr>
            <a:r>
              <a:rPr lang="en-GB" sz="2400" dirty="0"/>
              <a:t>  Interviews </a:t>
            </a:r>
          </a:p>
          <a:p>
            <a:endParaRPr lang="en-GB" sz="2400" dirty="0"/>
          </a:p>
          <a:p>
            <a:pPr marL="285750" indent="-285750">
              <a:buFont typeface="Wingdings" panose="05000000000000000000" pitchFamily="2" charset="2"/>
              <a:buChar char="Ø"/>
            </a:pPr>
            <a:r>
              <a:rPr lang="en-GB" sz="2400" dirty="0"/>
              <a:t>  Case Studies</a:t>
            </a:r>
          </a:p>
          <a:p>
            <a:pPr marL="285750" indent="-285750">
              <a:buFont typeface="Wingdings" panose="05000000000000000000" pitchFamily="2" charset="2"/>
              <a:buChar char="Ø"/>
            </a:pPr>
            <a:endParaRPr lang="en-GB" sz="2400" dirty="0"/>
          </a:p>
          <a:p>
            <a:pPr marL="285750" indent="-285750">
              <a:buFont typeface="Wingdings" panose="05000000000000000000" pitchFamily="2" charset="2"/>
              <a:buChar char="Ø"/>
            </a:pPr>
            <a:r>
              <a:rPr lang="en-GB" sz="2400" dirty="0"/>
              <a:t>  Administrative</a:t>
            </a:r>
          </a:p>
          <a:p>
            <a:pPr marL="285750" indent="-285750">
              <a:buFont typeface="Wingdings" panose="05000000000000000000" pitchFamily="2" charset="2"/>
              <a:buChar char="Ø"/>
            </a:pPr>
            <a:endParaRPr lang="en-GB" sz="2400" dirty="0"/>
          </a:p>
          <a:p>
            <a:pPr marL="285750" indent="-285750">
              <a:buFont typeface="Wingdings" panose="05000000000000000000" pitchFamily="2" charset="2"/>
              <a:buChar char="Ø"/>
            </a:pPr>
            <a:r>
              <a:rPr lang="en-GB" sz="2400" dirty="0"/>
              <a:t>  Focus Groups</a:t>
            </a:r>
          </a:p>
          <a:p>
            <a:endParaRPr lang="en-GB" dirty="0"/>
          </a:p>
        </p:txBody>
      </p:sp>
      <p:sp>
        <p:nvSpPr>
          <p:cNvPr id="34" name="TextBox 33">
            <a:extLst>
              <a:ext uri="{FF2B5EF4-FFF2-40B4-BE49-F238E27FC236}">
                <a16:creationId xmlns:a16="http://schemas.microsoft.com/office/drawing/2014/main" id="{E08AAD26-8C79-4FD9-B6BF-6C6E29AAA3A1}"/>
              </a:ext>
            </a:extLst>
          </p:cNvPr>
          <p:cNvSpPr txBox="1"/>
          <p:nvPr/>
        </p:nvSpPr>
        <p:spPr>
          <a:xfrm>
            <a:off x="1528354" y="2264044"/>
            <a:ext cx="1188720" cy="572312"/>
          </a:xfrm>
          <a:prstGeom prst="rect">
            <a:avLst/>
          </a:prstGeom>
          <a:noFill/>
          <a:ln w="38100">
            <a:solidFill>
              <a:srgbClr val="F5333F"/>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srgbClr val="666666"/>
              </a:solidFill>
              <a:effectLst/>
              <a:uLnTx/>
              <a:uFillTx/>
              <a:latin typeface="Museo Sans Rounded 300"/>
              <a:ea typeface="+mn-ea"/>
              <a:cs typeface="+mn-cs"/>
            </a:endParaRPr>
          </a:p>
        </p:txBody>
      </p:sp>
      <p:sp>
        <p:nvSpPr>
          <p:cNvPr id="35" name="TextBox 34">
            <a:extLst>
              <a:ext uri="{FF2B5EF4-FFF2-40B4-BE49-F238E27FC236}">
                <a16:creationId xmlns:a16="http://schemas.microsoft.com/office/drawing/2014/main" id="{2CE7B9C5-A3A4-47F4-A1D3-1ACC839B192B}"/>
              </a:ext>
            </a:extLst>
          </p:cNvPr>
          <p:cNvSpPr txBox="1"/>
          <p:nvPr/>
        </p:nvSpPr>
        <p:spPr>
          <a:xfrm>
            <a:off x="1528354" y="4442144"/>
            <a:ext cx="2011680" cy="572312"/>
          </a:xfrm>
          <a:prstGeom prst="rect">
            <a:avLst/>
          </a:prstGeom>
          <a:noFill/>
          <a:ln w="38100">
            <a:solidFill>
              <a:srgbClr val="F5333F"/>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srgbClr val="666666"/>
              </a:solidFill>
              <a:effectLst/>
              <a:uLnTx/>
              <a:uFillTx/>
              <a:latin typeface="Museo Sans Rounded 300"/>
              <a:ea typeface="+mn-ea"/>
              <a:cs typeface="+mn-cs"/>
            </a:endParaRPr>
          </a:p>
        </p:txBody>
      </p:sp>
      <p:cxnSp>
        <p:nvCxnSpPr>
          <p:cNvPr id="37" name="Straight Arrow Connector 36">
            <a:extLst>
              <a:ext uri="{FF2B5EF4-FFF2-40B4-BE49-F238E27FC236}">
                <a16:creationId xmlns:a16="http://schemas.microsoft.com/office/drawing/2014/main" id="{F6B1BA60-73AE-4D8D-AC7A-9C1F5015A09F}"/>
              </a:ext>
            </a:extLst>
          </p:cNvPr>
          <p:cNvCxnSpPr>
            <a:cxnSpLocks/>
            <a:stCxn id="34" idx="3"/>
            <a:endCxn id="53" idx="1"/>
          </p:cNvCxnSpPr>
          <p:nvPr/>
        </p:nvCxnSpPr>
        <p:spPr>
          <a:xfrm>
            <a:off x="2717074" y="2550200"/>
            <a:ext cx="3378925" cy="0"/>
          </a:xfrm>
          <a:prstGeom prst="straightConnector1">
            <a:avLst/>
          </a:prstGeom>
          <a:ln w="38100">
            <a:solidFill>
              <a:srgbClr val="F5333F"/>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FEFE9C31-6A98-4928-9887-A33E2CD9835F}"/>
              </a:ext>
            </a:extLst>
          </p:cNvPr>
          <p:cNvCxnSpPr>
            <a:cxnSpLocks/>
            <a:stCxn id="35" idx="3"/>
            <a:endCxn id="41" idx="1"/>
          </p:cNvCxnSpPr>
          <p:nvPr/>
        </p:nvCxnSpPr>
        <p:spPr>
          <a:xfrm>
            <a:off x="3540034" y="4728300"/>
            <a:ext cx="2555966" cy="0"/>
          </a:xfrm>
          <a:prstGeom prst="straightConnector1">
            <a:avLst/>
          </a:prstGeom>
          <a:ln w="38100">
            <a:solidFill>
              <a:srgbClr val="F5333F"/>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F01A0AF8-31A0-4EB5-8777-7DAD3A6D748F}"/>
              </a:ext>
            </a:extLst>
          </p:cNvPr>
          <p:cNvSpPr txBox="1"/>
          <p:nvPr/>
        </p:nvSpPr>
        <p:spPr>
          <a:xfrm>
            <a:off x="6096000" y="3758804"/>
            <a:ext cx="5329239" cy="1938992"/>
          </a:xfrm>
          <a:prstGeom prst="rect">
            <a:avLst/>
          </a:prstGeom>
          <a:ln w="38100">
            <a:solidFill>
              <a:srgbClr val="F5333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000" dirty="0"/>
              <a:t>Data Collected about people when they interact with Public Services</a:t>
            </a:r>
          </a:p>
          <a:p>
            <a:pPr marL="742950" lvl="1" indent="-285750">
              <a:buFont typeface="Wingdings" panose="05000000000000000000" pitchFamily="2" charset="2"/>
              <a:buChar char="Ø"/>
            </a:pPr>
            <a:r>
              <a:rPr lang="en-GB" sz="2000" dirty="0"/>
              <a:t>Health Records</a:t>
            </a:r>
          </a:p>
          <a:p>
            <a:pPr marL="742950" lvl="1" indent="-285750">
              <a:buFont typeface="Wingdings" panose="05000000000000000000" pitchFamily="2" charset="2"/>
              <a:buChar char="Ø"/>
            </a:pPr>
            <a:r>
              <a:rPr lang="en-GB" sz="2000" dirty="0"/>
              <a:t>Tax Records</a:t>
            </a:r>
          </a:p>
          <a:p>
            <a:pPr marL="742950" lvl="1" indent="-285750">
              <a:buFont typeface="Wingdings" panose="05000000000000000000" pitchFamily="2" charset="2"/>
              <a:buChar char="Ø"/>
            </a:pPr>
            <a:r>
              <a:rPr lang="en-GB" sz="2000" dirty="0"/>
              <a:t>Registries</a:t>
            </a:r>
          </a:p>
          <a:p>
            <a:pPr marL="742950" lvl="1" indent="-285750">
              <a:buFont typeface="Wingdings" panose="05000000000000000000" pitchFamily="2" charset="2"/>
              <a:buChar char="Ø"/>
            </a:pPr>
            <a:r>
              <a:rPr lang="en-GB" sz="2000" dirty="0"/>
              <a:t>Energy Data</a:t>
            </a:r>
          </a:p>
        </p:txBody>
      </p:sp>
      <p:sp>
        <p:nvSpPr>
          <p:cNvPr id="53" name="TextBox 52">
            <a:extLst>
              <a:ext uri="{FF2B5EF4-FFF2-40B4-BE49-F238E27FC236}">
                <a16:creationId xmlns:a16="http://schemas.microsoft.com/office/drawing/2014/main" id="{D3AA2E85-92D5-4F5F-94F1-AE177FB88F7C}"/>
              </a:ext>
            </a:extLst>
          </p:cNvPr>
          <p:cNvSpPr txBox="1"/>
          <p:nvPr/>
        </p:nvSpPr>
        <p:spPr>
          <a:xfrm>
            <a:off x="6095999" y="2042368"/>
            <a:ext cx="5329239" cy="1015663"/>
          </a:xfrm>
          <a:prstGeom prst="rect">
            <a:avLst/>
          </a:prstGeom>
          <a:ln w="38100">
            <a:solidFill>
              <a:srgbClr val="F5333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000" dirty="0"/>
              <a:t>Traditional Method</a:t>
            </a:r>
          </a:p>
          <a:p>
            <a:pPr marL="800100" lvl="1" indent="-342900">
              <a:buFont typeface="Wingdings" panose="05000000000000000000" pitchFamily="2" charset="2"/>
              <a:buChar char="Ø"/>
            </a:pPr>
            <a:r>
              <a:rPr lang="en-GB" sz="2000" dirty="0"/>
              <a:t>Online</a:t>
            </a:r>
          </a:p>
          <a:p>
            <a:pPr marL="800100" lvl="1" indent="-342900">
              <a:buFont typeface="Wingdings" panose="05000000000000000000" pitchFamily="2" charset="2"/>
              <a:buChar char="Ø"/>
            </a:pPr>
            <a:r>
              <a:rPr lang="en-GB" sz="2000" dirty="0"/>
              <a:t>Face to Face</a:t>
            </a:r>
          </a:p>
        </p:txBody>
      </p:sp>
    </p:spTree>
    <p:extLst>
      <p:ext uri="{BB962C8B-B14F-4D97-AF65-F5344CB8AC3E}">
        <p14:creationId xmlns:p14="http://schemas.microsoft.com/office/powerpoint/2010/main" val="23487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phic 34" descr="Help">
            <a:extLst>
              <a:ext uri="{FF2B5EF4-FFF2-40B4-BE49-F238E27FC236}">
                <a16:creationId xmlns:a16="http://schemas.microsoft.com/office/drawing/2014/main" id="{F315891D-DF75-445F-A0D0-51C4868F99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1347" y="1869836"/>
            <a:ext cx="2756140" cy="2756140"/>
          </a:xfrm>
          <a:prstGeom prst="rect">
            <a:avLst/>
          </a:prstGeom>
        </p:spPr>
      </p:pic>
      <p:sp>
        <p:nvSpPr>
          <p:cNvPr id="37" name="Rectangle 36">
            <a:extLst>
              <a:ext uri="{FF2B5EF4-FFF2-40B4-BE49-F238E27FC236}">
                <a16:creationId xmlns:a16="http://schemas.microsoft.com/office/drawing/2014/main" id="{40325B8C-C59A-49EE-B0A2-B0F2BF3314F2}"/>
              </a:ext>
            </a:extLst>
          </p:cNvPr>
          <p:cNvSpPr/>
          <p:nvPr/>
        </p:nvSpPr>
        <p:spPr>
          <a:xfrm>
            <a:off x="1263819" y="1787397"/>
            <a:ext cx="6155884" cy="143132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IDENTIFIABLE DATA</a:t>
            </a:r>
          </a:p>
          <a:p>
            <a:pPr algn="ctr"/>
            <a:r>
              <a:rPr lang="en-GB" sz="1600" b="1" dirty="0">
                <a:latin typeface="Calibri" panose="020F0502020204030204" pitchFamily="34" charset="0"/>
                <a:cs typeface="Calibri" panose="020F0502020204030204" pitchFamily="34" charset="0"/>
              </a:rPr>
              <a:t>Include all the data; can be used to directly identify an individual</a:t>
            </a:r>
            <a:r>
              <a:rPr lang="en-GB" sz="1400" b="1" dirty="0">
                <a:latin typeface="Calibri" panose="020F0502020204030204" pitchFamily="34" charset="0"/>
                <a:cs typeface="Calibri" panose="020F0502020204030204" pitchFamily="34" charset="0"/>
              </a:rPr>
              <a:t>. </a:t>
            </a:r>
          </a:p>
        </p:txBody>
      </p:sp>
      <p:sp>
        <p:nvSpPr>
          <p:cNvPr id="38" name="Rectangle 37">
            <a:extLst>
              <a:ext uri="{FF2B5EF4-FFF2-40B4-BE49-F238E27FC236}">
                <a16:creationId xmlns:a16="http://schemas.microsoft.com/office/drawing/2014/main" id="{F75565AE-D10A-45A0-9910-6E20BBC22242}"/>
              </a:ext>
            </a:extLst>
          </p:cNvPr>
          <p:cNvSpPr/>
          <p:nvPr/>
        </p:nvSpPr>
        <p:spPr>
          <a:xfrm>
            <a:off x="1547522" y="3398032"/>
            <a:ext cx="5584206" cy="14313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PSEUDONYMISED DATA</a:t>
            </a:r>
          </a:p>
          <a:p>
            <a:pPr algn="ctr"/>
            <a:r>
              <a:rPr lang="en-GB" sz="1600" b="1" dirty="0">
                <a:latin typeface="Calibri" panose="020F0502020204030204" pitchFamily="34" charset="0"/>
                <a:cs typeface="Calibri" panose="020F0502020204030204" pitchFamily="34" charset="0"/>
              </a:rPr>
              <a:t>Includes most of the data;  techniques have been applied to protect confidentiality to some extent; can potentially be used to indirectly identify an individual</a:t>
            </a:r>
          </a:p>
        </p:txBody>
      </p:sp>
      <p:sp>
        <p:nvSpPr>
          <p:cNvPr id="40" name="Rectangle 39">
            <a:extLst>
              <a:ext uri="{FF2B5EF4-FFF2-40B4-BE49-F238E27FC236}">
                <a16:creationId xmlns:a16="http://schemas.microsoft.com/office/drawing/2014/main" id="{B852AD4A-AED9-4E4B-BAD1-D99511CFEA3F}"/>
              </a:ext>
            </a:extLst>
          </p:cNvPr>
          <p:cNvSpPr/>
          <p:nvPr/>
        </p:nvSpPr>
        <p:spPr>
          <a:xfrm>
            <a:off x="1745885" y="5008668"/>
            <a:ext cx="5187480" cy="143132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ANONYMOUS</a:t>
            </a:r>
          </a:p>
          <a:p>
            <a:pPr algn="ctr"/>
            <a:r>
              <a:rPr lang="en-GB" b="1" dirty="0">
                <a:latin typeface="Calibri" panose="020F0502020204030204" pitchFamily="34" charset="0"/>
                <a:cs typeface="Calibri" panose="020F0502020204030204" pitchFamily="34" charset="0"/>
              </a:rPr>
              <a:t>Techniques have been applied to the data to protect confidentiality to a greater extent</a:t>
            </a:r>
            <a:endParaRPr lang="en-GB" sz="1400" b="1" dirty="0">
              <a:latin typeface="Calibri" panose="020F0502020204030204" pitchFamily="34" charset="0"/>
              <a:cs typeface="Calibri" panose="020F0502020204030204" pitchFamily="34" charset="0"/>
            </a:endParaRPr>
          </a:p>
        </p:txBody>
      </p:sp>
      <p:sp>
        <p:nvSpPr>
          <p:cNvPr id="9" name="Title 2">
            <a:extLst>
              <a:ext uri="{FF2B5EF4-FFF2-40B4-BE49-F238E27FC236}">
                <a16:creationId xmlns:a16="http://schemas.microsoft.com/office/drawing/2014/main" id="{FE700DC1-E60A-4B8E-B231-39D3D4FA1A34}"/>
              </a:ext>
            </a:extLst>
          </p:cNvPr>
          <p:cNvSpPr>
            <a:spLocks noGrp="1"/>
          </p:cNvSpPr>
          <p:nvPr>
            <p:ph type="title"/>
          </p:nvPr>
        </p:nvSpPr>
        <p:spPr>
          <a:xfrm>
            <a:off x="766764" y="476672"/>
            <a:ext cx="10658475" cy="1682327"/>
          </a:xfrm>
        </p:spPr>
        <p:txBody>
          <a:bodyPr>
            <a:normAutofit fontScale="90000"/>
          </a:bodyPr>
          <a:lstStyle/>
          <a:p>
            <a:r>
              <a:rPr lang="en-US" dirty="0"/>
              <a:t>Types of Data: Identifiable, Pseudonymised and Anonymised</a:t>
            </a:r>
            <a:br>
              <a:rPr lang="en-US" dirty="0"/>
            </a:br>
            <a:endParaRPr lang="en-GB" dirty="0"/>
          </a:p>
        </p:txBody>
      </p:sp>
    </p:spTree>
    <p:extLst>
      <p:ext uri="{BB962C8B-B14F-4D97-AF65-F5344CB8AC3E}">
        <p14:creationId xmlns:p14="http://schemas.microsoft.com/office/powerpoint/2010/main" val="255739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1224A-4F97-44C7-95E5-C96994C05E93}"/>
              </a:ext>
            </a:extLst>
          </p:cNvPr>
          <p:cNvSpPr/>
          <p:nvPr/>
        </p:nvSpPr>
        <p:spPr>
          <a:xfrm>
            <a:off x="766761" y="1248113"/>
            <a:ext cx="9675223" cy="707886"/>
          </a:xfrm>
          <a:prstGeom prst="rect">
            <a:avLst/>
          </a:prstGeom>
        </p:spPr>
        <p:txBody>
          <a:bodyPr wrap="square">
            <a:spAutoFit/>
          </a:bodyPr>
          <a:lstStyle/>
          <a:p>
            <a:r>
              <a:rPr lang="en-GB" sz="2000" dirty="0"/>
              <a:t>Match the examples to the data key words on the right.  There will be more than one key word associated with each example below.</a:t>
            </a:r>
          </a:p>
        </p:txBody>
      </p:sp>
      <p:sp>
        <p:nvSpPr>
          <p:cNvPr id="17" name="Rectangle 16">
            <a:extLst>
              <a:ext uri="{FF2B5EF4-FFF2-40B4-BE49-F238E27FC236}">
                <a16:creationId xmlns:a16="http://schemas.microsoft.com/office/drawing/2014/main" id="{9FCA2298-CDCD-4DD6-80F7-F3813384E38B}"/>
              </a:ext>
            </a:extLst>
          </p:cNvPr>
          <p:cNvSpPr/>
          <p:nvPr/>
        </p:nvSpPr>
        <p:spPr>
          <a:xfrm>
            <a:off x="929144" y="2650960"/>
            <a:ext cx="2164846" cy="1595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latin typeface="Calibri" panose="020F0502020204030204" pitchFamily="34" charset="0"/>
                <a:cs typeface="Calibri" panose="020F0502020204030204" pitchFamily="34" charset="0"/>
              </a:rPr>
              <a:t>An individual health record with NHS ID and full date of birth</a:t>
            </a:r>
          </a:p>
        </p:txBody>
      </p:sp>
      <p:sp>
        <p:nvSpPr>
          <p:cNvPr id="18" name="Rectangle 17">
            <a:extLst>
              <a:ext uri="{FF2B5EF4-FFF2-40B4-BE49-F238E27FC236}">
                <a16:creationId xmlns:a16="http://schemas.microsoft.com/office/drawing/2014/main" id="{D03CF280-5791-44E5-8AAB-267B05B36CBC}"/>
              </a:ext>
            </a:extLst>
          </p:cNvPr>
          <p:cNvSpPr/>
          <p:nvPr/>
        </p:nvSpPr>
        <p:spPr>
          <a:xfrm>
            <a:off x="4009702" y="2700278"/>
            <a:ext cx="3207895" cy="16217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latin typeface="Calibri" panose="020F0502020204030204" pitchFamily="34" charset="0"/>
                <a:cs typeface="Calibri" panose="020F0502020204030204" pitchFamily="34" charset="0"/>
              </a:rPr>
              <a:t>An individual tax record, with generated IDs, banded age, rounded income and rounded tax amounts </a:t>
            </a:r>
          </a:p>
        </p:txBody>
      </p:sp>
      <p:sp>
        <p:nvSpPr>
          <p:cNvPr id="19" name="Rectangle 18">
            <a:extLst>
              <a:ext uri="{FF2B5EF4-FFF2-40B4-BE49-F238E27FC236}">
                <a16:creationId xmlns:a16="http://schemas.microsoft.com/office/drawing/2014/main" id="{0A336DB0-A880-4CAE-A180-6A3B9413977D}"/>
              </a:ext>
            </a:extLst>
          </p:cNvPr>
          <p:cNvSpPr/>
          <p:nvPr/>
        </p:nvSpPr>
        <p:spPr>
          <a:xfrm>
            <a:off x="922923" y="5027109"/>
            <a:ext cx="2132269" cy="1611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latin typeface="Calibri" panose="020F0502020204030204" pitchFamily="34" charset="0"/>
                <a:cs typeface="Calibri" panose="020F0502020204030204" pitchFamily="34" charset="0"/>
              </a:rPr>
              <a:t>Number of students gaining A*- C grades, at GCSE, 2010-2017 </a:t>
            </a:r>
          </a:p>
        </p:txBody>
      </p:sp>
      <p:sp>
        <p:nvSpPr>
          <p:cNvPr id="20" name="Rectangle 19">
            <a:extLst>
              <a:ext uri="{FF2B5EF4-FFF2-40B4-BE49-F238E27FC236}">
                <a16:creationId xmlns:a16="http://schemas.microsoft.com/office/drawing/2014/main" id="{F89C5889-B87D-41F0-8F90-0207A0E75F7B}"/>
              </a:ext>
            </a:extLst>
          </p:cNvPr>
          <p:cNvSpPr/>
          <p:nvPr/>
        </p:nvSpPr>
        <p:spPr>
          <a:xfrm>
            <a:off x="4040182" y="5052943"/>
            <a:ext cx="3192245" cy="1611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latin typeface="Calibri" panose="020F0502020204030204" pitchFamily="34" charset="0"/>
                <a:cs typeface="Calibri" panose="020F0502020204030204" pitchFamily="34" charset="0"/>
              </a:rPr>
              <a:t>“10% of respondents admitted to trying cannabis as a teenager”</a:t>
            </a:r>
          </a:p>
        </p:txBody>
      </p:sp>
      <p:sp>
        <p:nvSpPr>
          <p:cNvPr id="21" name="Rectangle 20">
            <a:extLst>
              <a:ext uri="{FF2B5EF4-FFF2-40B4-BE49-F238E27FC236}">
                <a16:creationId xmlns:a16="http://schemas.microsoft.com/office/drawing/2014/main" id="{2F9D60B4-50E2-42DA-8798-02B846B735BE}"/>
              </a:ext>
            </a:extLst>
          </p:cNvPr>
          <p:cNvSpPr/>
          <p:nvPr/>
        </p:nvSpPr>
        <p:spPr>
          <a:xfrm>
            <a:off x="1696348" y="1735968"/>
            <a:ext cx="585417" cy="923330"/>
          </a:xfrm>
          <a:prstGeom prst="rect">
            <a:avLst/>
          </a:prstGeom>
          <a:noFill/>
        </p:spPr>
        <p:txBody>
          <a:bodyPr wrap="none" lIns="91440" tIns="45720" rIns="91440" bIns="45720">
            <a:spAutoFit/>
          </a:bodyPr>
          <a:lstStyle/>
          <a:p>
            <a:pPr algn="ctr"/>
            <a:r>
              <a:rPr lang="en-US" sz="5400" b="0" cap="none" spc="0" dirty="0">
                <a:ln w="0"/>
                <a:solidFill>
                  <a:srgbClr val="F5333F"/>
                </a:solidFill>
                <a:effectLst>
                  <a:outerShdw blurRad="38100" dist="25400" dir="5400000" algn="ctr" rotWithShape="0">
                    <a:srgbClr val="6E747A">
                      <a:alpha val="43000"/>
                    </a:srgbClr>
                  </a:outerShdw>
                </a:effectLst>
              </a:rPr>
              <a:t>A</a:t>
            </a:r>
          </a:p>
        </p:txBody>
      </p:sp>
      <p:sp>
        <p:nvSpPr>
          <p:cNvPr id="22" name="Rectangle 21">
            <a:extLst>
              <a:ext uri="{FF2B5EF4-FFF2-40B4-BE49-F238E27FC236}">
                <a16:creationId xmlns:a16="http://schemas.microsoft.com/office/drawing/2014/main" id="{B4409EF2-A5A1-4276-9A6D-10D45E2B8A06}"/>
              </a:ext>
            </a:extLst>
          </p:cNvPr>
          <p:cNvSpPr/>
          <p:nvPr/>
        </p:nvSpPr>
        <p:spPr>
          <a:xfrm>
            <a:off x="5400502" y="1753379"/>
            <a:ext cx="561372" cy="923330"/>
          </a:xfrm>
          <a:prstGeom prst="rect">
            <a:avLst/>
          </a:prstGeom>
          <a:noFill/>
        </p:spPr>
        <p:txBody>
          <a:bodyPr wrap="none" lIns="91440" tIns="45720" rIns="91440" bIns="45720">
            <a:spAutoFit/>
          </a:bodyPr>
          <a:lstStyle/>
          <a:p>
            <a:pPr algn="ctr"/>
            <a:r>
              <a:rPr lang="en-US" sz="5400" dirty="0">
                <a:ln w="0"/>
                <a:solidFill>
                  <a:srgbClr val="F5333F"/>
                </a:solidFill>
                <a:effectLst>
                  <a:outerShdw blurRad="38100" dist="25400" dir="5400000" algn="ctr" rotWithShape="0">
                    <a:srgbClr val="6E747A">
                      <a:alpha val="43000"/>
                    </a:srgbClr>
                  </a:outerShdw>
                </a:effectLst>
              </a:rPr>
              <a:t>B</a:t>
            </a:r>
            <a:endParaRPr lang="en-US" sz="5400" b="0" cap="none" spc="0" dirty="0">
              <a:ln w="0"/>
              <a:solidFill>
                <a:srgbClr val="F5333F"/>
              </a:solidFill>
              <a:effectLst>
                <a:outerShdw blurRad="38100" dist="25400" dir="5400000" algn="ctr" rotWithShape="0">
                  <a:srgbClr val="6E747A">
                    <a:alpha val="43000"/>
                  </a:srgbClr>
                </a:outerShdw>
              </a:effectLst>
            </a:endParaRPr>
          </a:p>
        </p:txBody>
      </p:sp>
      <p:sp>
        <p:nvSpPr>
          <p:cNvPr id="23" name="Rectangle 22">
            <a:extLst>
              <a:ext uri="{FF2B5EF4-FFF2-40B4-BE49-F238E27FC236}">
                <a16:creationId xmlns:a16="http://schemas.microsoft.com/office/drawing/2014/main" id="{5B1FF1D8-CC77-4CD3-BC0B-B77BDFC9AC5F}"/>
              </a:ext>
            </a:extLst>
          </p:cNvPr>
          <p:cNvSpPr/>
          <p:nvPr/>
        </p:nvSpPr>
        <p:spPr>
          <a:xfrm>
            <a:off x="5325291" y="4193055"/>
            <a:ext cx="611065" cy="923330"/>
          </a:xfrm>
          <a:prstGeom prst="rect">
            <a:avLst/>
          </a:prstGeom>
          <a:noFill/>
        </p:spPr>
        <p:txBody>
          <a:bodyPr wrap="none" lIns="91440" tIns="45720" rIns="91440" bIns="45720">
            <a:spAutoFit/>
          </a:bodyPr>
          <a:lstStyle/>
          <a:p>
            <a:pPr algn="ctr"/>
            <a:r>
              <a:rPr lang="en-US" sz="5400" dirty="0">
                <a:ln w="0"/>
                <a:solidFill>
                  <a:srgbClr val="F5333F"/>
                </a:solidFill>
                <a:effectLst>
                  <a:outerShdw blurRad="38100" dist="25400" dir="5400000" algn="ctr" rotWithShape="0">
                    <a:srgbClr val="6E747A">
                      <a:alpha val="43000"/>
                    </a:srgbClr>
                  </a:outerShdw>
                </a:effectLst>
              </a:rPr>
              <a:t>D</a:t>
            </a:r>
            <a:endParaRPr lang="en-US" sz="5400" b="0" cap="none" spc="0" dirty="0">
              <a:ln w="0"/>
              <a:solidFill>
                <a:srgbClr val="F5333F"/>
              </a:solidFill>
              <a:effectLst>
                <a:outerShdw blurRad="38100" dist="25400" dir="5400000" algn="ctr" rotWithShape="0">
                  <a:srgbClr val="6E747A">
                    <a:alpha val="43000"/>
                  </a:srgbClr>
                </a:outerShdw>
              </a:effectLst>
            </a:endParaRPr>
          </a:p>
        </p:txBody>
      </p:sp>
      <p:sp>
        <p:nvSpPr>
          <p:cNvPr id="24" name="Rectangle 23">
            <a:extLst>
              <a:ext uri="{FF2B5EF4-FFF2-40B4-BE49-F238E27FC236}">
                <a16:creationId xmlns:a16="http://schemas.microsoft.com/office/drawing/2014/main" id="{0AB889A0-A986-4109-82DC-00D0A83B6813}"/>
              </a:ext>
            </a:extLst>
          </p:cNvPr>
          <p:cNvSpPr/>
          <p:nvPr/>
        </p:nvSpPr>
        <p:spPr>
          <a:xfrm>
            <a:off x="1696348" y="4203799"/>
            <a:ext cx="553357" cy="923330"/>
          </a:xfrm>
          <a:prstGeom prst="rect">
            <a:avLst/>
          </a:prstGeom>
          <a:noFill/>
        </p:spPr>
        <p:txBody>
          <a:bodyPr wrap="none" lIns="91440" tIns="45720" rIns="91440" bIns="45720">
            <a:spAutoFit/>
          </a:bodyPr>
          <a:lstStyle/>
          <a:p>
            <a:pPr algn="ctr"/>
            <a:r>
              <a:rPr lang="en-US" sz="5400" b="0" cap="none" spc="0" dirty="0">
                <a:ln w="0"/>
                <a:solidFill>
                  <a:srgbClr val="F5333F"/>
                </a:solidFill>
                <a:effectLst>
                  <a:outerShdw blurRad="38100" dist="25400" dir="5400000" algn="ctr" rotWithShape="0">
                    <a:srgbClr val="6E747A">
                      <a:alpha val="43000"/>
                    </a:srgbClr>
                  </a:outerShdw>
                </a:effectLst>
              </a:rPr>
              <a:t>C</a:t>
            </a:r>
          </a:p>
        </p:txBody>
      </p:sp>
      <p:sp>
        <p:nvSpPr>
          <p:cNvPr id="54" name="Rectangle 53">
            <a:extLst>
              <a:ext uri="{FF2B5EF4-FFF2-40B4-BE49-F238E27FC236}">
                <a16:creationId xmlns:a16="http://schemas.microsoft.com/office/drawing/2014/main" id="{F1AEC285-06C1-41EF-9843-403695745EB8}"/>
              </a:ext>
            </a:extLst>
          </p:cNvPr>
          <p:cNvSpPr/>
          <p:nvPr/>
        </p:nvSpPr>
        <p:spPr>
          <a:xfrm>
            <a:off x="8854506" y="4185181"/>
            <a:ext cx="2259867"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Administrative</a:t>
            </a:r>
          </a:p>
        </p:txBody>
      </p:sp>
      <p:sp>
        <p:nvSpPr>
          <p:cNvPr id="55" name="Rectangle 54">
            <a:extLst>
              <a:ext uri="{FF2B5EF4-FFF2-40B4-BE49-F238E27FC236}">
                <a16:creationId xmlns:a16="http://schemas.microsoft.com/office/drawing/2014/main" id="{1B705551-7569-4BFE-95AD-8C4FF5862CD4}"/>
              </a:ext>
            </a:extLst>
          </p:cNvPr>
          <p:cNvSpPr/>
          <p:nvPr/>
        </p:nvSpPr>
        <p:spPr>
          <a:xfrm>
            <a:off x="8854506" y="2825495"/>
            <a:ext cx="2259867" cy="4918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Microdata</a:t>
            </a:r>
          </a:p>
        </p:txBody>
      </p:sp>
      <p:sp>
        <p:nvSpPr>
          <p:cNvPr id="56" name="Rectangle 55">
            <a:extLst>
              <a:ext uri="{FF2B5EF4-FFF2-40B4-BE49-F238E27FC236}">
                <a16:creationId xmlns:a16="http://schemas.microsoft.com/office/drawing/2014/main" id="{19288550-A79F-41DC-A972-211557902402}"/>
              </a:ext>
            </a:extLst>
          </p:cNvPr>
          <p:cNvSpPr/>
          <p:nvPr/>
        </p:nvSpPr>
        <p:spPr>
          <a:xfrm>
            <a:off x="9227153" y="2122298"/>
            <a:ext cx="1514571" cy="4918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Aggregate</a:t>
            </a:r>
          </a:p>
        </p:txBody>
      </p:sp>
      <p:sp>
        <p:nvSpPr>
          <p:cNvPr id="57" name="Rectangle 56">
            <a:extLst>
              <a:ext uri="{FF2B5EF4-FFF2-40B4-BE49-F238E27FC236}">
                <a16:creationId xmlns:a16="http://schemas.microsoft.com/office/drawing/2014/main" id="{128C5CEE-B9C3-4C22-AB46-15782E68F8F1}"/>
              </a:ext>
            </a:extLst>
          </p:cNvPr>
          <p:cNvSpPr/>
          <p:nvPr/>
        </p:nvSpPr>
        <p:spPr>
          <a:xfrm>
            <a:off x="8854504" y="5507049"/>
            <a:ext cx="2259867" cy="4375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Anonymous</a:t>
            </a:r>
          </a:p>
        </p:txBody>
      </p:sp>
      <p:sp>
        <p:nvSpPr>
          <p:cNvPr id="58" name="Rectangle 57">
            <a:extLst>
              <a:ext uri="{FF2B5EF4-FFF2-40B4-BE49-F238E27FC236}">
                <a16:creationId xmlns:a16="http://schemas.microsoft.com/office/drawing/2014/main" id="{8615BB4B-DFEA-4444-8D9C-AE4FC779BA7B}"/>
              </a:ext>
            </a:extLst>
          </p:cNvPr>
          <p:cNvSpPr/>
          <p:nvPr/>
        </p:nvSpPr>
        <p:spPr>
          <a:xfrm>
            <a:off x="9038982" y="4867161"/>
            <a:ext cx="1890908" cy="4375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Pseudonymised</a:t>
            </a:r>
          </a:p>
        </p:txBody>
      </p:sp>
      <p:sp>
        <p:nvSpPr>
          <p:cNvPr id="59" name="Rectangle 58">
            <a:extLst>
              <a:ext uri="{FF2B5EF4-FFF2-40B4-BE49-F238E27FC236}">
                <a16:creationId xmlns:a16="http://schemas.microsoft.com/office/drawing/2014/main" id="{2C514DBD-CBF4-4DE1-8A5B-1C51146DD206}"/>
              </a:ext>
            </a:extLst>
          </p:cNvPr>
          <p:cNvSpPr/>
          <p:nvPr/>
        </p:nvSpPr>
        <p:spPr>
          <a:xfrm>
            <a:off x="9227151" y="3481777"/>
            <a:ext cx="1514571"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Survey</a:t>
            </a:r>
          </a:p>
        </p:txBody>
      </p:sp>
      <p:sp>
        <p:nvSpPr>
          <p:cNvPr id="60" name="Rectangle 59">
            <a:extLst>
              <a:ext uri="{FF2B5EF4-FFF2-40B4-BE49-F238E27FC236}">
                <a16:creationId xmlns:a16="http://schemas.microsoft.com/office/drawing/2014/main" id="{DBC77802-2B9D-47F2-8938-6ACEDBB5BDD4}"/>
              </a:ext>
            </a:extLst>
          </p:cNvPr>
          <p:cNvSpPr/>
          <p:nvPr/>
        </p:nvSpPr>
        <p:spPr>
          <a:xfrm>
            <a:off x="9227151" y="6131698"/>
            <a:ext cx="1514571" cy="437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Identifiable</a:t>
            </a:r>
          </a:p>
        </p:txBody>
      </p:sp>
      <p:sp>
        <p:nvSpPr>
          <p:cNvPr id="30" name="Rectangle 29">
            <a:extLst>
              <a:ext uri="{FF2B5EF4-FFF2-40B4-BE49-F238E27FC236}">
                <a16:creationId xmlns:a16="http://schemas.microsoft.com/office/drawing/2014/main" id="{A73686CA-E445-42BA-BC51-094F370A8550}"/>
              </a:ext>
            </a:extLst>
          </p:cNvPr>
          <p:cNvSpPr/>
          <p:nvPr/>
        </p:nvSpPr>
        <p:spPr>
          <a:xfrm>
            <a:off x="9227151" y="2105578"/>
            <a:ext cx="1514571" cy="4918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Aggregate</a:t>
            </a:r>
          </a:p>
        </p:txBody>
      </p:sp>
      <p:sp>
        <p:nvSpPr>
          <p:cNvPr id="26" name="Rectangle 25">
            <a:extLst>
              <a:ext uri="{FF2B5EF4-FFF2-40B4-BE49-F238E27FC236}">
                <a16:creationId xmlns:a16="http://schemas.microsoft.com/office/drawing/2014/main" id="{73C8E061-168E-418B-AEFB-C22078803A85}"/>
              </a:ext>
            </a:extLst>
          </p:cNvPr>
          <p:cNvSpPr/>
          <p:nvPr/>
        </p:nvSpPr>
        <p:spPr>
          <a:xfrm>
            <a:off x="8854502" y="4201693"/>
            <a:ext cx="2259867"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Administrative</a:t>
            </a:r>
          </a:p>
        </p:txBody>
      </p:sp>
      <p:sp>
        <p:nvSpPr>
          <p:cNvPr id="31" name="Rectangle 30">
            <a:extLst>
              <a:ext uri="{FF2B5EF4-FFF2-40B4-BE49-F238E27FC236}">
                <a16:creationId xmlns:a16="http://schemas.microsoft.com/office/drawing/2014/main" id="{4D2C44FD-89F9-479C-8BC6-F8B1D033D4EB}"/>
              </a:ext>
            </a:extLst>
          </p:cNvPr>
          <p:cNvSpPr/>
          <p:nvPr/>
        </p:nvSpPr>
        <p:spPr>
          <a:xfrm>
            <a:off x="8854502" y="5485299"/>
            <a:ext cx="2259867" cy="4375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Anonymous</a:t>
            </a:r>
          </a:p>
        </p:txBody>
      </p:sp>
      <p:sp>
        <p:nvSpPr>
          <p:cNvPr id="42" name="Rectangle 41">
            <a:extLst>
              <a:ext uri="{FF2B5EF4-FFF2-40B4-BE49-F238E27FC236}">
                <a16:creationId xmlns:a16="http://schemas.microsoft.com/office/drawing/2014/main" id="{F6D65CFF-25A6-4277-A559-001E5A920FC1}"/>
              </a:ext>
            </a:extLst>
          </p:cNvPr>
          <p:cNvSpPr/>
          <p:nvPr/>
        </p:nvSpPr>
        <p:spPr>
          <a:xfrm>
            <a:off x="9227151" y="3495862"/>
            <a:ext cx="1514571"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Survey</a:t>
            </a:r>
          </a:p>
        </p:txBody>
      </p:sp>
      <p:sp>
        <p:nvSpPr>
          <p:cNvPr id="37" name="Rectangle 36">
            <a:extLst>
              <a:ext uri="{FF2B5EF4-FFF2-40B4-BE49-F238E27FC236}">
                <a16:creationId xmlns:a16="http://schemas.microsoft.com/office/drawing/2014/main" id="{EAC7969D-4F33-42D3-A410-A4C05317C9BA}"/>
              </a:ext>
            </a:extLst>
          </p:cNvPr>
          <p:cNvSpPr/>
          <p:nvPr/>
        </p:nvSpPr>
        <p:spPr>
          <a:xfrm>
            <a:off x="9227151" y="2091493"/>
            <a:ext cx="1514571" cy="4918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Aggregate</a:t>
            </a:r>
          </a:p>
        </p:txBody>
      </p:sp>
      <p:sp>
        <p:nvSpPr>
          <p:cNvPr id="38" name="Rectangle 37">
            <a:extLst>
              <a:ext uri="{FF2B5EF4-FFF2-40B4-BE49-F238E27FC236}">
                <a16:creationId xmlns:a16="http://schemas.microsoft.com/office/drawing/2014/main" id="{8DFB60EC-8587-4D63-8736-133AA11AC739}"/>
              </a:ext>
            </a:extLst>
          </p:cNvPr>
          <p:cNvSpPr/>
          <p:nvPr/>
        </p:nvSpPr>
        <p:spPr>
          <a:xfrm>
            <a:off x="8854502" y="5473800"/>
            <a:ext cx="2259867" cy="4375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Anonymous</a:t>
            </a:r>
          </a:p>
        </p:txBody>
      </p:sp>
      <p:sp>
        <p:nvSpPr>
          <p:cNvPr id="39" name="Rectangle 38">
            <a:extLst>
              <a:ext uri="{FF2B5EF4-FFF2-40B4-BE49-F238E27FC236}">
                <a16:creationId xmlns:a16="http://schemas.microsoft.com/office/drawing/2014/main" id="{E152C391-4C51-4CAB-8222-5AE7E9070F4B}"/>
              </a:ext>
            </a:extLst>
          </p:cNvPr>
          <p:cNvSpPr/>
          <p:nvPr/>
        </p:nvSpPr>
        <p:spPr>
          <a:xfrm>
            <a:off x="9038982" y="4834165"/>
            <a:ext cx="1890908" cy="4375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Pseudonymised</a:t>
            </a:r>
          </a:p>
        </p:txBody>
      </p:sp>
      <p:sp>
        <p:nvSpPr>
          <p:cNvPr id="33" name="Rectangle 32">
            <a:extLst>
              <a:ext uri="{FF2B5EF4-FFF2-40B4-BE49-F238E27FC236}">
                <a16:creationId xmlns:a16="http://schemas.microsoft.com/office/drawing/2014/main" id="{5C1289C3-0B36-485F-9772-18AB9E652FB3}"/>
              </a:ext>
            </a:extLst>
          </p:cNvPr>
          <p:cNvSpPr/>
          <p:nvPr/>
        </p:nvSpPr>
        <p:spPr>
          <a:xfrm>
            <a:off x="8863294" y="4171096"/>
            <a:ext cx="2259867"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Administrative</a:t>
            </a:r>
          </a:p>
        </p:txBody>
      </p:sp>
      <p:sp>
        <p:nvSpPr>
          <p:cNvPr id="34" name="Rectangle 33">
            <a:extLst>
              <a:ext uri="{FF2B5EF4-FFF2-40B4-BE49-F238E27FC236}">
                <a16:creationId xmlns:a16="http://schemas.microsoft.com/office/drawing/2014/main" id="{64CF31D7-562B-420C-A706-7428D5A53CB3}"/>
              </a:ext>
            </a:extLst>
          </p:cNvPr>
          <p:cNvSpPr/>
          <p:nvPr/>
        </p:nvSpPr>
        <p:spPr>
          <a:xfrm>
            <a:off x="8863294" y="2813996"/>
            <a:ext cx="2259867" cy="4918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Microdata</a:t>
            </a:r>
          </a:p>
        </p:txBody>
      </p:sp>
      <p:sp>
        <p:nvSpPr>
          <p:cNvPr id="44" name="Rectangle 43">
            <a:extLst>
              <a:ext uri="{FF2B5EF4-FFF2-40B4-BE49-F238E27FC236}">
                <a16:creationId xmlns:a16="http://schemas.microsoft.com/office/drawing/2014/main" id="{FB54BB68-EB33-4157-A474-3D90B8D7E849}"/>
              </a:ext>
            </a:extLst>
          </p:cNvPr>
          <p:cNvSpPr/>
          <p:nvPr/>
        </p:nvSpPr>
        <p:spPr>
          <a:xfrm>
            <a:off x="9227149" y="6139266"/>
            <a:ext cx="1514571" cy="437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Identifiable</a:t>
            </a:r>
          </a:p>
        </p:txBody>
      </p:sp>
      <p:sp>
        <p:nvSpPr>
          <p:cNvPr id="45" name="Rectangle 44">
            <a:extLst>
              <a:ext uri="{FF2B5EF4-FFF2-40B4-BE49-F238E27FC236}">
                <a16:creationId xmlns:a16="http://schemas.microsoft.com/office/drawing/2014/main" id="{802F3651-5E98-4C72-89AD-23815C62B6D0}"/>
              </a:ext>
            </a:extLst>
          </p:cNvPr>
          <p:cNvSpPr/>
          <p:nvPr/>
        </p:nvSpPr>
        <p:spPr>
          <a:xfrm>
            <a:off x="8863294" y="4159214"/>
            <a:ext cx="2259867" cy="4375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Administrative</a:t>
            </a:r>
          </a:p>
        </p:txBody>
      </p:sp>
      <p:sp>
        <p:nvSpPr>
          <p:cNvPr id="46" name="Rectangle 45">
            <a:extLst>
              <a:ext uri="{FF2B5EF4-FFF2-40B4-BE49-F238E27FC236}">
                <a16:creationId xmlns:a16="http://schemas.microsoft.com/office/drawing/2014/main" id="{56E128CB-410E-44A9-9CF8-93B993434F21}"/>
              </a:ext>
            </a:extLst>
          </p:cNvPr>
          <p:cNvSpPr/>
          <p:nvPr/>
        </p:nvSpPr>
        <p:spPr>
          <a:xfrm>
            <a:off x="8872082" y="2832644"/>
            <a:ext cx="2259867" cy="4918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cs typeface="Calibri" panose="020F0502020204030204" pitchFamily="34" charset="0"/>
              </a:rPr>
              <a:t>Microdata</a:t>
            </a:r>
          </a:p>
        </p:txBody>
      </p:sp>
      <p:sp>
        <p:nvSpPr>
          <p:cNvPr id="35" name="Title 2">
            <a:extLst>
              <a:ext uri="{FF2B5EF4-FFF2-40B4-BE49-F238E27FC236}">
                <a16:creationId xmlns:a16="http://schemas.microsoft.com/office/drawing/2014/main" id="{640DC2FC-0F92-445A-A099-7A97305C2EEA}"/>
              </a:ext>
            </a:extLst>
          </p:cNvPr>
          <p:cNvSpPr>
            <a:spLocks noGrp="1"/>
          </p:cNvSpPr>
          <p:nvPr>
            <p:ph type="title"/>
          </p:nvPr>
        </p:nvSpPr>
        <p:spPr>
          <a:xfrm>
            <a:off x="766764" y="476673"/>
            <a:ext cx="10658475" cy="1107996"/>
          </a:xfrm>
        </p:spPr>
        <p:txBody>
          <a:bodyPr>
            <a:normAutofit fontScale="90000"/>
          </a:bodyPr>
          <a:lstStyle/>
          <a:p>
            <a:r>
              <a:rPr lang="en-US" dirty="0"/>
              <a:t>Name that source</a:t>
            </a:r>
            <a:br>
              <a:rPr lang="en-US" dirty="0"/>
            </a:br>
            <a:endParaRPr lang="en-GB" dirty="0"/>
          </a:p>
        </p:txBody>
      </p:sp>
    </p:spTree>
    <p:extLst>
      <p:ext uri="{BB962C8B-B14F-4D97-AF65-F5344CB8AC3E}">
        <p14:creationId xmlns:p14="http://schemas.microsoft.com/office/powerpoint/2010/main" val="13537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8422E-16 7.40741E-7 L -0.61732 -0.47639 " pathEditMode="relative" rAng="0" ptsTypes="AA">
                                      <p:cBhvr>
                                        <p:cTn id="6" dur="2000" fill="hold"/>
                                        <p:tgtEl>
                                          <p:spTgt spid="44"/>
                                        </p:tgtEl>
                                        <p:attrNameLst>
                                          <p:attrName>ppt_x</p:attrName>
                                          <p:attrName>ppt_y</p:attrName>
                                        </p:attrNameLst>
                                      </p:cBhvr>
                                      <p:rCtr x="-30859" y="-23866"/>
                                    </p:animMotion>
                                  </p:childTnLst>
                                </p:cTn>
                              </p:par>
                              <p:par>
                                <p:cTn id="7" presetID="42" presetClass="path" presetSubtype="0" accel="50000" decel="50000" fill="hold" grpId="0" nodeType="withEffect">
                                  <p:stCondLst>
                                    <p:cond delay="0"/>
                                  </p:stCondLst>
                                  <p:childTnLst>
                                    <p:animMotion origin="layout" path="M 5E-6 -1.11111E-6 L -0.71836 -0.13079 " pathEditMode="relative" rAng="0" ptsTypes="AA">
                                      <p:cBhvr>
                                        <p:cTn id="8" dur="2000" fill="hold"/>
                                        <p:tgtEl>
                                          <p:spTgt spid="45"/>
                                        </p:tgtEl>
                                        <p:attrNameLst>
                                          <p:attrName>ppt_x</p:attrName>
                                          <p:attrName>ppt_y</p:attrName>
                                        </p:attrNameLst>
                                      </p:cBhvr>
                                      <p:rCtr x="-36029" y="-6736"/>
                                    </p:animMotion>
                                  </p:childTnLst>
                                </p:cTn>
                              </p:par>
                              <p:par>
                                <p:cTn id="9" presetID="42" presetClass="path" presetSubtype="0" accel="50000" decel="50000" fill="hold" grpId="0" nodeType="withEffect">
                                  <p:stCondLst>
                                    <p:cond delay="0"/>
                                  </p:stCondLst>
                                  <p:childTnLst>
                                    <p:animMotion origin="layout" path="M -2.5E-6 -2.59259E-6 L -0.64974 0.12338 " pathEditMode="relative" rAng="0" ptsTypes="AA">
                                      <p:cBhvr>
                                        <p:cTn id="10" dur="2000" fill="hold"/>
                                        <p:tgtEl>
                                          <p:spTgt spid="46"/>
                                        </p:tgtEl>
                                        <p:attrNameLst>
                                          <p:attrName>ppt_x</p:attrName>
                                          <p:attrName>ppt_y</p:attrName>
                                        </p:attrNameLst>
                                      </p:cBhvr>
                                      <p:rCtr x="-32487" y="6157"/>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45833E-6 -4.81481E-6 L -0.44232 0.0463 " pathEditMode="relative" rAng="0" ptsTypes="AA">
                                      <p:cBhvr>
                                        <p:cTn id="14" dur="2000" fill="hold"/>
                                        <p:tgtEl>
                                          <p:spTgt spid="34"/>
                                        </p:tgtEl>
                                        <p:attrNameLst>
                                          <p:attrName>ppt_x</p:attrName>
                                          <p:attrName>ppt_y</p:attrName>
                                        </p:attrNameLst>
                                      </p:cBhvr>
                                      <p:rCtr x="-22122" y="2315"/>
                                    </p:animMotion>
                                  </p:childTnLst>
                                </p:cTn>
                              </p:par>
                              <p:par>
                                <p:cTn id="15" presetID="42" presetClass="path" presetSubtype="0" accel="50000" decel="50000" fill="hold" grpId="0" nodeType="withEffect">
                                  <p:stCondLst>
                                    <p:cond delay="0"/>
                                  </p:stCondLst>
                                  <p:childTnLst>
                                    <p:animMotion origin="layout" path="M -3.54167E-6 4.44444E-6 L -0.27357 -0.25487 " pathEditMode="relative" rAng="0" ptsTypes="AA">
                                      <p:cBhvr>
                                        <p:cTn id="16" dur="2000" fill="hold"/>
                                        <p:tgtEl>
                                          <p:spTgt spid="39"/>
                                        </p:tgtEl>
                                        <p:attrNameLst>
                                          <p:attrName>ppt_x</p:attrName>
                                          <p:attrName>ppt_y</p:attrName>
                                        </p:attrNameLst>
                                      </p:cBhvr>
                                      <p:rCtr x="-13164" y="-12755"/>
                                    </p:animMotion>
                                  </p:childTnLst>
                                </p:cTn>
                              </p:par>
                              <p:par>
                                <p:cTn id="17" presetID="42" presetClass="path" presetSubtype="0" accel="50000" decel="50000" fill="hold" grpId="0" nodeType="withEffect">
                                  <p:stCondLst>
                                    <p:cond delay="0"/>
                                  </p:stCondLst>
                                  <p:childTnLst>
                                    <p:animMotion origin="layout" path="M -1.45833E-6 3.7037E-6 L -0.36393 -0.08473 " pathEditMode="relative" rAng="0" ptsTypes="AA">
                                      <p:cBhvr>
                                        <p:cTn id="18" dur="2000" fill="hold"/>
                                        <p:tgtEl>
                                          <p:spTgt spid="33"/>
                                        </p:tgtEl>
                                        <p:attrNameLst>
                                          <p:attrName>ppt_x</p:attrName>
                                          <p:attrName>ppt_y</p:attrName>
                                        </p:attrNameLst>
                                      </p:cBhvr>
                                      <p:rCtr x="-18203" y="-4236"/>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8333E-7 -2.96296E-6 L -0.65169 -0.0287 " pathEditMode="relative" rAng="0" ptsTypes="AA">
                                      <p:cBhvr>
                                        <p:cTn id="22" dur="2000" fill="hold"/>
                                        <p:tgtEl>
                                          <p:spTgt spid="31"/>
                                        </p:tgtEl>
                                        <p:attrNameLst>
                                          <p:attrName>ppt_x</p:attrName>
                                          <p:attrName>ppt_y</p:attrName>
                                        </p:attrNameLst>
                                      </p:cBhvr>
                                      <p:rCtr x="-32591" y="-1435"/>
                                    </p:animMotion>
                                  </p:childTnLst>
                                </p:cTn>
                              </p:par>
                              <p:par>
                                <p:cTn id="23" presetID="42" presetClass="path" presetSubtype="0" accel="50000" decel="50000" fill="hold" grpId="0" nodeType="withEffect">
                                  <p:stCondLst>
                                    <p:cond delay="0"/>
                                  </p:stCondLst>
                                  <p:childTnLst>
                                    <p:animMotion origin="layout" path="M -2.08333E-7 -4.44444E-6 L -0.60638 0.22732 " pathEditMode="relative" rAng="0" ptsTypes="AA">
                                      <p:cBhvr>
                                        <p:cTn id="24" dur="2000" fill="hold"/>
                                        <p:tgtEl>
                                          <p:spTgt spid="26"/>
                                        </p:tgtEl>
                                        <p:attrNameLst>
                                          <p:attrName>ppt_x</p:attrName>
                                          <p:attrName>ppt_y</p:attrName>
                                        </p:attrNameLst>
                                      </p:cBhvr>
                                      <p:rCtr x="-30326" y="11366"/>
                                    </p:animMotion>
                                  </p:childTnLst>
                                </p:cTn>
                              </p:par>
                              <p:par>
                                <p:cTn id="25" presetID="42" presetClass="path" presetSubtype="0" accel="50000" decel="50000" fill="hold" grpId="0" nodeType="withEffect">
                                  <p:stCondLst>
                                    <p:cond delay="0"/>
                                  </p:stCondLst>
                                  <p:childTnLst>
                                    <p:animMotion origin="layout" path="M -2.08333E-7 -4.07407E-6 L -0.74922 0.52894 " pathEditMode="relative" rAng="0" ptsTypes="AA">
                                      <p:cBhvr>
                                        <p:cTn id="26" dur="2000" fill="hold"/>
                                        <p:tgtEl>
                                          <p:spTgt spid="30"/>
                                        </p:tgtEl>
                                        <p:attrNameLst>
                                          <p:attrName>ppt_x</p:attrName>
                                          <p:attrName>ppt_y</p:attrName>
                                        </p:attrNameLst>
                                      </p:cBhvr>
                                      <p:rCtr x="-37461" y="2643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08333E-7 -2.59259E-6 L -0.41107 0.01435 " pathEditMode="relative" rAng="0" ptsTypes="AA">
                                      <p:cBhvr>
                                        <p:cTn id="30" dur="2000" fill="hold"/>
                                        <p:tgtEl>
                                          <p:spTgt spid="38"/>
                                        </p:tgtEl>
                                        <p:attrNameLst>
                                          <p:attrName>ppt_x</p:attrName>
                                          <p:attrName>ppt_y</p:attrName>
                                        </p:attrNameLst>
                                      </p:cBhvr>
                                      <p:rCtr x="-20560" y="718"/>
                                    </p:animMotion>
                                  </p:childTnLst>
                                </p:cTn>
                              </p:par>
                              <p:par>
                                <p:cTn id="31" presetID="42" presetClass="path" presetSubtype="0" accel="50000" decel="50000" fill="hold" grpId="0" nodeType="withEffect">
                                  <p:stCondLst>
                                    <p:cond delay="0"/>
                                  </p:stCondLst>
                                  <p:childTnLst>
                                    <p:animMotion origin="layout" path="M -2.08333E-7 -7.40741E-7 L -0.26315 0.5037 " pathEditMode="relative" rAng="0" ptsTypes="AA">
                                      <p:cBhvr>
                                        <p:cTn id="32" dur="2000" fill="hold"/>
                                        <p:tgtEl>
                                          <p:spTgt spid="37"/>
                                        </p:tgtEl>
                                        <p:attrNameLst>
                                          <p:attrName>ppt_x</p:attrName>
                                          <p:attrName>ppt_y</p:attrName>
                                        </p:attrNameLst>
                                      </p:cBhvr>
                                      <p:rCtr x="-13164" y="25185"/>
                                    </p:animMotion>
                                  </p:childTnLst>
                                </p:cTn>
                              </p:par>
                              <p:par>
                                <p:cTn id="33" presetID="42" presetClass="path" presetSubtype="0" accel="50000" decel="50000" fill="hold" grpId="0" nodeType="withEffect">
                                  <p:stCondLst>
                                    <p:cond delay="0"/>
                                  </p:stCondLst>
                                  <p:childTnLst>
                                    <p:animMotion origin="layout" path="M -2.08333E-7 0.00555 L -0.34271 0.35787 " pathEditMode="relative" rAng="0" ptsTypes="AA">
                                      <p:cBhvr>
                                        <p:cTn id="34" dur="2000" fill="hold"/>
                                        <p:tgtEl>
                                          <p:spTgt spid="42"/>
                                        </p:tgtEl>
                                        <p:attrNameLst>
                                          <p:attrName>ppt_x</p:attrName>
                                          <p:attrName>ppt_y</p:attrName>
                                        </p:attrNameLst>
                                      </p:cBhvr>
                                      <p:rCtr x="-17135" y="1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6" grpId="0" animBg="1"/>
      <p:bldP spid="31" grpId="0" animBg="1"/>
      <p:bldP spid="42" grpId="0" animBg="1"/>
      <p:bldP spid="37" grpId="0" animBg="1"/>
      <p:bldP spid="38" grpId="0" animBg="1"/>
      <p:bldP spid="39" grpId="0" animBg="1"/>
      <p:bldP spid="33" grpId="0" animBg="1"/>
      <p:bldP spid="34"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10658475" cy="1107996"/>
          </a:xfrm>
        </p:spPr>
        <p:txBody>
          <a:bodyPr>
            <a:normAutofit fontScale="90000"/>
          </a:bodyPr>
          <a:lstStyle/>
          <a:p>
            <a:r>
              <a:rPr lang="en-US" dirty="0"/>
              <a:t>The Data Access Spectrum</a:t>
            </a:r>
            <a:br>
              <a:rPr lang="en-US" dirty="0"/>
            </a:br>
            <a:endParaRPr lang="en-GB" dirty="0"/>
          </a:p>
        </p:txBody>
      </p:sp>
      <p:sp>
        <p:nvSpPr>
          <p:cNvPr id="13" name="Rectangle 7"/>
          <p:cNvSpPr>
            <a:spLocks/>
          </p:cNvSpPr>
          <p:nvPr/>
        </p:nvSpPr>
        <p:spPr bwMode="auto">
          <a:xfrm>
            <a:off x="10344717" y="2626092"/>
            <a:ext cx="985225" cy="49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chemeClr val="accent6"/>
                </a:solidFill>
                <a:ea typeface="ＭＳ Ｐゴシック" charset="0"/>
                <a:cs typeface="Arial Narrow Bold" charset="0"/>
                <a:sym typeface="Arial Narrow Bold" charset="0"/>
              </a:rPr>
              <a:t>Web</a:t>
            </a:r>
          </a:p>
        </p:txBody>
      </p:sp>
      <p:sp>
        <p:nvSpPr>
          <p:cNvPr id="15" name="Rectangle 9"/>
          <p:cNvSpPr>
            <a:spLocks/>
          </p:cNvSpPr>
          <p:nvPr/>
        </p:nvSpPr>
        <p:spPr bwMode="auto">
          <a:xfrm>
            <a:off x="3509265" y="5956926"/>
            <a:ext cx="544676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r>
              <a:rPr lang="en-US" sz="2400" dirty="0">
                <a:ea typeface="ＭＳ Ｐゴシック" charset="0"/>
                <a:cs typeface="Arial Narrow" charset="0"/>
                <a:sym typeface="Arial Narrow" charset="0"/>
              </a:rPr>
              <a:t>fewer restrictions, easier access, less detail</a:t>
            </a:r>
          </a:p>
        </p:txBody>
      </p:sp>
      <p:sp>
        <p:nvSpPr>
          <p:cNvPr id="8" name="Line 2"/>
          <p:cNvSpPr>
            <a:spLocks noChangeShapeType="1"/>
          </p:cNvSpPr>
          <p:nvPr/>
        </p:nvSpPr>
        <p:spPr bwMode="auto">
          <a:xfrm>
            <a:off x="1015997" y="3698683"/>
            <a:ext cx="9821332" cy="0"/>
          </a:xfrm>
          <a:prstGeom prst="line">
            <a:avLst/>
          </a:prstGeom>
          <a:noFill/>
          <a:ln w="44450" cap="flat">
            <a:solidFill>
              <a:schemeClr val="tx1"/>
            </a:solidFill>
            <a:prstDash val="solid"/>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dirty="0"/>
          </a:p>
        </p:txBody>
      </p:sp>
      <p:sp>
        <p:nvSpPr>
          <p:cNvPr id="9" name="Rectangle 3"/>
          <p:cNvSpPr>
            <a:spLocks/>
          </p:cNvSpPr>
          <p:nvPr/>
        </p:nvSpPr>
        <p:spPr bwMode="auto">
          <a:xfrm>
            <a:off x="3657251" y="1337072"/>
            <a:ext cx="515078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r>
              <a:rPr lang="en-US" sz="2400" dirty="0">
                <a:ea typeface="ＭＳ Ｐゴシック" charset="0"/>
                <a:cs typeface="Arial Narrow" charset="0"/>
                <a:sym typeface="Arial Narrow" charset="0"/>
              </a:rPr>
              <a:t>more control, more security, more detail</a:t>
            </a:r>
          </a:p>
        </p:txBody>
      </p:sp>
      <p:sp>
        <p:nvSpPr>
          <p:cNvPr id="10" name="Rectangle 4"/>
          <p:cNvSpPr>
            <a:spLocks/>
          </p:cNvSpPr>
          <p:nvPr/>
        </p:nvSpPr>
        <p:spPr bwMode="auto">
          <a:xfrm>
            <a:off x="489240" y="2547028"/>
            <a:ext cx="1053513"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rgbClr val="F5333F"/>
                </a:solidFill>
                <a:ea typeface="ＭＳ Ｐゴシック" charset="0"/>
                <a:cs typeface="Arial Narrow Bold" charset="0"/>
                <a:sym typeface="Arial Narrow Bold" charset="0"/>
              </a:rPr>
              <a:t>Source</a:t>
            </a:r>
          </a:p>
        </p:txBody>
      </p:sp>
      <p:sp>
        <p:nvSpPr>
          <p:cNvPr id="11" name="Rectangle 5"/>
          <p:cNvSpPr>
            <a:spLocks/>
          </p:cNvSpPr>
          <p:nvPr/>
        </p:nvSpPr>
        <p:spPr bwMode="auto">
          <a:xfrm>
            <a:off x="1991476" y="2547216"/>
            <a:ext cx="27178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rgbClr val="F5333F"/>
                </a:solidFill>
                <a:ea typeface="ＭＳ Ｐゴシック" charset="0"/>
                <a:cs typeface="Arial Narrow Bold" charset="0"/>
                <a:sym typeface="Arial Narrow Bold" charset="0"/>
              </a:rPr>
              <a:t>Secure Data Environment</a:t>
            </a:r>
          </a:p>
        </p:txBody>
      </p:sp>
      <p:sp>
        <p:nvSpPr>
          <p:cNvPr id="19" name="Line 14"/>
          <p:cNvSpPr>
            <a:spLocks noChangeShapeType="1"/>
          </p:cNvSpPr>
          <p:nvPr/>
        </p:nvSpPr>
        <p:spPr bwMode="auto">
          <a:xfrm flipV="1">
            <a:off x="3598332" y="5821457"/>
            <a:ext cx="4995333" cy="1"/>
          </a:xfrm>
          <a:prstGeom prst="line">
            <a:avLst/>
          </a:prstGeom>
          <a:noFill/>
          <a:ln w="38100" cap="flat">
            <a:solidFill>
              <a:srgbClr val="5F5F5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a:p>
        </p:txBody>
      </p:sp>
      <p:sp>
        <p:nvSpPr>
          <p:cNvPr id="20" name="Line 15"/>
          <p:cNvSpPr>
            <a:spLocks noChangeShapeType="1"/>
          </p:cNvSpPr>
          <p:nvPr/>
        </p:nvSpPr>
        <p:spPr bwMode="auto">
          <a:xfrm flipH="1">
            <a:off x="3691587" y="1870646"/>
            <a:ext cx="4995333" cy="2117"/>
          </a:xfrm>
          <a:prstGeom prst="line">
            <a:avLst/>
          </a:prstGeom>
          <a:noFill/>
          <a:ln w="38100" cap="flat">
            <a:solidFill>
              <a:srgbClr val="5F5F5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a:p>
        </p:txBody>
      </p:sp>
      <p:sp>
        <p:nvSpPr>
          <p:cNvPr id="24" name="Rectangle 6">
            <a:extLst>
              <a:ext uri="{FF2B5EF4-FFF2-40B4-BE49-F238E27FC236}">
                <a16:creationId xmlns:a16="http://schemas.microsoft.com/office/drawing/2014/main" id="{598C3A3D-1FFE-49FC-968D-F951BD28E390}"/>
              </a:ext>
            </a:extLst>
          </p:cNvPr>
          <p:cNvSpPr>
            <a:spLocks/>
          </p:cNvSpPr>
          <p:nvPr/>
        </p:nvSpPr>
        <p:spPr bwMode="auto">
          <a:xfrm>
            <a:off x="5385830" y="2627683"/>
            <a:ext cx="1430475"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4"/>
                </a:solidFill>
                <a:ea typeface="ＭＳ Ｐゴシック" charset="0"/>
                <a:cs typeface="Arial Narrow Bold" charset="0"/>
                <a:sym typeface="Arial Narrow Bold" charset="0"/>
              </a:rPr>
              <a:t>Scientific </a:t>
            </a:r>
          </a:p>
          <a:p>
            <a:pPr marL="52916" algn="ctr"/>
            <a:r>
              <a:rPr lang="en-US" sz="2667" dirty="0">
                <a:solidFill>
                  <a:schemeClr val="accent4"/>
                </a:solidFill>
                <a:ea typeface="ＭＳ Ｐゴシック" charset="0"/>
                <a:cs typeface="Arial Narrow Bold" charset="0"/>
                <a:sym typeface="Arial Narrow Bold" charset="0"/>
              </a:rPr>
              <a:t>Use File</a:t>
            </a:r>
          </a:p>
        </p:txBody>
      </p:sp>
      <p:sp>
        <p:nvSpPr>
          <p:cNvPr id="25" name="Rectangle 8">
            <a:extLst>
              <a:ext uri="{FF2B5EF4-FFF2-40B4-BE49-F238E27FC236}">
                <a16:creationId xmlns:a16="http://schemas.microsoft.com/office/drawing/2014/main" id="{F82C30CC-5CD9-4E7E-997A-0F35F974F702}"/>
              </a:ext>
            </a:extLst>
          </p:cNvPr>
          <p:cNvSpPr>
            <a:spLocks/>
          </p:cNvSpPr>
          <p:nvPr/>
        </p:nvSpPr>
        <p:spPr bwMode="auto">
          <a:xfrm>
            <a:off x="8004841" y="2627683"/>
            <a:ext cx="1191564"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6"/>
                </a:solidFill>
                <a:ea typeface="ＭＳ Ｐゴシック" charset="0"/>
                <a:cs typeface="Arial Narrow Bold" charset="0"/>
                <a:sym typeface="Arial Narrow Bold" charset="0"/>
              </a:rPr>
              <a:t>Public </a:t>
            </a:r>
          </a:p>
          <a:p>
            <a:pPr marL="52916" algn="ctr"/>
            <a:r>
              <a:rPr lang="en-US" sz="2667" dirty="0">
                <a:solidFill>
                  <a:schemeClr val="accent6"/>
                </a:solidFill>
                <a:ea typeface="ＭＳ Ｐゴシック" charset="0"/>
                <a:cs typeface="Arial Narrow Bold" charset="0"/>
                <a:sym typeface="Arial Narrow Bold" charset="0"/>
              </a:rPr>
              <a:t>Use File</a:t>
            </a:r>
          </a:p>
        </p:txBody>
      </p:sp>
      <p:sp>
        <p:nvSpPr>
          <p:cNvPr id="16" name="Rectangle 10">
            <a:extLst>
              <a:ext uri="{FF2B5EF4-FFF2-40B4-BE49-F238E27FC236}">
                <a16:creationId xmlns:a16="http://schemas.microsoft.com/office/drawing/2014/main" id="{64F0E025-9414-4305-82CC-2ED70804F2E4}"/>
              </a:ext>
            </a:extLst>
          </p:cNvPr>
          <p:cNvSpPr>
            <a:spLocks/>
          </p:cNvSpPr>
          <p:nvPr/>
        </p:nvSpPr>
        <p:spPr bwMode="auto">
          <a:xfrm>
            <a:off x="1991480" y="3834155"/>
            <a:ext cx="2717800" cy="147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endParaRPr lang="en-US" b="1" dirty="0">
              <a:ea typeface="ＭＳ Ｐゴシック" charset="0"/>
              <a:cs typeface="Arial Italic" charset="0"/>
              <a:sym typeface="Arial Italic" charset="0"/>
            </a:endParaRPr>
          </a:p>
          <a:p>
            <a:pPr marL="52916" algn="ctr"/>
            <a:r>
              <a:rPr lang="en-US" b="1" dirty="0">
                <a:ea typeface="ＭＳ Ｐゴシック" charset="0"/>
                <a:cs typeface="Arial Italic" charset="0"/>
                <a:sym typeface="Arial Italic" charset="0"/>
              </a:rPr>
              <a:t>De-identified</a:t>
            </a:r>
          </a:p>
          <a:p>
            <a:pPr marL="338666" indent="-285750">
              <a:buFont typeface="Arial" panose="020B0604020202020204" pitchFamily="34" charset="0"/>
              <a:buChar char="•"/>
            </a:pPr>
            <a:r>
              <a:rPr lang="en-US" dirty="0">
                <a:ea typeface="ＭＳ Ｐゴシック" charset="0"/>
                <a:cs typeface="Arial Italic" charset="0"/>
                <a:sym typeface="Arial Italic" charset="0"/>
              </a:rPr>
              <a:t>All data</a:t>
            </a:r>
          </a:p>
          <a:p>
            <a:pPr marL="338666" indent="-285750">
              <a:buFont typeface="Arial" panose="020B0604020202020204" pitchFamily="34" charset="0"/>
              <a:buChar char="•"/>
            </a:pPr>
            <a:r>
              <a:rPr lang="en-US" dirty="0">
                <a:ea typeface="ＭＳ Ｐゴシック" charset="0"/>
                <a:cs typeface="Arial Italic" charset="0"/>
                <a:sym typeface="Arial Italic" charset="0"/>
              </a:rPr>
              <a:t>No perturbation</a:t>
            </a:r>
          </a:p>
          <a:p>
            <a:pPr marL="338666" indent="-285750">
              <a:buFont typeface="Arial" panose="020B0604020202020204" pitchFamily="34" charset="0"/>
              <a:buChar char="•"/>
            </a:pPr>
            <a:r>
              <a:rPr lang="en-US" dirty="0">
                <a:ea typeface="ＭＳ Ｐゴシック" charset="0"/>
                <a:cs typeface="Arial Italic" charset="0"/>
                <a:sym typeface="Arial Italic" charset="0"/>
              </a:rPr>
              <a:t>No direct IDs</a:t>
            </a:r>
          </a:p>
          <a:p>
            <a:pPr marL="338666" indent="-285750">
              <a:buFont typeface="Arial" panose="020B0604020202020204" pitchFamily="34" charset="0"/>
              <a:buChar char="•"/>
            </a:pPr>
            <a:r>
              <a:rPr lang="en-US" dirty="0">
                <a:ea typeface="ＭＳ Ｐゴシック" charset="0"/>
                <a:cs typeface="Arial Italic" charset="0"/>
                <a:sym typeface="Arial Italic" charset="0"/>
              </a:rPr>
              <a:t>Accessed via a ‘safe setting’</a:t>
            </a:r>
          </a:p>
        </p:txBody>
      </p:sp>
      <p:sp>
        <p:nvSpPr>
          <p:cNvPr id="17" name="Rectangle 12">
            <a:extLst>
              <a:ext uri="{FF2B5EF4-FFF2-40B4-BE49-F238E27FC236}">
                <a16:creationId xmlns:a16="http://schemas.microsoft.com/office/drawing/2014/main" id="{7249609F-41DA-45F8-BF21-1C4626647167}"/>
              </a:ext>
            </a:extLst>
          </p:cNvPr>
          <p:cNvSpPr>
            <a:spLocks/>
          </p:cNvSpPr>
          <p:nvPr/>
        </p:nvSpPr>
        <p:spPr bwMode="auto">
          <a:xfrm>
            <a:off x="4504266" y="3837143"/>
            <a:ext cx="3183467" cy="1522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b="1" dirty="0">
                <a:ea typeface="ＭＳ Ｐゴシック" charset="0"/>
                <a:cs typeface="Arial Italic" charset="0"/>
                <a:sym typeface="Arial Italic" charset="0"/>
              </a:rPr>
              <a:t>Pseudonymised / </a:t>
            </a:r>
          </a:p>
          <a:p>
            <a:pPr marL="52916" algn="ctr"/>
            <a:r>
              <a:rPr lang="en-US" b="1" dirty="0">
                <a:ea typeface="ＭＳ Ｐゴシック" charset="0"/>
                <a:cs typeface="Arial Italic" charset="0"/>
                <a:sym typeface="Arial Italic" charset="0"/>
              </a:rPr>
              <a:t>de-</a:t>
            </a:r>
            <a:r>
              <a:rPr lang="en-US" b="1" dirty="0" err="1">
                <a:ea typeface="ＭＳ Ｐゴシック" charset="0"/>
                <a:cs typeface="Arial Italic" charset="0"/>
                <a:sym typeface="Arial Italic" charset="0"/>
              </a:rPr>
              <a:t>personalised</a:t>
            </a:r>
            <a:endParaRPr lang="en-US" b="1" dirty="0">
              <a:ea typeface="ＭＳ Ｐゴシック" charset="0"/>
              <a:cs typeface="Arial Italic" charset="0"/>
              <a:sym typeface="Arial Italic" charset="0"/>
            </a:endParaRPr>
          </a:p>
          <a:p>
            <a:pPr marL="338666" indent="-285750">
              <a:buFont typeface="Arial" panose="020B0604020202020204" pitchFamily="34" charset="0"/>
              <a:buChar char="•"/>
            </a:pPr>
            <a:r>
              <a:rPr lang="en-US" dirty="0">
                <a:ea typeface="ＭＳ Ｐゴシック" charset="0"/>
                <a:cs typeface="Arial Italic" charset="0"/>
                <a:sym typeface="Arial Italic" charset="0"/>
              </a:rPr>
              <a:t>Most data</a:t>
            </a:r>
          </a:p>
          <a:p>
            <a:pPr marL="338666" indent="-285750">
              <a:buFont typeface="Arial" panose="020B0604020202020204" pitchFamily="34" charset="0"/>
              <a:buChar char="•"/>
            </a:pPr>
            <a:r>
              <a:rPr lang="en-US" dirty="0">
                <a:ea typeface="ＭＳ Ｐゴシック" charset="0"/>
                <a:cs typeface="Arial Italic" charset="0"/>
                <a:sym typeface="Arial Italic" charset="0"/>
              </a:rPr>
              <a:t>Some rounding etc.</a:t>
            </a:r>
          </a:p>
          <a:p>
            <a:pPr marL="338666" indent="-285750">
              <a:buFont typeface="Arial" panose="020B0604020202020204" pitchFamily="34" charset="0"/>
              <a:buChar char="•"/>
            </a:pPr>
            <a:r>
              <a:rPr lang="en-US" dirty="0">
                <a:ea typeface="ＭＳ Ｐゴシック" charset="0"/>
                <a:cs typeface="Arial Italic" charset="0"/>
                <a:sym typeface="Arial Italic" charset="0"/>
              </a:rPr>
              <a:t>Some limitations</a:t>
            </a:r>
          </a:p>
        </p:txBody>
      </p:sp>
      <p:sp>
        <p:nvSpPr>
          <p:cNvPr id="18" name="Rectangle 13">
            <a:extLst>
              <a:ext uri="{FF2B5EF4-FFF2-40B4-BE49-F238E27FC236}">
                <a16:creationId xmlns:a16="http://schemas.microsoft.com/office/drawing/2014/main" id="{518F73D4-2A27-4A32-86C3-FABD68FCC717}"/>
              </a:ext>
            </a:extLst>
          </p:cNvPr>
          <p:cNvSpPr>
            <a:spLocks/>
          </p:cNvSpPr>
          <p:nvPr/>
        </p:nvSpPr>
        <p:spPr bwMode="auto">
          <a:xfrm>
            <a:off x="7222066" y="3834155"/>
            <a:ext cx="2673957" cy="1089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endParaRPr lang="en-US" b="1" dirty="0">
              <a:ea typeface="ＭＳ Ｐゴシック" charset="0"/>
              <a:cs typeface="Arial Italic" charset="0"/>
              <a:sym typeface="Arial Italic" charset="0"/>
            </a:endParaRPr>
          </a:p>
          <a:p>
            <a:pPr marL="52916" algn="ctr"/>
            <a:r>
              <a:rPr lang="en-US" b="1" dirty="0">
                <a:ea typeface="ＭＳ Ｐゴシック" charset="0"/>
                <a:cs typeface="Arial Italic" charset="0"/>
                <a:sym typeface="Arial Italic" charset="0"/>
              </a:rPr>
              <a:t>Anonymous</a:t>
            </a:r>
          </a:p>
          <a:p>
            <a:pPr marL="338666" indent="-285750">
              <a:buFont typeface="Arial" panose="020B0604020202020204" pitchFamily="34" charset="0"/>
              <a:buChar char="•"/>
            </a:pPr>
            <a:r>
              <a:rPr lang="en-US" dirty="0">
                <a:ea typeface="ＭＳ Ｐゴシック" charset="0"/>
                <a:cs typeface="Arial Italic" charset="0"/>
                <a:sym typeface="Arial Italic" charset="0"/>
              </a:rPr>
              <a:t>Fewer variables </a:t>
            </a:r>
          </a:p>
          <a:p>
            <a:pPr marL="338666" indent="-285750">
              <a:buFont typeface="Arial" panose="020B0604020202020204" pitchFamily="34" charset="0"/>
              <a:buChar char="•"/>
            </a:pPr>
            <a:r>
              <a:rPr lang="en-US" dirty="0">
                <a:ea typeface="ＭＳ Ｐゴシック" charset="0"/>
                <a:cs typeface="Arial Italic" charset="0"/>
                <a:sym typeface="Arial Italic" charset="0"/>
              </a:rPr>
              <a:t>Extensive rounding etc.</a:t>
            </a:r>
          </a:p>
          <a:p>
            <a:pPr marL="338666" indent="-285750">
              <a:buFont typeface="Arial" panose="020B0604020202020204" pitchFamily="34" charset="0"/>
              <a:buChar char="•"/>
            </a:pPr>
            <a:r>
              <a:rPr lang="en-US" dirty="0">
                <a:ea typeface="ＭＳ Ｐゴシック" charset="0"/>
                <a:cs typeface="Arial Italic" charset="0"/>
                <a:sym typeface="Arial Italic" charset="0"/>
              </a:rPr>
              <a:t>Major limitations</a:t>
            </a:r>
          </a:p>
        </p:txBody>
      </p:sp>
      <p:sp>
        <p:nvSpPr>
          <p:cNvPr id="21" name="Rectangle 20">
            <a:extLst>
              <a:ext uri="{FF2B5EF4-FFF2-40B4-BE49-F238E27FC236}">
                <a16:creationId xmlns:a16="http://schemas.microsoft.com/office/drawing/2014/main" id="{E7ADD325-FFF4-4996-A731-A3BDF0FAF72C}"/>
              </a:ext>
            </a:extLst>
          </p:cNvPr>
          <p:cNvSpPr>
            <a:spLocks/>
          </p:cNvSpPr>
          <p:nvPr/>
        </p:nvSpPr>
        <p:spPr bwMode="auto">
          <a:xfrm>
            <a:off x="9863664" y="3834155"/>
            <a:ext cx="1947333" cy="1470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endParaRPr lang="en-US" b="1" dirty="0">
              <a:ea typeface="ＭＳ Ｐゴシック" charset="0"/>
              <a:cs typeface="Arial Italic" charset="0"/>
              <a:sym typeface="Arial Italic" charset="0"/>
            </a:endParaRPr>
          </a:p>
          <a:p>
            <a:pPr marL="52916" algn="ctr"/>
            <a:r>
              <a:rPr lang="en-US" b="1" dirty="0">
                <a:ea typeface="ＭＳ Ｐゴシック" charset="0"/>
                <a:cs typeface="Arial Italic" charset="0"/>
                <a:sym typeface="Arial Italic" charset="0"/>
              </a:rPr>
              <a:t>Anonymous</a:t>
            </a:r>
          </a:p>
          <a:p>
            <a:pPr marL="338666" indent="-285750">
              <a:buFont typeface="Arial" panose="020B0604020202020204" pitchFamily="34" charset="0"/>
              <a:buChar char="•"/>
            </a:pPr>
            <a:r>
              <a:rPr lang="en-US" dirty="0">
                <a:ea typeface="ＭＳ Ｐゴシック" charset="0"/>
                <a:cs typeface="Arial Italic" charset="0"/>
                <a:sym typeface="Arial Italic" charset="0"/>
              </a:rPr>
              <a:t>Often aggregated (grouped)</a:t>
            </a:r>
          </a:p>
          <a:p>
            <a:pPr marL="338666" indent="-285750">
              <a:buFont typeface="Arial" panose="020B0604020202020204" pitchFamily="34" charset="0"/>
              <a:buChar char="•"/>
            </a:pPr>
            <a:r>
              <a:rPr lang="en-US" dirty="0">
                <a:ea typeface="ＭＳ Ｐゴシック" charset="0"/>
                <a:cs typeface="Arial Italic" charset="0"/>
                <a:sym typeface="Arial Italic" charset="0"/>
              </a:rPr>
              <a:t>Major treatment</a:t>
            </a:r>
          </a:p>
        </p:txBody>
      </p:sp>
      <p:sp>
        <p:nvSpPr>
          <p:cNvPr id="2" name="TextBox 1">
            <a:extLst>
              <a:ext uri="{FF2B5EF4-FFF2-40B4-BE49-F238E27FC236}">
                <a16:creationId xmlns:a16="http://schemas.microsoft.com/office/drawing/2014/main" id="{6EE865C7-C499-46F3-8D24-D35E32BFD0B0}"/>
              </a:ext>
            </a:extLst>
          </p:cNvPr>
          <p:cNvSpPr txBox="1"/>
          <p:nvPr/>
        </p:nvSpPr>
        <p:spPr>
          <a:xfrm>
            <a:off x="165101" y="3834155"/>
            <a:ext cx="1826379" cy="1477328"/>
          </a:xfrm>
          <a:prstGeom prst="rect">
            <a:avLst/>
          </a:prstGeom>
          <a:noFill/>
        </p:spPr>
        <p:txBody>
          <a:bodyPr wrap="square" rtlCol="0">
            <a:spAutoFit/>
          </a:bodyPr>
          <a:lstStyle/>
          <a:p>
            <a:pPr algn="ctr"/>
            <a:r>
              <a:rPr lang="en-GB" b="1" dirty="0"/>
              <a:t>Personally identifiable</a:t>
            </a:r>
          </a:p>
          <a:p>
            <a:pPr marL="285750" indent="-285750">
              <a:buFont typeface="Arial" panose="020B0604020202020204" pitchFamily="34" charset="0"/>
              <a:buChar char="•"/>
            </a:pPr>
            <a:r>
              <a:rPr lang="en-GB" dirty="0"/>
              <a:t>All data</a:t>
            </a:r>
          </a:p>
          <a:p>
            <a:pPr marL="285750" indent="-285750">
              <a:buFont typeface="Arial" panose="020B0604020202020204" pitchFamily="34" charset="0"/>
              <a:buChar char="•"/>
            </a:pPr>
            <a:r>
              <a:rPr lang="en-GB" dirty="0"/>
              <a:t>Direct IDs included</a:t>
            </a:r>
          </a:p>
        </p:txBody>
      </p:sp>
      <p:sp>
        <p:nvSpPr>
          <p:cNvPr id="23" name="Rectangle 19">
            <a:extLst>
              <a:ext uri="{FF2B5EF4-FFF2-40B4-BE49-F238E27FC236}">
                <a16:creationId xmlns:a16="http://schemas.microsoft.com/office/drawing/2014/main" id="{64D4E102-E2F8-4DBA-8EAC-BBDB5945C10A}"/>
              </a:ext>
            </a:extLst>
          </p:cNvPr>
          <p:cNvSpPr>
            <a:spLocks/>
          </p:cNvSpPr>
          <p:nvPr/>
        </p:nvSpPr>
        <p:spPr bwMode="auto">
          <a:xfrm>
            <a:off x="126678" y="6152872"/>
            <a:ext cx="2773965" cy="506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54185" bIns="0"/>
          <a:lstStyle/>
          <a:p>
            <a:pPr marL="52916"/>
            <a:r>
              <a:rPr lang="en-US" sz="1600" dirty="0">
                <a:ea typeface="ＭＳ Ｐゴシック" charset="0"/>
                <a:cs typeface="Arial Narrow Italic" charset="0"/>
                <a:sym typeface="Arial Narrow Italic" charset="0"/>
              </a:rPr>
              <a:t>From Ritchie, 2006,</a:t>
            </a:r>
          </a:p>
          <a:p>
            <a:pPr marL="52916"/>
            <a:r>
              <a:rPr lang="en-US" sz="1600" dirty="0">
                <a:ea typeface="ＭＳ Ｐゴシック" charset="0"/>
                <a:cs typeface="Arial Narrow Italic" charset="0"/>
                <a:sym typeface="Arial Narrow Italic" charset="0"/>
              </a:rPr>
              <a:t>Understanding Patient Data</a:t>
            </a:r>
          </a:p>
        </p:txBody>
      </p:sp>
    </p:spTree>
    <p:extLst>
      <p:ext uri="{BB962C8B-B14F-4D97-AF65-F5344CB8AC3E}">
        <p14:creationId xmlns:p14="http://schemas.microsoft.com/office/powerpoint/2010/main" val="158454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10658475" cy="1107996"/>
          </a:xfrm>
        </p:spPr>
        <p:txBody>
          <a:bodyPr>
            <a:normAutofit fontScale="90000"/>
          </a:bodyPr>
          <a:lstStyle/>
          <a:p>
            <a:r>
              <a:rPr lang="en-US" dirty="0"/>
              <a:t>The Data Access Spectrum</a:t>
            </a:r>
            <a:br>
              <a:rPr lang="en-US" dirty="0"/>
            </a:br>
            <a:endParaRPr lang="en-GB" dirty="0"/>
          </a:p>
        </p:txBody>
      </p:sp>
      <p:sp>
        <p:nvSpPr>
          <p:cNvPr id="23" name="Right Triangle 22">
            <a:extLst>
              <a:ext uri="{FF2B5EF4-FFF2-40B4-BE49-F238E27FC236}">
                <a16:creationId xmlns:a16="http://schemas.microsoft.com/office/drawing/2014/main" id="{D23C7DE2-B24D-4D33-A91A-975D6183045B}"/>
              </a:ext>
            </a:extLst>
          </p:cNvPr>
          <p:cNvSpPr/>
          <p:nvPr/>
        </p:nvSpPr>
        <p:spPr>
          <a:xfrm>
            <a:off x="1015999" y="4084073"/>
            <a:ext cx="9821332" cy="995777"/>
          </a:xfrm>
          <a:prstGeom prst="rtTriangle">
            <a:avLst/>
          </a:prstGeom>
          <a:solidFill>
            <a:srgbClr val="F5333F"/>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a:t>Residual Risk </a:t>
            </a:r>
          </a:p>
        </p:txBody>
      </p:sp>
      <p:sp>
        <p:nvSpPr>
          <p:cNvPr id="17" name="Rectangle 3">
            <a:extLst>
              <a:ext uri="{FF2B5EF4-FFF2-40B4-BE49-F238E27FC236}">
                <a16:creationId xmlns:a16="http://schemas.microsoft.com/office/drawing/2014/main" id="{5A96060D-1622-44EA-BFF3-2AD353909672}"/>
              </a:ext>
            </a:extLst>
          </p:cNvPr>
          <p:cNvSpPr>
            <a:spLocks/>
          </p:cNvSpPr>
          <p:nvPr/>
        </p:nvSpPr>
        <p:spPr bwMode="auto">
          <a:xfrm>
            <a:off x="3657251" y="1337072"/>
            <a:ext cx="515078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r>
              <a:rPr lang="en-US" sz="2400" dirty="0">
                <a:ea typeface="ＭＳ Ｐゴシック" charset="0"/>
                <a:cs typeface="Arial Narrow" charset="0"/>
                <a:sym typeface="Arial Narrow" charset="0"/>
              </a:rPr>
              <a:t>more control, more security, more detail</a:t>
            </a:r>
          </a:p>
        </p:txBody>
      </p:sp>
      <p:sp>
        <p:nvSpPr>
          <p:cNvPr id="18" name="Line 15">
            <a:extLst>
              <a:ext uri="{FF2B5EF4-FFF2-40B4-BE49-F238E27FC236}">
                <a16:creationId xmlns:a16="http://schemas.microsoft.com/office/drawing/2014/main" id="{733B7133-BA3D-45E5-A676-D9AF88AE4EFF}"/>
              </a:ext>
            </a:extLst>
          </p:cNvPr>
          <p:cNvSpPr>
            <a:spLocks noChangeShapeType="1"/>
          </p:cNvSpPr>
          <p:nvPr/>
        </p:nvSpPr>
        <p:spPr bwMode="auto">
          <a:xfrm flipH="1">
            <a:off x="3691587" y="1870646"/>
            <a:ext cx="4995333" cy="2117"/>
          </a:xfrm>
          <a:prstGeom prst="line">
            <a:avLst/>
          </a:prstGeom>
          <a:noFill/>
          <a:ln w="38100" cap="flat">
            <a:solidFill>
              <a:srgbClr val="5F5F5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a:p>
        </p:txBody>
      </p:sp>
      <p:grpSp>
        <p:nvGrpSpPr>
          <p:cNvPr id="2" name="Group 1">
            <a:extLst>
              <a:ext uri="{FF2B5EF4-FFF2-40B4-BE49-F238E27FC236}">
                <a16:creationId xmlns:a16="http://schemas.microsoft.com/office/drawing/2014/main" id="{AEDE79DC-F190-4645-B321-69F4B9A4095D}"/>
              </a:ext>
            </a:extLst>
          </p:cNvPr>
          <p:cNvGrpSpPr/>
          <p:nvPr/>
        </p:nvGrpSpPr>
        <p:grpSpPr>
          <a:xfrm>
            <a:off x="489240" y="2547028"/>
            <a:ext cx="10840702" cy="1151655"/>
            <a:chOff x="489240" y="2547028"/>
            <a:chExt cx="10840702" cy="1151655"/>
          </a:xfrm>
        </p:grpSpPr>
        <p:sp>
          <p:nvSpPr>
            <p:cNvPr id="16" name="Line 2">
              <a:extLst>
                <a:ext uri="{FF2B5EF4-FFF2-40B4-BE49-F238E27FC236}">
                  <a16:creationId xmlns:a16="http://schemas.microsoft.com/office/drawing/2014/main" id="{419EF39D-5BCA-4B3D-A1C2-4F1FA98272BD}"/>
                </a:ext>
              </a:extLst>
            </p:cNvPr>
            <p:cNvSpPr>
              <a:spLocks noChangeShapeType="1"/>
            </p:cNvSpPr>
            <p:nvPr/>
          </p:nvSpPr>
          <p:spPr bwMode="auto">
            <a:xfrm>
              <a:off x="1015997" y="3698683"/>
              <a:ext cx="9821332" cy="0"/>
            </a:xfrm>
            <a:prstGeom prst="line">
              <a:avLst/>
            </a:prstGeom>
            <a:noFill/>
            <a:ln w="44450" cap="flat">
              <a:solidFill>
                <a:schemeClr val="tx1"/>
              </a:solidFill>
              <a:prstDash val="solid"/>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dirty="0"/>
            </a:p>
          </p:txBody>
        </p:sp>
        <p:sp>
          <p:nvSpPr>
            <p:cNvPr id="21" name="Rectangle 7">
              <a:extLst>
                <a:ext uri="{FF2B5EF4-FFF2-40B4-BE49-F238E27FC236}">
                  <a16:creationId xmlns:a16="http://schemas.microsoft.com/office/drawing/2014/main" id="{509273D1-A378-4ABD-9B62-D4B171B3DE94}"/>
                </a:ext>
              </a:extLst>
            </p:cNvPr>
            <p:cNvSpPr>
              <a:spLocks/>
            </p:cNvSpPr>
            <p:nvPr/>
          </p:nvSpPr>
          <p:spPr bwMode="auto">
            <a:xfrm>
              <a:off x="10344717" y="2626092"/>
              <a:ext cx="985225" cy="49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chemeClr val="accent6"/>
                  </a:solidFill>
                  <a:ea typeface="ＭＳ Ｐゴシック" charset="0"/>
                  <a:cs typeface="Arial Narrow Bold" charset="0"/>
                  <a:sym typeface="Arial Narrow Bold" charset="0"/>
                </a:rPr>
                <a:t>Web</a:t>
              </a:r>
            </a:p>
          </p:txBody>
        </p:sp>
        <p:sp>
          <p:nvSpPr>
            <p:cNvPr id="22" name="Rectangle 4">
              <a:extLst>
                <a:ext uri="{FF2B5EF4-FFF2-40B4-BE49-F238E27FC236}">
                  <a16:creationId xmlns:a16="http://schemas.microsoft.com/office/drawing/2014/main" id="{23F4D600-D414-43D0-8B7F-DE74E1AC8B5F}"/>
                </a:ext>
              </a:extLst>
            </p:cNvPr>
            <p:cNvSpPr>
              <a:spLocks/>
            </p:cNvSpPr>
            <p:nvPr/>
          </p:nvSpPr>
          <p:spPr bwMode="auto">
            <a:xfrm>
              <a:off x="489240" y="2547028"/>
              <a:ext cx="1053513"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rgbClr val="F5333F"/>
                  </a:solidFill>
                  <a:ea typeface="ＭＳ Ｐゴシック" charset="0"/>
                  <a:cs typeface="Arial Narrow Bold" charset="0"/>
                  <a:sym typeface="Arial Narrow Bold" charset="0"/>
                </a:rPr>
                <a:t>Source</a:t>
              </a:r>
            </a:p>
          </p:txBody>
        </p:sp>
        <p:sp>
          <p:nvSpPr>
            <p:cNvPr id="26" name="Rectangle 5">
              <a:extLst>
                <a:ext uri="{FF2B5EF4-FFF2-40B4-BE49-F238E27FC236}">
                  <a16:creationId xmlns:a16="http://schemas.microsoft.com/office/drawing/2014/main" id="{D422758F-4711-4E00-AC1B-9F1E62B1E7C8}"/>
                </a:ext>
              </a:extLst>
            </p:cNvPr>
            <p:cNvSpPr>
              <a:spLocks/>
            </p:cNvSpPr>
            <p:nvPr/>
          </p:nvSpPr>
          <p:spPr bwMode="auto">
            <a:xfrm>
              <a:off x="1991476" y="2547216"/>
              <a:ext cx="27178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rgbClr val="F5333F"/>
                  </a:solidFill>
                  <a:ea typeface="ＭＳ Ｐゴシック" charset="0"/>
                  <a:cs typeface="Arial Narrow Bold" charset="0"/>
                  <a:sym typeface="Arial Narrow Bold" charset="0"/>
                </a:rPr>
                <a:t>Secure Data Environment</a:t>
              </a:r>
            </a:p>
          </p:txBody>
        </p:sp>
        <p:sp>
          <p:nvSpPr>
            <p:cNvPr id="27" name="Rectangle 6">
              <a:extLst>
                <a:ext uri="{FF2B5EF4-FFF2-40B4-BE49-F238E27FC236}">
                  <a16:creationId xmlns:a16="http://schemas.microsoft.com/office/drawing/2014/main" id="{BCC7EC1E-8427-4A40-AB10-4630F685DF26}"/>
                </a:ext>
              </a:extLst>
            </p:cNvPr>
            <p:cNvSpPr>
              <a:spLocks/>
            </p:cNvSpPr>
            <p:nvPr/>
          </p:nvSpPr>
          <p:spPr bwMode="auto">
            <a:xfrm>
              <a:off x="5385830" y="2627683"/>
              <a:ext cx="1430475"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4"/>
                  </a:solidFill>
                  <a:ea typeface="ＭＳ Ｐゴシック" charset="0"/>
                  <a:cs typeface="Arial Narrow Bold" charset="0"/>
                  <a:sym typeface="Arial Narrow Bold" charset="0"/>
                </a:rPr>
                <a:t>Scientific </a:t>
              </a:r>
            </a:p>
            <a:p>
              <a:pPr marL="52916" algn="ctr"/>
              <a:r>
                <a:rPr lang="en-US" sz="2667" dirty="0">
                  <a:solidFill>
                    <a:schemeClr val="accent4"/>
                  </a:solidFill>
                  <a:ea typeface="ＭＳ Ｐゴシック" charset="0"/>
                  <a:cs typeface="Arial Narrow Bold" charset="0"/>
                  <a:sym typeface="Arial Narrow Bold" charset="0"/>
                </a:rPr>
                <a:t>Use File</a:t>
              </a:r>
            </a:p>
          </p:txBody>
        </p:sp>
        <p:sp>
          <p:nvSpPr>
            <p:cNvPr id="28" name="Rectangle 8">
              <a:extLst>
                <a:ext uri="{FF2B5EF4-FFF2-40B4-BE49-F238E27FC236}">
                  <a16:creationId xmlns:a16="http://schemas.microsoft.com/office/drawing/2014/main" id="{CCDD3671-95C7-4BC3-BAFF-9C9E9BB5EEB8}"/>
                </a:ext>
              </a:extLst>
            </p:cNvPr>
            <p:cNvSpPr>
              <a:spLocks/>
            </p:cNvSpPr>
            <p:nvPr/>
          </p:nvSpPr>
          <p:spPr bwMode="auto">
            <a:xfrm>
              <a:off x="8004841" y="2627683"/>
              <a:ext cx="1191564"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6"/>
                  </a:solidFill>
                  <a:ea typeface="ＭＳ Ｐゴシック" charset="0"/>
                  <a:cs typeface="Arial Narrow Bold" charset="0"/>
                  <a:sym typeface="Arial Narrow Bold" charset="0"/>
                </a:rPr>
                <a:t>Public </a:t>
              </a:r>
            </a:p>
            <a:p>
              <a:pPr marL="52916" algn="ctr"/>
              <a:r>
                <a:rPr lang="en-US" sz="2667" dirty="0">
                  <a:solidFill>
                    <a:schemeClr val="accent6"/>
                  </a:solidFill>
                  <a:ea typeface="ＭＳ Ｐゴシック" charset="0"/>
                  <a:cs typeface="Arial Narrow Bold" charset="0"/>
                  <a:sym typeface="Arial Narrow Bold" charset="0"/>
                </a:rPr>
                <a:t>Use File</a:t>
              </a:r>
            </a:p>
          </p:txBody>
        </p:sp>
      </p:grpSp>
      <p:sp>
        <p:nvSpPr>
          <p:cNvPr id="29" name="Rectangle 9">
            <a:extLst>
              <a:ext uri="{FF2B5EF4-FFF2-40B4-BE49-F238E27FC236}">
                <a16:creationId xmlns:a16="http://schemas.microsoft.com/office/drawing/2014/main" id="{0D61903F-6FC4-443B-815C-12C04BADA349}"/>
              </a:ext>
            </a:extLst>
          </p:cNvPr>
          <p:cNvSpPr>
            <a:spLocks/>
          </p:cNvSpPr>
          <p:nvPr/>
        </p:nvSpPr>
        <p:spPr bwMode="auto">
          <a:xfrm>
            <a:off x="3509265" y="5956926"/>
            <a:ext cx="544676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r>
              <a:rPr lang="en-US" sz="2400" dirty="0">
                <a:ea typeface="ＭＳ Ｐゴシック" charset="0"/>
                <a:cs typeface="Arial Narrow" charset="0"/>
                <a:sym typeface="Arial Narrow" charset="0"/>
              </a:rPr>
              <a:t>fewer restrictions, easier access, less detail</a:t>
            </a:r>
          </a:p>
        </p:txBody>
      </p:sp>
      <p:sp>
        <p:nvSpPr>
          <p:cNvPr id="30" name="Line 14">
            <a:extLst>
              <a:ext uri="{FF2B5EF4-FFF2-40B4-BE49-F238E27FC236}">
                <a16:creationId xmlns:a16="http://schemas.microsoft.com/office/drawing/2014/main" id="{6CA7EC96-869D-43F9-8803-2390F75FE74F}"/>
              </a:ext>
            </a:extLst>
          </p:cNvPr>
          <p:cNvSpPr>
            <a:spLocks noChangeShapeType="1"/>
          </p:cNvSpPr>
          <p:nvPr/>
        </p:nvSpPr>
        <p:spPr bwMode="auto">
          <a:xfrm flipV="1">
            <a:off x="3598332" y="5821457"/>
            <a:ext cx="4995333" cy="1"/>
          </a:xfrm>
          <a:prstGeom prst="line">
            <a:avLst/>
          </a:prstGeom>
          <a:noFill/>
          <a:ln w="38100" cap="flat">
            <a:solidFill>
              <a:srgbClr val="5F5F5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a:p>
        </p:txBody>
      </p:sp>
      <p:sp>
        <p:nvSpPr>
          <p:cNvPr id="31" name="Rectangle 19">
            <a:extLst>
              <a:ext uri="{FF2B5EF4-FFF2-40B4-BE49-F238E27FC236}">
                <a16:creationId xmlns:a16="http://schemas.microsoft.com/office/drawing/2014/main" id="{1879AEC5-349A-46D7-95AD-3F391EF57475}"/>
              </a:ext>
            </a:extLst>
          </p:cNvPr>
          <p:cNvSpPr>
            <a:spLocks/>
          </p:cNvSpPr>
          <p:nvPr/>
        </p:nvSpPr>
        <p:spPr bwMode="auto">
          <a:xfrm>
            <a:off x="126678" y="6152872"/>
            <a:ext cx="2773965" cy="506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54185" bIns="0"/>
          <a:lstStyle/>
          <a:p>
            <a:pPr marL="52916"/>
            <a:r>
              <a:rPr lang="en-US" sz="1600" dirty="0">
                <a:ea typeface="ＭＳ Ｐゴシック" charset="0"/>
                <a:cs typeface="Arial Narrow Italic" charset="0"/>
                <a:sym typeface="Arial Narrow Italic" charset="0"/>
              </a:rPr>
              <a:t>From Ritchie, 2006,</a:t>
            </a:r>
          </a:p>
          <a:p>
            <a:pPr marL="52916"/>
            <a:r>
              <a:rPr lang="en-US" sz="1600" dirty="0">
                <a:ea typeface="ＭＳ Ｐゴシック" charset="0"/>
                <a:cs typeface="Arial Narrow Italic" charset="0"/>
                <a:sym typeface="Arial Narrow Italic" charset="0"/>
              </a:rPr>
              <a:t>Understanding Patient Data</a:t>
            </a:r>
          </a:p>
        </p:txBody>
      </p:sp>
    </p:spTree>
    <p:extLst>
      <p:ext uri="{BB962C8B-B14F-4D97-AF65-F5344CB8AC3E}">
        <p14:creationId xmlns:p14="http://schemas.microsoft.com/office/powerpoint/2010/main" val="29545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AFF17-4015-440F-A1EC-CAF22E8DC283}"/>
              </a:ext>
            </a:extLst>
          </p:cNvPr>
          <p:cNvSpPr>
            <a:spLocks noGrp="1"/>
          </p:cNvSpPr>
          <p:nvPr>
            <p:ph type="title"/>
          </p:nvPr>
        </p:nvSpPr>
        <p:spPr>
          <a:xfrm>
            <a:off x="766764" y="476673"/>
            <a:ext cx="10658475" cy="1107996"/>
          </a:xfrm>
        </p:spPr>
        <p:txBody>
          <a:bodyPr>
            <a:normAutofit fontScale="90000"/>
          </a:bodyPr>
          <a:lstStyle/>
          <a:p>
            <a:r>
              <a:rPr lang="en-US" dirty="0"/>
              <a:t>The Data Access Spectrum – Legal Considerations</a:t>
            </a:r>
            <a:br>
              <a:rPr lang="en-US" dirty="0"/>
            </a:br>
            <a:endParaRPr lang="en-GB" dirty="0"/>
          </a:p>
        </p:txBody>
      </p:sp>
      <p:sp>
        <p:nvSpPr>
          <p:cNvPr id="41" name="Rectangle 40">
            <a:extLst>
              <a:ext uri="{FF2B5EF4-FFF2-40B4-BE49-F238E27FC236}">
                <a16:creationId xmlns:a16="http://schemas.microsoft.com/office/drawing/2014/main" id="{582F2912-FEC1-424E-8CE3-128F64F1DBEA}"/>
              </a:ext>
            </a:extLst>
          </p:cNvPr>
          <p:cNvSpPr>
            <a:spLocks/>
          </p:cNvSpPr>
          <p:nvPr/>
        </p:nvSpPr>
        <p:spPr bwMode="auto">
          <a:xfrm>
            <a:off x="2681421" y="3902374"/>
            <a:ext cx="5207168" cy="1563484"/>
          </a:xfrm>
          <a:prstGeom prst="rect">
            <a:avLst/>
          </a:prstGeom>
          <a:noFill/>
          <a:ln>
            <a:noFill/>
          </a:ln>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12700" cap="flat">
                <a:solidFill>
                  <a:schemeClr val="tx1"/>
                </a:solidFill>
                <a:miter lim="800000"/>
                <a:headEnd type="none" w="med" len="med"/>
                <a:tailEnd type="none" w="med" len="med"/>
              </a14:hiddenLine>
            </a:ext>
          </a:extLst>
        </p:spPr>
        <p:txBody>
          <a:bodyPr lIns="0" tIns="0" rIns="54185"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916"/>
            <a:r>
              <a:rPr lang="en-US" dirty="0">
                <a:ea typeface="ＭＳ Ｐゴシック" charset="0"/>
                <a:cs typeface="Arial Italic" charset="0"/>
                <a:sym typeface="Arial Italic" charset="0"/>
              </a:rPr>
              <a:t>May be ‘personal data’ under GDPR: </a:t>
            </a:r>
          </a:p>
          <a:p>
            <a:pPr marL="338666" indent="-285750">
              <a:buFont typeface="Arial" panose="020B0604020202020204" pitchFamily="34" charset="0"/>
              <a:buChar char="•"/>
            </a:pPr>
            <a:r>
              <a:rPr lang="en-US" dirty="0">
                <a:ea typeface="ＭＳ Ｐゴシック" charset="0"/>
                <a:cs typeface="Arial Italic" charset="0"/>
                <a:sym typeface="Arial Italic" charset="0"/>
              </a:rPr>
              <a:t>Requires a lawful basis – Article 6</a:t>
            </a:r>
          </a:p>
          <a:p>
            <a:pPr marL="338666" indent="-285750">
              <a:buFont typeface="Arial" panose="020B0604020202020204" pitchFamily="34" charset="0"/>
              <a:buChar char="•"/>
            </a:pPr>
            <a:r>
              <a:rPr lang="en-US" dirty="0">
                <a:ea typeface="ＭＳ Ｐゴシック" charset="0"/>
                <a:cs typeface="Arial Italic" charset="0"/>
                <a:sym typeface="Arial Italic" charset="0"/>
              </a:rPr>
              <a:t>Health data is a ‘Special Category’ – Article 9</a:t>
            </a:r>
          </a:p>
          <a:p>
            <a:pPr marL="338666" indent="-285750">
              <a:buFont typeface="Arial" panose="020B0604020202020204" pitchFamily="34" charset="0"/>
              <a:buChar char="•"/>
            </a:pPr>
            <a:r>
              <a:rPr lang="en-US" dirty="0">
                <a:ea typeface="ＭＳ Ｐゴシック" charset="0"/>
                <a:cs typeface="Arial Italic" charset="0"/>
                <a:sym typeface="Arial Italic" charset="0"/>
              </a:rPr>
              <a:t>Processing must comply with Article 5</a:t>
            </a:r>
          </a:p>
          <a:p>
            <a:pPr marL="338666" indent="-285750">
              <a:buFont typeface="Arial" panose="020B0604020202020204" pitchFamily="34" charset="0"/>
              <a:buChar char="•"/>
            </a:pPr>
            <a:r>
              <a:rPr lang="en-US" dirty="0">
                <a:ea typeface="ＭＳ Ｐゴシック" charset="0"/>
                <a:cs typeface="Arial Italic" charset="0"/>
                <a:sym typeface="Arial Italic" charset="0"/>
              </a:rPr>
              <a:t>May require safeguards</a:t>
            </a:r>
          </a:p>
          <a:p>
            <a:pPr marL="52916"/>
            <a:endParaRPr lang="en-US" sz="2000" i="1" dirty="0">
              <a:ea typeface="ＭＳ Ｐゴシック" charset="0"/>
              <a:cs typeface="Arial Italic" charset="0"/>
              <a:sym typeface="Arial Italic" charset="0"/>
            </a:endParaRPr>
          </a:p>
        </p:txBody>
      </p:sp>
      <p:sp>
        <p:nvSpPr>
          <p:cNvPr id="43" name="Rectangle 42">
            <a:extLst>
              <a:ext uri="{FF2B5EF4-FFF2-40B4-BE49-F238E27FC236}">
                <a16:creationId xmlns:a16="http://schemas.microsoft.com/office/drawing/2014/main" id="{63ABEA31-4883-4711-9E7E-22647DAC0A84}"/>
              </a:ext>
            </a:extLst>
          </p:cNvPr>
          <p:cNvSpPr>
            <a:spLocks/>
          </p:cNvSpPr>
          <p:nvPr/>
        </p:nvSpPr>
        <p:spPr bwMode="auto">
          <a:xfrm>
            <a:off x="8254080" y="3893148"/>
            <a:ext cx="3171159" cy="1032933"/>
          </a:xfrm>
          <a:prstGeom prst="rect">
            <a:avLst/>
          </a:prstGeom>
          <a:noFill/>
          <a:ln>
            <a:noFill/>
          </a:ln>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12700" cap="flat">
                <a:solidFill>
                  <a:schemeClr val="tx1"/>
                </a:solidFill>
                <a:miter lim="800000"/>
                <a:headEnd type="none" w="med" len="med"/>
                <a:tailEnd type="none" w="med" len="med"/>
              </a14:hiddenLine>
            </a:ext>
          </a:extLst>
        </p:spPr>
        <p:txBody>
          <a:bodyPr lIns="0" tIns="0" rIns="54185"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916"/>
            <a:r>
              <a:rPr lang="en-US" dirty="0">
                <a:ea typeface="ＭＳ Ｐゴシック" charset="0"/>
                <a:cs typeface="Arial Italic" charset="0"/>
                <a:sym typeface="Arial Italic" charset="0"/>
              </a:rPr>
              <a:t>Not ‘personal data’ under GDPR:</a:t>
            </a:r>
          </a:p>
          <a:p>
            <a:pPr marL="338666" indent="-285750">
              <a:buFont typeface="Arial" panose="020B0604020202020204" pitchFamily="34" charset="0"/>
              <a:buChar char="•"/>
            </a:pPr>
            <a:r>
              <a:rPr lang="en-US" dirty="0">
                <a:ea typeface="ＭＳ Ｐゴシック" charset="0"/>
                <a:cs typeface="Arial Italic" charset="0"/>
                <a:sym typeface="Arial Italic" charset="0"/>
              </a:rPr>
              <a:t>No legal basis required</a:t>
            </a:r>
          </a:p>
          <a:p>
            <a:pPr marL="338666" indent="-285750">
              <a:buFont typeface="Arial" panose="020B0604020202020204" pitchFamily="34" charset="0"/>
              <a:buChar char="•"/>
            </a:pPr>
            <a:r>
              <a:rPr lang="en-US" dirty="0">
                <a:ea typeface="ＭＳ Ｐゴシック" charset="0"/>
                <a:cs typeface="Arial Italic" charset="0"/>
                <a:sym typeface="Arial Italic" charset="0"/>
              </a:rPr>
              <a:t>No safeguards required</a:t>
            </a:r>
          </a:p>
        </p:txBody>
      </p:sp>
      <p:sp>
        <p:nvSpPr>
          <p:cNvPr id="2" name="TextBox 1">
            <a:extLst>
              <a:ext uri="{FF2B5EF4-FFF2-40B4-BE49-F238E27FC236}">
                <a16:creationId xmlns:a16="http://schemas.microsoft.com/office/drawing/2014/main" id="{85D55141-8E35-45F1-9A69-3B8644CD7B61}"/>
              </a:ext>
            </a:extLst>
          </p:cNvPr>
          <p:cNvSpPr txBox="1"/>
          <p:nvPr/>
        </p:nvSpPr>
        <p:spPr>
          <a:xfrm>
            <a:off x="157352" y="3926259"/>
            <a:ext cx="1938147" cy="923330"/>
          </a:xfrm>
          <a:prstGeom prst="rect">
            <a:avLst/>
          </a:prstGeom>
          <a:noFill/>
        </p:spPr>
        <p:txBody>
          <a:bodyPr wrap="square" rtlCol="0">
            <a:spAutoFit/>
          </a:bodyPr>
          <a:lstStyle/>
          <a:p>
            <a:pPr marL="52916"/>
            <a:r>
              <a:rPr lang="en-US" dirty="0">
                <a:ea typeface="ＭＳ Ｐゴシック" charset="0"/>
                <a:cs typeface="Arial Italic" charset="0"/>
                <a:sym typeface="Arial Italic" charset="0"/>
              </a:rPr>
              <a:t>Generally not used for research or analysis</a:t>
            </a:r>
          </a:p>
        </p:txBody>
      </p:sp>
      <p:sp>
        <p:nvSpPr>
          <p:cNvPr id="5" name="TextBox 4">
            <a:extLst>
              <a:ext uri="{FF2B5EF4-FFF2-40B4-BE49-F238E27FC236}">
                <a16:creationId xmlns:a16="http://schemas.microsoft.com/office/drawing/2014/main" id="{E2182106-5A98-7F4E-A0AD-0919EDDC3C72}"/>
              </a:ext>
            </a:extLst>
          </p:cNvPr>
          <p:cNvSpPr txBox="1"/>
          <p:nvPr/>
        </p:nvSpPr>
        <p:spPr>
          <a:xfrm>
            <a:off x="2681421" y="5363630"/>
            <a:ext cx="52071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Consider the ‘common law duty of confidentiality’</a:t>
            </a:r>
          </a:p>
        </p:txBody>
      </p:sp>
      <p:sp>
        <p:nvSpPr>
          <p:cNvPr id="6" name="Rounded Rectangular Callout 5">
            <a:extLst>
              <a:ext uri="{FF2B5EF4-FFF2-40B4-BE49-F238E27FC236}">
                <a16:creationId xmlns:a16="http://schemas.microsoft.com/office/drawing/2014/main" id="{EEDC5BF9-056E-CB46-8F00-185898E72B90}"/>
              </a:ext>
            </a:extLst>
          </p:cNvPr>
          <p:cNvSpPr/>
          <p:nvPr/>
        </p:nvSpPr>
        <p:spPr>
          <a:xfrm>
            <a:off x="2417413" y="1309704"/>
            <a:ext cx="1865933" cy="820866"/>
          </a:xfrm>
          <a:prstGeom prst="wedgeRoundRectCallout">
            <a:avLst>
              <a:gd name="adj1" fmla="val 76402"/>
              <a:gd name="adj2" fmla="val 13212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Safe Project?</a:t>
            </a:r>
          </a:p>
        </p:txBody>
      </p:sp>
      <p:grpSp>
        <p:nvGrpSpPr>
          <p:cNvPr id="22" name="Group 21">
            <a:extLst>
              <a:ext uri="{FF2B5EF4-FFF2-40B4-BE49-F238E27FC236}">
                <a16:creationId xmlns:a16="http://schemas.microsoft.com/office/drawing/2014/main" id="{E60AB956-A31A-4C79-B13C-07E0531CBA79}"/>
              </a:ext>
            </a:extLst>
          </p:cNvPr>
          <p:cNvGrpSpPr/>
          <p:nvPr/>
        </p:nvGrpSpPr>
        <p:grpSpPr>
          <a:xfrm>
            <a:off x="489240" y="2547028"/>
            <a:ext cx="10840702" cy="1151655"/>
            <a:chOff x="489240" y="2547028"/>
            <a:chExt cx="10840702" cy="1151655"/>
          </a:xfrm>
        </p:grpSpPr>
        <p:sp>
          <p:nvSpPr>
            <p:cNvPr id="23" name="Line 2">
              <a:extLst>
                <a:ext uri="{FF2B5EF4-FFF2-40B4-BE49-F238E27FC236}">
                  <a16:creationId xmlns:a16="http://schemas.microsoft.com/office/drawing/2014/main" id="{8C7236D8-743F-4FE5-BC28-FFB9DEB1868E}"/>
                </a:ext>
              </a:extLst>
            </p:cNvPr>
            <p:cNvSpPr>
              <a:spLocks noChangeShapeType="1"/>
            </p:cNvSpPr>
            <p:nvPr/>
          </p:nvSpPr>
          <p:spPr bwMode="auto">
            <a:xfrm>
              <a:off x="1015997" y="3698683"/>
              <a:ext cx="9821332" cy="0"/>
            </a:xfrm>
            <a:prstGeom prst="line">
              <a:avLst/>
            </a:prstGeom>
            <a:noFill/>
            <a:ln w="44450" cap="flat">
              <a:solidFill>
                <a:schemeClr val="tx1"/>
              </a:solidFill>
              <a:prstDash val="solid"/>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2400" dirty="0"/>
            </a:p>
          </p:txBody>
        </p:sp>
        <p:sp>
          <p:nvSpPr>
            <p:cNvPr id="26" name="Rectangle 7">
              <a:extLst>
                <a:ext uri="{FF2B5EF4-FFF2-40B4-BE49-F238E27FC236}">
                  <a16:creationId xmlns:a16="http://schemas.microsoft.com/office/drawing/2014/main" id="{91266C29-C2A9-41E2-9804-72250150B843}"/>
                </a:ext>
              </a:extLst>
            </p:cNvPr>
            <p:cNvSpPr>
              <a:spLocks/>
            </p:cNvSpPr>
            <p:nvPr/>
          </p:nvSpPr>
          <p:spPr bwMode="auto">
            <a:xfrm>
              <a:off x="10344717" y="2626092"/>
              <a:ext cx="985225" cy="49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chemeClr val="accent6"/>
                  </a:solidFill>
                  <a:ea typeface="ＭＳ Ｐゴシック" charset="0"/>
                  <a:cs typeface="Arial Narrow Bold" charset="0"/>
                  <a:sym typeface="Arial Narrow Bold" charset="0"/>
                </a:rPr>
                <a:t>Web</a:t>
              </a:r>
            </a:p>
          </p:txBody>
        </p:sp>
        <p:sp>
          <p:nvSpPr>
            <p:cNvPr id="27" name="Rectangle 4">
              <a:extLst>
                <a:ext uri="{FF2B5EF4-FFF2-40B4-BE49-F238E27FC236}">
                  <a16:creationId xmlns:a16="http://schemas.microsoft.com/office/drawing/2014/main" id="{9BA4E286-E861-4965-A6C4-93BB27E98A74}"/>
                </a:ext>
              </a:extLst>
            </p:cNvPr>
            <p:cNvSpPr>
              <a:spLocks/>
            </p:cNvSpPr>
            <p:nvPr/>
          </p:nvSpPr>
          <p:spPr bwMode="auto">
            <a:xfrm>
              <a:off x="489240" y="2547028"/>
              <a:ext cx="1053513"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rgbClr val="F5333F"/>
                  </a:solidFill>
                  <a:ea typeface="ＭＳ Ｐゴシック" charset="0"/>
                  <a:cs typeface="Arial Narrow Bold" charset="0"/>
                  <a:sym typeface="Arial Narrow Bold" charset="0"/>
                </a:rPr>
                <a:t>Source</a:t>
              </a:r>
            </a:p>
          </p:txBody>
        </p:sp>
        <p:sp>
          <p:nvSpPr>
            <p:cNvPr id="28" name="Rectangle 5">
              <a:extLst>
                <a:ext uri="{FF2B5EF4-FFF2-40B4-BE49-F238E27FC236}">
                  <a16:creationId xmlns:a16="http://schemas.microsoft.com/office/drawing/2014/main" id="{CF97969A-E301-492C-857E-B480140D57EC}"/>
                </a:ext>
              </a:extLst>
            </p:cNvPr>
            <p:cNvSpPr>
              <a:spLocks/>
            </p:cNvSpPr>
            <p:nvPr/>
          </p:nvSpPr>
          <p:spPr bwMode="auto">
            <a:xfrm>
              <a:off x="1991476" y="2547216"/>
              <a:ext cx="27178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lgn="ctr"/>
              <a:r>
                <a:rPr lang="en-US" sz="2667" dirty="0">
                  <a:solidFill>
                    <a:srgbClr val="F5333F"/>
                  </a:solidFill>
                  <a:ea typeface="ＭＳ Ｐゴシック" charset="0"/>
                  <a:cs typeface="Arial Narrow Bold" charset="0"/>
                  <a:sym typeface="Arial Narrow Bold" charset="0"/>
                </a:rPr>
                <a:t>Secure Data Environment</a:t>
              </a:r>
            </a:p>
          </p:txBody>
        </p:sp>
        <p:sp>
          <p:nvSpPr>
            <p:cNvPr id="29" name="Rectangle 6">
              <a:extLst>
                <a:ext uri="{FF2B5EF4-FFF2-40B4-BE49-F238E27FC236}">
                  <a16:creationId xmlns:a16="http://schemas.microsoft.com/office/drawing/2014/main" id="{5ED6A513-8783-478E-834A-5915470A7C8D}"/>
                </a:ext>
              </a:extLst>
            </p:cNvPr>
            <p:cNvSpPr>
              <a:spLocks/>
            </p:cNvSpPr>
            <p:nvPr/>
          </p:nvSpPr>
          <p:spPr bwMode="auto">
            <a:xfrm>
              <a:off x="5385830" y="2627683"/>
              <a:ext cx="1430475"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4"/>
                  </a:solidFill>
                  <a:ea typeface="ＭＳ Ｐゴシック" charset="0"/>
                  <a:cs typeface="Arial Narrow Bold" charset="0"/>
                  <a:sym typeface="Arial Narrow Bold" charset="0"/>
                </a:rPr>
                <a:t>Scientific </a:t>
              </a:r>
            </a:p>
            <a:p>
              <a:pPr marL="52916" algn="ctr"/>
              <a:r>
                <a:rPr lang="en-US" sz="2667" dirty="0">
                  <a:solidFill>
                    <a:schemeClr val="accent4"/>
                  </a:solidFill>
                  <a:ea typeface="ＭＳ Ｐゴシック" charset="0"/>
                  <a:cs typeface="Arial Narrow Bold" charset="0"/>
                  <a:sym typeface="Arial Narrow Bold" charset="0"/>
                </a:rPr>
                <a:t>Use File</a:t>
              </a:r>
            </a:p>
          </p:txBody>
        </p:sp>
        <p:sp>
          <p:nvSpPr>
            <p:cNvPr id="30" name="Rectangle 8">
              <a:extLst>
                <a:ext uri="{FF2B5EF4-FFF2-40B4-BE49-F238E27FC236}">
                  <a16:creationId xmlns:a16="http://schemas.microsoft.com/office/drawing/2014/main" id="{323A7BD2-221D-42F1-8626-4645ED9AA97F}"/>
                </a:ext>
              </a:extLst>
            </p:cNvPr>
            <p:cNvSpPr>
              <a:spLocks/>
            </p:cNvSpPr>
            <p:nvPr/>
          </p:nvSpPr>
          <p:spPr bwMode="auto">
            <a:xfrm>
              <a:off x="8004841" y="2627683"/>
              <a:ext cx="1191564" cy="820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spAutoFit/>
            </a:bodyPr>
            <a:lstStyle/>
            <a:p>
              <a:pPr marL="52916" algn="ctr"/>
              <a:r>
                <a:rPr lang="en-US" sz="2667" dirty="0">
                  <a:solidFill>
                    <a:schemeClr val="accent6"/>
                  </a:solidFill>
                  <a:ea typeface="ＭＳ Ｐゴシック" charset="0"/>
                  <a:cs typeface="Arial Narrow Bold" charset="0"/>
                  <a:sym typeface="Arial Narrow Bold" charset="0"/>
                </a:rPr>
                <a:t>Public </a:t>
              </a:r>
            </a:p>
            <a:p>
              <a:pPr marL="52916" algn="ctr"/>
              <a:r>
                <a:rPr lang="en-US" sz="2667" dirty="0">
                  <a:solidFill>
                    <a:schemeClr val="accent6"/>
                  </a:solidFill>
                  <a:ea typeface="ＭＳ Ｐゴシック" charset="0"/>
                  <a:cs typeface="Arial Narrow Bold" charset="0"/>
                  <a:sym typeface="Arial Narrow Bold" charset="0"/>
                </a:rPr>
                <a:t>Use File</a:t>
              </a:r>
            </a:p>
          </p:txBody>
        </p:sp>
      </p:grpSp>
    </p:spTree>
    <p:extLst>
      <p:ext uri="{BB962C8B-B14F-4D97-AF65-F5344CB8AC3E}">
        <p14:creationId xmlns:p14="http://schemas.microsoft.com/office/powerpoint/2010/main" val="358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2" grpId="0"/>
      <p:bldP spid="5" grpId="0"/>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86B-6C51-428B-B7A9-21C49C4C229F}">
  <ds:schemaRefs>
    <ds:schemaRef ds:uri="http://schemas.microsoft.com/sharepoint/v3/contenttype/forms"/>
  </ds:schemaRefs>
</ds:datastoreItem>
</file>

<file path=customXml/itemProps2.xml><?xml version="1.0" encoding="utf-8"?>
<ds:datastoreItem xmlns:ds="http://schemas.openxmlformats.org/officeDocument/2006/customXml" ds:itemID="{BDC600D7-A555-482C-87C8-00EB966D3A4C}">
  <ds:schemaRefs>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7ef179fa-8040-4e24-abfc-63344607b0fe"/>
    <ds:schemaRef ds:uri="cf33824a-33ee-4d8b-af19-973eb859d156"/>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3FBA1AFB-0405-49A9-9F21-8445B280F625}"/>
</file>

<file path=docProps/app.xml><?xml version="1.0" encoding="utf-8"?>
<Properties xmlns="http://schemas.openxmlformats.org/officeDocument/2006/extended-properties" xmlns:vt="http://schemas.openxmlformats.org/officeDocument/2006/docPropsVTypes">
  <TotalTime>1050</TotalTime>
  <Words>1548</Words>
  <Application>Microsoft Office PowerPoint</Application>
  <PresentationFormat>Widescreen</PresentationFormat>
  <Paragraphs>276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Museo Sans Rounded 300</vt:lpstr>
      <vt:lpstr>Wingdings</vt:lpstr>
      <vt:lpstr>Office Theme</vt:lpstr>
      <vt:lpstr>Data Awareness and Legal Introduction</vt:lpstr>
      <vt:lpstr>Contents</vt:lpstr>
      <vt:lpstr>Types of Data: Aggregate &amp; Microdata </vt:lpstr>
      <vt:lpstr>Types of Data: Methods of Data Collection </vt:lpstr>
      <vt:lpstr>Types of Data: Identifiable, Pseudonymised and Anonymised </vt:lpstr>
      <vt:lpstr>Name that source </vt:lpstr>
      <vt:lpstr>The Data Access Spectrum </vt:lpstr>
      <vt:lpstr>The Data Access Spectrum </vt:lpstr>
      <vt:lpstr>The Data Access Spectrum – Legal Considerations </vt:lpstr>
      <vt:lpstr>Data Classification </vt:lpstr>
      <vt:lpstr>Data Classification: Exercise </vt:lpstr>
      <vt:lpstr>Appendix: Legal gateways, useful definitions</vt:lpstr>
      <vt:lpstr>Assessments for this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Data Environment</dc:title>
  <dc:creator>Simon Parker</dc:creator>
  <cp:lastModifiedBy>Simon Parker</cp:lastModifiedBy>
  <cp:revision>67</cp:revision>
  <dcterms:created xsi:type="dcterms:W3CDTF">2019-07-30T14:03:40Z</dcterms:created>
  <dcterms:modified xsi:type="dcterms:W3CDTF">2019-10-25T10:41:33Z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