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7bb8b02d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7bb8b02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7bb8b02d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7bb8b02d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7bb8b02d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7bb8b02d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7bb8b02d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7bb8b02d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7bb8b02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7bb8b02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7bb8b02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7bb8b02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7bb8b02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7bb8b02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7bb8b02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7bb8b02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7bb8b02d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7bb8b02d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7bb8b02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7bb8b02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14ef6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14ef6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a1b2c6a8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a1b2c6a8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72e5759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72e5759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72e57599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72e57599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72e5759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72e5759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a1b2c6a8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a1b2c6a8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7bb8b02d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7bb8b02d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7bb8b02d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7bb8b02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CS118 Dis 1C, Week </a:t>
            </a:r>
            <a:r>
              <a:rPr lang="en"/>
              <a:t>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Yangchao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48800" y="4747225"/>
            <a:ext cx="436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</a:rPr>
              <a:t>Slides credit to Xinyu Ma</a:t>
            </a:r>
            <a:endParaRPr sz="1600">
              <a:solidFill>
                <a:srgbClr val="40404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ACK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Cumulative ACK allows an ACK to contain more information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can ACK all packets smaller than the ACK number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ACK for retransmitted packet 2 acknowledges 2,3,4,5 together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549080" cy="33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Project1: Parsing packets 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49150" y="3312350"/>
            <a:ext cx="768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buffer of the size right size and casting it to follow the packet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600" y="1152475"/>
            <a:ext cx="3004075" cy="20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700" y="1402625"/>
            <a:ext cx="2228850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4"/>
          <p:cNvCxnSpPr/>
          <p:nvPr/>
        </p:nvCxnSpPr>
        <p:spPr>
          <a:xfrm>
            <a:off x="4499650" y="2090675"/>
            <a:ext cx="68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300" y="3857025"/>
            <a:ext cx="30575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49150" y="4229200"/>
            <a:ext cx="7682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can use the buffer to receive from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Project1: timer 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Server/client only has 1 timer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Times the oldest unACKed packet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Reset the timer when: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oldest unACKed packet got ACKed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retransmission happens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packet in-flight (i.e. sender has nothing in send buffer)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server state machine</a:t>
            </a:r>
            <a:endParaRPr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3543650" y="1335875"/>
            <a:ext cx="1663800" cy="11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AWAIT: 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6023825" y="3208100"/>
            <a:ext cx="1663800" cy="11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START: Process packet and sends SYN/ACK 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1448675" y="3256500"/>
            <a:ext cx="1663800" cy="11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NORMAL: process packet and sends ACK</a:t>
            </a:r>
            <a:endParaRPr/>
          </a:p>
        </p:txBody>
      </p:sp>
      <p:cxnSp>
        <p:nvCxnSpPr>
          <p:cNvPr id="214" name="Google Shape;214;p26"/>
          <p:cNvCxnSpPr/>
          <p:nvPr/>
        </p:nvCxnSpPr>
        <p:spPr>
          <a:xfrm>
            <a:off x="2815725" y="1527850"/>
            <a:ext cx="7761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6"/>
          <p:cNvCxnSpPr/>
          <p:nvPr/>
        </p:nvCxnSpPr>
        <p:spPr>
          <a:xfrm>
            <a:off x="5119925" y="2152200"/>
            <a:ext cx="1319400" cy="11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6"/>
          <p:cNvCxnSpPr>
            <a:stCxn id="212" idx="2"/>
            <a:endCxn id="213" idx="6"/>
          </p:cNvCxnSpPr>
          <p:nvPr/>
        </p:nvCxnSpPr>
        <p:spPr>
          <a:xfrm flipH="1">
            <a:off x="3112625" y="3760100"/>
            <a:ext cx="2911200" cy="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 txBox="1"/>
          <p:nvPr/>
        </p:nvSpPr>
        <p:spPr>
          <a:xfrm>
            <a:off x="5623925" y="2050363"/>
            <a:ext cx="20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Received Packet with SYN flag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1692575" y="1278250"/>
            <a:ext cx="11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Entry point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84775" y="2181975"/>
            <a:ext cx="238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Project1 doesn’t test for closing connect, so connection state stay in Normal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696525" y="3808388"/>
            <a:ext cx="20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Received Packet with ACK flag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client state machine</a:t>
            </a:r>
            <a:endParaRPr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3543650" y="1335875"/>
            <a:ext cx="1663800" cy="11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START: 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6023825" y="3208100"/>
            <a:ext cx="1663800" cy="11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AWAIT: Waiting for server to send back SYN/ACK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1448675" y="3256500"/>
            <a:ext cx="1663800" cy="110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NORMAL: process packet and sends ACK</a:t>
            </a:r>
            <a:endParaRPr/>
          </a:p>
        </p:txBody>
      </p:sp>
      <p:cxnSp>
        <p:nvCxnSpPr>
          <p:cNvPr id="230" name="Google Shape;230;p27"/>
          <p:cNvCxnSpPr/>
          <p:nvPr/>
        </p:nvCxnSpPr>
        <p:spPr>
          <a:xfrm>
            <a:off x="2815725" y="1527850"/>
            <a:ext cx="7761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5119925" y="2152200"/>
            <a:ext cx="1319400" cy="11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28" idx="2"/>
            <a:endCxn id="229" idx="6"/>
          </p:cNvCxnSpPr>
          <p:nvPr/>
        </p:nvCxnSpPr>
        <p:spPr>
          <a:xfrm flipH="1">
            <a:off x="3112625" y="3760100"/>
            <a:ext cx="2911200" cy="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7"/>
          <p:cNvSpPr txBox="1"/>
          <p:nvPr/>
        </p:nvSpPr>
        <p:spPr>
          <a:xfrm>
            <a:off x="5623925" y="2050363"/>
            <a:ext cx="20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Send</a:t>
            </a:r>
            <a:r>
              <a:rPr lang="en" sz="1600">
                <a:solidFill>
                  <a:schemeClr val="dk2"/>
                </a:solidFill>
              </a:rPr>
              <a:t> Packet with SYN flag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692575" y="1278250"/>
            <a:ext cx="11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Entry point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484775" y="2181975"/>
            <a:ext cx="238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Project1 doesn’t test for closing connect, so connection state stay in Normal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696525" y="3808388"/>
            <a:ext cx="20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Received Packet with ACK flag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Project1: state machines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Client: active transition from START to AWAIT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By sending SYN to initiate connection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Server: passive transition from AWAIT to START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 receiving a packet with SYN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527700" y="1246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Regardless whether you are a client or server: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Always send a packet with SYN flag if you are in START state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Always expect a packet with SYN flag send to you if you are in AWAIT state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 state: normal transmission after hand-shake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ACK flag is always on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SYN flag is never 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Project1: loop structure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152475"/>
            <a:ext cx="39999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packet and process packet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packet to be sent and send packet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Check whether we need to retransmit anything</a:t>
            </a:r>
            <a:endParaRPr/>
          </a:p>
        </p:txBody>
      </p:sp>
      <p:sp>
        <p:nvSpPr>
          <p:cNvPr id="251" name="Google Shape;25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Project1: loop structure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311700" y="1152475"/>
            <a:ext cx="39999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 packet and process packet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Check state and determine what kind of packet I should receive (SYN? SYN/ACK?)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Check parity bit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ACK flag is set: see what is ACKed and process send buffer; restart timer if needed.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there is data, we need to send ACK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Push packet into </a:t>
            </a:r>
            <a:r>
              <a:rPr lang="en"/>
              <a:t>receiving</a:t>
            </a:r>
            <a:r>
              <a:rPr lang="en"/>
              <a:t> buffer if the receiving window haven’t max out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Check receiving buffer: print out packet data if what we need is in the buffer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Advance ACK num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Remove printed packet in the buffer</a:t>
            </a:r>
            <a:endParaRPr/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Process packet to be sent and send packet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Check state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Determine how much data can be send through window size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Form a packet with the correct amount of data and sequence number 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Push the packet into send buffer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Set ACK field if we need to ACK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Set parity bit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Send the packet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Project1: loop structure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311700" y="1152475"/>
            <a:ext cx="39999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Check whether we need to retransmit anything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Check if the timer has gone off if yes, we should retransmit the last unACKed packet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Check if we receive three consecutive ACK of the same seq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Reset the timer if retransmission happens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Reset the timer also if there is no packet in-flight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Transport Layer Protocols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Project 1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Protocol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Port numbers are used for multiplexing/demultiplexing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UDP = IP + Src Port + Dst Port + Checksum (very similar to bare IP packets)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Reliability: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Corrupted Bits -&gt; checksum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very rare, since Ethernet already has a checksum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the design principle is Network Layer should not depend on lower layer’s reliability (will discuss this in CS217A)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loss -&gt; ??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out-of-order -&gt; ??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Protocol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Port numbers are used for multiplexing/demultiplexing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tuple (Src IP, Src Port, Dst IP, Dst Port) decides a connection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700325" y="1760000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Client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7992275" y="1760000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Server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479663" y="1927938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6479663" y="2442438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7031263" y="1901663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659238" y="2442438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6"/>
          <p:cNvCxnSpPr>
            <a:stCxn id="85" idx="7"/>
            <a:endCxn id="80" idx="2"/>
          </p:cNvCxnSpPr>
          <p:nvPr/>
        </p:nvCxnSpPr>
        <p:spPr>
          <a:xfrm flipH="1" rot="10800000">
            <a:off x="5967254" y="2021046"/>
            <a:ext cx="512400" cy="603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0" idx="6"/>
            <a:endCxn id="82" idx="2"/>
          </p:cNvCxnSpPr>
          <p:nvPr/>
        </p:nvCxnSpPr>
        <p:spPr>
          <a:xfrm flipH="1" rot="10800000">
            <a:off x="6665963" y="1994688"/>
            <a:ext cx="365400" cy="264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2" idx="6"/>
            <a:endCxn id="83" idx="0"/>
          </p:cNvCxnSpPr>
          <p:nvPr/>
        </p:nvCxnSpPr>
        <p:spPr>
          <a:xfrm>
            <a:off x="7217563" y="1994813"/>
            <a:ext cx="534900" cy="4476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>
            <a:stCxn id="85" idx="5"/>
            <a:endCxn id="81" idx="1"/>
          </p:cNvCxnSpPr>
          <p:nvPr/>
        </p:nvCxnSpPr>
        <p:spPr>
          <a:xfrm>
            <a:off x="5967254" y="2213079"/>
            <a:ext cx="539700" cy="2565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80" idx="4"/>
            <a:endCxn id="81" idx="0"/>
          </p:cNvCxnSpPr>
          <p:nvPr/>
        </p:nvCxnSpPr>
        <p:spPr>
          <a:xfrm>
            <a:off x="6572813" y="2114238"/>
            <a:ext cx="0" cy="3282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endCxn id="83" idx="2"/>
          </p:cNvCxnSpPr>
          <p:nvPr/>
        </p:nvCxnSpPr>
        <p:spPr>
          <a:xfrm>
            <a:off x="6665938" y="2535588"/>
            <a:ext cx="993300" cy="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5808238" y="2054063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700325" y="2197475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Process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700325" y="2634950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…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992275" y="2231375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Process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992275" y="2702750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…</a:t>
            </a:r>
            <a:endParaRPr sz="1000">
              <a:solidFill>
                <a:srgbClr val="404040"/>
              </a:solidFill>
            </a:endParaRPr>
          </a:p>
        </p:txBody>
      </p:sp>
      <p:cxnSp>
        <p:nvCxnSpPr>
          <p:cNvPr id="95" name="Google Shape;95;p16"/>
          <p:cNvCxnSpPr>
            <a:stCxn id="78" idx="3"/>
            <a:endCxn id="85" idx="1"/>
          </p:cNvCxnSpPr>
          <p:nvPr/>
        </p:nvCxnSpPr>
        <p:spPr>
          <a:xfrm>
            <a:off x="5565225" y="1916900"/>
            <a:ext cx="270300" cy="1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91" idx="3"/>
            <a:endCxn id="85" idx="3"/>
          </p:cNvCxnSpPr>
          <p:nvPr/>
        </p:nvCxnSpPr>
        <p:spPr>
          <a:xfrm flipH="1" rot="10800000">
            <a:off x="5565225" y="2213075"/>
            <a:ext cx="2703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92" idx="3"/>
            <a:endCxn id="85" idx="4"/>
          </p:cNvCxnSpPr>
          <p:nvPr/>
        </p:nvCxnSpPr>
        <p:spPr>
          <a:xfrm flipH="1" rot="10800000">
            <a:off x="5565225" y="2240450"/>
            <a:ext cx="336300" cy="5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83" idx="7"/>
            <a:endCxn id="79" idx="1"/>
          </p:cNvCxnSpPr>
          <p:nvPr/>
        </p:nvCxnSpPr>
        <p:spPr>
          <a:xfrm flipH="1" rot="10800000">
            <a:off x="7818254" y="1916821"/>
            <a:ext cx="174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3" idx="6"/>
            <a:endCxn id="93" idx="1"/>
          </p:cNvCxnSpPr>
          <p:nvPr/>
        </p:nvCxnSpPr>
        <p:spPr>
          <a:xfrm flipH="1" rot="10800000">
            <a:off x="7845538" y="2388288"/>
            <a:ext cx="1467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83" idx="5"/>
            <a:endCxn id="94" idx="1"/>
          </p:cNvCxnSpPr>
          <p:nvPr/>
        </p:nvCxnSpPr>
        <p:spPr>
          <a:xfrm>
            <a:off x="7818254" y="2601454"/>
            <a:ext cx="174000" cy="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4771875" y="1152475"/>
            <a:ext cx="7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Src Port</a:t>
            </a:r>
            <a:endParaRPr sz="1100"/>
          </a:p>
        </p:txBody>
      </p:sp>
      <p:cxnSp>
        <p:nvCxnSpPr>
          <p:cNvPr id="102" name="Google Shape;102;p16"/>
          <p:cNvCxnSpPr>
            <a:stCxn id="101" idx="2"/>
            <a:endCxn id="78" idx="0"/>
          </p:cNvCxnSpPr>
          <p:nvPr/>
        </p:nvCxnSpPr>
        <p:spPr>
          <a:xfrm>
            <a:off x="5132775" y="1506475"/>
            <a:ext cx="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5540500" y="1152475"/>
            <a:ext cx="7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Src IP</a:t>
            </a:r>
            <a:endParaRPr sz="1100"/>
          </a:p>
        </p:txBody>
      </p:sp>
      <p:cxnSp>
        <p:nvCxnSpPr>
          <p:cNvPr id="104" name="Google Shape;104;p16"/>
          <p:cNvCxnSpPr>
            <a:stCxn id="103" idx="2"/>
            <a:endCxn id="85" idx="0"/>
          </p:cNvCxnSpPr>
          <p:nvPr/>
        </p:nvCxnSpPr>
        <p:spPr>
          <a:xfrm>
            <a:off x="5901400" y="1506475"/>
            <a:ext cx="0" cy="5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8063825" y="1152475"/>
            <a:ext cx="7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Dst Port</a:t>
            </a:r>
            <a:endParaRPr sz="1100"/>
          </a:p>
        </p:txBody>
      </p:sp>
      <p:sp>
        <p:nvSpPr>
          <p:cNvPr id="106" name="Google Shape;106;p16"/>
          <p:cNvSpPr txBox="1"/>
          <p:nvPr/>
        </p:nvSpPr>
        <p:spPr>
          <a:xfrm>
            <a:off x="7391500" y="1152475"/>
            <a:ext cx="72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Dst IP</a:t>
            </a:r>
            <a:endParaRPr sz="1100"/>
          </a:p>
        </p:txBody>
      </p:sp>
      <p:cxnSp>
        <p:nvCxnSpPr>
          <p:cNvPr id="107" name="Google Shape;107;p16"/>
          <p:cNvCxnSpPr>
            <a:endCxn id="83" idx="0"/>
          </p:cNvCxnSpPr>
          <p:nvPr/>
        </p:nvCxnSpPr>
        <p:spPr>
          <a:xfrm>
            <a:off x="7752388" y="1506438"/>
            <a:ext cx="0" cy="9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5" idx="2"/>
            <a:endCxn id="79" idx="0"/>
          </p:cNvCxnSpPr>
          <p:nvPr/>
        </p:nvCxnSpPr>
        <p:spPr>
          <a:xfrm>
            <a:off x="8424725" y="1506475"/>
            <a:ext cx="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Protocol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Port numbers are used for multiplexing/demultiplexing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UDP = IP + Src Port + Dst Port + Checksum (very similar to bare IP packets)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TCP = IP + Ports + </a:t>
            </a:r>
            <a:r>
              <a:rPr b="1" lang="en"/>
              <a:t>Reliabilities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Reliability: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Corrupted Bits -&gt; checksum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very rare, since Ethernet already has a checksum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However, the design principle is Network Layer should not depend on lower layer’s reliability (will discuss this in CS217A)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loss -&gt; 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 out-of-order -&gt; SEQ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TCP provides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“pipe”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stream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Reliability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TCP is built on 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graph of nodes identified by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 TCP needs to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number -&gt; identify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 -&gt; Setup, shutdown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 bits into packets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Buffer -&gt; flow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Checksum -&gt;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ACK, SEQ -&gt; In order delivery, retransmission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Congestion control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700325" y="1760000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Client</a:t>
            </a:r>
            <a:endParaRPr sz="1000">
              <a:solidFill>
                <a:srgbClr val="404040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127375" y="1760000"/>
            <a:ext cx="864900" cy="313800"/>
          </a:xfrm>
          <a:prstGeom prst="rect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04040"/>
                </a:solidFill>
              </a:rPr>
              <a:t>Server</a:t>
            </a:r>
            <a:endParaRPr sz="1000">
              <a:solidFill>
                <a:srgbClr val="404040"/>
              </a:solidFill>
            </a:endParaRPr>
          </a:p>
        </p:txBody>
      </p:sp>
      <p:cxnSp>
        <p:nvCxnSpPr>
          <p:cNvPr id="125" name="Google Shape;125;p18"/>
          <p:cNvCxnSpPr>
            <a:endCxn id="124" idx="1"/>
          </p:cNvCxnSpPr>
          <p:nvPr/>
        </p:nvCxnSpPr>
        <p:spPr>
          <a:xfrm>
            <a:off x="5565275" y="1916900"/>
            <a:ext cx="1562100" cy="0"/>
          </a:xfrm>
          <a:prstGeom prst="straightConnector1">
            <a:avLst/>
          </a:prstGeom>
          <a:noFill/>
          <a:ln cap="flat" cmpd="sng" w="2857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710600" y="1436000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Model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710600" y="1916900"/>
            <a:ext cx="127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pipeline of bits</a:t>
            </a:r>
            <a:endParaRPr sz="1100"/>
          </a:p>
        </p:txBody>
      </p:sp>
      <p:sp>
        <p:nvSpPr>
          <p:cNvPr id="128" name="Google Shape;128;p18"/>
          <p:cNvSpPr/>
          <p:nvPr/>
        </p:nvSpPr>
        <p:spPr>
          <a:xfrm>
            <a:off x="4893838" y="2968463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565263" y="2842338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565263" y="3356838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6116863" y="2816063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744838" y="3356838"/>
            <a:ext cx="186300" cy="186300"/>
          </a:xfrm>
          <a:prstGeom prst="ellipse">
            <a:avLst/>
          </a:prstGeom>
          <a:solidFill>
            <a:srgbClr val="E8F2FA"/>
          </a:solidFill>
          <a:ln cap="flat" cmpd="sng" w="9525">
            <a:solidFill>
              <a:srgbClr val="6DB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>
            <a:stCxn id="128" idx="7"/>
            <a:endCxn id="129" idx="2"/>
          </p:cNvCxnSpPr>
          <p:nvPr/>
        </p:nvCxnSpPr>
        <p:spPr>
          <a:xfrm flipH="1" rot="10800000">
            <a:off x="5052854" y="2935446"/>
            <a:ext cx="512400" cy="603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9" idx="6"/>
            <a:endCxn id="131" idx="2"/>
          </p:cNvCxnSpPr>
          <p:nvPr/>
        </p:nvCxnSpPr>
        <p:spPr>
          <a:xfrm flipH="1" rot="10800000">
            <a:off x="5751563" y="2909088"/>
            <a:ext cx="365400" cy="264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31" idx="6"/>
            <a:endCxn id="132" idx="0"/>
          </p:cNvCxnSpPr>
          <p:nvPr/>
        </p:nvCxnSpPr>
        <p:spPr>
          <a:xfrm>
            <a:off x="6303163" y="2909213"/>
            <a:ext cx="534900" cy="4476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28" idx="5"/>
            <a:endCxn id="130" idx="1"/>
          </p:cNvCxnSpPr>
          <p:nvPr/>
        </p:nvCxnSpPr>
        <p:spPr>
          <a:xfrm>
            <a:off x="5052854" y="3127479"/>
            <a:ext cx="539700" cy="2565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29" idx="4"/>
            <a:endCxn id="130" idx="0"/>
          </p:cNvCxnSpPr>
          <p:nvPr/>
        </p:nvCxnSpPr>
        <p:spPr>
          <a:xfrm>
            <a:off x="5658413" y="3028638"/>
            <a:ext cx="0" cy="32820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>
            <a:endCxn id="132" idx="2"/>
          </p:cNvCxnSpPr>
          <p:nvPr/>
        </p:nvCxnSpPr>
        <p:spPr>
          <a:xfrm>
            <a:off x="5751538" y="3449988"/>
            <a:ext cx="993300" cy="0"/>
          </a:xfrm>
          <a:prstGeom prst="straightConnector1">
            <a:avLst/>
          </a:prstGeom>
          <a:noFill/>
          <a:ln cap="flat" cmpd="sng" w="9525">
            <a:solidFill>
              <a:srgbClr val="6DB1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7305125" y="2436763"/>
            <a:ext cx="12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Model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7305125" y="2862875"/>
            <a:ext cx="127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graph, that packets go through</a:t>
            </a:r>
            <a:endParaRPr sz="1100"/>
          </a:p>
        </p:txBody>
      </p:sp>
      <p:cxnSp>
        <p:nvCxnSpPr>
          <p:cNvPr id="141" name="Google Shape;141;p18"/>
          <p:cNvCxnSpPr>
            <a:stCxn id="123" idx="2"/>
            <a:endCxn id="128" idx="0"/>
          </p:cNvCxnSpPr>
          <p:nvPr/>
        </p:nvCxnSpPr>
        <p:spPr>
          <a:xfrm flipH="1">
            <a:off x="4986975" y="2073800"/>
            <a:ext cx="145800" cy="894600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stCxn id="124" idx="2"/>
            <a:endCxn id="132" idx="7"/>
          </p:cNvCxnSpPr>
          <p:nvPr/>
        </p:nvCxnSpPr>
        <p:spPr>
          <a:xfrm flipH="1">
            <a:off x="6903725" y="2073800"/>
            <a:ext cx="656100" cy="1310400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ACKs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24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Stop-and-Wait: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 packet in-flight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4326050" y="1152475"/>
            <a:ext cx="279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Go-back-N (duplicate ACK may apply)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 packets in-flight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packets sent as long as window allows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some packet is not ACKed, retransmit from that packet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25" y="1017725"/>
            <a:ext cx="1478142" cy="3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050" y="917600"/>
            <a:ext cx="2020627" cy="365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725" y="3928075"/>
            <a:ext cx="2172526" cy="8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Repeat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Go-back-N is inefficient: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Out-of-order packet gets tossed away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Selective repeat buffers out-of-order packets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retransmitting the lost packet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75" y="1170125"/>
            <a:ext cx="4356119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ACK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Assuming we don’t use cumulative ACK but just ACK what we receive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happens if an ACK is lost?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Sender won’t know receiver has received packet 3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Have to wait another time out and it will attempt to retransmit packet 3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75" y="1170125"/>
            <a:ext cx="4356119" cy="334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300" y="2529325"/>
            <a:ext cx="2095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hinx">
  <a:themeElements>
    <a:clrScheme name="Simple Light">
      <a:dk1>
        <a:srgbClr val="404040"/>
      </a:dk1>
      <a:lt1>
        <a:srgbClr val="FCFCFC"/>
      </a:lt1>
      <a:dk2>
        <a:srgbClr val="404040"/>
      </a:dk2>
      <a:lt2>
        <a:srgbClr val="C9C9C9"/>
      </a:lt2>
      <a:accent1>
        <a:srgbClr val="6DB1DC"/>
      </a:accent1>
      <a:accent2>
        <a:srgbClr val="EFB382"/>
      </a:accent2>
      <a:accent3>
        <a:srgbClr val="E54D42"/>
      </a:accent3>
      <a:accent4>
        <a:srgbClr val="E8F2FA"/>
      </a:accent4>
      <a:accent5>
        <a:srgbClr val="FFEDCE"/>
      </a:accent5>
      <a:accent6>
        <a:srgbClr val="EFFECE"/>
      </a:accent6>
      <a:hlink>
        <a:srgbClr val="2F81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