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75" r:id="rId1"/>
  </p:sldMasterIdLst>
  <p:notesMasterIdLst>
    <p:notesMasterId r:id="rId66"/>
  </p:notesMasterIdLst>
  <p:handoutMasterIdLst>
    <p:handoutMasterId r:id="rId67"/>
  </p:handoutMasterIdLst>
  <p:sldIdLst>
    <p:sldId id="518" r:id="rId2"/>
    <p:sldId id="368" r:id="rId3"/>
    <p:sldId id="507" r:id="rId4"/>
    <p:sldId id="391" r:id="rId5"/>
    <p:sldId id="392" r:id="rId6"/>
    <p:sldId id="1165" r:id="rId7"/>
    <p:sldId id="1167" r:id="rId8"/>
    <p:sldId id="1064" r:id="rId9"/>
    <p:sldId id="1062" r:id="rId10"/>
    <p:sldId id="1063" r:id="rId11"/>
    <p:sldId id="1169" r:id="rId12"/>
    <p:sldId id="1061" r:id="rId13"/>
    <p:sldId id="1170" r:id="rId14"/>
    <p:sldId id="1166" r:id="rId15"/>
    <p:sldId id="302" r:id="rId16"/>
    <p:sldId id="1101" r:id="rId17"/>
    <p:sldId id="306" r:id="rId18"/>
    <p:sldId id="1102" r:id="rId19"/>
    <p:sldId id="1103" r:id="rId20"/>
    <p:sldId id="1104" r:id="rId21"/>
    <p:sldId id="1105" r:id="rId22"/>
    <p:sldId id="1106" r:id="rId23"/>
    <p:sldId id="393" r:id="rId24"/>
    <p:sldId id="1108" r:id="rId25"/>
    <p:sldId id="382" r:id="rId26"/>
    <p:sldId id="521" r:id="rId27"/>
    <p:sldId id="522" r:id="rId28"/>
    <p:sldId id="523" r:id="rId29"/>
    <p:sldId id="1178" r:id="rId30"/>
    <p:sldId id="1171" r:id="rId31"/>
    <p:sldId id="526" r:id="rId32"/>
    <p:sldId id="524" r:id="rId33"/>
    <p:sldId id="563" r:id="rId34"/>
    <p:sldId id="699" r:id="rId35"/>
    <p:sldId id="544" r:id="rId36"/>
    <p:sldId id="602" r:id="rId37"/>
    <p:sldId id="374" r:id="rId38"/>
    <p:sldId id="376" r:id="rId39"/>
    <p:sldId id="377" r:id="rId40"/>
    <p:sldId id="378" r:id="rId41"/>
    <p:sldId id="560" r:id="rId42"/>
    <p:sldId id="571" r:id="rId43"/>
    <p:sldId id="578" r:id="rId44"/>
    <p:sldId id="573" r:id="rId45"/>
    <p:sldId id="552" r:id="rId46"/>
    <p:sldId id="553" r:id="rId47"/>
    <p:sldId id="600" r:id="rId48"/>
    <p:sldId id="598" r:id="rId49"/>
    <p:sldId id="558" r:id="rId50"/>
    <p:sldId id="556" r:id="rId51"/>
    <p:sldId id="1098" r:id="rId52"/>
    <p:sldId id="1099" r:id="rId53"/>
    <p:sldId id="551" r:id="rId54"/>
    <p:sldId id="557" r:id="rId55"/>
    <p:sldId id="599" r:id="rId56"/>
    <p:sldId id="1160" r:id="rId57"/>
    <p:sldId id="574" r:id="rId58"/>
    <p:sldId id="1083" r:id="rId59"/>
    <p:sldId id="1084" r:id="rId60"/>
    <p:sldId id="478" r:id="rId61"/>
    <p:sldId id="334" r:id="rId62"/>
    <p:sldId id="335" r:id="rId63"/>
    <p:sldId id="585" r:id="rId64"/>
    <p:sldId id="564" r:id="rId65"/>
  </p:sldIdLst>
  <p:sldSz cx="9144000" cy="6858000" type="screen4x3"/>
  <p:notesSz cx="7315200" cy="9601200"/>
  <p:defaultTextStyle>
    <a:defPPr>
      <a:defRPr lang="en-US"/>
    </a:defPPr>
    <a:lvl1pPr algn="l" rtl="0" eaLnBrk="0" fontAlgn="base" hangingPunct="0">
      <a:spcBef>
        <a:spcPct val="20000"/>
      </a:spcBef>
      <a:spcAft>
        <a:spcPct val="0"/>
      </a:spcAft>
      <a:buClr>
        <a:schemeClr val="accent2"/>
      </a:buClr>
      <a:buSzPct val="85000"/>
      <a:buFont typeface="ZapfDingbats" pitchFamily="82" charset="2"/>
      <a:defRPr sz="1600" kern="1200">
        <a:solidFill>
          <a:schemeClr val="tx1"/>
        </a:solidFill>
        <a:latin typeface="Times New Roman" charset="0"/>
        <a:ea typeface="+mn-ea"/>
        <a:cs typeface="+mn-cs"/>
      </a:defRPr>
    </a:lvl1pPr>
    <a:lvl2pPr marL="457200" algn="l" rtl="0" eaLnBrk="0" fontAlgn="base" hangingPunct="0">
      <a:spcBef>
        <a:spcPct val="20000"/>
      </a:spcBef>
      <a:spcAft>
        <a:spcPct val="0"/>
      </a:spcAft>
      <a:buClr>
        <a:schemeClr val="accent2"/>
      </a:buClr>
      <a:buSzPct val="85000"/>
      <a:buFont typeface="ZapfDingbats" pitchFamily="82" charset="2"/>
      <a:defRPr sz="1600" kern="1200">
        <a:solidFill>
          <a:schemeClr val="tx1"/>
        </a:solidFill>
        <a:latin typeface="Times New Roman" charset="0"/>
        <a:ea typeface="+mn-ea"/>
        <a:cs typeface="+mn-cs"/>
      </a:defRPr>
    </a:lvl2pPr>
    <a:lvl3pPr marL="914400" algn="l" rtl="0" eaLnBrk="0" fontAlgn="base" hangingPunct="0">
      <a:spcBef>
        <a:spcPct val="20000"/>
      </a:spcBef>
      <a:spcAft>
        <a:spcPct val="0"/>
      </a:spcAft>
      <a:buClr>
        <a:schemeClr val="accent2"/>
      </a:buClr>
      <a:buSzPct val="85000"/>
      <a:buFont typeface="ZapfDingbats" pitchFamily="82" charset="2"/>
      <a:defRPr sz="1600" kern="1200">
        <a:solidFill>
          <a:schemeClr val="tx1"/>
        </a:solidFill>
        <a:latin typeface="Times New Roman" charset="0"/>
        <a:ea typeface="+mn-ea"/>
        <a:cs typeface="+mn-cs"/>
      </a:defRPr>
    </a:lvl3pPr>
    <a:lvl4pPr marL="1371600" algn="l" rtl="0" eaLnBrk="0" fontAlgn="base" hangingPunct="0">
      <a:spcBef>
        <a:spcPct val="20000"/>
      </a:spcBef>
      <a:spcAft>
        <a:spcPct val="0"/>
      </a:spcAft>
      <a:buClr>
        <a:schemeClr val="accent2"/>
      </a:buClr>
      <a:buSzPct val="85000"/>
      <a:buFont typeface="ZapfDingbats" pitchFamily="82" charset="2"/>
      <a:defRPr sz="1600" kern="1200">
        <a:solidFill>
          <a:schemeClr val="tx1"/>
        </a:solidFill>
        <a:latin typeface="Times New Roman" charset="0"/>
        <a:ea typeface="+mn-ea"/>
        <a:cs typeface="+mn-cs"/>
      </a:defRPr>
    </a:lvl4pPr>
    <a:lvl5pPr marL="1828800" algn="l" rtl="0" eaLnBrk="0" fontAlgn="base" hangingPunct="0">
      <a:spcBef>
        <a:spcPct val="20000"/>
      </a:spcBef>
      <a:spcAft>
        <a:spcPct val="0"/>
      </a:spcAft>
      <a:buClr>
        <a:schemeClr val="accent2"/>
      </a:buClr>
      <a:buSzPct val="85000"/>
      <a:buFont typeface="ZapfDingbats" pitchFamily="82" charset="2"/>
      <a:defRPr sz="1600" kern="1200">
        <a:solidFill>
          <a:schemeClr val="tx1"/>
        </a:solidFill>
        <a:latin typeface="Times New Roman" charset="0"/>
        <a:ea typeface="+mn-ea"/>
        <a:cs typeface="+mn-cs"/>
      </a:defRPr>
    </a:lvl5pPr>
    <a:lvl6pPr marL="2286000" algn="l" defTabSz="457200" rtl="0" eaLnBrk="1" latinLnBrk="0" hangingPunct="1">
      <a:defRPr sz="1600" kern="1200">
        <a:solidFill>
          <a:schemeClr val="tx1"/>
        </a:solidFill>
        <a:latin typeface="Times New Roman" charset="0"/>
        <a:ea typeface="+mn-ea"/>
        <a:cs typeface="+mn-cs"/>
      </a:defRPr>
    </a:lvl6pPr>
    <a:lvl7pPr marL="2743200" algn="l" defTabSz="457200" rtl="0" eaLnBrk="1" latinLnBrk="0" hangingPunct="1">
      <a:defRPr sz="1600" kern="1200">
        <a:solidFill>
          <a:schemeClr val="tx1"/>
        </a:solidFill>
        <a:latin typeface="Times New Roman" charset="0"/>
        <a:ea typeface="+mn-ea"/>
        <a:cs typeface="+mn-cs"/>
      </a:defRPr>
    </a:lvl7pPr>
    <a:lvl8pPr marL="3200400" algn="l" defTabSz="457200" rtl="0" eaLnBrk="1" latinLnBrk="0" hangingPunct="1">
      <a:defRPr sz="1600" kern="1200">
        <a:solidFill>
          <a:schemeClr val="tx1"/>
        </a:solidFill>
        <a:latin typeface="Times New Roman" charset="0"/>
        <a:ea typeface="+mn-ea"/>
        <a:cs typeface="+mn-cs"/>
      </a:defRPr>
    </a:lvl8pPr>
    <a:lvl9pPr marL="3657600" algn="l" defTabSz="457200" rtl="0" eaLnBrk="1" latinLnBrk="0" hangingPunct="1">
      <a:defRPr sz="16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B26FF"/>
    <a:srgbClr val="3A1FFF"/>
    <a:srgbClr val="FFBCB7"/>
    <a:srgbClr val="FAFF77"/>
    <a:srgbClr val="FFFFB9"/>
    <a:srgbClr val="CF0000"/>
    <a:srgbClr val="FFFF00"/>
    <a:srgbClr val="FFDF00"/>
    <a:srgbClr val="884B02"/>
    <a:srgbClr val="E6F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6"/>
    <p:restoredTop sz="65479" autoAdjust="0"/>
  </p:normalViewPr>
  <p:slideViewPr>
    <p:cSldViewPr snapToGrid="0">
      <p:cViewPr varScale="1">
        <p:scale>
          <a:sx n="81" d="100"/>
          <a:sy n="81" d="100"/>
        </p:scale>
        <p:origin x="3192"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225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a:latin typeface="Times New Roman" charset="0"/>
              </a:defRPr>
            </a:lvl1pPr>
          </a:lstStyle>
          <a:p>
            <a:pPr>
              <a:defRPr/>
            </a:pPr>
            <a:endParaRPr lang="en-US" dirty="0"/>
          </a:p>
        </p:txBody>
      </p:sp>
      <p:sp>
        <p:nvSpPr>
          <p:cNvPr id="10649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a:latin typeface="Times New Roman" charset="0"/>
              </a:defRPr>
            </a:lvl1pPr>
          </a:lstStyle>
          <a:p>
            <a:pPr>
              <a:defRPr/>
            </a:pPr>
            <a:endParaRPr lang="en-US" dirty="0"/>
          </a:p>
        </p:txBody>
      </p:sp>
      <p:sp>
        <p:nvSpPr>
          <p:cNvPr id="10650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a:latin typeface="Times New Roman" charset="0"/>
              </a:defRPr>
            </a:lvl1pPr>
          </a:lstStyle>
          <a:p>
            <a:pPr>
              <a:defRPr/>
            </a:pPr>
            <a:endParaRPr lang="en-US" dirty="0"/>
          </a:p>
        </p:txBody>
      </p:sp>
      <p:sp>
        <p:nvSpPr>
          <p:cNvPr id="10650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a:latin typeface="Times New Roman" charset="0"/>
              </a:defRPr>
            </a:lvl1pPr>
          </a:lstStyle>
          <a:p>
            <a:pPr>
              <a:defRPr/>
            </a:pPr>
            <a:fld id="{60B9023D-618D-EE44-B688-439F66D66D4E}" type="slidenum">
              <a:rPr lang="en-US"/>
              <a:pPr>
                <a:defRPr/>
              </a:pPr>
              <a:t>‹#›</a:t>
            </a:fld>
            <a:endParaRPr lang="en-US" dirty="0"/>
          </a:p>
        </p:txBody>
      </p:sp>
    </p:spTree>
    <p:extLst>
      <p:ext uri="{BB962C8B-B14F-4D97-AF65-F5344CB8AC3E}">
        <p14:creationId xmlns:p14="http://schemas.microsoft.com/office/powerpoint/2010/main" val="33187755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a:latin typeface="Times New Roman" charset="0"/>
              </a:defRPr>
            </a:lvl1pPr>
          </a:lstStyle>
          <a:p>
            <a:pPr>
              <a:defRPr/>
            </a:pPr>
            <a:endParaRPr lang="en-US" dirty="0"/>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a:latin typeface="Times New Roman" charset="0"/>
              </a:defRPr>
            </a:lvl1pPr>
          </a:lstStyle>
          <a:p>
            <a:pPr>
              <a:defRPr/>
            </a:pPr>
            <a:endParaRPr lang="en-US" dirty="0"/>
          </a:p>
        </p:txBody>
      </p:sp>
      <p:sp>
        <p:nvSpPr>
          <p:cNvPr id="163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a:latin typeface="Times New Roman" charset="0"/>
              </a:defRPr>
            </a:lvl1pPr>
          </a:lstStyle>
          <a:p>
            <a:pPr>
              <a:defRPr/>
            </a:pPr>
            <a:endParaRPr lang="en-US" dirty="0"/>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a:latin typeface="Times New Roman" charset="0"/>
              </a:defRPr>
            </a:lvl1pPr>
          </a:lstStyle>
          <a:p>
            <a:pPr>
              <a:defRPr/>
            </a:pPr>
            <a:fld id="{90818979-8558-F343-9A3F-C5F7F0BCDEED}" type="slidenum">
              <a:rPr lang="en-US"/>
              <a:pPr>
                <a:defRPr/>
              </a:pPr>
              <a:t>‹#›</a:t>
            </a:fld>
            <a:endParaRPr lang="en-US" dirty="0"/>
          </a:p>
        </p:txBody>
      </p:sp>
    </p:spTree>
    <p:extLst>
      <p:ext uri="{BB962C8B-B14F-4D97-AF65-F5344CB8AC3E}">
        <p14:creationId xmlns:p14="http://schemas.microsoft.com/office/powerpoint/2010/main" val="12495512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FYI: wont show up in </a:t>
            </a:r>
            <a:r>
              <a:rPr lang="en-US" dirty="0" err="1"/>
              <a:t>quizr</a:t>
            </a:r>
            <a:r>
              <a:rPr lang="en-US" dirty="0"/>
              <a:t> exam; HTTP/2 aimed to address </a:t>
            </a:r>
            <a:r>
              <a:rPr lang="en-US" dirty="0" err="1"/>
              <a:t>prev</a:t>
            </a:r>
            <a:r>
              <a:rPr lang="en-US" dirty="0"/>
              <a:t> HTTP issues, which one should understand </a:t>
            </a:r>
          </a:p>
        </p:txBody>
      </p:sp>
      <p:sp>
        <p:nvSpPr>
          <p:cNvPr id="4" name="Slide Number Placeholder 3"/>
          <p:cNvSpPr>
            <a:spLocks noGrp="1"/>
          </p:cNvSpPr>
          <p:nvPr>
            <p:ph type="sldNum" sz="quarter" idx="5"/>
          </p:nvPr>
        </p:nvSpPr>
        <p:spPr/>
        <p:txBody>
          <a:bodyPr/>
          <a:lstStyle/>
          <a:p>
            <a:pPr>
              <a:defRPr/>
            </a:pPr>
            <a:fld id="{90818979-8558-F343-9A3F-C5F7F0BCDEED}" type="slidenum">
              <a:rPr lang="en-US" smtClean="0"/>
              <a:pPr>
                <a:defRPr/>
              </a:pPr>
              <a:t>1</a:t>
            </a:fld>
            <a:endParaRPr lang="en-US" dirty="0"/>
          </a:p>
        </p:txBody>
      </p:sp>
    </p:spTree>
    <p:extLst>
      <p:ext uri="{BB962C8B-B14F-4D97-AF65-F5344CB8AC3E}">
        <p14:creationId xmlns:p14="http://schemas.microsoft.com/office/powerpoint/2010/main" val="982322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9FC11-2EDE-3FCB-D3FC-DB11DC6966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740354-C8C0-25C2-9A80-2690FB0351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CC5DE-8893-223E-8B5C-DF05FA4AE6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E0549B-9E4E-3F69-66F5-24ECAFA97918}"/>
              </a:ext>
            </a:extLst>
          </p:cNvPr>
          <p:cNvSpPr>
            <a:spLocks noGrp="1"/>
          </p:cNvSpPr>
          <p:nvPr>
            <p:ph type="sldNum" sz="quarter" idx="5"/>
          </p:nvPr>
        </p:nvSpPr>
        <p:spPr/>
        <p:txBody>
          <a:bodyPr/>
          <a:lstStyle/>
          <a:p>
            <a:fld id="{3D91EEAC-CFEF-9647-876F-EABC6B8338D7}" type="slidenum">
              <a:rPr lang="en-US" smtClean="0"/>
              <a:t>11</a:t>
            </a:fld>
            <a:endParaRPr lang="en-US"/>
          </a:p>
        </p:txBody>
      </p:sp>
    </p:spTree>
    <p:extLst>
      <p:ext uri="{BB962C8B-B14F-4D97-AF65-F5344CB8AC3E}">
        <p14:creationId xmlns:p14="http://schemas.microsoft.com/office/powerpoint/2010/main" val="87119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a:p>
        </p:txBody>
      </p:sp>
    </p:spTree>
    <p:extLst>
      <p:ext uri="{BB962C8B-B14F-4D97-AF65-F5344CB8AC3E}">
        <p14:creationId xmlns:p14="http://schemas.microsoft.com/office/powerpoint/2010/main" val="3454072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ADB44-26E7-FDA0-F472-58C65F0E3F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377509-540A-E7E6-3D3D-2B3C0D41AF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E379C0-E9D5-CA34-7BC1-5518C55404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C740ED-0D94-DA6A-F818-9FC7F753A4CA}"/>
              </a:ext>
            </a:extLst>
          </p:cNvPr>
          <p:cNvSpPr>
            <a:spLocks noGrp="1"/>
          </p:cNvSpPr>
          <p:nvPr>
            <p:ph type="sldNum" sz="quarter" idx="5"/>
          </p:nvPr>
        </p:nvSpPr>
        <p:spPr/>
        <p:txBody>
          <a:bodyPr/>
          <a:lstStyle/>
          <a:p>
            <a:fld id="{3D91EEAC-CFEF-9647-876F-EABC6B8338D7}" type="slidenum">
              <a:rPr lang="en-US" smtClean="0"/>
              <a:t>13</a:t>
            </a:fld>
            <a:endParaRPr lang="en-US"/>
          </a:p>
        </p:txBody>
      </p:sp>
    </p:spTree>
    <p:extLst>
      <p:ext uri="{BB962C8B-B14F-4D97-AF65-F5344CB8AC3E}">
        <p14:creationId xmlns:p14="http://schemas.microsoft.com/office/powerpoint/2010/main" val="2376110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5BE9A-41A5-165A-FC10-15B78D85C4B2}"/>
            </a:ext>
          </a:extLst>
        </p:cNvPr>
        <p:cNvGrpSpPr/>
        <p:nvPr/>
      </p:nvGrpSpPr>
      <p:grpSpPr>
        <a:xfrm>
          <a:off x="0" y="0"/>
          <a:ext cx="0" cy="0"/>
          <a:chOff x="0" y="0"/>
          <a:chExt cx="0" cy="0"/>
        </a:xfrm>
      </p:grpSpPr>
      <p:sp>
        <p:nvSpPr>
          <p:cNvPr id="97282" name="Rectangle 7">
            <a:extLst>
              <a:ext uri="{FF2B5EF4-FFF2-40B4-BE49-F238E27FC236}">
                <a16:creationId xmlns:a16="http://schemas.microsoft.com/office/drawing/2014/main" id="{60C48ADB-D825-18D4-1678-BF8E9F93F1A3}"/>
              </a:ext>
            </a:extLst>
          </p:cNvPr>
          <p:cNvSpPr>
            <a:spLocks noGrp="1" noChangeArrowheads="1"/>
          </p:cNvSpPr>
          <p:nvPr>
            <p:ph type="sldNum" sz="quarter" idx="5"/>
          </p:nvPr>
        </p:nvSpPr>
        <p:spPr>
          <a:noFill/>
        </p:spPr>
        <p:txBody>
          <a:bodyPr/>
          <a:lstStyle/>
          <a:p>
            <a:fld id="{6C13E6C0-C2E9-9E42-84EF-BD074F75E4F1}" type="slidenum">
              <a:rPr lang="en-US"/>
              <a:pPr/>
              <a:t>15</a:t>
            </a:fld>
            <a:endParaRPr lang="en-US"/>
          </a:p>
        </p:txBody>
      </p:sp>
      <p:sp>
        <p:nvSpPr>
          <p:cNvPr id="97283" name="Rectangle 2">
            <a:extLst>
              <a:ext uri="{FF2B5EF4-FFF2-40B4-BE49-F238E27FC236}">
                <a16:creationId xmlns:a16="http://schemas.microsoft.com/office/drawing/2014/main" id="{30EEE430-E176-38AF-192B-BF33AF26EBE4}"/>
              </a:ext>
            </a:extLst>
          </p:cNvPr>
          <p:cNvSpPr>
            <a:spLocks noGrp="1" noRot="1" noChangeAspect="1" noChangeArrowheads="1"/>
          </p:cNvSpPr>
          <p:nvPr>
            <p:ph type="sldImg"/>
          </p:nvPr>
        </p:nvSpPr>
        <p:spPr>
          <a:xfrm>
            <a:off x="1144588" y="685800"/>
            <a:ext cx="4572000" cy="3429000"/>
          </a:xfrm>
          <a:solidFill>
            <a:srgbClr val="FFFFFF"/>
          </a:solidFill>
          <a:ln/>
        </p:spPr>
      </p:sp>
      <p:sp>
        <p:nvSpPr>
          <p:cNvPr id="97284" name="Rectangle 3">
            <a:extLst>
              <a:ext uri="{FF2B5EF4-FFF2-40B4-BE49-F238E27FC236}">
                <a16:creationId xmlns:a16="http://schemas.microsoft.com/office/drawing/2014/main" id="{34A28543-367A-BB08-8D84-B8BDB4E62AEA}"/>
              </a:ext>
            </a:extLst>
          </p:cNvPr>
          <p:cNvSpPr>
            <a:spLocks noGrp="1"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a:t>Port# is optional;</a:t>
            </a:r>
            <a:r>
              <a:rPr lang="en-US" baseline="0"/>
              <a:t> use default if absent; explain 2 slides down</a:t>
            </a:r>
          </a:p>
          <a:p>
            <a:pPr eaLnBrk="1" hangingPunct="1"/>
            <a:r>
              <a:rPr lang="en-US" baseline="0"/>
              <a:t>Path </a:t>
            </a:r>
            <a:r>
              <a:rPr lang="en-US" baseline="0" err="1"/>
              <a:t>name:directory+file</a:t>
            </a:r>
            <a:r>
              <a:rPr lang="en-US" baseline="0"/>
              <a:t> name</a:t>
            </a:r>
            <a:endParaRPr lang="en-US"/>
          </a:p>
        </p:txBody>
      </p:sp>
    </p:spTree>
    <p:extLst>
      <p:ext uri="{BB962C8B-B14F-4D97-AF65-F5344CB8AC3E}">
        <p14:creationId xmlns:p14="http://schemas.microsoft.com/office/powerpoint/2010/main" val="3597072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F7ADE4-7092-6C4F-97F3-EC9D496CE853}" type="slidenum">
              <a:rPr lang="en-US"/>
              <a:pPr/>
              <a:t>16</a:t>
            </a:fld>
            <a:endParaRPr lang="en-US"/>
          </a:p>
        </p:txBody>
      </p:sp>
      <p:sp>
        <p:nvSpPr>
          <p:cNvPr id="103427" name="Rectangle 2"/>
          <p:cNvSpPr>
            <a:spLocks noGrp="1" noRot="1" noChangeAspect="1" noChangeArrowheads="1"/>
          </p:cNvSpPr>
          <p:nvPr>
            <p:ph type="sldImg"/>
          </p:nvPr>
        </p:nvSpPr>
        <p:spPr>
          <a:xfrm>
            <a:off x="1143000" y="684213"/>
            <a:ext cx="4573588" cy="3430587"/>
          </a:xfrm>
          <a:solidFill>
            <a:srgbClr val="FFFFFF"/>
          </a:solidFill>
          <a:ln/>
        </p:spPr>
      </p:sp>
      <p:sp>
        <p:nvSpPr>
          <p:cNvPr id="103428" name="Rectangle 3"/>
          <p:cNvSpPr>
            <a:spLocks noGrp="1" noChangeArrowheads="1"/>
          </p:cNvSpPr>
          <p:nvPr>
            <p:ph type="body" idx="1"/>
          </p:nvPr>
        </p:nvSpPr>
        <p:spPr>
          <a:solidFill>
            <a:srgbClr val="FFFFFF"/>
          </a:solidFill>
          <a:ln>
            <a:solidFill>
              <a:srgbClr val="000000"/>
            </a:solidFill>
          </a:ln>
        </p:spPr>
        <p:txBody>
          <a:bodyPr lIns="86457" tIns="43230" rIns="86457" bIns="43230"/>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803E9A6-D4F7-CA4C-85C9-8E1535417482}" type="slidenum">
              <a:rPr lang="en-US"/>
              <a:pPr/>
              <a:t>17</a:t>
            </a:fld>
            <a:endParaRPr lang="en-US"/>
          </a:p>
        </p:txBody>
      </p:sp>
      <p:sp>
        <p:nvSpPr>
          <p:cNvPr id="105475" name="Rectangle 2"/>
          <p:cNvSpPr>
            <a:spLocks noGrp="1" noRot="1" noChangeAspect="1" noChangeArrowheads="1"/>
          </p:cNvSpPr>
          <p:nvPr>
            <p:ph type="sldImg"/>
          </p:nvPr>
        </p:nvSpPr>
        <p:spPr>
          <a:xfrm>
            <a:off x="1144588" y="685800"/>
            <a:ext cx="4572000" cy="3429000"/>
          </a:xfrm>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lIns="86493" tIns="43247" rIns="86493" bIns="43247"/>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C2DCD4C-CA34-E042-806C-E2B9DB3ED52D}" type="slidenum">
              <a:rPr lang="en-US"/>
              <a:pPr/>
              <a:t>19</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lang="en-US" dirty="0"/>
              <a:t>Why there is a Host line</a:t>
            </a:r>
          </a:p>
          <a:p>
            <a:r>
              <a:rPr lang="en-US" dirty="0"/>
              <a:t>FYI: may appear in homework, but not in exam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835F8363-65A5-EF44-992B-2A00A8F293CA}" type="slidenum">
              <a:rPr lang="en-US"/>
              <a:pPr/>
              <a:t>20</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a:t>How does the reply message look like?</a:t>
            </a:r>
          </a:p>
          <a:p>
            <a:r>
              <a:rPr lang="en-US"/>
              <a:t>Would it be the same/similar?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4CD37E8-F24D-074F-9724-2BB14C7EE626}" type="slidenum">
              <a:rPr lang="en-US"/>
              <a:pPr/>
              <a:t>21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a:t>the connection will be closed after completion of the response (over-write persistent conn)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77D017C-22AB-6447-8D1C-B0638E9F59A1}" type="slidenum">
              <a:rPr lang="en-US"/>
              <a:pPr/>
              <a:t>22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Today: first finish the discussion on delay calculation, then move on to socket programming</a:t>
            </a:r>
          </a:p>
        </p:txBody>
      </p:sp>
      <p:sp>
        <p:nvSpPr>
          <p:cNvPr id="4" name="Slide Number Placeholder 3"/>
          <p:cNvSpPr>
            <a:spLocks noGrp="1"/>
          </p:cNvSpPr>
          <p:nvPr>
            <p:ph type="sldNum" sz="quarter" idx="10"/>
          </p:nvPr>
        </p:nvSpPr>
        <p:spPr/>
        <p:txBody>
          <a:bodyPr/>
          <a:lstStyle/>
          <a:p>
            <a:pPr>
              <a:defRPr/>
            </a:pPr>
            <a:fld id="{CEFF6BF0-7893-254A-9E64-F2143FBCD37E}" type="slidenum">
              <a:rPr lang="en-US" smtClean="0"/>
              <a:pPr>
                <a:defRPr/>
              </a:pPr>
              <a:t>2</a:t>
            </a:fld>
            <a:endParaRPr lang="en-US" dirty="0"/>
          </a:p>
        </p:txBody>
      </p:sp>
    </p:spTree>
    <p:extLst>
      <p:ext uri="{BB962C8B-B14F-4D97-AF65-F5344CB8AC3E}">
        <p14:creationId xmlns:p14="http://schemas.microsoft.com/office/powerpoint/2010/main" val="2558004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AF77279-8988-094A-AC3B-72207DA270C1}" type="slidenum">
              <a:rPr lang="en-US"/>
              <a:pPr/>
              <a:t>23</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44928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picture is about</a:t>
            </a:r>
            <a:r>
              <a:rPr lang="en-US" baseline="0"/>
              <a:t> 800KB</a:t>
            </a:r>
            <a:endParaRPr lang="en-US"/>
          </a:p>
        </p:txBody>
      </p:sp>
      <p:sp>
        <p:nvSpPr>
          <p:cNvPr id="4" name="Slide Number Placeholder 3"/>
          <p:cNvSpPr>
            <a:spLocks noGrp="1"/>
          </p:cNvSpPr>
          <p:nvPr>
            <p:ph type="sldNum" sz="quarter" idx="10"/>
          </p:nvPr>
        </p:nvSpPr>
        <p:spPr/>
        <p:txBody>
          <a:bodyPr/>
          <a:lstStyle/>
          <a:p>
            <a:pPr>
              <a:defRPr/>
            </a:pPr>
            <a:fld id="{CEFF6BF0-7893-254A-9E64-F2143FBCD37E}" type="slidenum">
              <a:rPr lang="en-US" smtClean="0"/>
              <a:pPr>
                <a:defRPr/>
              </a:pPr>
              <a:t>24</a:t>
            </a:fld>
            <a:endParaRPr lang="en-US"/>
          </a:p>
        </p:txBody>
      </p:sp>
    </p:spTree>
    <p:extLst>
      <p:ext uri="{BB962C8B-B14F-4D97-AF65-F5344CB8AC3E}">
        <p14:creationId xmlns:p14="http://schemas.microsoft.com/office/powerpoint/2010/main" val="2838276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8467458-854F-CC47-BFCC-E890373AA28D}" type="slidenum">
              <a:rPr lang="en-US"/>
              <a:pPr/>
              <a:t>26</a:t>
            </a:fld>
            <a:endParaRPr lang="en-US" dirty="0"/>
          </a:p>
        </p:txBody>
      </p:sp>
      <p:sp>
        <p:nvSpPr>
          <p:cNvPr id="115715" name="Rectangle 2"/>
          <p:cNvSpPr>
            <a:spLocks noGrp="1" noRot="1" noChangeAspect="1" noChangeArrowheads="1"/>
          </p:cNvSpPr>
          <p:nvPr>
            <p:ph type="sldImg"/>
          </p:nvPr>
        </p:nvSpPr>
        <p:spPr>
          <a:xfrm>
            <a:off x="1257300" y="719138"/>
            <a:ext cx="4802188" cy="3602037"/>
          </a:xfrm>
          <a:solidFill>
            <a:srgbClr val="FFFFFF"/>
          </a:solidFill>
          <a:ln/>
        </p:spPr>
      </p:sp>
      <p:sp>
        <p:nvSpPr>
          <p:cNvPr id="115716" name="Rectangle 3"/>
          <p:cNvSpPr>
            <a:spLocks noGrp="1" noChangeArrowheads="1"/>
          </p:cNvSpPr>
          <p:nvPr>
            <p:ph type="body" idx="1"/>
          </p:nvPr>
        </p:nvSpPr>
        <p:spPr>
          <a:solidFill>
            <a:srgbClr val="FFFFFF"/>
          </a:solidFill>
          <a:ln>
            <a:solidFill>
              <a:srgbClr val="000000"/>
            </a:solidFill>
          </a:ln>
        </p:spPr>
        <p:txBody>
          <a:bodyPr lIns="96644" tIns="48322" rIns="96644" bIns="48322"/>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C3649F5-6831-BB4D-8742-297E12AE65E8}" type="slidenum">
              <a:rPr lang="en-US"/>
              <a:pPr/>
              <a:t>27</a:t>
            </a:fld>
            <a:endParaRPr lang="en-US" dirty="0"/>
          </a:p>
        </p:txBody>
      </p:sp>
      <p:sp>
        <p:nvSpPr>
          <p:cNvPr id="113667" name="Rectangle 2"/>
          <p:cNvSpPr>
            <a:spLocks noGrp="1" noRot="1" noChangeAspect="1" noChangeArrowheads="1"/>
          </p:cNvSpPr>
          <p:nvPr>
            <p:ph type="sldImg"/>
          </p:nvPr>
        </p:nvSpPr>
        <p:spPr>
          <a:xfrm>
            <a:off x="1257300" y="719138"/>
            <a:ext cx="4802188" cy="3602037"/>
          </a:xfrm>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lIns="96644" tIns="48322" rIns="96644" bIns="48322"/>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[The issues of non-P HTTP]</a:t>
            </a:r>
          </a:p>
          <a:p>
            <a:endParaRPr lang="en-US">
              <a:latin typeface="Times New Roman" charset="0"/>
            </a:endParaRPr>
          </a:p>
          <a:p>
            <a:r>
              <a:rPr lang="en-US">
                <a:latin typeface="Times New Roman" charset="0"/>
              </a:rPr>
              <a:t>[Explain what is P-HTTP]</a:t>
            </a:r>
          </a:p>
          <a:p>
            <a:r>
              <a:rPr lang="en-US">
                <a:latin typeface="Times New Roman" charset="0"/>
              </a:rPr>
              <a:t>Keep the tcp connection on (reduce the TCP handshaking)..</a:t>
            </a:r>
          </a:p>
          <a:p>
            <a:endParaRPr lang="en-US">
              <a:latin typeface="Times New Roman" charset="0"/>
            </a:endParaRPr>
          </a:p>
          <a:p>
            <a:r>
              <a:rPr lang="en-US">
                <a:latin typeface="Times New Roman" charset="0"/>
              </a:rPr>
              <a:t>….</a:t>
            </a:r>
          </a:p>
          <a:p>
            <a:r>
              <a:rPr lang="en-US">
                <a:latin typeface="Times New Roman" charset="0"/>
              </a:rPr>
              <a:t>…</a:t>
            </a:r>
          </a:p>
          <a:p>
            <a:endParaRPr lang="en-US">
              <a:latin typeface="Times New Roman" charset="0"/>
            </a:endParaRPr>
          </a:p>
          <a:p>
            <a:endParaRPr lang="en-US">
              <a:latin typeface="Times New Roman" charset="0"/>
            </a:endParaRPr>
          </a:p>
          <a:p>
            <a:r>
              <a:rPr lang="en-US">
                <a:latin typeface="Times New Roman" charset="0"/>
              </a:rPr>
              <a:t>Q: Do persistent HTTP overperform the non-persistent HTTP?</a:t>
            </a:r>
          </a:p>
          <a:p>
            <a:r>
              <a:rPr lang="en-US">
                <a:latin typeface="Times New Roman" charset="0"/>
              </a:rPr>
              <a:t>A: (depends on the file size… tx time vs. RTT ) (No, if non-persistent HTTP can be run in parallel) (Yes, if it is serial)</a:t>
            </a:r>
          </a:p>
          <a:p>
            <a:r>
              <a:rPr lang="en-US">
                <a:latin typeface="Times New Roman" charset="0"/>
              </a:rPr>
              <a:t>[Example:  one web page with 10 objects) </a:t>
            </a:r>
          </a:p>
        </p:txBody>
      </p:sp>
      <p:sp>
        <p:nvSpPr>
          <p:cNvPr id="6553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cs typeface="ＭＳ Ｐゴシック" charset="0"/>
              </a:defRPr>
            </a:lvl1pPr>
            <a:lvl2pPr marL="742950" indent="-285750" defTabSz="966788">
              <a:defRPr sz="2000">
                <a:solidFill>
                  <a:schemeClr val="tx1"/>
                </a:solidFill>
                <a:latin typeface="Arial" charset="0"/>
                <a:ea typeface="ＭＳ Ｐゴシック" charset="0"/>
              </a:defRPr>
            </a:lvl2pPr>
            <a:lvl3pPr marL="1143000" indent="-228600" defTabSz="966788">
              <a:defRPr sz="2000">
                <a:solidFill>
                  <a:schemeClr val="tx1"/>
                </a:solidFill>
                <a:latin typeface="Arial" charset="0"/>
                <a:ea typeface="ＭＳ Ｐゴシック" charset="0"/>
              </a:defRPr>
            </a:lvl3pPr>
            <a:lvl4pPr marL="1600200" indent="-228600" defTabSz="966788">
              <a:defRPr sz="2000">
                <a:solidFill>
                  <a:schemeClr val="tx1"/>
                </a:solidFill>
                <a:latin typeface="Arial" charset="0"/>
                <a:ea typeface="ＭＳ Ｐゴシック" charset="0"/>
              </a:defRPr>
            </a:lvl4pPr>
            <a:lvl5pPr marL="2057400" indent="-228600" defTabSz="966788">
              <a:defRPr sz="2000">
                <a:solidFill>
                  <a:schemeClr val="tx1"/>
                </a:solidFill>
                <a:latin typeface="Arial" charset="0"/>
                <a:ea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fld id="{B5366DB6-3AB9-B246-8BFC-F1A2FBB8BE4F}" type="slidenum">
              <a:rPr lang="en-US" sz="1300">
                <a:latin typeface="Times New Roman" charset="0"/>
              </a:rPr>
              <a:pPr/>
              <a:t>29</a:t>
            </a:fld>
            <a:endParaRPr lang="en-US" sz="1300">
              <a:latin typeface="Times New Roman" charset="0"/>
            </a:endParaRPr>
          </a:p>
        </p:txBody>
      </p:sp>
    </p:spTree>
    <p:extLst>
      <p:ext uri="{BB962C8B-B14F-4D97-AF65-F5344CB8AC3E}">
        <p14:creationId xmlns:p14="http://schemas.microsoft.com/office/powerpoint/2010/main" val="979461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1BC82-5849-F2D1-2D7F-03C9AADE1FA1}"/>
            </a:ext>
          </a:extLst>
        </p:cNvPr>
        <p:cNvGrpSpPr/>
        <p:nvPr/>
      </p:nvGrpSpPr>
      <p:grpSpPr>
        <a:xfrm>
          <a:off x="0" y="0"/>
          <a:ext cx="0" cy="0"/>
          <a:chOff x="0" y="0"/>
          <a:chExt cx="0" cy="0"/>
        </a:xfrm>
      </p:grpSpPr>
      <p:sp>
        <p:nvSpPr>
          <p:cNvPr id="113666" name="Rectangle 7">
            <a:extLst>
              <a:ext uri="{FF2B5EF4-FFF2-40B4-BE49-F238E27FC236}">
                <a16:creationId xmlns:a16="http://schemas.microsoft.com/office/drawing/2014/main" id="{6E58B355-D3FB-5CF2-1A6C-59627DF6AD1E}"/>
              </a:ext>
            </a:extLst>
          </p:cNvPr>
          <p:cNvSpPr>
            <a:spLocks noGrp="1" noChangeArrowheads="1"/>
          </p:cNvSpPr>
          <p:nvPr>
            <p:ph type="sldNum" sz="quarter" idx="5"/>
          </p:nvPr>
        </p:nvSpPr>
        <p:spPr>
          <a:noFill/>
        </p:spPr>
        <p:txBody>
          <a:bodyPr/>
          <a:lstStyle/>
          <a:p>
            <a:fld id="{DC3649F5-6831-BB4D-8742-297E12AE65E8}" type="slidenum">
              <a:rPr lang="en-US"/>
              <a:pPr/>
              <a:t>30</a:t>
            </a:fld>
            <a:endParaRPr lang="en-US" dirty="0"/>
          </a:p>
        </p:txBody>
      </p:sp>
      <p:sp>
        <p:nvSpPr>
          <p:cNvPr id="113667" name="Rectangle 2">
            <a:extLst>
              <a:ext uri="{FF2B5EF4-FFF2-40B4-BE49-F238E27FC236}">
                <a16:creationId xmlns:a16="http://schemas.microsoft.com/office/drawing/2014/main" id="{E684CAC0-3424-54C5-6708-AF90B6A4F476}"/>
              </a:ext>
            </a:extLst>
          </p:cNvPr>
          <p:cNvSpPr>
            <a:spLocks noGrp="1" noRot="1" noChangeAspect="1" noChangeArrowheads="1"/>
          </p:cNvSpPr>
          <p:nvPr>
            <p:ph type="sldImg"/>
          </p:nvPr>
        </p:nvSpPr>
        <p:spPr>
          <a:xfrm>
            <a:off x="1257300" y="719138"/>
            <a:ext cx="4802188" cy="3602037"/>
          </a:xfrm>
          <a:solidFill>
            <a:srgbClr val="FFFFFF"/>
          </a:solidFill>
          <a:ln/>
        </p:spPr>
      </p:sp>
      <p:sp>
        <p:nvSpPr>
          <p:cNvPr id="113668" name="Rectangle 3">
            <a:extLst>
              <a:ext uri="{FF2B5EF4-FFF2-40B4-BE49-F238E27FC236}">
                <a16:creationId xmlns:a16="http://schemas.microsoft.com/office/drawing/2014/main" id="{CCD4F456-8034-66DB-26F6-85AB8A16CC5B}"/>
              </a:ext>
            </a:extLst>
          </p:cNvPr>
          <p:cNvSpPr>
            <a:spLocks noGrp="1" noChangeArrowheads="1"/>
          </p:cNvSpPr>
          <p:nvPr>
            <p:ph type="body" idx="1"/>
          </p:nvPr>
        </p:nvSpPr>
        <p:spPr>
          <a:solidFill>
            <a:srgbClr val="FFFFFF"/>
          </a:solidFill>
          <a:ln>
            <a:solidFill>
              <a:srgbClr val="000000"/>
            </a:solidFill>
          </a:ln>
        </p:spPr>
        <p:txBody>
          <a:bodyPr lIns="96644" tIns="48322" rIns="96644" bIns="48322"/>
          <a:lstStyle/>
          <a:p>
            <a:pPr eaLnBrk="1" hangingPunct="1"/>
            <a:endParaRPr lang="en-US" dirty="0"/>
          </a:p>
        </p:txBody>
      </p:sp>
    </p:spTree>
    <p:extLst>
      <p:ext uri="{BB962C8B-B14F-4D97-AF65-F5344CB8AC3E}">
        <p14:creationId xmlns:p14="http://schemas.microsoft.com/office/powerpoint/2010/main" val="3233596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C4A69E0C-8BDF-054F-9F8E-3C3BDB886481}" type="slidenum">
              <a:rPr lang="en-US"/>
              <a:pPr/>
              <a:t>31</a:t>
            </a:fld>
            <a:endParaRPr lang="en-US" dirty="0"/>
          </a:p>
        </p:txBody>
      </p:sp>
      <p:sp>
        <p:nvSpPr>
          <p:cNvPr id="107523" name="Rectangle 2"/>
          <p:cNvSpPr>
            <a:spLocks noGrp="1" noRot="1" noChangeAspect="1" noChangeArrowheads="1"/>
          </p:cNvSpPr>
          <p:nvPr>
            <p:ph type="sldImg"/>
          </p:nvPr>
        </p:nvSpPr>
        <p:spPr>
          <a:xfrm>
            <a:off x="1257300" y="719138"/>
            <a:ext cx="4802188" cy="3602037"/>
          </a:xfrm>
          <a:solidFill>
            <a:srgbClr val="FFFFFF"/>
          </a:solidFill>
          <a:ln/>
        </p:spPr>
      </p:sp>
      <p:sp>
        <p:nvSpPr>
          <p:cNvPr id="107524" name="Rectangle 3"/>
          <p:cNvSpPr>
            <a:spLocks noGrp="1" noChangeArrowheads="1"/>
          </p:cNvSpPr>
          <p:nvPr>
            <p:ph type="body" idx="1"/>
          </p:nvPr>
        </p:nvSpPr>
        <p:spPr>
          <a:solidFill>
            <a:srgbClr val="FFFFFF"/>
          </a:solidFill>
          <a:ln>
            <a:solidFill>
              <a:srgbClr val="000000"/>
            </a:solidFill>
          </a:ln>
        </p:spPr>
        <p:txBody>
          <a:bodyPr lIns="96644" tIns="48322" rIns="96644" bIns="48322"/>
          <a:lstStyle/>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52F349F-C7F1-5F4F-B0DC-3AB4B2BEDCD8}" type="slidenum">
              <a:rPr lang="en-US"/>
              <a:pPr/>
              <a:t>32</a:t>
            </a:fld>
            <a:endParaRPr lang="en-US" dirty="0"/>
          </a:p>
        </p:txBody>
      </p:sp>
      <p:sp>
        <p:nvSpPr>
          <p:cNvPr id="117763" name="Rectangle 2"/>
          <p:cNvSpPr>
            <a:spLocks noGrp="1" noRot="1" noChangeAspect="1" noChangeArrowheads="1"/>
          </p:cNvSpPr>
          <p:nvPr>
            <p:ph type="sldImg"/>
          </p:nvPr>
        </p:nvSpPr>
        <p:spPr>
          <a:xfrm>
            <a:off x="1257300" y="719138"/>
            <a:ext cx="4802188" cy="3602037"/>
          </a:xfrm>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lIns="96644" tIns="48322" rIns="96644" bIns="48322"/>
          <a:lstStyle/>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0818979-8558-F343-9A3F-C5F7F0BCDEED}" type="slidenum">
              <a:rPr lang="en-US" smtClean="0"/>
              <a:pPr>
                <a:defRPr/>
              </a:pPr>
              <a:t>34</a:t>
            </a:fld>
            <a:endParaRPr lang="en-US" dirty="0"/>
          </a:p>
        </p:txBody>
      </p:sp>
    </p:spTree>
    <p:extLst>
      <p:ext uri="{BB962C8B-B14F-4D97-AF65-F5344CB8AC3E}">
        <p14:creationId xmlns:p14="http://schemas.microsoft.com/office/powerpoint/2010/main" val="2144158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CF50CDD0-9E4C-2147-9CD6-ED0FB715291A}" type="slidenum">
              <a:rPr lang="en-US"/>
              <a:pPr/>
              <a:t>35</a:t>
            </a:fld>
            <a:endParaRPr 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fld id="{7D18A8AB-6D41-6F41-890E-0C2AA82B6B61}" type="slidenum">
              <a:rPr lang="en-US" altLang="en-US" sz="1300">
                <a:latin typeface="Times New Roman" charset="0"/>
              </a:rPr>
              <a:pPr/>
              <a:t>3</a:t>
            </a:fld>
            <a:endParaRPr lang="en-US" altLang="en-US" sz="1300">
              <a:latin typeface="Times New Roman" charset="0"/>
            </a:endParaRP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charset="0"/>
                <a:ea typeface="ＭＳ Ｐゴシック" charset="-128"/>
              </a:rPr>
              <a:t>Now we will how data packets are transferred up and down the protocol stack. We use this animation to explain two important concepts: encapsulation and </a:t>
            </a:r>
            <a:r>
              <a:rPr lang="en-US" altLang="en-US" dirty="0" err="1">
                <a:latin typeface="Times New Roman" charset="0"/>
                <a:ea typeface="ＭＳ Ｐゴシック" charset="-128"/>
              </a:rPr>
              <a:t>decapsulation</a:t>
            </a:r>
            <a:r>
              <a:rPr lang="en-US" altLang="en-US" dirty="0">
                <a:latin typeface="Times New Roman" charset="0"/>
                <a:ea typeface="ＭＳ Ｐゴシック" charset="-128"/>
              </a:rPr>
              <a:t>.</a:t>
            </a:r>
          </a:p>
          <a:p>
            <a:endParaRPr lang="en-US" altLang="en-US" dirty="0">
              <a:latin typeface="Times New Roman" charset="0"/>
              <a:ea typeface="ＭＳ Ｐゴシック" charset="-128"/>
            </a:endParaRPr>
          </a:p>
          <a:p>
            <a:r>
              <a:rPr lang="en-US" altLang="en-US" dirty="0">
                <a:latin typeface="Times New Roman" charset="0"/>
                <a:ea typeface="ＭＳ Ｐゴシック" charset="-128"/>
              </a:rPr>
              <a:t>At the sender, the message is first passed from the application to the transport layer. When it arrives the transport layer, it will append additional information, which is called transport-layer header. (</a:t>
            </a:r>
            <a:r>
              <a:rPr lang="en-US" altLang="en-US" dirty="0" err="1">
                <a:latin typeface="Times New Roman" charset="0"/>
                <a:ea typeface="ＭＳ Ｐゴシック" charset="-128"/>
              </a:rPr>
              <a:t>Ht</a:t>
            </a:r>
            <a:r>
              <a:rPr lang="en-US" altLang="en-US" dirty="0">
                <a:latin typeface="Times New Roman" charset="0"/>
                <a:ea typeface="ＭＳ Ｐゴシック" charset="-128"/>
              </a:rPr>
              <a:t>), ….</a:t>
            </a:r>
          </a:p>
          <a:p>
            <a:endParaRPr lang="en-US" altLang="en-US" dirty="0">
              <a:latin typeface="Times New Roman" charset="0"/>
              <a:ea typeface="ＭＳ Ｐゴシック" charset="-128"/>
            </a:endParaRPr>
          </a:p>
          <a:p>
            <a:r>
              <a:rPr lang="en-US" altLang="en-US" dirty="0">
                <a:latin typeface="Times New Roman" charset="0"/>
                <a:ea typeface="ＭＳ Ｐゴシック" charset="-128"/>
              </a:rPr>
              <a:t>It will be </a:t>
            </a:r>
            <a:r>
              <a:rPr lang="en-US" altLang="en-US" dirty="0" err="1">
                <a:latin typeface="Times New Roman" charset="0"/>
                <a:ea typeface="ＭＳ Ｐゴシック" charset="-128"/>
              </a:rPr>
              <a:t>phyisically</a:t>
            </a:r>
            <a:r>
              <a:rPr lang="en-US" altLang="en-US" dirty="0">
                <a:latin typeface="Times New Roman" charset="0"/>
                <a:ea typeface="ＭＳ Ｐゴシック" charset="-128"/>
              </a:rPr>
              <a:t> sent out. </a:t>
            </a:r>
          </a:p>
          <a:p>
            <a:r>
              <a:rPr lang="en-US" altLang="en-US" dirty="0">
                <a:latin typeface="Times New Roman" charset="0"/>
                <a:ea typeface="ＭＳ Ｐゴシック" charset="-128"/>
              </a:rPr>
              <a:t>Switch is a L2 equipment and the router is a L3 one. </a:t>
            </a:r>
          </a:p>
          <a:p>
            <a:r>
              <a:rPr lang="en-US" altLang="en-US" dirty="0">
                <a:latin typeface="Times New Roman" charset="0"/>
                <a:ea typeface="ＭＳ Ｐゴシック" charset="-128"/>
              </a:rPr>
              <a:t>It removes the L2 header and moves it to the network layer. </a:t>
            </a:r>
          </a:p>
          <a:p>
            <a:r>
              <a:rPr lang="en-US" altLang="en-US" dirty="0">
                <a:latin typeface="Times New Roman" charset="0"/>
                <a:ea typeface="ＭＳ Ｐゴシック" charset="-128"/>
              </a:rPr>
              <a:t>When it arrives at the destination, </a:t>
            </a:r>
            <a:r>
              <a:rPr lang="en-US" altLang="en-US" dirty="0" err="1">
                <a:latin typeface="Times New Roman" charset="0"/>
                <a:ea typeface="ＭＳ Ｐゴシック" charset="-128"/>
              </a:rPr>
              <a:t>decapsulation</a:t>
            </a:r>
            <a:r>
              <a:rPr lang="en-US" altLang="en-US" dirty="0">
                <a:latin typeface="Times New Roman" charset="0"/>
                <a:ea typeface="ＭＳ Ｐゴシック" charset="-128"/>
              </a:rPr>
              <a:t> is done in a reverse order. </a:t>
            </a:r>
          </a:p>
          <a:p>
            <a:r>
              <a:rPr lang="en-US" altLang="en-US" dirty="0">
                <a:latin typeface="Times New Roman" charset="0"/>
                <a:ea typeface="ＭＳ Ｐゴシック" charset="-128"/>
              </a:rPr>
              <a:t>Eventually, M arrives at the application layer in the destination end. </a:t>
            </a:r>
          </a:p>
          <a:p>
            <a:endParaRPr lang="en-US" altLang="en-US" dirty="0">
              <a:latin typeface="Times New Roman" charset="0"/>
              <a:ea typeface="ＭＳ Ｐゴシック" charset="-128"/>
            </a:endParaRPr>
          </a:p>
          <a:p>
            <a:r>
              <a:rPr lang="en-US" altLang="en-US" dirty="0">
                <a:latin typeface="Times New Roman" charset="0"/>
                <a:ea typeface="ＭＳ Ｐゴシック" charset="-128"/>
              </a:rPr>
              <a:t>====</a:t>
            </a:r>
          </a:p>
          <a:p>
            <a:r>
              <a:rPr lang="en-US" altLang="en-US" dirty="0">
                <a:latin typeface="Times New Roman" charset="0"/>
                <a:ea typeface="ＭＳ Ｐゴシック" charset="-128"/>
              </a:rPr>
              <a:t>Application: message</a:t>
            </a:r>
          </a:p>
          <a:p>
            <a:r>
              <a:rPr lang="en-US" altLang="en-US" dirty="0">
                <a:latin typeface="Times New Roman" charset="0"/>
                <a:ea typeface="ＭＳ Ｐゴシック" charset="-128"/>
              </a:rPr>
              <a:t>Transport:  segment</a:t>
            </a:r>
          </a:p>
          <a:p>
            <a:r>
              <a:rPr lang="en-US" altLang="en-US" dirty="0">
                <a:latin typeface="Times New Roman" charset="0"/>
                <a:ea typeface="ＭＳ Ｐゴシック" charset="-128"/>
              </a:rPr>
              <a:t>Network:   datagram</a:t>
            </a:r>
          </a:p>
          <a:p>
            <a:r>
              <a:rPr lang="en-US" altLang="en-US" dirty="0">
                <a:latin typeface="Times New Roman" charset="0"/>
                <a:ea typeface="ＭＳ Ｐゴシック" charset="-128"/>
              </a:rPr>
              <a:t>Link:        frame</a:t>
            </a:r>
          </a:p>
          <a:p>
            <a:r>
              <a:rPr lang="en-US" altLang="en-US" dirty="0">
                <a:latin typeface="Times New Roman" charset="0"/>
                <a:ea typeface="ＭＳ Ｐゴシック" charset="-128"/>
              </a:rPr>
              <a:t>Generally speaking: packet</a:t>
            </a:r>
          </a:p>
          <a:p>
            <a:endParaRPr lang="en-US" altLang="en-US" dirty="0">
              <a:latin typeface="Times New Roman" charset="0"/>
              <a:ea typeface="ＭＳ Ｐゴシック" charset="-128"/>
            </a:endParaRPr>
          </a:p>
          <a:p>
            <a:endParaRPr lang="en-US" altLang="en-US" dirty="0">
              <a:latin typeface="Times New Roman" charset="0"/>
              <a:ea typeface="ＭＳ Ｐゴシック" charset="-128"/>
            </a:endParaRPr>
          </a:p>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338364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C9052E1-A06D-644D-83AB-CE2E40D684DF}" type="slidenum">
              <a:rPr lang="en-US"/>
              <a:pPr/>
              <a:t>37</a:t>
            </a:fld>
            <a:endParaRPr lang="en-US"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dirty="0"/>
              <a:t>Reduce load on the origin server; enables “poor” content providers to deliver content to large number of users</a:t>
            </a:r>
          </a:p>
          <a:p>
            <a:r>
              <a:rPr lang="en-US" dirty="0"/>
              <a:t>Reduce traffic on the content provider’s access link</a:t>
            </a:r>
          </a:p>
          <a:p>
            <a:r>
              <a:rPr lang="en-US" dirty="0"/>
              <a:t>Reduce response time for clients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6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86DAE5B-0300-244B-A88C-652C4A6C0971}" type="slidenum">
              <a:rPr lang="en-US"/>
              <a:pPr/>
              <a:t>38</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t>100K/1M = 100msec,</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D002016-7C96-5F45-A781-FAF9A08F7B2F}" type="slidenum">
              <a:rPr lang="en-US"/>
              <a:pPr/>
              <a:t>39</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18E47CA-76E8-CC43-81E4-D7FECA527452}" type="slidenum">
              <a:rPr lang="en-US"/>
              <a:pPr/>
              <a:t>40</a:t>
            </a:fld>
            <a:endParaRPr lang="en-US"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600" dirty="0"/>
              <a:t>3 remarks: (1) Reduce traffic on an institution’s access link,</a:t>
            </a:r>
            <a:r>
              <a:rPr lang="en-US" sz="1600" baseline="0" dirty="0"/>
              <a:t> AND </a:t>
            </a:r>
            <a:r>
              <a:rPr lang="en-US" sz="1600" dirty="0"/>
              <a:t>Reduce response time for client request. (2)popular file</a:t>
            </a:r>
            <a:r>
              <a:rPr lang="en-US" sz="1600" baseline="0" dirty="0"/>
              <a:t> size: can be big; (3)what if content changed?</a:t>
            </a:r>
            <a:endParaRPr lang="en-US" sz="1600" dirty="0"/>
          </a:p>
          <a:p>
            <a:endParaRPr lang="en-US" sz="16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If-modified: header line in request, that we saw from the last lecture</a:t>
            </a:r>
          </a:p>
          <a:p>
            <a:r>
              <a:rPr lang="en-US" sz="1200" b="0" dirty="0">
                <a:latin typeface="Courier New" charset="0"/>
              </a:rPr>
              <a:t>Last-Modified: header line</a:t>
            </a:r>
            <a:r>
              <a:rPr lang="en-US" sz="1200" b="0" baseline="0" dirty="0">
                <a:latin typeface="Courier New" charset="0"/>
              </a:rPr>
              <a:t> in HTTP response</a:t>
            </a:r>
          </a:p>
        </p:txBody>
      </p:sp>
      <p:sp>
        <p:nvSpPr>
          <p:cNvPr id="4" name="Slide Number Placeholder 3"/>
          <p:cNvSpPr>
            <a:spLocks noGrp="1"/>
          </p:cNvSpPr>
          <p:nvPr>
            <p:ph type="sldNum" sz="quarter" idx="10"/>
          </p:nvPr>
        </p:nvSpPr>
        <p:spPr/>
        <p:txBody>
          <a:bodyPr/>
          <a:lstStyle/>
          <a:p>
            <a:pPr>
              <a:defRPr/>
            </a:pPr>
            <a:fld id="{90818979-8558-F343-9A3F-C5F7F0BCDEED}" type="slidenum">
              <a:rPr lang="en-US" smtClean="0"/>
              <a:pPr>
                <a:defRPr/>
              </a:pPr>
              <a:t>42</a:t>
            </a:fld>
            <a:endParaRPr lang="en-US" dirty="0"/>
          </a:p>
        </p:txBody>
      </p:sp>
    </p:spTree>
    <p:extLst>
      <p:ext uri="{BB962C8B-B14F-4D97-AF65-F5344CB8AC3E}">
        <p14:creationId xmlns:p14="http://schemas.microsoft.com/office/powerpoint/2010/main" val="3715644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Role of HTTP proxies today is diminishing, Access links are getting faster and cheaper</a:t>
            </a:r>
          </a:p>
          <a:p>
            <a:r>
              <a:rPr lang="en-US" dirty="0"/>
              <a:t>Lots CDNs, but how do CDNs make it work?</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baseline="0" dirty="0">
                <a:latin typeface="Courier New" charset="0"/>
              </a:rPr>
              <a:t>Now we finished a brief intro to HTTP/1.1, next explain 2.0</a:t>
            </a:r>
            <a:endParaRPr lang="en-US" b="0"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90818979-8558-F343-9A3F-C5F7F0BCDEED}" type="slidenum">
              <a:rPr lang="en-US" smtClean="0"/>
              <a:pPr>
                <a:defRPr/>
              </a:pPr>
              <a:t>43</a:t>
            </a:fld>
            <a:endParaRPr lang="en-US" dirty="0"/>
          </a:p>
        </p:txBody>
      </p:sp>
    </p:spTree>
    <p:extLst>
      <p:ext uri="{BB962C8B-B14F-4D97-AF65-F5344CB8AC3E}">
        <p14:creationId xmlns:p14="http://schemas.microsoft.com/office/powerpoint/2010/main" val="134718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As of January 2022, the HTTP/3 </a:t>
            </a:r>
            <a:r>
              <a:rPr lang="en-US" b="1" dirty="0"/>
              <a:t>protocol is still officially an Internet Draft</a:t>
            </a:r>
            <a:r>
              <a:rPr lang="en-US" dirty="0"/>
              <a:t>, but is already supported by 73% of running web browsers, and 24% of the top 10 million websites.</a:t>
            </a:r>
          </a:p>
          <a:p>
            <a:endParaRPr lang="en-US" dirty="0"/>
          </a:p>
        </p:txBody>
      </p:sp>
      <p:sp>
        <p:nvSpPr>
          <p:cNvPr id="4" name="Slide Number Placeholder 3"/>
          <p:cNvSpPr>
            <a:spLocks noGrp="1"/>
          </p:cNvSpPr>
          <p:nvPr>
            <p:ph type="sldNum" sz="quarter" idx="5"/>
          </p:nvPr>
        </p:nvSpPr>
        <p:spPr/>
        <p:txBody>
          <a:bodyPr/>
          <a:lstStyle/>
          <a:p>
            <a:pPr>
              <a:defRPr/>
            </a:pPr>
            <a:fld id="{90818979-8558-F343-9A3F-C5F7F0BCDEED}" type="slidenum">
              <a:rPr lang="en-US" smtClean="0"/>
              <a:pPr>
                <a:defRPr/>
              </a:pPr>
              <a:t>44</a:t>
            </a:fld>
            <a:endParaRPr lang="en-US" dirty="0"/>
          </a:p>
        </p:txBody>
      </p:sp>
    </p:spTree>
    <p:extLst>
      <p:ext uri="{BB962C8B-B14F-4D97-AF65-F5344CB8AC3E}">
        <p14:creationId xmlns:p14="http://schemas.microsoft.com/office/powerpoint/2010/main" val="3924371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files in my page: 800KB</a:t>
            </a:r>
          </a:p>
        </p:txBody>
      </p:sp>
      <p:sp>
        <p:nvSpPr>
          <p:cNvPr id="4" name="Slide Number Placeholder 3"/>
          <p:cNvSpPr>
            <a:spLocks noGrp="1"/>
          </p:cNvSpPr>
          <p:nvPr>
            <p:ph type="sldNum" sz="quarter" idx="10"/>
          </p:nvPr>
        </p:nvSpPr>
        <p:spPr/>
        <p:txBody>
          <a:bodyPr/>
          <a:lstStyle/>
          <a:p>
            <a:pPr>
              <a:defRPr/>
            </a:pPr>
            <a:fld id="{90818979-8558-F343-9A3F-C5F7F0BCDEED}" type="slidenum">
              <a:rPr lang="en-US" smtClean="0"/>
              <a:pPr>
                <a:defRPr/>
              </a:pPr>
              <a:t>45</a:t>
            </a:fld>
            <a:endParaRPr lang="en-US" dirty="0"/>
          </a:p>
        </p:txBody>
      </p:sp>
    </p:spTree>
    <p:extLst>
      <p:ext uri="{BB962C8B-B14F-4D97-AF65-F5344CB8AC3E}">
        <p14:creationId xmlns:p14="http://schemas.microsoft.com/office/powerpoint/2010/main" val="1427018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bundling lots</a:t>
            </a:r>
            <a:r>
              <a:rPr lang="en-US" baseline="0" dirty="0"/>
              <a:t> small objects into one: affect caching</a:t>
            </a:r>
            <a:endParaRPr lang="en-US" dirty="0"/>
          </a:p>
        </p:txBody>
      </p:sp>
      <p:sp>
        <p:nvSpPr>
          <p:cNvPr id="4" name="Slide Number Placeholder 3"/>
          <p:cNvSpPr>
            <a:spLocks noGrp="1"/>
          </p:cNvSpPr>
          <p:nvPr>
            <p:ph type="sldNum" sz="quarter" idx="10"/>
          </p:nvPr>
        </p:nvSpPr>
        <p:spPr/>
        <p:txBody>
          <a:bodyPr/>
          <a:lstStyle/>
          <a:p>
            <a:pPr>
              <a:defRPr/>
            </a:pPr>
            <a:fld id="{90818979-8558-F343-9A3F-C5F7F0BCDEED}" type="slidenum">
              <a:rPr lang="en-US" smtClean="0"/>
              <a:pPr>
                <a:defRPr/>
              </a:pPr>
              <a:t>46</a:t>
            </a:fld>
            <a:endParaRPr lang="en-US" dirty="0"/>
          </a:p>
        </p:txBody>
      </p:sp>
    </p:spTree>
    <p:extLst>
      <p:ext uri="{BB962C8B-B14F-4D97-AF65-F5344CB8AC3E}">
        <p14:creationId xmlns:p14="http://schemas.microsoft.com/office/powerpoint/2010/main" val="2625808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C2DCD4C-CA34-E042-806C-E2B9DB3ED52D}" type="slidenum">
              <a:rPr lang="en-US"/>
              <a:pPr/>
              <a:t>47</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0818979-8558-F343-9A3F-C5F7F0BCDEED}" type="slidenum">
              <a:rPr lang="en-US" smtClean="0"/>
              <a:pPr>
                <a:defRPr/>
              </a:pPr>
              <a:t>4</a:t>
            </a:fld>
            <a:endParaRPr lang="en-US" dirty="0"/>
          </a:p>
        </p:txBody>
      </p:sp>
    </p:spTree>
    <p:extLst>
      <p:ext uri="{BB962C8B-B14F-4D97-AF65-F5344CB8AC3E}">
        <p14:creationId xmlns:p14="http://schemas.microsoft.com/office/powerpoint/2010/main" val="28326618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Address the problem of Big HTTP header with repetitive information:</a:t>
            </a:r>
          </a:p>
          <a:p>
            <a:endParaRPr lang="en-US" dirty="0"/>
          </a:p>
        </p:txBody>
      </p:sp>
      <p:sp>
        <p:nvSpPr>
          <p:cNvPr id="4" name="Slide Number Placeholder 3"/>
          <p:cNvSpPr>
            <a:spLocks noGrp="1"/>
          </p:cNvSpPr>
          <p:nvPr>
            <p:ph type="sldNum" sz="quarter" idx="10"/>
          </p:nvPr>
        </p:nvSpPr>
        <p:spPr/>
        <p:txBody>
          <a:bodyPr/>
          <a:lstStyle/>
          <a:p>
            <a:pPr>
              <a:defRPr/>
            </a:pPr>
            <a:fld id="{90818979-8558-F343-9A3F-C5F7F0BCDEED}" type="slidenum">
              <a:rPr lang="en-US" smtClean="0"/>
              <a:pPr>
                <a:defRPr/>
              </a:pPr>
              <a:t>49</a:t>
            </a:fld>
            <a:endParaRPr lang="en-US" dirty="0"/>
          </a:p>
        </p:txBody>
      </p:sp>
    </p:spTree>
    <p:extLst>
      <p:ext uri="{BB962C8B-B14F-4D97-AF65-F5344CB8AC3E}">
        <p14:creationId xmlns:p14="http://schemas.microsoft.com/office/powerpoint/2010/main" val="3358416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Addresses Lack of pipelining support and Head-of-line blocking:</a:t>
            </a:r>
          </a:p>
        </p:txBody>
      </p:sp>
      <p:sp>
        <p:nvSpPr>
          <p:cNvPr id="4" name="Slide Number Placeholder 3"/>
          <p:cNvSpPr>
            <a:spLocks noGrp="1"/>
          </p:cNvSpPr>
          <p:nvPr>
            <p:ph type="sldNum" sz="quarter" idx="10"/>
          </p:nvPr>
        </p:nvSpPr>
        <p:spPr/>
        <p:txBody>
          <a:bodyPr/>
          <a:lstStyle/>
          <a:p>
            <a:pPr>
              <a:defRPr/>
            </a:pPr>
            <a:fld id="{90818979-8558-F343-9A3F-C5F7F0BCDEED}" type="slidenum">
              <a:rPr lang="en-US" smtClean="0"/>
              <a:pPr>
                <a:defRPr/>
              </a:pPr>
              <a:t>50</a:t>
            </a:fld>
            <a:endParaRPr lang="en-US" dirty="0"/>
          </a:p>
        </p:txBody>
      </p:sp>
    </p:spTree>
    <p:extLst>
      <p:ext uri="{BB962C8B-B14F-4D97-AF65-F5344CB8AC3E}">
        <p14:creationId xmlns:p14="http://schemas.microsoft.com/office/powerpoint/2010/main" val="15385855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83941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shortest job first: decreased average delay!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7299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can’t HTTP/1.1 do the same</a:t>
            </a:r>
          </a:p>
        </p:txBody>
      </p:sp>
      <p:sp>
        <p:nvSpPr>
          <p:cNvPr id="4" name="Slide Number Placeholder 3"/>
          <p:cNvSpPr>
            <a:spLocks noGrp="1"/>
          </p:cNvSpPr>
          <p:nvPr>
            <p:ph type="sldNum" sz="quarter" idx="10"/>
          </p:nvPr>
        </p:nvSpPr>
        <p:spPr/>
        <p:txBody>
          <a:bodyPr/>
          <a:lstStyle/>
          <a:p>
            <a:pPr>
              <a:defRPr/>
            </a:pPr>
            <a:fld id="{90818979-8558-F343-9A3F-C5F7F0BCDEED}" type="slidenum">
              <a:rPr lang="en-US" smtClean="0"/>
              <a:pPr>
                <a:defRPr/>
              </a:pPr>
              <a:t>54</a:t>
            </a:fld>
            <a:endParaRPr lang="en-US" dirty="0"/>
          </a:p>
        </p:txBody>
      </p:sp>
    </p:spTree>
    <p:extLst>
      <p:ext uri="{BB962C8B-B14F-4D97-AF65-F5344CB8AC3E}">
        <p14:creationId xmlns:p14="http://schemas.microsoft.com/office/powerpoint/2010/main" val="15385855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128"/>
                <a:cs typeface="ＭＳ Ｐゴシック" charset="-128"/>
              </a:rPr>
              <a:t>To prevent servers from bombarding a client with data, the client can send a “rest stream” frame, informs the server to stop sending over that stream (i.e. refuse a push promise). if the user navigates to a new page on the same host, the existing connection can be re-used. The client simply needs to send a “rest stream” on all outstanding streams to avoid wasting bandwidth, and then send the new set of requests (over new streams). In HTTP/1, the only way to stop receiving already requested data was to drop the connection</a:t>
            </a:r>
            <a:endParaRPr lang="en-US" dirty="0"/>
          </a:p>
        </p:txBody>
      </p:sp>
      <p:sp>
        <p:nvSpPr>
          <p:cNvPr id="4" name="Slide Number Placeholder 3"/>
          <p:cNvSpPr>
            <a:spLocks noGrp="1"/>
          </p:cNvSpPr>
          <p:nvPr>
            <p:ph type="sldNum" sz="quarter" idx="5"/>
          </p:nvPr>
        </p:nvSpPr>
        <p:spPr/>
        <p:txBody>
          <a:bodyPr/>
          <a:lstStyle/>
          <a:p>
            <a:pPr>
              <a:defRPr/>
            </a:pPr>
            <a:fld id="{90818979-8558-F343-9A3F-C5F7F0BCDEED}" type="slidenum">
              <a:rPr lang="en-US" smtClean="0"/>
              <a:pPr>
                <a:defRPr/>
              </a:pPr>
              <a:t>55</a:t>
            </a:fld>
            <a:endParaRPr lang="en-US" dirty="0"/>
          </a:p>
        </p:txBody>
      </p:sp>
    </p:spTree>
    <p:extLst>
      <p:ext uri="{BB962C8B-B14F-4D97-AF65-F5344CB8AC3E}">
        <p14:creationId xmlns:p14="http://schemas.microsoft.com/office/powerpoint/2010/main" val="4093911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a:p>
        </p:txBody>
      </p:sp>
    </p:spTree>
    <p:extLst>
      <p:ext uri="{BB962C8B-B14F-4D97-AF65-F5344CB8AC3E}">
        <p14:creationId xmlns:p14="http://schemas.microsoft.com/office/powerpoint/2010/main" val="4280985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2nd topic of the da</a:t>
            </a:r>
          </a:p>
        </p:txBody>
      </p:sp>
      <p:sp>
        <p:nvSpPr>
          <p:cNvPr id="4" name="Slide Number Placeholder 3"/>
          <p:cNvSpPr>
            <a:spLocks noGrp="1"/>
          </p:cNvSpPr>
          <p:nvPr>
            <p:ph type="sldNum" sz="quarter" idx="5"/>
          </p:nvPr>
        </p:nvSpPr>
        <p:spPr/>
        <p:txBody>
          <a:bodyPr/>
          <a:lstStyle/>
          <a:p>
            <a:pPr>
              <a:defRPr/>
            </a:pPr>
            <a:fld id="{90818979-8558-F343-9A3F-C5F7F0BCDEED}" type="slidenum">
              <a:rPr lang="en-US" smtClean="0"/>
              <a:pPr>
                <a:defRPr/>
              </a:pPr>
              <a:t>57</a:t>
            </a:fld>
            <a:endParaRPr lang="en-US" dirty="0"/>
          </a:p>
        </p:txBody>
      </p:sp>
    </p:spTree>
    <p:extLst>
      <p:ext uri="{BB962C8B-B14F-4D97-AF65-F5344CB8AC3E}">
        <p14:creationId xmlns:p14="http://schemas.microsoft.com/office/powerpoint/2010/main" val="7935348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a:p>
        </p:txBody>
      </p:sp>
    </p:spTree>
    <p:extLst>
      <p:ext uri="{BB962C8B-B14F-4D97-AF65-F5344CB8AC3E}">
        <p14:creationId xmlns:p14="http://schemas.microsoft.com/office/powerpoint/2010/main" val="3168573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a:p>
        </p:txBody>
      </p:sp>
    </p:spTree>
    <p:extLst>
      <p:ext uri="{BB962C8B-B14F-4D97-AF65-F5344CB8AC3E}">
        <p14:creationId xmlns:p14="http://schemas.microsoft.com/office/powerpoint/2010/main" val="154676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0818979-8558-F343-9A3F-C5F7F0BCDEED}" type="slidenum">
              <a:rPr lang="en-US" smtClean="0"/>
              <a:pPr>
                <a:defRPr/>
              </a:pPr>
              <a:t>5</a:t>
            </a:fld>
            <a:endParaRPr lang="en-US" dirty="0"/>
          </a:p>
        </p:txBody>
      </p:sp>
    </p:spTree>
    <p:extLst>
      <p:ext uri="{BB962C8B-B14F-4D97-AF65-F5344CB8AC3E}">
        <p14:creationId xmlns:p14="http://schemas.microsoft.com/office/powerpoint/2010/main" val="21472522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0B9DDD5-4702-DF45-AB78-634845DADE43}" type="slidenum">
              <a:rPr lang="en-US"/>
              <a:pPr/>
              <a:t>61</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192082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D82C9D8-23DB-F04F-B37D-FD03F6760F31}" type="slidenum">
              <a:rPr lang="en-US"/>
              <a:pPr/>
              <a:t>62</a:t>
            </a:fld>
            <a:endParaRPr lang="en-US" dirty="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Web pages can feature content from third-party domains (such as banner ads), which opens up the potential for tracking the user's browsing history. Privacy setting options in most modern browsers allow the blocking of third-party tracking cookies.</a:t>
            </a:r>
          </a:p>
          <a:p>
            <a:r>
              <a:rPr lang="en-US" dirty="0"/>
              <a:t>Next,</a:t>
            </a:r>
            <a:r>
              <a:rPr lang="en-US" baseline="0" dirty="0"/>
              <a:t> web caching</a:t>
            </a:r>
            <a:endParaRPr lang="en-US" dirty="0"/>
          </a:p>
        </p:txBody>
      </p:sp>
    </p:spTree>
    <p:extLst>
      <p:ext uri="{BB962C8B-B14F-4D97-AF65-F5344CB8AC3E}">
        <p14:creationId xmlns:p14="http://schemas.microsoft.com/office/powerpoint/2010/main" val="6072303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As of 2014, some websites were setting cookies readable for over 100 third-party domains.[22] On average, a single website was setting 10 cookies, with maximum number of cookies (first- and third-party) reaching over 800.</a:t>
            </a:r>
          </a:p>
          <a:p>
            <a:endParaRPr lang="en-US" dirty="0"/>
          </a:p>
        </p:txBody>
      </p:sp>
      <p:sp>
        <p:nvSpPr>
          <p:cNvPr id="4" name="Slide Number Placeholder 3"/>
          <p:cNvSpPr>
            <a:spLocks noGrp="1"/>
          </p:cNvSpPr>
          <p:nvPr>
            <p:ph type="sldNum" sz="quarter" idx="10"/>
          </p:nvPr>
        </p:nvSpPr>
        <p:spPr/>
        <p:txBody>
          <a:bodyPr/>
          <a:lstStyle/>
          <a:p>
            <a:pPr>
              <a:defRPr/>
            </a:pPr>
            <a:fld id="{90818979-8558-F343-9A3F-C5F7F0BCDEED}" type="slidenum">
              <a:rPr lang="en-US" smtClean="0"/>
              <a:pPr>
                <a:defRPr/>
              </a:pPr>
              <a:t>64</a:t>
            </a:fld>
            <a:endParaRPr lang="en-US" dirty="0"/>
          </a:p>
        </p:txBody>
      </p:sp>
    </p:spTree>
    <p:extLst>
      <p:ext uri="{BB962C8B-B14F-4D97-AF65-F5344CB8AC3E}">
        <p14:creationId xmlns:p14="http://schemas.microsoft.com/office/powerpoint/2010/main" val="3336909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step 2? Apps run on top of transport layer</a:t>
            </a:r>
          </a:p>
        </p:txBody>
      </p:sp>
      <p:sp>
        <p:nvSpPr>
          <p:cNvPr id="4" name="Slide Number Placeholder 3"/>
          <p:cNvSpPr>
            <a:spLocks noGrp="1"/>
          </p:cNvSpPr>
          <p:nvPr>
            <p:ph type="sldNum" sz="quarter" idx="5"/>
          </p:nvPr>
        </p:nvSpPr>
        <p:spPr/>
        <p:txBody>
          <a:bodyPr/>
          <a:lstStyle/>
          <a:p>
            <a:pPr>
              <a:defRPr/>
            </a:pPr>
            <a:fld id="{90818979-8558-F343-9A3F-C5F7F0BCDEED}" type="slidenum">
              <a:rPr lang="en-US" smtClean="0"/>
              <a:pPr>
                <a:defRPr/>
              </a:pPr>
              <a:t>7</a:t>
            </a:fld>
            <a:endParaRPr lang="en-US" dirty="0"/>
          </a:p>
        </p:txBody>
      </p:sp>
    </p:spTree>
    <p:extLst>
      <p:ext uri="{BB962C8B-B14F-4D97-AF65-F5344CB8AC3E}">
        <p14:creationId xmlns:p14="http://schemas.microsoft.com/office/powerpoint/2010/main" val="170116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a:p>
        </p:txBody>
      </p:sp>
    </p:spTree>
    <p:extLst>
      <p:ext uri="{BB962C8B-B14F-4D97-AF65-F5344CB8AC3E}">
        <p14:creationId xmlns:p14="http://schemas.microsoft.com/office/powerpoint/2010/main" val="2303313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a:p>
        </p:txBody>
      </p:sp>
    </p:spTree>
    <p:extLst>
      <p:ext uri="{BB962C8B-B14F-4D97-AF65-F5344CB8AC3E}">
        <p14:creationId xmlns:p14="http://schemas.microsoft.com/office/powerpoint/2010/main" val="122554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a:p>
        </p:txBody>
      </p:sp>
    </p:spTree>
    <p:extLst>
      <p:ext uri="{BB962C8B-B14F-4D97-AF65-F5344CB8AC3E}">
        <p14:creationId xmlns:p14="http://schemas.microsoft.com/office/powerpoint/2010/main" val="284279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a:xfrm>
            <a:off x="0" y="6651625"/>
            <a:ext cx="1905000" cy="20637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CS118 - Winter 2025</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92D9AB24-19B2-9347-983F-0743812D1839}"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6651625"/>
            <a:ext cx="1905000" cy="20637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CS118 - Winter 2025</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573CB6BD-DFAA-F843-8094-7F28DE7E553F}"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690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669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6651625"/>
            <a:ext cx="1905000" cy="20637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CS118 - Winter 2025</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52335E57-268A-A34D-81D5-2A7C4E094F68}"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Text Placeholder 2"/>
          <p:cNvSpPr>
            <a:spLocks noGrp="1"/>
          </p:cNvSpPr>
          <p:nvPr>
            <p:ph type="body" sz="half" idx="1"/>
          </p:nvPr>
        </p:nvSpPr>
        <p:spPr>
          <a:xfrm>
            <a:off x="250825" y="984250"/>
            <a:ext cx="4235450" cy="5684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38675" y="984250"/>
            <a:ext cx="4237038" cy="276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38675" y="3902075"/>
            <a:ext cx="4237038" cy="2767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1"/>
          </p:nvPr>
        </p:nvSpPr>
        <p:spPr>
          <a:xfrm>
            <a:off x="8117512" y="6667500"/>
            <a:ext cx="1026488" cy="190500"/>
          </a:xfrm>
        </p:spPr>
        <p:txBody>
          <a:bodyPr/>
          <a:lstStyle>
            <a:lvl1pPr>
              <a:defRPr/>
            </a:lvl1pPr>
          </a:lstStyle>
          <a:p>
            <a:pPr>
              <a:defRPr/>
            </a:pPr>
            <a:r>
              <a:rPr lang="en-US"/>
              <a:t>CS118 - Winter 2025</a:t>
            </a:r>
            <a:endParaRPr lang="en-US" dirty="0"/>
          </a:p>
        </p:txBody>
      </p:sp>
      <p:sp>
        <p:nvSpPr>
          <p:cNvPr id="8" name="Slide Number Placeholder 7"/>
          <p:cNvSpPr>
            <a:spLocks noGrp="1"/>
          </p:cNvSpPr>
          <p:nvPr>
            <p:ph type="sldNum" sz="quarter" idx="12"/>
          </p:nvPr>
        </p:nvSpPr>
        <p:spPr>
          <a:xfrm>
            <a:off x="4343400" y="6673850"/>
            <a:ext cx="457200" cy="184150"/>
          </a:xfrm>
        </p:spPr>
        <p:txBody>
          <a:bodyPr/>
          <a:lstStyle>
            <a:lvl1pPr>
              <a:defRPr smtClean="0"/>
            </a:lvl1pPr>
          </a:lstStyle>
          <a:p>
            <a:pPr>
              <a:defRPr/>
            </a:pPr>
            <a:fld id="{7D5CAB52-8798-8B49-8930-5B044F4ECA78}"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CS118 - Winter 2025</a:t>
            </a:r>
            <a:endParaRPr lang="en-US" dirty="0">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fld id="{0BC4CC88-DB17-A246-88EC-FCD4DAE51F67}" type="slidenum">
              <a:rPr lang="en-US"/>
              <a:pPr/>
              <a:t>‹#›</a:t>
            </a:fld>
            <a:endParaRPr lang="en-US" dirty="0"/>
          </a:p>
        </p:txBody>
      </p:sp>
    </p:spTree>
    <p:extLst>
      <p:ext uri="{BB962C8B-B14F-4D97-AF65-F5344CB8AC3E}">
        <p14:creationId xmlns:p14="http://schemas.microsoft.com/office/powerpoint/2010/main" val="3448946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63550" y="152400"/>
            <a:ext cx="8680450" cy="990600"/>
          </a:xfrm>
        </p:spPr>
        <p:txBody>
          <a:bodyPr/>
          <a:lstStyle/>
          <a:p>
            <a:r>
              <a:rPr lang="en-US"/>
              <a:t>Click to edit Master title style</a:t>
            </a:r>
          </a:p>
        </p:txBody>
      </p:sp>
      <p:sp>
        <p:nvSpPr>
          <p:cNvPr id="3" name="Text Placeholder 2"/>
          <p:cNvSpPr>
            <a:spLocks noGrp="1"/>
          </p:cNvSpPr>
          <p:nvPr>
            <p:ph type="body" sz="half" idx="1"/>
          </p:nvPr>
        </p:nvSpPr>
        <p:spPr>
          <a:xfrm>
            <a:off x="381000" y="1295400"/>
            <a:ext cx="4238625" cy="5297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772025" y="1295400"/>
            <a:ext cx="4238625" cy="5297488"/>
          </a:xfrm>
        </p:spPr>
        <p:txBody>
          <a:bodyPr/>
          <a:lstStyle/>
          <a:p>
            <a:pPr lvl="0"/>
            <a:r>
              <a:rPr lang="en-US" noProof="0" dirty="0"/>
              <a:t>Click icon to add chart</a:t>
            </a:r>
          </a:p>
        </p:txBody>
      </p:sp>
      <p:sp>
        <p:nvSpPr>
          <p:cNvPr id="5" name="Date Placeholder 4"/>
          <p:cNvSpPr>
            <a:spLocks noGrp="1"/>
          </p:cNvSpPr>
          <p:nvPr>
            <p:ph type="dt" sz="half" idx="10"/>
          </p:nvPr>
        </p:nvSpPr>
        <p:spPr>
          <a:xfrm>
            <a:off x="0" y="6611938"/>
            <a:ext cx="1905000" cy="244475"/>
          </a:xfrm>
          <a:prstGeom prst="rect">
            <a:avLst/>
          </a:prstGeom>
        </p:spPr>
        <p:txBody>
          <a:bodyPr/>
          <a:lstStyle>
            <a:lvl1pPr>
              <a:defRPr smtClean="0"/>
            </a:lvl1pPr>
          </a:lstStyle>
          <a:p>
            <a:pPr>
              <a:defRPr/>
            </a:pPr>
            <a:endParaRPr lang="en-US" dirty="0"/>
          </a:p>
        </p:txBody>
      </p:sp>
      <p:sp>
        <p:nvSpPr>
          <p:cNvPr id="6" name="Footer Placeholder 5"/>
          <p:cNvSpPr>
            <a:spLocks noGrp="1"/>
          </p:cNvSpPr>
          <p:nvPr>
            <p:ph type="ftr" sz="quarter" idx="11"/>
          </p:nvPr>
        </p:nvSpPr>
        <p:spPr>
          <a:xfrm>
            <a:off x="3124200" y="6611938"/>
            <a:ext cx="2895600" cy="244475"/>
          </a:xfrm>
        </p:spPr>
        <p:txBody>
          <a:bodyPr/>
          <a:lstStyle>
            <a:lvl1pPr>
              <a:defRPr smtClean="0"/>
            </a:lvl1pPr>
          </a:lstStyle>
          <a:p>
            <a:pPr>
              <a:defRPr/>
            </a:pPr>
            <a:r>
              <a:rPr lang="en-US"/>
              <a:t>CS118 - Winter 2025</a:t>
            </a:r>
            <a:endParaRPr lang="en-US" dirty="0"/>
          </a:p>
        </p:txBody>
      </p:sp>
      <p:sp>
        <p:nvSpPr>
          <p:cNvPr id="7" name="Slide Number Placeholder 6"/>
          <p:cNvSpPr>
            <a:spLocks noGrp="1"/>
          </p:cNvSpPr>
          <p:nvPr>
            <p:ph type="sldNum" sz="quarter" idx="12"/>
          </p:nvPr>
        </p:nvSpPr>
        <p:spPr>
          <a:xfrm>
            <a:off x="7239000" y="6611938"/>
            <a:ext cx="1905000" cy="244475"/>
          </a:xfrm>
        </p:spPr>
        <p:txBody>
          <a:bodyPr/>
          <a:lstStyle>
            <a:lvl1pPr>
              <a:defRPr/>
            </a:lvl1pPr>
          </a:lstStyle>
          <a:p>
            <a:pPr>
              <a:defRPr/>
            </a:pPr>
            <a:fld id="{58EC7C32-C26D-9C4F-8EDC-8B14176253F4}" type="slidenum">
              <a:rPr lang="en-US" smtClean="0"/>
              <a:pPr>
                <a:defRPr/>
              </a:pPr>
              <a:t>‹#›</a:t>
            </a:fld>
            <a:endParaRPr lang="en-US" dirty="0"/>
          </a:p>
        </p:txBody>
      </p:sp>
    </p:spTree>
    <p:extLst>
      <p:ext uri="{BB962C8B-B14F-4D97-AF65-F5344CB8AC3E}">
        <p14:creationId xmlns:p14="http://schemas.microsoft.com/office/powerpoint/2010/main" val="157349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pPr>
              <a:defRPr/>
            </a:pPr>
            <a:r>
              <a:rPr lang="en-US"/>
              <a:t>CS118 - Winter 2025</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9C723E0E-4F07-CD49-BE2C-9BB645675CF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0" y="6651625"/>
            <a:ext cx="1905000" cy="20637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CS118 - Winter 2025</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9C6801BB-55B3-E942-B464-7A97F7A76782}"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0825" y="984250"/>
            <a:ext cx="4235450" cy="5684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675" y="984250"/>
            <a:ext cx="4237038" cy="5684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lvl1pPr>
              <a:defRPr/>
            </a:lvl1pPr>
          </a:lstStyle>
          <a:p>
            <a:pPr>
              <a:defRPr/>
            </a:pPr>
            <a:r>
              <a:rPr lang="en-US"/>
              <a:t>CS118 - Winter 2025</a:t>
            </a: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2BB3E398-9B09-D048-8AEE-D2E409042061}"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defRPr/>
            </a:lvl1pPr>
          </a:lstStyle>
          <a:p>
            <a:pPr>
              <a:defRPr/>
            </a:pPr>
            <a:r>
              <a:rPr lang="en-US"/>
              <a:t>CS118 - Winter 2025</a:t>
            </a:r>
            <a:endParaRPr lang="en-US" dirty="0"/>
          </a:p>
        </p:txBody>
      </p:sp>
      <p:sp>
        <p:nvSpPr>
          <p:cNvPr id="9" name="Slide Number Placeholder 8"/>
          <p:cNvSpPr>
            <a:spLocks noGrp="1"/>
          </p:cNvSpPr>
          <p:nvPr>
            <p:ph type="sldNum" sz="quarter" idx="12"/>
          </p:nvPr>
        </p:nvSpPr>
        <p:spPr/>
        <p:txBody>
          <a:bodyPr/>
          <a:lstStyle>
            <a:lvl1pPr>
              <a:defRPr smtClean="0"/>
            </a:lvl1pPr>
          </a:lstStyle>
          <a:p>
            <a:pPr>
              <a:defRPr/>
            </a:pPr>
            <a:fld id="{6AEDD4C6-EC24-C84D-BE8A-D1EDD166C56A}"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pPr>
              <a:defRPr/>
            </a:pPr>
            <a:r>
              <a:rPr lang="en-US"/>
              <a:t>CS118 - Winter 2025</a:t>
            </a:r>
            <a:endParaRPr lang="en-US" dirty="0"/>
          </a:p>
        </p:txBody>
      </p:sp>
      <p:sp>
        <p:nvSpPr>
          <p:cNvPr id="5" name="Slide Number Placeholder 4"/>
          <p:cNvSpPr>
            <a:spLocks noGrp="1"/>
          </p:cNvSpPr>
          <p:nvPr>
            <p:ph type="sldNum" sz="quarter" idx="12"/>
          </p:nvPr>
        </p:nvSpPr>
        <p:spPr/>
        <p:txBody>
          <a:bodyPr/>
          <a:lstStyle>
            <a:lvl1pPr>
              <a:defRPr smtClean="0"/>
            </a:lvl1pPr>
          </a:lstStyle>
          <a:p>
            <a:pPr>
              <a:defRPr/>
            </a:pPr>
            <a:fld id="{AF481967-A08F-0A45-977A-839BE59CFC43}"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651625"/>
            <a:ext cx="1905000" cy="206375"/>
          </a:xfrm>
          <a:prstGeom prst="rect">
            <a:avLst/>
          </a:prstGeom>
        </p:spPr>
        <p:txBody>
          <a:bodyPr/>
          <a:lstStyle>
            <a:lvl1pPr>
              <a:defRPr/>
            </a:lvl1pPr>
          </a:lstStyle>
          <a:p>
            <a:pPr>
              <a:defRPr/>
            </a:pPr>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CS118 - Winter 2025</a:t>
            </a:r>
            <a:endParaRPr lang="en-US" dirty="0"/>
          </a:p>
        </p:txBody>
      </p:sp>
      <p:sp>
        <p:nvSpPr>
          <p:cNvPr id="4" name="Slide Number Placeholder 3"/>
          <p:cNvSpPr>
            <a:spLocks noGrp="1"/>
          </p:cNvSpPr>
          <p:nvPr>
            <p:ph type="sldNum" sz="quarter" idx="12"/>
          </p:nvPr>
        </p:nvSpPr>
        <p:spPr/>
        <p:txBody>
          <a:bodyPr/>
          <a:lstStyle>
            <a:lvl1pPr>
              <a:defRPr smtClean="0"/>
            </a:lvl1pPr>
          </a:lstStyle>
          <a:p>
            <a:pPr>
              <a:defRPr/>
            </a:pPr>
            <a:fld id="{914E310D-C5B0-D842-AA30-B7CDBB819B51}"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0" y="6651625"/>
            <a:ext cx="1905000" cy="206375"/>
          </a:xfrm>
          <a:prstGeom prst="rect">
            <a:avLst/>
          </a:prstGeom>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CS118 - Winter 2025</a:t>
            </a: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798B5398-63F3-3A43-823C-D3A2FACC9CEA}"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0" y="6651625"/>
            <a:ext cx="1905000" cy="206375"/>
          </a:xfrm>
          <a:prstGeom prst="rect">
            <a:avLst/>
          </a:prstGeom>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CS118 - Winter 2025</a:t>
            </a: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E8D5DFB0-CE68-0944-9331-E1309FAE5D96}"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bwMode="auto">
          <a:xfrm>
            <a:off x="0" y="0"/>
            <a:ext cx="91440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r>
              <a:rPr lang="en-US"/>
              <a:t>Click to edit Master title style</a:t>
            </a:r>
            <a:endParaRPr lang="en-US" dirty="0"/>
          </a:p>
        </p:txBody>
      </p:sp>
      <p:sp>
        <p:nvSpPr>
          <p:cNvPr id="254979" name="Rectangle 3"/>
          <p:cNvSpPr>
            <a:spLocks noGrp="1" noChangeArrowheads="1"/>
          </p:cNvSpPr>
          <p:nvPr>
            <p:ph type="body" idx="1"/>
          </p:nvPr>
        </p:nvSpPr>
        <p:spPr bwMode="auto">
          <a:xfrm>
            <a:off x="163037" y="935279"/>
            <a:ext cx="8915534" cy="5733808"/>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4981" name="Rectangle 5"/>
          <p:cNvSpPr>
            <a:spLocks noGrp="1" noChangeArrowheads="1"/>
          </p:cNvSpPr>
          <p:nvPr>
            <p:ph type="ftr" sz="quarter" idx="3"/>
          </p:nvPr>
        </p:nvSpPr>
        <p:spPr bwMode="auto">
          <a:xfrm>
            <a:off x="0" y="6701405"/>
            <a:ext cx="1026488" cy="1565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spcBef>
                <a:spcPts val="0"/>
              </a:spcBef>
              <a:defRPr sz="1000">
                <a:solidFill>
                  <a:srgbClr val="000099"/>
                </a:solidFill>
                <a:latin typeface="Helvetica Neue" pitchFamily="-65" charset="0"/>
              </a:defRPr>
            </a:lvl1pPr>
          </a:lstStyle>
          <a:p>
            <a:pPr>
              <a:defRPr/>
            </a:pPr>
            <a:r>
              <a:rPr lang="en-US"/>
              <a:t>CS118 - Winter 2025</a:t>
            </a:r>
            <a:endParaRPr lang="en-US" dirty="0"/>
          </a:p>
        </p:txBody>
      </p:sp>
      <p:sp>
        <p:nvSpPr>
          <p:cNvPr id="254982" name="Rectangle 6"/>
          <p:cNvSpPr>
            <a:spLocks noGrp="1" noChangeArrowheads="1"/>
          </p:cNvSpPr>
          <p:nvPr>
            <p:ph type="sldNum" sz="quarter" idx="4"/>
          </p:nvPr>
        </p:nvSpPr>
        <p:spPr bwMode="auto">
          <a:xfrm>
            <a:off x="8686800" y="6673850"/>
            <a:ext cx="457200" cy="1841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spcBef>
                <a:spcPts val="0"/>
              </a:spcBef>
              <a:defRPr sz="1000">
                <a:solidFill>
                  <a:srgbClr val="000099"/>
                </a:solidFill>
                <a:latin typeface="Helvetica Neue" pitchFamily="-65" charset="0"/>
              </a:defRPr>
            </a:lvl1pPr>
          </a:lstStyle>
          <a:p>
            <a:pPr>
              <a:defRPr/>
            </a:pPr>
            <a:fld id="{58EC7C32-C26D-9C4F-8EDC-8B14176253F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90" r:id="rId13"/>
    <p:sldLayoutId id="2147483791" r:id="rId14"/>
  </p:sldLayoutIdLst>
  <p:hf hdr="0" dt="0"/>
  <p:txStyles>
    <p:titleStyle>
      <a:lvl1pPr algn="ctr" rtl="0" eaLnBrk="1" fontAlgn="base" hangingPunct="1">
        <a:spcBef>
          <a:spcPct val="0"/>
        </a:spcBef>
        <a:spcAft>
          <a:spcPct val="0"/>
        </a:spcAft>
        <a:defRPr sz="3600" b="1">
          <a:solidFill>
            <a:srgbClr val="000099"/>
          </a:solidFill>
          <a:latin typeface="Helvetica Neue"/>
          <a:ea typeface="+mj-ea"/>
          <a:cs typeface="Helvetica Neue"/>
        </a:defRPr>
      </a:lvl1pPr>
      <a:lvl2pPr algn="ctr" rtl="0" eaLnBrk="1" fontAlgn="base" hangingPunct="1">
        <a:spcBef>
          <a:spcPct val="0"/>
        </a:spcBef>
        <a:spcAft>
          <a:spcPct val="0"/>
        </a:spcAft>
        <a:defRPr sz="3600">
          <a:solidFill>
            <a:srgbClr val="000099"/>
          </a:solidFill>
          <a:latin typeface="Britannic Bold" pitchFamily="-65" charset="0"/>
        </a:defRPr>
      </a:lvl2pPr>
      <a:lvl3pPr algn="ctr" rtl="0" eaLnBrk="1" fontAlgn="base" hangingPunct="1">
        <a:spcBef>
          <a:spcPct val="0"/>
        </a:spcBef>
        <a:spcAft>
          <a:spcPct val="0"/>
        </a:spcAft>
        <a:defRPr sz="3600">
          <a:solidFill>
            <a:srgbClr val="000099"/>
          </a:solidFill>
          <a:latin typeface="Britannic Bold" pitchFamily="-65" charset="0"/>
        </a:defRPr>
      </a:lvl3pPr>
      <a:lvl4pPr algn="ctr" rtl="0" eaLnBrk="1" fontAlgn="base" hangingPunct="1">
        <a:spcBef>
          <a:spcPct val="0"/>
        </a:spcBef>
        <a:spcAft>
          <a:spcPct val="0"/>
        </a:spcAft>
        <a:defRPr sz="3600">
          <a:solidFill>
            <a:srgbClr val="000099"/>
          </a:solidFill>
          <a:latin typeface="Britannic Bold" pitchFamily="-65" charset="0"/>
        </a:defRPr>
      </a:lvl4pPr>
      <a:lvl5pPr algn="ctr" rtl="0" eaLnBrk="1" fontAlgn="base" hangingPunct="1">
        <a:spcBef>
          <a:spcPct val="0"/>
        </a:spcBef>
        <a:spcAft>
          <a:spcPct val="0"/>
        </a:spcAft>
        <a:defRPr sz="3600">
          <a:solidFill>
            <a:srgbClr val="000099"/>
          </a:solidFill>
          <a:latin typeface="Britannic Bold" pitchFamily="-65" charset="0"/>
        </a:defRPr>
      </a:lvl5pPr>
      <a:lvl6pPr marL="457200" algn="ctr" rtl="0" eaLnBrk="1" fontAlgn="base" hangingPunct="1">
        <a:spcBef>
          <a:spcPct val="0"/>
        </a:spcBef>
        <a:spcAft>
          <a:spcPct val="0"/>
        </a:spcAft>
        <a:defRPr sz="3600">
          <a:solidFill>
            <a:srgbClr val="000099"/>
          </a:solidFill>
          <a:latin typeface="Britannic Bold" pitchFamily="-65" charset="0"/>
        </a:defRPr>
      </a:lvl6pPr>
      <a:lvl7pPr marL="914400" algn="ctr" rtl="0" eaLnBrk="1" fontAlgn="base" hangingPunct="1">
        <a:spcBef>
          <a:spcPct val="0"/>
        </a:spcBef>
        <a:spcAft>
          <a:spcPct val="0"/>
        </a:spcAft>
        <a:defRPr sz="3600">
          <a:solidFill>
            <a:srgbClr val="000099"/>
          </a:solidFill>
          <a:latin typeface="Britannic Bold" pitchFamily="-65" charset="0"/>
        </a:defRPr>
      </a:lvl7pPr>
      <a:lvl8pPr marL="1371600" algn="ctr" rtl="0" eaLnBrk="1" fontAlgn="base" hangingPunct="1">
        <a:spcBef>
          <a:spcPct val="0"/>
        </a:spcBef>
        <a:spcAft>
          <a:spcPct val="0"/>
        </a:spcAft>
        <a:defRPr sz="3600">
          <a:solidFill>
            <a:srgbClr val="000099"/>
          </a:solidFill>
          <a:latin typeface="Britannic Bold" pitchFamily="-65" charset="0"/>
        </a:defRPr>
      </a:lvl8pPr>
      <a:lvl9pPr marL="1828800" algn="ctr" rtl="0" eaLnBrk="1" fontAlgn="base" hangingPunct="1">
        <a:spcBef>
          <a:spcPct val="0"/>
        </a:spcBef>
        <a:spcAft>
          <a:spcPct val="0"/>
        </a:spcAft>
        <a:defRPr sz="3600">
          <a:solidFill>
            <a:srgbClr val="000099"/>
          </a:solidFill>
          <a:latin typeface="Britannic Bold" pitchFamily="-65" charset="0"/>
        </a:defRPr>
      </a:lvl9pPr>
    </p:titleStyle>
    <p:bodyStyle>
      <a:lvl1pPr marL="342900" indent="-342900" algn="l" rtl="0" eaLnBrk="1" fontAlgn="base" hangingPunct="1">
        <a:spcBef>
          <a:spcPts val="1200"/>
        </a:spcBef>
        <a:spcAft>
          <a:spcPts val="300"/>
        </a:spcAft>
        <a:buClr>
          <a:srgbClr val="000099"/>
        </a:buClr>
        <a:buFont typeface="Wingdings" pitchFamily="-65" charset="2"/>
        <a:buChar char="w"/>
        <a:defRPr sz="3200">
          <a:solidFill>
            <a:schemeClr val="tx1"/>
          </a:solidFill>
          <a:latin typeface="Helvetica Neue"/>
          <a:ea typeface="+mn-ea"/>
          <a:cs typeface="Helvetica Neue"/>
        </a:defRPr>
      </a:lvl1pPr>
      <a:lvl2pPr marL="742950" indent="-285750" algn="l" rtl="0" eaLnBrk="1" fontAlgn="base" hangingPunct="1">
        <a:spcBef>
          <a:spcPts val="300"/>
        </a:spcBef>
        <a:spcAft>
          <a:spcPts val="0"/>
        </a:spcAft>
        <a:buClr>
          <a:srgbClr val="000099"/>
        </a:buClr>
        <a:buSzPct val="50000"/>
        <a:buFont typeface="Wingdings" pitchFamily="-65" charset="2"/>
        <a:buChar char="n"/>
        <a:defRPr sz="2800">
          <a:solidFill>
            <a:schemeClr val="tx1"/>
          </a:solidFill>
          <a:latin typeface="Helvetica Neue"/>
          <a:ea typeface="ＭＳ Ｐゴシック" pitchFamily="-65" charset="-128"/>
          <a:cs typeface="Helvetica Neue"/>
        </a:defRPr>
      </a:lvl2pPr>
      <a:lvl3pPr marL="1143000" indent="-228600" algn="l" rtl="0" eaLnBrk="1" fontAlgn="base" hangingPunct="1">
        <a:spcBef>
          <a:spcPts val="600"/>
        </a:spcBef>
        <a:spcAft>
          <a:spcPct val="0"/>
        </a:spcAft>
        <a:buClr>
          <a:srgbClr val="000099"/>
        </a:buClr>
        <a:buSzPct val="60000"/>
        <a:buFont typeface="Wingdings" pitchFamily="-65" charset="2"/>
        <a:buChar char="l"/>
        <a:defRPr sz="2400">
          <a:solidFill>
            <a:schemeClr val="tx1"/>
          </a:solidFill>
          <a:latin typeface="Helvetica Neue"/>
          <a:ea typeface="ＭＳ Ｐゴシック" pitchFamily="-65" charset="-128"/>
          <a:cs typeface="Helvetica Neue"/>
        </a:defRPr>
      </a:lvl3pPr>
      <a:lvl4pPr marL="1600200" indent="-228600" algn="l" rtl="0" eaLnBrk="1" fontAlgn="base" hangingPunct="1">
        <a:spcBef>
          <a:spcPct val="10000"/>
        </a:spcBef>
        <a:spcAft>
          <a:spcPct val="0"/>
        </a:spcAft>
        <a:buClr>
          <a:srgbClr val="000099"/>
        </a:buClr>
        <a:buSzPct val="50000"/>
        <a:buFont typeface="Monotype Sorts" pitchFamily="-65" charset="2"/>
        <a:buChar char="s"/>
        <a:defRPr sz="2000">
          <a:solidFill>
            <a:schemeClr val="tx1"/>
          </a:solidFill>
          <a:latin typeface="Helvetica Neue"/>
          <a:ea typeface="ＭＳ Ｐゴシック" pitchFamily="-65" charset="-128"/>
          <a:cs typeface="Helvetica Neue"/>
        </a:defRPr>
      </a:lvl4pPr>
      <a:lvl5pPr marL="2057400" indent="-228600" algn="l" rtl="0" eaLnBrk="1" fontAlgn="base" hangingPunct="1">
        <a:spcBef>
          <a:spcPct val="20000"/>
        </a:spcBef>
        <a:spcAft>
          <a:spcPct val="0"/>
        </a:spcAft>
        <a:buClr>
          <a:srgbClr val="000099"/>
        </a:buClr>
        <a:buSzPct val="60000"/>
        <a:buFont typeface="Monotype Sorts" pitchFamily="-65" charset="2"/>
        <a:buChar char="t"/>
        <a:defRPr sz="2000">
          <a:solidFill>
            <a:schemeClr val="tx1"/>
          </a:solidFill>
          <a:latin typeface="Helvetica Neue"/>
          <a:ea typeface="ＭＳ Ｐゴシック" pitchFamily="-65" charset="-128"/>
          <a:cs typeface="Helvetica Neue"/>
        </a:defRPr>
      </a:lvl5pPr>
      <a:lvl6pPr marL="2514600" indent="-228600" algn="l" rtl="0" eaLnBrk="1" fontAlgn="base" hangingPunct="1">
        <a:spcBef>
          <a:spcPct val="20000"/>
        </a:spcBef>
        <a:spcAft>
          <a:spcPct val="0"/>
        </a:spcAft>
        <a:buClr>
          <a:srgbClr val="000099"/>
        </a:buClr>
        <a:buSzPct val="60000"/>
        <a:buFont typeface="Monotype Sorts" pitchFamily="-65" charset="2"/>
        <a:buChar char="t"/>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lr>
          <a:srgbClr val="000099"/>
        </a:buClr>
        <a:buSzPct val="60000"/>
        <a:buFont typeface="Monotype Sorts" pitchFamily="-65" charset="2"/>
        <a:buChar char="t"/>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lr>
          <a:srgbClr val="000099"/>
        </a:buClr>
        <a:buSzPct val="60000"/>
        <a:buFont typeface="Monotype Sorts" pitchFamily="-65" charset="2"/>
        <a:buChar char="t"/>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lr>
          <a:srgbClr val="000099"/>
        </a:buClr>
        <a:buSzPct val="60000"/>
        <a:buFont typeface="Monotype Sorts" pitchFamily="-65" charset="2"/>
        <a:buChar char="t"/>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oleObject" Target="../embeddings/oleObject2.bin"/><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tools.ietf.org/html/rfc1945"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oleObject" Target="../embeddings/oleObject6.bin"/><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oleObject" Target="../embeddings/oleObject8.bin"/><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oleObject" Target="../embeddings/oleObject12.bin"/><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oleObject" Target="../embeddings/oleObject16.bin"/><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oleObject" Target="../embeddings/oleObject20.bin"/><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image" Target="../media/image8.emf"/></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hyperlink" Target="https://www.youtube.com/watch?v=BaMa4u4Fio4" TargetMode="External"/><Relationship Id="rId4" Type="http://schemas.openxmlformats.org/officeDocument/2006/relationships/hyperlink" Target="https://developer.mozilla.org/en-US/docs/Web/HTTP/Basics_of_HTTP/Evolution_of_HTTP"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tif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9144000" cy="2493818"/>
          </a:xfrm>
        </p:spPr>
        <p:txBody>
          <a:bodyPr>
            <a:normAutofit/>
          </a:bodyPr>
          <a:lstStyle/>
          <a:p>
            <a:pPr>
              <a:lnSpc>
                <a:spcPct val="120000"/>
              </a:lnSpc>
            </a:pPr>
            <a:r>
              <a:rPr lang="en-US" dirty="0"/>
              <a:t>Lecture-2: HTTP</a:t>
            </a:r>
          </a:p>
        </p:txBody>
      </p:sp>
      <p:sp>
        <p:nvSpPr>
          <p:cNvPr id="8" name="Content Placeholder 7"/>
          <p:cNvSpPr>
            <a:spLocks noGrp="1"/>
          </p:cNvSpPr>
          <p:nvPr>
            <p:ph idx="1"/>
          </p:nvPr>
        </p:nvSpPr>
        <p:spPr>
          <a:xfrm>
            <a:off x="250959" y="1814184"/>
            <a:ext cx="4654291" cy="4151518"/>
          </a:xfrm>
        </p:spPr>
        <p:txBody>
          <a:bodyPr>
            <a:normAutofit/>
          </a:bodyPr>
          <a:lstStyle/>
          <a:p>
            <a:pPr marL="0" indent="0">
              <a:buNone/>
            </a:pPr>
            <a:endParaRPr lang="en-US" dirty="0"/>
          </a:p>
          <a:p>
            <a:r>
              <a:rPr lang="en-US" dirty="0"/>
              <a:t>Non-persistent HTTP, persistent HTTP; pipelining</a:t>
            </a:r>
          </a:p>
          <a:p>
            <a:r>
              <a:rPr lang="en-US" dirty="0"/>
              <a:t>Web caching</a:t>
            </a:r>
          </a:p>
          <a:p>
            <a:r>
              <a:rPr lang="en-US" dirty="0">
                <a:latin typeface="Helvetica Neue" panose="02000503000000020004" pitchFamily="2" charset="0"/>
                <a:ea typeface="Helvetica Neue" panose="02000503000000020004" pitchFamily="2" charset="0"/>
                <a:cs typeface="Helvetica Neue" panose="02000503000000020004" pitchFamily="2" charset="0"/>
              </a:rPr>
              <a:t>A brief intro to HTTP/2 </a:t>
            </a:r>
            <a:r>
              <a:rPr lang="en-US" sz="2400" dirty="0">
                <a:solidFill>
                  <a:srgbClr val="000090"/>
                </a:solidFill>
                <a:latin typeface="Helvetica Neue" panose="02000503000000020004" pitchFamily="2" charset="0"/>
                <a:ea typeface="Helvetica Neue" panose="02000503000000020004" pitchFamily="2" charset="0"/>
                <a:cs typeface="Helvetica Neue" panose="02000503000000020004" pitchFamily="2" charset="0"/>
              </a:rPr>
              <a:t>(FYI)</a:t>
            </a:r>
            <a:endParaRPr lang="en-US" dirty="0">
              <a:solidFill>
                <a:srgbClr val="00009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Footer Placeholder 4"/>
          <p:cNvSpPr>
            <a:spLocks noGrp="1"/>
          </p:cNvSpPr>
          <p:nvPr>
            <p:ph type="ftr" sz="quarter" idx="11"/>
          </p:nvPr>
        </p:nvSpPr>
        <p:spPr/>
        <p:txBody>
          <a:bodyPr/>
          <a:lstStyle/>
          <a:p>
            <a:pPr>
              <a:defRPr/>
            </a:pPr>
            <a:r>
              <a:rPr lang="en-US"/>
              <a:t>CS118 - Winter 2025</a:t>
            </a:r>
            <a:endParaRPr lang="en-US" dirty="0"/>
          </a:p>
        </p:txBody>
      </p:sp>
      <p:sp>
        <p:nvSpPr>
          <p:cNvPr id="6" name="Slide Number Placeholder 5"/>
          <p:cNvSpPr>
            <a:spLocks noGrp="1"/>
          </p:cNvSpPr>
          <p:nvPr>
            <p:ph type="sldNum" sz="quarter" idx="12"/>
          </p:nvPr>
        </p:nvSpPr>
        <p:spPr/>
        <p:txBody>
          <a:bodyPr/>
          <a:lstStyle/>
          <a:p>
            <a:pPr>
              <a:defRPr/>
            </a:pPr>
            <a:fld id="{2BB3E398-9B09-D048-8AEE-D2E409042061}" type="slidenum">
              <a:rPr lang="en-US" smtClean="0"/>
              <a:pPr>
                <a:defRPr/>
              </a:pPr>
              <a:t>1</a:t>
            </a:fld>
            <a:endParaRPr lang="en-US" dirty="0"/>
          </a:p>
        </p:txBody>
      </p:sp>
      <p:grpSp>
        <p:nvGrpSpPr>
          <p:cNvPr id="2" name="Group 1">
            <a:extLst>
              <a:ext uri="{FF2B5EF4-FFF2-40B4-BE49-F238E27FC236}">
                <a16:creationId xmlns:a16="http://schemas.microsoft.com/office/drawing/2014/main" id="{6C916D88-74B3-F944-A3BA-FDC42DC000EC}"/>
              </a:ext>
            </a:extLst>
          </p:cNvPr>
          <p:cNvGrpSpPr/>
          <p:nvPr/>
        </p:nvGrpSpPr>
        <p:grpSpPr>
          <a:xfrm>
            <a:off x="5112717" y="1952212"/>
            <a:ext cx="3777105" cy="4334288"/>
            <a:chOff x="4143737" y="1640758"/>
            <a:chExt cx="3777105" cy="4334288"/>
          </a:xfrm>
        </p:grpSpPr>
        <p:pic>
          <p:nvPicPr>
            <p:cNvPr id="9" name="Picture 8" descr="fig2.gi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43737" y="1640758"/>
              <a:ext cx="3334068" cy="4334288"/>
            </a:xfrm>
            <a:prstGeom prst="rect">
              <a:avLst/>
            </a:prstGeom>
          </p:spPr>
        </p:pic>
        <p:sp>
          <p:nvSpPr>
            <p:cNvPr id="10" name="Left Arrow 9"/>
            <p:cNvSpPr/>
            <p:nvPr/>
          </p:nvSpPr>
          <p:spPr>
            <a:xfrm>
              <a:off x="7020533" y="2392714"/>
              <a:ext cx="900309" cy="419904"/>
            </a:xfrm>
            <a:prstGeom prst="leftArrow">
              <a:avLst>
                <a:gd name="adj1" fmla="val 21719"/>
                <a:gd name="adj2" fmla="val 50000"/>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grpSp>
    </p:spTree>
    <p:extLst>
      <p:ext uri="{BB962C8B-B14F-4D97-AF65-F5344CB8AC3E}">
        <p14:creationId xmlns:p14="http://schemas.microsoft.com/office/powerpoint/2010/main" val="3304693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0" y="81864"/>
            <a:ext cx="9144000" cy="1663347"/>
          </a:xfrm>
        </p:spPr>
        <p:txBody>
          <a:bodyPr>
            <a:noAutofit/>
          </a:bodyPr>
          <a:lstStyle/>
          <a:p>
            <a:r>
              <a:rPr lang="en-US" altLang="en-US" dirty="0">
                <a:latin typeface="Helvetica Neue" panose="02000503000000020004" pitchFamily="2" charset="0"/>
                <a:ea typeface="Helvetica Neue" panose="02000503000000020004" pitchFamily="2" charset="0"/>
                <a:cs typeface="Helvetica Neue" panose="02000503000000020004" pitchFamily="2" charset="0"/>
              </a:rPr>
              <a:t>Apps requirements on transport service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Text Box 3">
            <a:extLst>
              <a:ext uri="{FF2B5EF4-FFF2-40B4-BE49-F238E27FC236}">
                <a16:creationId xmlns:a16="http://schemas.microsoft.com/office/drawing/2014/main" id="{E374FB7B-D397-7246-99E8-CE483DFACD5D}"/>
              </a:ext>
            </a:extLst>
          </p:cNvPr>
          <p:cNvSpPr txBox="1">
            <a:spLocks noChangeArrowheads="1"/>
          </p:cNvSpPr>
          <p:nvPr/>
        </p:nvSpPr>
        <p:spPr bwMode="auto">
          <a:xfrm>
            <a:off x="1129095" y="2120891"/>
            <a:ext cx="1566454" cy="372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r">
              <a:lnSpc>
                <a:spcPct val="150000"/>
              </a:lnSpc>
              <a:spcBef>
                <a:spcPct val="0"/>
              </a:spcBef>
              <a:buClrTx/>
              <a:buSzTx/>
              <a:buFontTx/>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Application</a:t>
            </a:r>
            <a:endParaRPr lang="en-US" altLang="en-US" dirty="0">
              <a:latin typeface="Helvetica Neue" panose="02000503000000020004" pitchFamily="2" charset="0"/>
              <a:ea typeface="Helvetica Neue" panose="02000503000000020004" pitchFamily="2" charset="0"/>
              <a:cs typeface="Helvetica Neue" panose="02000503000000020004" pitchFamily="2" charset="0"/>
            </a:endParaRP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File transfer</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Email</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Web page</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Real-time </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audio/video</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Streaming </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audio/video</a:t>
            </a:r>
          </a:p>
        </p:txBody>
      </p:sp>
      <p:sp>
        <p:nvSpPr>
          <p:cNvPr id="14" name="Text Box 4">
            <a:extLst>
              <a:ext uri="{FF2B5EF4-FFF2-40B4-BE49-F238E27FC236}">
                <a16:creationId xmlns:a16="http://schemas.microsoft.com/office/drawing/2014/main" id="{AFA70EB7-D6E6-AF43-A3B7-A9035670635E}"/>
              </a:ext>
            </a:extLst>
          </p:cNvPr>
          <p:cNvSpPr txBox="1">
            <a:spLocks noChangeArrowheads="1"/>
          </p:cNvSpPr>
          <p:nvPr/>
        </p:nvSpPr>
        <p:spPr bwMode="auto">
          <a:xfrm>
            <a:off x="2960976" y="2123272"/>
            <a:ext cx="1614545" cy="372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150000"/>
              </a:lnSpc>
              <a:spcBef>
                <a:spcPct val="0"/>
              </a:spcBef>
              <a:buClrTx/>
              <a:buSzTx/>
              <a:buFontTx/>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Data loss</a:t>
            </a:r>
            <a:endParaRPr lang="en-US" altLang="en-US"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no loss</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no loss</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no loss</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loss-tolerant</a:t>
            </a:r>
          </a:p>
          <a:p>
            <a:pPr>
              <a:lnSpc>
                <a:spcPct val="150000"/>
              </a:lnSpc>
              <a:spcBef>
                <a:spcPct val="0"/>
              </a:spcBef>
              <a:buClrTx/>
              <a:buSzTx/>
              <a:buFontTx/>
              <a:buNone/>
            </a:pPr>
            <a:endParaRPr lang="en-US" altLang="en-US"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loss-tolerant</a:t>
            </a:r>
          </a:p>
          <a:p>
            <a:pPr>
              <a:lnSpc>
                <a:spcPct val="150000"/>
              </a:lnSpc>
              <a:spcBef>
                <a:spcPct val="0"/>
              </a:spcBef>
              <a:buClrTx/>
              <a:buSzTx/>
              <a:buFontTx/>
              <a:buNone/>
            </a:pPr>
            <a:endParaRPr lang="en-US" alt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Text Box 5">
            <a:extLst>
              <a:ext uri="{FF2B5EF4-FFF2-40B4-BE49-F238E27FC236}">
                <a16:creationId xmlns:a16="http://schemas.microsoft.com/office/drawing/2014/main" id="{2B53E900-CFB4-8641-AD80-727AE9380A18}"/>
              </a:ext>
            </a:extLst>
          </p:cNvPr>
          <p:cNvSpPr txBox="1">
            <a:spLocks noChangeArrowheads="1"/>
          </p:cNvSpPr>
          <p:nvPr/>
        </p:nvSpPr>
        <p:spPr bwMode="auto">
          <a:xfrm>
            <a:off x="4493769" y="2122082"/>
            <a:ext cx="2732094" cy="326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150000"/>
              </a:lnSpc>
              <a:spcBef>
                <a:spcPct val="0"/>
              </a:spcBef>
              <a:buClrTx/>
              <a:buSzTx/>
              <a:buFontTx/>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Throughput</a:t>
            </a:r>
            <a:endParaRPr lang="en-US" altLang="en-US"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elastic</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elastic</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elastic</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audio: 5Kbps-1Mbps</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video:10Kbps-5Mbps</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same as above </a:t>
            </a:r>
          </a:p>
        </p:txBody>
      </p:sp>
      <p:sp>
        <p:nvSpPr>
          <p:cNvPr id="16" name="Text Box 6">
            <a:extLst>
              <a:ext uri="{FF2B5EF4-FFF2-40B4-BE49-F238E27FC236}">
                <a16:creationId xmlns:a16="http://schemas.microsoft.com/office/drawing/2014/main" id="{7DDCF5FE-9982-C44D-9FFC-E56BA98BF00E}"/>
              </a:ext>
            </a:extLst>
          </p:cNvPr>
          <p:cNvSpPr txBox="1">
            <a:spLocks noChangeArrowheads="1"/>
          </p:cNvSpPr>
          <p:nvPr/>
        </p:nvSpPr>
        <p:spPr bwMode="auto">
          <a:xfrm>
            <a:off x="7079298" y="2158081"/>
            <a:ext cx="2202325" cy="326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150000"/>
              </a:lnSpc>
              <a:spcBef>
                <a:spcPct val="0"/>
              </a:spcBef>
              <a:buClrTx/>
              <a:buSzTx/>
              <a:buFontTx/>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Time sensitive?</a:t>
            </a:r>
            <a:endParaRPr lang="en-US" altLang="en-US"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no</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no</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no</a:t>
            </a: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yes, 10’</a:t>
            </a:r>
            <a:r>
              <a:rPr lang="en-US" altLang="ja-JP" dirty="0">
                <a:latin typeface="Helvetica Neue" panose="02000503000000020004" pitchFamily="2" charset="0"/>
                <a:ea typeface="Helvetica Neue" panose="02000503000000020004" pitchFamily="2" charset="0"/>
                <a:cs typeface="Helvetica Neue" panose="02000503000000020004" pitchFamily="2" charset="0"/>
              </a:rPr>
              <a:t>s msec</a:t>
            </a:r>
          </a:p>
          <a:p>
            <a:pPr>
              <a:lnSpc>
                <a:spcPct val="150000"/>
              </a:lnSpc>
              <a:spcBef>
                <a:spcPct val="0"/>
              </a:spcBef>
              <a:buClrTx/>
              <a:buSzTx/>
              <a:buFontTx/>
              <a:buNone/>
            </a:pPr>
            <a:endParaRPr lang="en-US" altLang="en-US"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yes, few secs</a:t>
            </a:r>
          </a:p>
        </p:txBody>
      </p:sp>
      <p:cxnSp>
        <p:nvCxnSpPr>
          <p:cNvPr id="4" name="Straight Connector 3">
            <a:extLst>
              <a:ext uri="{FF2B5EF4-FFF2-40B4-BE49-F238E27FC236}">
                <a16:creationId xmlns:a16="http://schemas.microsoft.com/office/drawing/2014/main" id="{162228CC-A1AA-2642-A56E-E4F7B0293C25}"/>
              </a:ext>
            </a:extLst>
          </p:cNvPr>
          <p:cNvCxnSpPr>
            <a:cxnSpLocks/>
          </p:cNvCxnSpPr>
          <p:nvPr/>
        </p:nvCxnSpPr>
        <p:spPr>
          <a:xfrm>
            <a:off x="780332" y="2711183"/>
            <a:ext cx="7861863" cy="0"/>
          </a:xfrm>
          <a:prstGeom prst="line">
            <a:avLst/>
          </a:prstGeom>
          <a:ln w="3175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9224A1-0105-BB4F-B94B-90B305877290}"/>
              </a:ext>
            </a:extLst>
          </p:cNvPr>
          <p:cNvCxnSpPr>
            <a:cxnSpLocks/>
          </p:cNvCxnSpPr>
          <p:nvPr/>
        </p:nvCxnSpPr>
        <p:spPr>
          <a:xfrm>
            <a:off x="780332" y="3144146"/>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6634F37-2149-41D3-65AD-1980A54F8070}"/>
              </a:ext>
            </a:extLst>
          </p:cNvPr>
          <p:cNvCxnSpPr>
            <a:cxnSpLocks/>
          </p:cNvCxnSpPr>
          <p:nvPr/>
        </p:nvCxnSpPr>
        <p:spPr>
          <a:xfrm>
            <a:off x="780332" y="3597627"/>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1987F2D-AAEB-FB1D-5DD4-48A1AC524743}"/>
              </a:ext>
            </a:extLst>
          </p:cNvPr>
          <p:cNvCxnSpPr>
            <a:cxnSpLocks/>
          </p:cNvCxnSpPr>
          <p:nvPr/>
        </p:nvCxnSpPr>
        <p:spPr>
          <a:xfrm>
            <a:off x="780332" y="4062262"/>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E85AEC7-E441-B8FF-1C4F-15918C0267DD}"/>
              </a:ext>
            </a:extLst>
          </p:cNvPr>
          <p:cNvCxnSpPr>
            <a:cxnSpLocks/>
          </p:cNvCxnSpPr>
          <p:nvPr/>
        </p:nvCxnSpPr>
        <p:spPr>
          <a:xfrm>
            <a:off x="780332" y="4917188"/>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ooter Placeholder 17">
            <a:extLst>
              <a:ext uri="{FF2B5EF4-FFF2-40B4-BE49-F238E27FC236}">
                <a16:creationId xmlns:a16="http://schemas.microsoft.com/office/drawing/2014/main" id="{E7799EAB-BFF3-FE31-8A2E-840EAC3D676F}"/>
              </a:ext>
            </a:extLst>
          </p:cNvPr>
          <p:cNvSpPr>
            <a:spLocks noGrp="1"/>
          </p:cNvSpPr>
          <p:nvPr>
            <p:ph type="ftr" sz="quarter" idx="11"/>
          </p:nvPr>
        </p:nvSpPr>
        <p:spPr/>
        <p:txBody>
          <a:bodyPr/>
          <a:lstStyle/>
          <a:p>
            <a:pPr>
              <a:defRPr/>
            </a:pPr>
            <a:r>
              <a:rPr lang="en-US"/>
              <a:t>CS118 - Winter 2025</a:t>
            </a:r>
            <a:endParaRPr lang="en-US" dirty="0"/>
          </a:p>
        </p:txBody>
      </p:sp>
      <p:sp>
        <p:nvSpPr>
          <p:cNvPr id="19" name="Slide Number Placeholder 18">
            <a:extLst>
              <a:ext uri="{FF2B5EF4-FFF2-40B4-BE49-F238E27FC236}">
                <a16:creationId xmlns:a16="http://schemas.microsoft.com/office/drawing/2014/main" id="{F6C4278F-B6BB-5DDB-AD1A-8109CB463651}"/>
              </a:ext>
            </a:extLst>
          </p:cNvPr>
          <p:cNvSpPr>
            <a:spLocks noGrp="1"/>
          </p:cNvSpPr>
          <p:nvPr>
            <p:ph type="sldNum" sz="quarter" idx="12"/>
          </p:nvPr>
        </p:nvSpPr>
        <p:spPr/>
        <p:txBody>
          <a:bodyPr/>
          <a:lstStyle/>
          <a:p>
            <a:pPr>
              <a:defRPr/>
            </a:pPr>
            <a:fld id="{AF481967-A08F-0A45-977A-839BE59CFC43}" type="slidenum">
              <a:rPr lang="en-US" smtClean="0"/>
              <a:pPr>
                <a:defRPr/>
              </a:pPr>
              <a:t>10</a:t>
            </a:fld>
            <a:endParaRPr lang="en-US" dirty="0"/>
          </a:p>
        </p:txBody>
      </p:sp>
    </p:spTree>
    <p:extLst>
      <p:ext uri="{BB962C8B-B14F-4D97-AF65-F5344CB8AC3E}">
        <p14:creationId xmlns:p14="http://schemas.microsoft.com/office/powerpoint/2010/main" val="118609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714BB-B2CE-7F1E-EECD-BBDBE1C01295}"/>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91F86975-75F0-886F-DE20-5CD4BD4151C9}"/>
              </a:ext>
            </a:extLst>
          </p:cNvPr>
          <p:cNvSpPr>
            <a:spLocks noGrp="1"/>
          </p:cNvSpPr>
          <p:nvPr>
            <p:ph type="title"/>
          </p:nvPr>
        </p:nvSpPr>
        <p:spPr>
          <a:xfrm>
            <a:off x="0" y="81864"/>
            <a:ext cx="9144000" cy="1663347"/>
          </a:xfrm>
        </p:spPr>
        <p:txBody>
          <a:bodyPr>
            <a:noAutofit/>
          </a:bodyPr>
          <a:lstStyle/>
          <a:p>
            <a:r>
              <a:rPr lang="en-US" altLang="en-US" dirty="0">
                <a:ea typeface="ＭＳ Ｐゴシック" panose="020B0600070205080204" pitchFamily="34" charset="-128"/>
              </a:rPr>
              <a:t>Choices of t</a:t>
            </a:r>
            <a:r>
              <a:rPr lang="en-US" altLang="en-US" sz="3600" dirty="0">
                <a:ea typeface="ＭＳ Ｐゴシック" panose="020B0600070205080204" pitchFamily="34" charset="-128"/>
              </a:rPr>
              <a:t>ransport protocols services by apps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Text Box 3">
            <a:extLst>
              <a:ext uri="{FF2B5EF4-FFF2-40B4-BE49-F238E27FC236}">
                <a16:creationId xmlns:a16="http://schemas.microsoft.com/office/drawing/2014/main" id="{08F1A6DB-F4B3-5DAF-8D3C-DA4C8C92B66A}"/>
              </a:ext>
            </a:extLst>
          </p:cNvPr>
          <p:cNvSpPr txBox="1">
            <a:spLocks noChangeArrowheads="1"/>
          </p:cNvSpPr>
          <p:nvPr/>
        </p:nvSpPr>
        <p:spPr bwMode="auto">
          <a:xfrm>
            <a:off x="1129095" y="2120891"/>
            <a:ext cx="1566454" cy="372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r">
              <a:lnSpc>
                <a:spcPct val="150000"/>
              </a:lnSpc>
              <a:spcBef>
                <a:spcPct val="0"/>
              </a:spcBef>
              <a:buClrTx/>
              <a:buSzTx/>
              <a:buFontTx/>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Application</a:t>
            </a:r>
            <a:endParaRPr lang="en-US" altLang="en-US" dirty="0">
              <a:latin typeface="Helvetica Neue" panose="02000503000000020004" pitchFamily="2" charset="0"/>
              <a:ea typeface="Helvetica Neue" panose="02000503000000020004" pitchFamily="2" charset="0"/>
              <a:cs typeface="Helvetica Neue" panose="02000503000000020004" pitchFamily="2" charset="0"/>
            </a:endParaRP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File transfer</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Email</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Web page</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Real-time </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audio/video</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Streaming </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audio/video</a:t>
            </a:r>
          </a:p>
        </p:txBody>
      </p:sp>
      <p:sp>
        <p:nvSpPr>
          <p:cNvPr id="2" name="Text Box 4">
            <a:extLst>
              <a:ext uri="{FF2B5EF4-FFF2-40B4-BE49-F238E27FC236}">
                <a16:creationId xmlns:a16="http://schemas.microsoft.com/office/drawing/2014/main" id="{1604B79E-95BC-AFBE-42B3-18DE80B321BC}"/>
              </a:ext>
            </a:extLst>
          </p:cNvPr>
          <p:cNvSpPr txBox="1">
            <a:spLocks noChangeArrowheads="1"/>
          </p:cNvSpPr>
          <p:nvPr/>
        </p:nvSpPr>
        <p:spPr bwMode="auto">
          <a:xfrm>
            <a:off x="2787804" y="2116197"/>
            <a:ext cx="4047894" cy="4188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150000"/>
              </a:lnSpc>
              <a:spcBef>
                <a:spcPct val="0"/>
              </a:spcBef>
              <a:buClrTx/>
              <a:buSzTx/>
              <a:buFontTx/>
              <a:buNone/>
            </a:pPr>
            <a:r>
              <a:rPr lang="en-US" altLang="en-US" b="1"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Application layer protocol</a:t>
            </a:r>
            <a:endParaRPr lang="en-US" alt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spcBef>
                <a:spcPct val="0"/>
              </a:spcBef>
              <a:buClrTx/>
              <a:buSzTx/>
              <a:buFontTx/>
              <a:buNone/>
            </a:pPr>
            <a:r>
              <a:rPr lang="en-US" alt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FTP [RFC 959]</a:t>
            </a:r>
          </a:p>
          <a:p>
            <a:pPr>
              <a:lnSpc>
                <a:spcPct val="150000"/>
              </a:lnSpc>
              <a:spcBef>
                <a:spcPct val="0"/>
              </a:spcBef>
              <a:buClrTx/>
              <a:buSzTx/>
              <a:buFontTx/>
              <a:buNone/>
            </a:pPr>
            <a:r>
              <a:rPr lang="en-US" alt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SMTP [RFC 5321]</a:t>
            </a:r>
          </a:p>
          <a:p>
            <a:pPr>
              <a:lnSpc>
                <a:spcPct val="150000"/>
              </a:lnSpc>
              <a:spcBef>
                <a:spcPct val="0"/>
              </a:spcBef>
              <a:buClrTx/>
              <a:buSzTx/>
              <a:buFontTx/>
              <a:buNone/>
            </a:pPr>
            <a:r>
              <a:rPr lang="en-US" alt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HTTP 1.1 [RFC 7230]</a:t>
            </a:r>
          </a:p>
          <a:p>
            <a:pPr>
              <a:lnSpc>
                <a:spcPct val="150000"/>
              </a:lnSpc>
              <a:spcBef>
                <a:spcPct val="0"/>
              </a:spcBef>
            </a:pPr>
            <a:r>
              <a:rPr 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SIP [RFC 3261], RTP [RFC 3550], or proprietary (e.g., Skype)</a:t>
            </a:r>
          </a:p>
          <a:p>
            <a:pPr>
              <a:lnSpc>
                <a:spcPct val="150000"/>
              </a:lnSpc>
              <a:spcBef>
                <a:spcPct val="0"/>
              </a:spcBef>
            </a:pPr>
            <a:r>
              <a:rPr 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HTTP [RFC 7230], DASH</a:t>
            </a:r>
          </a:p>
          <a:p>
            <a:pPr>
              <a:lnSpc>
                <a:spcPct val="150000"/>
              </a:lnSpc>
              <a:spcBef>
                <a:spcPct val="0"/>
              </a:spcBef>
            </a:pPr>
            <a:br>
              <a:rPr lang="en-US" altLang="en-US" dirty="0">
                <a:latin typeface="Helvetica Neue" panose="02000503000000020004" pitchFamily="2" charset="0"/>
                <a:ea typeface="Helvetica Neue" panose="02000503000000020004" pitchFamily="2" charset="0"/>
                <a:cs typeface="Helvetica Neue" panose="02000503000000020004" pitchFamily="2" charset="0"/>
              </a:rPr>
            </a:br>
            <a:endParaRPr lang="en-US" alt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 Box 3">
            <a:extLst>
              <a:ext uri="{FF2B5EF4-FFF2-40B4-BE49-F238E27FC236}">
                <a16:creationId xmlns:a16="http://schemas.microsoft.com/office/drawing/2014/main" id="{0D6FAC9B-7FE9-BA60-C154-B66907226AED}"/>
              </a:ext>
            </a:extLst>
          </p:cNvPr>
          <p:cNvSpPr txBox="1">
            <a:spLocks noChangeArrowheads="1"/>
          </p:cNvSpPr>
          <p:nvPr/>
        </p:nvSpPr>
        <p:spPr bwMode="auto">
          <a:xfrm>
            <a:off x="5707801" y="2116197"/>
            <a:ext cx="2836680" cy="326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r">
              <a:lnSpc>
                <a:spcPct val="150000"/>
              </a:lnSpc>
              <a:spcBef>
                <a:spcPct val="0"/>
              </a:spcBef>
              <a:buClrTx/>
              <a:buSzTx/>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Transport protocol</a:t>
            </a:r>
          </a:p>
          <a:p>
            <a:pPr algn="r">
              <a:lnSpc>
                <a:spcPct val="150000"/>
              </a:lnSpc>
              <a:spcBef>
                <a:spcPct val="0"/>
              </a:spcBef>
              <a:buClrTx/>
              <a:buSzTx/>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TCP</a:t>
            </a:r>
          </a:p>
          <a:p>
            <a:pPr algn="r">
              <a:lnSpc>
                <a:spcPct val="150000"/>
              </a:lnSpc>
              <a:spcBef>
                <a:spcPct val="0"/>
              </a:spcBef>
              <a:buClrTx/>
              <a:buSzTx/>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TCP</a:t>
            </a:r>
          </a:p>
          <a:p>
            <a:pPr algn="r">
              <a:lnSpc>
                <a:spcPct val="150000"/>
              </a:lnSpc>
              <a:spcBef>
                <a:spcPct val="0"/>
              </a:spcBef>
              <a:buClrTx/>
              <a:buSzTx/>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TCP</a:t>
            </a:r>
          </a:p>
          <a:p>
            <a:pPr algn="r">
              <a:lnSpc>
                <a:spcPct val="150000"/>
              </a:lnSpc>
              <a:spcBef>
                <a:spcPct val="0"/>
              </a:spcBef>
              <a:buClrTx/>
              <a:buSzTx/>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TCP or UDP</a:t>
            </a:r>
          </a:p>
          <a:p>
            <a:pPr algn="r">
              <a:lnSpc>
                <a:spcPct val="150000"/>
              </a:lnSpc>
              <a:spcBef>
                <a:spcPct val="0"/>
              </a:spcBef>
              <a:buClrTx/>
              <a:buSzTx/>
            </a:pPr>
            <a:endParaRPr lang="en-US" altLang="en-US" b="1" dirty="0">
              <a:latin typeface="Helvetica Neue" panose="02000503000000020004" pitchFamily="2" charset="0"/>
              <a:ea typeface="Helvetica Neue" panose="02000503000000020004" pitchFamily="2" charset="0"/>
              <a:cs typeface="Helvetica Neue" panose="02000503000000020004" pitchFamily="2" charset="0"/>
            </a:endParaRPr>
          </a:p>
          <a:p>
            <a:pPr algn="r">
              <a:lnSpc>
                <a:spcPct val="150000"/>
              </a:lnSpc>
              <a:spcBef>
                <a:spcPct val="0"/>
              </a:spcBef>
              <a:buClrTx/>
              <a:buSzTx/>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TCP</a:t>
            </a:r>
          </a:p>
        </p:txBody>
      </p:sp>
      <p:cxnSp>
        <p:nvCxnSpPr>
          <p:cNvPr id="6" name="Straight Connector 5">
            <a:extLst>
              <a:ext uri="{FF2B5EF4-FFF2-40B4-BE49-F238E27FC236}">
                <a16:creationId xmlns:a16="http://schemas.microsoft.com/office/drawing/2014/main" id="{72FA9E33-1AEA-240C-F97A-5AC2E00CA7CB}"/>
              </a:ext>
            </a:extLst>
          </p:cNvPr>
          <p:cNvCxnSpPr>
            <a:cxnSpLocks/>
          </p:cNvCxnSpPr>
          <p:nvPr/>
        </p:nvCxnSpPr>
        <p:spPr>
          <a:xfrm>
            <a:off x="780332" y="2711183"/>
            <a:ext cx="7861863" cy="0"/>
          </a:xfrm>
          <a:prstGeom prst="line">
            <a:avLst/>
          </a:prstGeom>
          <a:ln w="3175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CF95326-D736-8B07-4A5E-81E2274B2F37}"/>
              </a:ext>
            </a:extLst>
          </p:cNvPr>
          <p:cNvCxnSpPr>
            <a:cxnSpLocks/>
          </p:cNvCxnSpPr>
          <p:nvPr/>
        </p:nvCxnSpPr>
        <p:spPr>
          <a:xfrm>
            <a:off x="780332" y="3144146"/>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9EEE5E-7833-C4E0-6242-B330B0D34933}"/>
              </a:ext>
            </a:extLst>
          </p:cNvPr>
          <p:cNvCxnSpPr>
            <a:cxnSpLocks/>
          </p:cNvCxnSpPr>
          <p:nvPr/>
        </p:nvCxnSpPr>
        <p:spPr>
          <a:xfrm>
            <a:off x="780332" y="3597627"/>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FAB08F-A9B1-8106-9C01-1EDA8C0A4C28}"/>
              </a:ext>
            </a:extLst>
          </p:cNvPr>
          <p:cNvCxnSpPr>
            <a:cxnSpLocks/>
          </p:cNvCxnSpPr>
          <p:nvPr/>
        </p:nvCxnSpPr>
        <p:spPr>
          <a:xfrm>
            <a:off x="780332" y="4062262"/>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CB25F4C-F874-B75B-CD94-502C4F126CF4}"/>
              </a:ext>
            </a:extLst>
          </p:cNvPr>
          <p:cNvCxnSpPr>
            <a:cxnSpLocks/>
          </p:cNvCxnSpPr>
          <p:nvPr/>
        </p:nvCxnSpPr>
        <p:spPr>
          <a:xfrm>
            <a:off x="780332" y="4917188"/>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ooter Placeholder 18">
            <a:extLst>
              <a:ext uri="{FF2B5EF4-FFF2-40B4-BE49-F238E27FC236}">
                <a16:creationId xmlns:a16="http://schemas.microsoft.com/office/drawing/2014/main" id="{2EB16F59-FA42-E90F-1CEA-5B788A196024}"/>
              </a:ext>
            </a:extLst>
          </p:cNvPr>
          <p:cNvSpPr>
            <a:spLocks noGrp="1"/>
          </p:cNvSpPr>
          <p:nvPr>
            <p:ph type="ftr" sz="quarter" idx="11"/>
          </p:nvPr>
        </p:nvSpPr>
        <p:spPr/>
        <p:txBody>
          <a:bodyPr/>
          <a:lstStyle/>
          <a:p>
            <a:pPr>
              <a:defRPr/>
            </a:pPr>
            <a:r>
              <a:rPr lang="en-US"/>
              <a:t>CS118 - Winter 2025</a:t>
            </a:r>
            <a:endParaRPr lang="en-US" dirty="0"/>
          </a:p>
        </p:txBody>
      </p:sp>
      <p:sp>
        <p:nvSpPr>
          <p:cNvPr id="20" name="Slide Number Placeholder 19">
            <a:extLst>
              <a:ext uri="{FF2B5EF4-FFF2-40B4-BE49-F238E27FC236}">
                <a16:creationId xmlns:a16="http://schemas.microsoft.com/office/drawing/2014/main" id="{52ADD6E2-540A-8F25-A245-DA8DDF472FDB}"/>
              </a:ext>
            </a:extLst>
          </p:cNvPr>
          <p:cNvSpPr>
            <a:spLocks noGrp="1"/>
          </p:cNvSpPr>
          <p:nvPr>
            <p:ph type="sldNum" sz="quarter" idx="12"/>
          </p:nvPr>
        </p:nvSpPr>
        <p:spPr/>
        <p:txBody>
          <a:bodyPr/>
          <a:lstStyle/>
          <a:p>
            <a:pPr>
              <a:defRPr/>
            </a:pPr>
            <a:fld id="{AF481967-A08F-0A45-977A-839BE59CFC43}" type="slidenum">
              <a:rPr lang="en-US" smtClean="0"/>
              <a:pPr>
                <a:defRPr/>
              </a:pPr>
              <a:t>11</a:t>
            </a:fld>
            <a:endParaRPr lang="en-US" dirty="0"/>
          </a:p>
        </p:txBody>
      </p:sp>
    </p:spTree>
    <p:extLst>
      <p:ext uri="{BB962C8B-B14F-4D97-AF65-F5344CB8AC3E}">
        <p14:creationId xmlns:p14="http://schemas.microsoft.com/office/powerpoint/2010/main" val="100760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1" y="122664"/>
            <a:ext cx="8898672" cy="1840590"/>
          </a:xfrm>
        </p:spPr>
        <p:txBody>
          <a:bodyPr>
            <a:normAutofit/>
          </a:bodyPr>
          <a:lstStyle/>
          <a:p>
            <a:r>
              <a:rPr lang="en-US" altLang="en-US" sz="3300" dirty="0">
                <a:latin typeface="Helvetica Neue" panose="02000503000000020004" pitchFamily="2" charset="0"/>
                <a:ea typeface="Helvetica Neue" panose="02000503000000020004" pitchFamily="2" charset="0"/>
                <a:cs typeface="Helvetica Neue" panose="02000503000000020004" pitchFamily="2" charset="0"/>
              </a:rPr>
              <a:t>Step 3: Define your application-layer </a:t>
            </a:r>
            <a:r>
              <a:rPr lang="en-US" altLang="en-US" dirty="0">
                <a:latin typeface="Helvetica Neue" panose="02000503000000020004" pitchFamily="2" charset="0"/>
                <a:ea typeface="Helvetica Neue" panose="02000503000000020004" pitchFamily="2" charset="0"/>
                <a:cs typeface="Helvetica Neue" panose="02000503000000020004" pitchFamily="2" charset="0"/>
              </a:rPr>
              <a:t>p</a:t>
            </a:r>
            <a:r>
              <a:rPr lang="en-US" altLang="en-US" sz="3300" dirty="0">
                <a:latin typeface="Helvetica Neue" panose="02000503000000020004" pitchFamily="2" charset="0"/>
                <a:ea typeface="Helvetica Neue" panose="02000503000000020004" pitchFamily="2" charset="0"/>
                <a:cs typeface="Helvetica Neue" panose="02000503000000020004" pitchFamily="2" charset="0"/>
              </a:rPr>
              <a:t>rotocol:</a:t>
            </a:r>
            <a:endParaRPr lang="en-US" sz="33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Rectangle 3">
            <a:extLst>
              <a:ext uri="{FF2B5EF4-FFF2-40B4-BE49-F238E27FC236}">
                <a16:creationId xmlns:a16="http://schemas.microsoft.com/office/drawing/2014/main" id="{8251B37A-10ED-6C4A-A5F1-4B1BE824E86A}"/>
              </a:ext>
            </a:extLst>
          </p:cNvPr>
          <p:cNvSpPr txBox="1">
            <a:spLocks noChangeArrowheads="1"/>
          </p:cNvSpPr>
          <p:nvPr/>
        </p:nvSpPr>
        <p:spPr>
          <a:xfrm>
            <a:off x="569386" y="1955878"/>
            <a:ext cx="4002613" cy="4244199"/>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100" b="1" dirty="0">
                <a:latin typeface="Helvetica Neue" panose="02000503000000020004" pitchFamily="2" charset="0"/>
                <a:ea typeface="Helvetica Neue" panose="02000503000000020004" pitchFamily="2" charset="0"/>
                <a:cs typeface="Helvetica Neue" panose="02000503000000020004" pitchFamily="2" charset="0"/>
              </a:rPr>
              <a:t>Types of messages exchanged, </a:t>
            </a:r>
          </a:p>
          <a:p>
            <a:pPr lvl="1"/>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e.g., request, response </a:t>
            </a:r>
          </a:p>
          <a:p>
            <a:r>
              <a:rPr lang="en-US" altLang="en-US" sz="2100" b="1" dirty="0">
                <a:latin typeface="Helvetica Neue" panose="02000503000000020004" pitchFamily="2" charset="0"/>
                <a:ea typeface="Helvetica Neue" panose="02000503000000020004" pitchFamily="2" charset="0"/>
                <a:cs typeface="Helvetica Neue" panose="02000503000000020004" pitchFamily="2" charset="0"/>
              </a:rPr>
              <a:t>Message syntax:</a:t>
            </a:r>
          </a:p>
          <a:p>
            <a:pPr lvl="1"/>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what fields in messages &amp; how fields are delineated</a:t>
            </a:r>
          </a:p>
          <a:p>
            <a:r>
              <a:rPr lang="en-US" altLang="en-US" sz="2100" b="1" dirty="0">
                <a:latin typeface="Helvetica Neue" panose="02000503000000020004" pitchFamily="2" charset="0"/>
                <a:ea typeface="Helvetica Neue" panose="02000503000000020004" pitchFamily="2" charset="0"/>
                <a:cs typeface="Helvetica Neue" panose="02000503000000020004" pitchFamily="2" charset="0"/>
              </a:rPr>
              <a:t>Message semantics </a:t>
            </a:r>
          </a:p>
          <a:p>
            <a:pPr lvl="1"/>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meaning of information in fields</a:t>
            </a:r>
          </a:p>
          <a:p>
            <a:r>
              <a:rPr lang="en-US" altLang="en-US" sz="2100" b="1" dirty="0">
                <a:latin typeface="Helvetica Neue" panose="02000503000000020004" pitchFamily="2" charset="0"/>
                <a:ea typeface="Helvetica Neue" panose="02000503000000020004" pitchFamily="2" charset="0"/>
                <a:cs typeface="Helvetica Neue" panose="02000503000000020004" pitchFamily="2" charset="0"/>
              </a:rPr>
              <a:t>Rules </a:t>
            </a:r>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for when and how processes send &amp; respond to messages</a:t>
            </a:r>
          </a:p>
        </p:txBody>
      </p:sp>
      <p:sp>
        <p:nvSpPr>
          <p:cNvPr id="8" name="Rectangle 4">
            <a:extLst>
              <a:ext uri="{FF2B5EF4-FFF2-40B4-BE49-F238E27FC236}">
                <a16:creationId xmlns:a16="http://schemas.microsoft.com/office/drawing/2014/main" id="{E3FA004C-2235-334F-8814-1F36401D2A86}"/>
              </a:ext>
            </a:extLst>
          </p:cNvPr>
          <p:cNvSpPr txBox="1">
            <a:spLocks noChangeArrowheads="1"/>
          </p:cNvSpPr>
          <p:nvPr/>
        </p:nvSpPr>
        <p:spPr>
          <a:xfrm>
            <a:off x="4916723" y="1963253"/>
            <a:ext cx="3568995" cy="348615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en-US" sz="2100" b="1" dirty="0">
                <a:latin typeface="Helvetica Neue" panose="02000503000000020004" pitchFamily="2" charset="0"/>
                <a:ea typeface="Helvetica Neue" panose="02000503000000020004" pitchFamily="2" charset="0"/>
                <a:cs typeface="Helvetica Neue" panose="02000503000000020004" pitchFamily="2" charset="0"/>
              </a:rPr>
              <a:t>Open protocols:</a:t>
            </a:r>
          </a:p>
          <a:p>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defined in RFCs, everyone has access to protocol definition</a:t>
            </a:r>
          </a:p>
          <a:p>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allows for interoperability</a:t>
            </a:r>
          </a:p>
          <a:p>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e.g., HTTP, SMTP</a:t>
            </a:r>
          </a:p>
          <a:p>
            <a:pPr>
              <a:buFont typeface="Wingdings" pitchFamily="2" charset="2"/>
              <a:buNone/>
            </a:pPr>
            <a:r>
              <a:rPr lang="en-US" altLang="en-US" sz="2100" b="1" dirty="0">
                <a:latin typeface="Helvetica Neue" panose="02000503000000020004" pitchFamily="2" charset="0"/>
                <a:ea typeface="Helvetica Neue" panose="02000503000000020004" pitchFamily="2" charset="0"/>
                <a:cs typeface="Helvetica Neue" panose="02000503000000020004" pitchFamily="2" charset="0"/>
              </a:rPr>
              <a:t>Proprietary protocols:</a:t>
            </a:r>
          </a:p>
          <a:p>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e.g., Skype</a:t>
            </a:r>
          </a:p>
        </p:txBody>
      </p:sp>
      <p:sp>
        <p:nvSpPr>
          <p:cNvPr id="2" name="Footer Placeholder 1">
            <a:extLst>
              <a:ext uri="{FF2B5EF4-FFF2-40B4-BE49-F238E27FC236}">
                <a16:creationId xmlns:a16="http://schemas.microsoft.com/office/drawing/2014/main" id="{F65D17B5-8C0F-47EF-BAFE-E0EA7BC49601}"/>
              </a:ext>
            </a:extLst>
          </p:cNvPr>
          <p:cNvSpPr>
            <a:spLocks noGrp="1"/>
          </p:cNvSpPr>
          <p:nvPr>
            <p:ph type="ftr" sz="quarter" idx="11"/>
          </p:nvPr>
        </p:nvSpPr>
        <p:spPr/>
        <p:txBody>
          <a:bodyPr/>
          <a:lstStyle/>
          <a:p>
            <a:pPr>
              <a:defRPr/>
            </a:pPr>
            <a:r>
              <a:rPr lang="en-US"/>
              <a:t>CS118 - Winter 2025</a:t>
            </a:r>
            <a:endParaRPr lang="en-US" dirty="0"/>
          </a:p>
        </p:txBody>
      </p:sp>
      <p:sp>
        <p:nvSpPr>
          <p:cNvPr id="4" name="Slide Number Placeholder 3">
            <a:extLst>
              <a:ext uri="{FF2B5EF4-FFF2-40B4-BE49-F238E27FC236}">
                <a16:creationId xmlns:a16="http://schemas.microsoft.com/office/drawing/2014/main" id="{F0AAE141-E17E-D388-CA69-41B9DA3CBA8A}"/>
              </a:ext>
            </a:extLst>
          </p:cNvPr>
          <p:cNvSpPr>
            <a:spLocks noGrp="1"/>
          </p:cNvSpPr>
          <p:nvPr>
            <p:ph type="sldNum" sz="quarter" idx="12"/>
          </p:nvPr>
        </p:nvSpPr>
        <p:spPr/>
        <p:txBody>
          <a:bodyPr/>
          <a:lstStyle/>
          <a:p>
            <a:pPr>
              <a:defRPr/>
            </a:pPr>
            <a:fld id="{AF481967-A08F-0A45-977A-839BE59CFC43}" type="slidenum">
              <a:rPr lang="en-US" smtClean="0"/>
              <a:pPr>
                <a:defRPr/>
              </a:pPr>
              <a:t>12</a:t>
            </a:fld>
            <a:endParaRPr lang="en-US" dirty="0"/>
          </a:p>
        </p:txBody>
      </p:sp>
    </p:spTree>
    <p:extLst>
      <p:ext uri="{BB962C8B-B14F-4D97-AF65-F5344CB8AC3E}">
        <p14:creationId xmlns:p14="http://schemas.microsoft.com/office/powerpoint/2010/main" val="5373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18C39-297E-834F-B88D-5E361A6BFED5}"/>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DA142E9C-238D-C95B-022C-F738E9C5528F}"/>
              </a:ext>
            </a:extLst>
          </p:cNvPr>
          <p:cNvSpPr>
            <a:spLocks noGrp="1"/>
          </p:cNvSpPr>
          <p:nvPr>
            <p:ph type="title"/>
          </p:nvPr>
        </p:nvSpPr>
        <p:spPr>
          <a:xfrm>
            <a:off x="0" y="81864"/>
            <a:ext cx="9144000" cy="1663347"/>
          </a:xfrm>
        </p:spPr>
        <p:txBody>
          <a:bodyPr>
            <a:noAutofit/>
          </a:bodyPr>
          <a:lstStyle/>
          <a:p>
            <a:r>
              <a:rPr lang="en-US" altLang="en-US" dirty="0">
                <a:ea typeface="ＭＳ Ｐゴシック" panose="020B0600070205080204" pitchFamily="34" charset="-128"/>
              </a:rPr>
              <a:t>Choices of t</a:t>
            </a:r>
            <a:r>
              <a:rPr lang="en-US" altLang="en-US" sz="3600" dirty="0">
                <a:ea typeface="ＭＳ Ｐゴシック" panose="020B0600070205080204" pitchFamily="34" charset="-128"/>
              </a:rPr>
              <a:t>ransport protocols services by apps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Text Box 3">
            <a:extLst>
              <a:ext uri="{FF2B5EF4-FFF2-40B4-BE49-F238E27FC236}">
                <a16:creationId xmlns:a16="http://schemas.microsoft.com/office/drawing/2014/main" id="{9637A7AF-0DA4-2FCB-FAFB-8569E65FA281}"/>
              </a:ext>
            </a:extLst>
          </p:cNvPr>
          <p:cNvSpPr txBox="1">
            <a:spLocks noChangeArrowheads="1"/>
          </p:cNvSpPr>
          <p:nvPr/>
        </p:nvSpPr>
        <p:spPr bwMode="auto">
          <a:xfrm>
            <a:off x="1129095" y="2120891"/>
            <a:ext cx="1566454" cy="372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r">
              <a:lnSpc>
                <a:spcPct val="150000"/>
              </a:lnSpc>
              <a:spcBef>
                <a:spcPct val="0"/>
              </a:spcBef>
              <a:buClrTx/>
              <a:buSzTx/>
              <a:buFontTx/>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Application</a:t>
            </a:r>
            <a:endParaRPr lang="en-US" altLang="en-US" dirty="0">
              <a:latin typeface="Helvetica Neue" panose="02000503000000020004" pitchFamily="2" charset="0"/>
              <a:ea typeface="Helvetica Neue" panose="02000503000000020004" pitchFamily="2" charset="0"/>
              <a:cs typeface="Helvetica Neue" panose="02000503000000020004" pitchFamily="2" charset="0"/>
            </a:endParaRP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File transfer</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Email</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Web page</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Real-time </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audio/video</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Streaming </a:t>
            </a:r>
          </a:p>
          <a:p>
            <a:pPr algn="r">
              <a:lnSpc>
                <a:spcPct val="150000"/>
              </a:lnSpc>
              <a:spcBef>
                <a:spcPct val="0"/>
              </a:spcBef>
              <a:buClrTx/>
              <a:buSzTx/>
              <a:buFontTx/>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audio/video</a:t>
            </a:r>
          </a:p>
        </p:txBody>
      </p:sp>
      <p:sp>
        <p:nvSpPr>
          <p:cNvPr id="2" name="Text Box 4">
            <a:extLst>
              <a:ext uri="{FF2B5EF4-FFF2-40B4-BE49-F238E27FC236}">
                <a16:creationId xmlns:a16="http://schemas.microsoft.com/office/drawing/2014/main" id="{C6E99BD5-067C-2344-BFF7-004FC2F3EA2E}"/>
              </a:ext>
            </a:extLst>
          </p:cNvPr>
          <p:cNvSpPr txBox="1">
            <a:spLocks noChangeArrowheads="1"/>
          </p:cNvSpPr>
          <p:nvPr/>
        </p:nvSpPr>
        <p:spPr bwMode="auto">
          <a:xfrm>
            <a:off x="2787804" y="2116197"/>
            <a:ext cx="4348976" cy="326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150000"/>
              </a:lnSpc>
              <a:spcBef>
                <a:spcPct val="0"/>
              </a:spcBef>
              <a:buClrTx/>
              <a:buSzTx/>
              <a:buFontTx/>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Application layer protocol</a:t>
            </a:r>
          </a:p>
          <a:p>
            <a:pPr>
              <a:lnSpc>
                <a:spcPct val="150000"/>
              </a:lnSpc>
              <a:spcBef>
                <a:spcPct val="0"/>
              </a:spcBef>
              <a:buClrTx/>
              <a:buSzTx/>
              <a:buFontTx/>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FTP [RFC 959]</a:t>
            </a:r>
          </a:p>
          <a:p>
            <a:pPr>
              <a:lnSpc>
                <a:spcPct val="150000"/>
              </a:lnSpc>
              <a:spcBef>
                <a:spcPct val="0"/>
              </a:spcBef>
              <a:buClrTx/>
              <a:buSzTx/>
              <a:buFontTx/>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SMTP [RFC 5321]</a:t>
            </a:r>
          </a:p>
          <a:p>
            <a:pPr>
              <a:lnSpc>
                <a:spcPct val="150000"/>
              </a:lnSpc>
              <a:spcBef>
                <a:spcPct val="0"/>
              </a:spcBef>
              <a:buClrTx/>
              <a:buSzTx/>
              <a:buFontTx/>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HTTP 1.1 [RFC 7230]</a:t>
            </a:r>
          </a:p>
          <a:p>
            <a:pPr>
              <a:lnSpc>
                <a:spcPct val="150000"/>
              </a:lnSpc>
              <a:spcBef>
                <a:spcPct val="0"/>
              </a:spcBef>
            </a:pPr>
            <a:r>
              <a:rPr lang="en-US" b="1" dirty="0">
                <a:latin typeface="Helvetica Neue" panose="02000503000000020004" pitchFamily="2" charset="0"/>
                <a:ea typeface="Helvetica Neue" panose="02000503000000020004" pitchFamily="2" charset="0"/>
                <a:cs typeface="Helvetica Neue" panose="02000503000000020004" pitchFamily="2" charset="0"/>
              </a:rPr>
              <a:t>SIP [RFC 3261], RTP [RFC 3550], or proprietary (e.g., Skype)</a:t>
            </a:r>
          </a:p>
          <a:p>
            <a:pPr>
              <a:lnSpc>
                <a:spcPct val="150000"/>
              </a:lnSpc>
              <a:spcBef>
                <a:spcPct val="0"/>
              </a:spcBef>
            </a:pPr>
            <a:r>
              <a:rPr lang="en-US" b="1" dirty="0">
                <a:latin typeface="Helvetica Neue" panose="02000503000000020004" pitchFamily="2" charset="0"/>
                <a:ea typeface="Helvetica Neue" panose="02000503000000020004" pitchFamily="2" charset="0"/>
                <a:cs typeface="Helvetica Neue" panose="02000503000000020004" pitchFamily="2" charset="0"/>
              </a:rPr>
              <a:t>HTTP [RFC 7230], DASH</a:t>
            </a:r>
          </a:p>
        </p:txBody>
      </p:sp>
      <p:sp>
        <p:nvSpPr>
          <p:cNvPr id="5" name="Text Box 3">
            <a:extLst>
              <a:ext uri="{FF2B5EF4-FFF2-40B4-BE49-F238E27FC236}">
                <a16:creationId xmlns:a16="http://schemas.microsoft.com/office/drawing/2014/main" id="{85D20E7F-4B76-E63D-5B43-63691C7FB5A5}"/>
              </a:ext>
            </a:extLst>
          </p:cNvPr>
          <p:cNvSpPr txBox="1">
            <a:spLocks noChangeArrowheads="1"/>
          </p:cNvSpPr>
          <p:nvPr/>
        </p:nvSpPr>
        <p:spPr bwMode="auto">
          <a:xfrm>
            <a:off x="5707801" y="2116197"/>
            <a:ext cx="2836680" cy="326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r">
              <a:lnSpc>
                <a:spcPct val="150000"/>
              </a:lnSpc>
              <a:spcBef>
                <a:spcPct val="0"/>
              </a:spcBef>
              <a:buClrTx/>
              <a:buSzTx/>
            </a:pPr>
            <a:r>
              <a:rPr lang="en-US" altLang="en-US" b="1"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Transport protocol</a:t>
            </a:r>
          </a:p>
          <a:p>
            <a:pPr algn="r">
              <a:lnSpc>
                <a:spcPct val="150000"/>
              </a:lnSpc>
              <a:spcBef>
                <a:spcPct val="0"/>
              </a:spcBef>
              <a:buClrTx/>
              <a:buSzTx/>
            </a:pPr>
            <a:r>
              <a:rPr lang="en-US" alt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TCP</a:t>
            </a:r>
          </a:p>
          <a:p>
            <a:pPr algn="r">
              <a:lnSpc>
                <a:spcPct val="150000"/>
              </a:lnSpc>
              <a:spcBef>
                <a:spcPct val="0"/>
              </a:spcBef>
              <a:buClrTx/>
              <a:buSzTx/>
            </a:pPr>
            <a:r>
              <a:rPr lang="en-US" alt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TCP</a:t>
            </a:r>
          </a:p>
          <a:p>
            <a:pPr algn="r">
              <a:lnSpc>
                <a:spcPct val="150000"/>
              </a:lnSpc>
              <a:spcBef>
                <a:spcPct val="0"/>
              </a:spcBef>
              <a:buClrTx/>
              <a:buSzTx/>
            </a:pPr>
            <a:r>
              <a:rPr lang="en-US" alt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TCP</a:t>
            </a:r>
          </a:p>
          <a:p>
            <a:pPr algn="r">
              <a:lnSpc>
                <a:spcPct val="150000"/>
              </a:lnSpc>
              <a:spcBef>
                <a:spcPct val="0"/>
              </a:spcBef>
              <a:buClrTx/>
              <a:buSzTx/>
            </a:pPr>
            <a:r>
              <a:rPr lang="en-US" alt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TCP or UDP</a:t>
            </a:r>
          </a:p>
          <a:p>
            <a:pPr algn="r">
              <a:lnSpc>
                <a:spcPct val="150000"/>
              </a:lnSpc>
              <a:spcBef>
                <a:spcPct val="0"/>
              </a:spcBef>
              <a:buClrTx/>
              <a:buSzTx/>
            </a:pPr>
            <a:endParaRPr lang="en-US" alt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lgn="r">
              <a:lnSpc>
                <a:spcPct val="150000"/>
              </a:lnSpc>
              <a:spcBef>
                <a:spcPct val="0"/>
              </a:spcBef>
              <a:buClrTx/>
              <a:buSzTx/>
            </a:pPr>
            <a:r>
              <a:rPr lang="en-US" altLang="en-US"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TCP</a:t>
            </a:r>
          </a:p>
        </p:txBody>
      </p:sp>
      <p:cxnSp>
        <p:nvCxnSpPr>
          <p:cNvPr id="6" name="Straight Connector 5">
            <a:extLst>
              <a:ext uri="{FF2B5EF4-FFF2-40B4-BE49-F238E27FC236}">
                <a16:creationId xmlns:a16="http://schemas.microsoft.com/office/drawing/2014/main" id="{FC572D45-A0A3-EA5B-2F98-3D17E25F70CF}"/>
              </a:ext>
            </a:extLst>
          </p:cNvPr>
          <p:cNvCxnSpPr>
            <a:cxnSpLocks/>
          </p:cNvCxnSpPr>
          <p:nvPr/>
        </p:nvCxnSpPr>
        <p:spPr>
          <a:xfrm>
            <a:off x="780332" y="2711183"/>
            <a:ext cx="7861863" cy="0"/>
          </a:xfrm>
          <a:prstGeom prst="line">
            <a:avLst/>
          </a:prstGeom>
          <a:ln w="3175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ED816DB-EC93-6C70-6FD9-691D2D23E796}"/>
              </a:ext>
            </a:extLst>
          </p:cNvPr>
          <p:cNvCxnSpPr>
            <a:cxnSpLocks/>
          </p:cNvCxnSpPr>
          <p:nvPr/>
        </p:nvCxnSpPr>
        <p:spPr>
          <a:xfrm>
            <a:off x="780332" y="3144146"/>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D3DD82-F6DD-8846-51C9-E1F5D6CC9030}"/>
              </a:ext>
            </a:extLst>
          </p:cNvPr>
          <p:cNvCxnSpPr>
            <a:cxnSpLocks/>
          </p:cNvCxnSpPr>
          <p:nvPr/>
        </p:nvCxnSpPr>
        <p:spPr>
          <a:xfrm>
            <a:off x="780332" y="3597627"/>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71339F-A430-713A-9EE7-93AA5331E1D7}"/>
              </a:ext>
            </a:extLst>
          </p:cNvPr>
          <p:cNvCxnSpPr>
            <a:cxnSpLocks/>
          </p:cNvCxnSpPr>
          <p:nvPr/>
        </p:nvCxnSpPr>
        <p:spPr>
          <a:xfrm>
            <a:off x="780332" y="4062262"/>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E345AD3-369E-4EEF-4C29-0CAFFDE62C04}"/>
              </a:ext>
            </a:extLst>
          </p:cNvPr>
          <p:cNvCxnSpPr>
            <a:cxnSpLocks/>
          </p:cNvCxnSpPr>
          <p:nvPr/>
        </p:nvCxnSpPr>
        <p:spPr>
          <a:xfrm>
            <a:off x="780332" y="4917188"/>
            <a:ext cx="786186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F5E69EB-AD32-BA50-A941-2C28F9C50AE7}"/>
              </a:ext>
            </a:extLst>
          </p:cNvPr>
          <p:cNvSpPr>
            <a:spLocks noGrp="1"/>
          </p:cNvSpPr>
          <p:nvPr>
            <p:ph type="ftr" sz="quarter" idx="11"/>
          </p:nvPr>
        </p:nvSpPr>
        <p:spPr/>
        <p:txBody>
          <a:bodyPr/>
          <a:lstStyle/>
          <a:p>
            <a:pPr>
              <a:defRPr/>
            </a:pPr>
            <a:r>
              <a:rPr lang="en-US"/>
              <a:t>CS118 - Winter 2025</a:t>
            </a:r>
            <a:endParaRPr lang="en-US" dirty="0"/>
          </a:p>
        </p:txBody>
      </p:sp>
      <p:sp>
        <p:nvSpPr>
          <p:cNvPr id="7" name="Slide Number Placeholder 6">
            <a:extLst>
              <a:ext uri="{FF2B5EF4-FFF2-40B4-BE49-F238E27FC236}">
                <a16:creationId xmlns:a16="http://schemas.microsoft.com/office/drawing/2014/main" id="{7E95EBC4-0FCE-F5C9-6953-B5EA79FC41E8}"/>
              </a:ext>
            </a:extLst>
          </p:cNvPr>
          <p:cNvSpPr>
            <a:spLocks noGrp="1"/>
          </p:cNvSpPr>
          <p:nvPr>
            <p:ph type="sldNum" sz="quarter" idx="12"/>
          </p:nvPr>
        </p:nvSpPr>
        <p:spPr/>
        <p:txBody>
          <a:bodyPr/>
          <a:lstStyle/>
          <a:p>
            <a:pPr>
              <a:defRPr/>
            </a:pPr>
            <a:fld id="{AF481967-A08F-0A45-977A-839BE59CFC43}" type="slidenum">
              <a:rPr lang="en-US" smtClean="0"/>
              <a:pPr>
                <a:defRPr/>
              </a:pPr>
              <a:t>13</a:t>
            </a:fld>
            <a:endParaRPr lang="en-US" dirty="0"/>
          </a:p>
        </p:txBody>
      </p:sp>
    </p:spTree>
    <p:extLst>
      <p:ext uri="{BB962C8B-B14F-4D97-AF65-F5344CB8AC3E}">
        <p14:creationId xmlns:p14="http://schemas.microsoft.com/office/powerpoint/2010/main" val="373361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4A89AD-91F1-3045-F836-F9B4EF9566FF}"/>
              </a:ext>
            </a:extLst>
          </p:cNvPr>
          <p:cNvSpPr>
            <a:spLocks noGrp="1"/>
          </p:cNvSpPr>
          <p:nvPr>
            <p:ph idx="1"/>
          </p:nvPr>
        </p:nvSpPr>
        <p:spPr/>
        <p:txBody>
          <a:bodyPr>
            <a:normAutofit/>
          </a:bodyPr>
          <a:lstStyle/>
          <a:p>
            <a:r>
              <a:rPr lang="en-US" dirty="0"/>
              <a:t>What are the procedures to construct an Internet application?</a:t>
            </a:r>
          </a:p>
          <a:p>
            <a:pPr lvl="1"/>
            <a:r>
              <a:rPr lang="en-US" dirty="0"/>
              <a:t>Create an application process (executing application program)</a:t>
            </a:r>
          </a:p>
          <a:p>
            <a:pPr lvl="2"/>
            <a:r>
              <a:rPr lang="en-US" dirty="0"/>
              <a:t>Which also needs to create an Internet socket</a:t>
            </a:r>
          </a:p>
          <a:p>
            <a:pPr lvl="1"/>
            <a:r>
              <a:rPr lang="en-US" dirty="0"/>
              <a:t>Select from 2 of the transport services offered by the Internet (via sockets)</a:t>
            </a:r>
          </a:p>
          <a:p>
            <a:pPr lvl="1"/>
            <a:r>
              <a:rPr lang="en-US" dirty="0"/>
              <a:t>Define your own application protocol for your Internet application</a:t>
            </a:r>
          </a:p>
          <a:p>
            <a:pPr marL="347663" lvl="1" indent="0">
              <a:buNone/>
            </a:pPr>
            <a:endParaRPr lang="en-US" dirty="0"/>
          </a:p>
        </p:txBody>
      </p:sp>
      <p:sp>
        <p:nvSpPr>
          <p:cNvPr id="3" name="Title 2">
            <a:extLst>
              <a:ext uri="{FF2B5EF4-FFF2-40B4-BE49-F238E27FC236}">
                <a16:creationId xmlns:a16="http://schemas.microsoft.com/office/drawing/2014/main" id="{6D82614F-0343-97C5-30B2-922E740697BC}"/>
              </a:ext>
            </a:extLst>
          </p:cNvPr>
          <p:cNvSpPr>
            <a:spLocks noGrp="1"/>
          </p:cNvSpPr>
          <p:nvPr>
            <p:ph type="title"/>
          </p:nvPr>
        </p:nvSpPr>
        <p:spPr/>
        <p:txBody>
          <a:bodyPr>
            <a:normAutofit fontScale="90000"/>
          </a:bodyPr>
          <a:lstStyle/>
          <a:p>
            <a:r>
              <a:rPr lang="en-US" dirty="0"/>
              <a:t>Summary: How to develop an Internet app?</a:t>
            </a:r>
          </a:p>
        </p:txBody>
      </p:sp>
      <p:sp>
        <p:nvSpPr>
          <p:cNvPr id="5" name="TextBox 4">
            <a:extLst>
              <a:ext uri="{FF2B5EF4-FFF2-40B4-BE49-F238E27FC236}">
                <a16:creationId xmlns:a16="http://schemas.microsoft.com/office/drawing/2014/main" id="{72D23979-F997-082A-B94A-009DDE201023}"/>
              </a:ext>
            </a:extLst>
          </p:cNvPr>
          <p:cNvSpPr txBox="1"/>
          <p:nvPr/>
        </p:nvSpPr>
        <p:spPr>
          <a:xfrm>
            <a:off x="903248" y="5832089"/>
            <a:ext cx="7694343" cy="523220"/>
          </a:xfrm>
          <a:prstGeom prst="rect">
            <a:avLst/>
          </a:prstGeom>
          <a:noFill/>
        </p:spPr>
        <p:txBody>
          <a:bodyPr wrap="square" rtlCol="0">
            <a:spAutoFit/>
          </a:bodyPr>
          <a:lstStyle/>
          <a:p>
            <a:r>
              <a:rPr lang="en-US" sz="2800" b="1" dirty="0">
                <a:latin typeface="Helvetica Neue"/>
                <a:ea typeface="ＭＳ Ｐゴシック" pitchFamily="-65" charset="-128"/>
                <a:cs typeface="Helvetica Neue"/>
              </a:rPr>
              <a:t>Let’s look at exactly what data is exchanged </a:t>
            </a:r>
          </a:p>
        </p:txBody>
      </p:sp>
      <p:sp>
        <p:nvSpPr>
          <p:cNvPr id="6" name="Footer Placeholder 5">
            <a:extLst>
              <a:ext uri="{FF2B5EF4-FFF2-40B4-BE49-F238E27FC236}">
                <a16:creationId xmlns:a16="http://schemas.microsoft.com/office/drawing/2014/main" id="{D6187CD8-D70F-C51F-232B-9381F0BE7E4E}"/>
              </a:ext>
            </a:extLst>
          </p:cNvPr>
          <p:cNvSpPr>
            <a:spLocks noGrp="1"/>
          </p:cNvSpPr>
          <p:nvPr>
            <p:ph type="ftr" sz="quarter" idx="11"/>
          </p:nvPr>
        </p:nvSpPr>
        <p:spPr/>
        <p:txBody>
          <a:bodyPr/>
          <a:lstStyle/>
          <a:p>
            <a:pPr>
              <a:defRPr/>
            </a:pPr>
            <a:r>
              <a:rPr lang="en-US"/>
              <a:t>CS118 - Winter 2025</a:t>
            </a:r>
            <a:endParaRPr lang="en-US" dirty="0"/>
          </a:p>
        </p:txBody>
      </p:sp>
      <p:sp>
        <p:nvSpPr>
          <p:cNvPr id="7" name="Slide Number Placeholder 6">
            <a:extLst>
              <a:ext uri="{FF2B5EF4-FFF2-40B4-BE49-F238E27FC236}">
                <a16:creationId xmlns:a16="http://schemas.microsoft.com/office/drawing/2014/main" id="{346DC4A6-042F-FF31-6EB8-7A54DEDD7C1F}"/>
              </a:ext>
            </a:extLst>
          </p:cNvPr>
          <p:cNvSpPr>
            <a:spLocks noGrp="1"/>
          </p:cNvSpPr>
          <p:nvPr>
            <p:ph type="sldNum" sz="quarter" idx="12"/>
          </p:nvPr>
        </p:nvSpPr>
        <p:spPr/>
        <p:txBody>
          <a:bodyPr/>
          <a:lstStyle/>
          <a:p>
            <a:pPr>
              <a:defRPr/>
            </a:pPr>
            <a:fld id="{9C723E0E-4F07-CD49-BE2C-9BB645675CFB}" type="slidenum">
              <a:rPr lang="en-US" smtClean="0"/>
              <a:pPr>
                <a:defRPr/>
              </a:pPr>
              <a:t>14</a:t>
            </a:fld>
            <a:endParaRPr lang="en-US" dirty="0"/>
          </a:p>
        </p:txBody>
      </p:sp>
    </p:spTree>
    <p:extLst>
      <p:ext uri="{BB962C8B-B14F-4D97-AF65-F5344CB8AC3E}">
        <p14:creationId xmlns:p14="http://schemas.microsoft.com/office/powerpoint/2010/main" val="109961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DB362-0AD0-6838-8E43-C96C77C194CC}"/>
            </a:ext>
          </a:extLst>
        </p:cNvPr>
        <p:cNvGrpSpPr/>
        <p:nvPr/>
      </p:nvGrpSpPr>
      <p:grpSpPr>
        <a:xfrm>
          <a:off x="0" y="0"/>
          <a:ext cx="0" cy="0"/>
          <a:chOff x="0" y="0"/>
          <a:chExt cx="0" cy="0"/>
        </a:xfrm>
      </p:grpSpPr>
      <p:sp>
        <p:nvSpPr>
          <p:cNvPr id="96258" name="Rectangle 2">
            <a:extLst>
              <a:ext uri="{FF2B5EF4-FFF2-40B4-BE49-F238E27FC236}">
                <a16:creationId xmlns:a16="http://schemas.microsoft.com/office/drawing/2014/main" id="{75A839DC-8140-B130-A2C4-025FC1FFD29A}"/>
              </a:ext>
            </a:extLst>
          </p:cNvPr>
          <p:cNvSpPr>
            <a:spLocks noGrp="1" noChangeArrowheads="1"/>
          </p:cNvSpPr>
          <p:nvPr>
            <p:ph type="title"/>
          </p:nvPr>
        </p:nvSpPr>
        <p:spPr/>
        <p:txBody>
          <a:bodyPr/>
          <a:lstStyle/>
          <a:p>
            <a:pPr eaLnBrk="1" hangingPunct="1"/>
            <a:r>
              <a:rPr lang="en-US"/>
              <a:t>Web and HTTP</a:t>
            </a:r>
          </a:p>
        </p:txBody>
      </p:sp>
      <p:sp>
        <p:nvSpPr>
          <p:cNvPr id="96259" name="Rectangle 3">
            <a:extLst>
              <a:ext uri="{FF2B5EF4-FFF2-40B4-BE49-F238E27FC236}">
                <a16:creationId xmlns:a16="http://schemas.microsoft.com/office/drawing/2014/main" id="{E4F32173-A3F7-4350-7269-AEEEB4660F14}"/>
              </a:ext>
            </a:extLst>
          </p:cNvPr>
          <p:cNvSpPr>
            <a:spLocks noGrp="1" noChangeArrowheads="1"/>
          </p:cNvSpPr>
          <p:nvPr>
            <p:ph idx="1"/>
          </p:nvPr>
        </p:nvSpPr>
        <p:spPr>
          <a:xfrm>
            <a:off x="145143" y="931333"/>
            <a:ext cx="8828995" cy="5358342"/>
          </a:xfrm>
        </p:spPr>
        <p:txBody>
          <a:bodyPr/>
          <a:lstStyle/>
          <a:p>
            <a:pPr eaLnBrk="1" hangingPunct="1"/>
            <a:r>
              <a:rPr lang="en-US" dirty="0"/>
              <a:t>Web page: normally consists of</a:t>
            </a:r>
          </a:p>
          <a:p>
            <a:pPr lvl="1" eaLnBrk="1" hangingPunct="1"/>
            <a:r>
              <a:rPr lang="en-US" dirty="0"/>
              <a:t>base HTML-file, which includes </a:t>
            </a:r>
          </a:p>
          <a:p>
            <a:pPr lvl="1" eaLnBrk="1" hangingPunct="1"/>
            <a:r>
              <a:rPr lang="en-US" dirty="0"/>
              <a:t>several referenced objects</a:t>
            </a:r>
          </a:p>
          <a:p>
            <a:pPr eaLnBrk="1" hangingPunct="1"/>
            <a:r>
              <a:rPr lang="en-US" dirty="0"/>
              <a:t>An object can be another HTML file, JPEG image, Java applet, audio file,…</a:t>
            </a:r>
          </a:p>
          <a:p>
            <a:pPr eaLnBrk="1" hangingPunct="1"/>
            <a:r>
              <a:rPr lang="en-US" dirty="0"/>
              <a:t>Each object is addressable by a </a:t>
            </a:r>
            <a:r>
              <a:rPr lang="en-US" dirty="0">
                <a:solidFill>
                  <a:srgbClr val="3A1FFF"/>
                </a:solidFill>
              </a:rPr>
              <a:t>URL</a:t>
            </a:r>
            <a:r>
              <a:rPr lang="en-US" dirty="0">
                <a:solidFill>
                  <a:srgbClr val="FF0000"/>
                </a:solidFill>
              </a:rPr>
              <a:t> </a:t>
            </a:r>
            <a:r>
              <a:rPr lang="en-US" sz="2400" dirty="0"/>
              <a:t>(Universal Resource Locator )</a:t>
            </a:r>
          </a:p>
          <a:p>
            <a:pPr eaLnBrk="1" hangingPunct="1"/>
            <a:endParaRPr lang="en-US" sz="3600" dirty="0"/>
          </a:p>
        </p:txBody>
      </p:sp>
      <p:sp>
        <p:nvSpPr>
          <p:cNvPr id="96262" name="Slide Number Placeholder 5">
            <a:extLst>
              <a:ext uri="{FF2B5EF4-FFF2-40B4-BE49-F238E27FC236}">
                <a16:creationId xmlns:a16="http://schemas.microsoft.com/office/drawing/2014/main" id="{21BA28EF-6311-D4B9-F1BB-7D3BB040F5A3}"/>
              </a:ext>
            </a:extLst>
          </p:cNvPr>
          <p:cNvSpPr>
            <a:spLocks noGrp="1"/>
          </p:cNvSpPr>
          <p:nvPr>
            <p:ph type="sldNum" sz="quarter" idx="12"/>
          </p:nvPr>
        </p:nvSpPr>
        <p:spPr>
          <a:noFill/>
        </p:spPr>
        <p:txBody>
          <a:bodyPr/>
          <a:lstStyle/>
          <a:p>
            <a:fld id="{F88C43AC-BEB0-8846-BDA8-B9D356BD640A}" type="slidenum">
              <a:rPr lang="en-US">
                <a:latin typeface="Helvetica Neue" charset="0"/>
                <a:ea typeface="ＭＳ Ｐゴシック" charset="-128"/>
                <a:cs typeface="ＭＳ Ｐゴシック" charset="-128"/>
              </a:rPr>
              <a:pPr/>
              <a:t>15</a:t>
            </a:fld>
            <a:endParaRPr lang="en-US">
              <a:latin typeface="Helvetica Neue" charset="0"/>
              <a:ea typeface="ＭＳ Ｐゴシック" charset="-128"/>
              <a:cs typeface="ＭＳ Ｐゴシック" charset="-128"/>
            </a:endParaRPr>
          </a:p>
        </p:txBody>
      </p:sp>
      <p:sp>
        <p:nvSpPr>
          <p:cNvPr id="96263" name="Text Box 4">
            <a:extLst>
              <a:ext uri="{FF2B5EF4-FFF2-40B4-BE49-F238E27FC236}">
                <a16:creationId xmlns:a16="http://schemas.microsoft.com/office/drawing/2014/main" id="{33FAED39-8DCC-9051-2E8F-22F66885C01D}"/>
              </a:ext>
            </a:extLst>
          </p:cNvPr>
          <p:cNvSpPr txBox="1">
            <a:spLocks noChangeArrowheads="1"/>
          </p:cNvSpPr>
          <p:nvPr/>
        </p:nvSpPr>
        <p:spPr bwMode="auto">
          <a:xfrm>
            <a:off x="1417173" y="4940234"/>
            <a:ext cx="8964612" cy="457200"/>
          </a:xfrm>
          <a:prstGeom prst="rect">
            <a:avLst/>
          </a:prstGeom>
          <a:noFill/>
          <a:ln w="9525">
            <a:noFill/>
            <a:miter lim="800000"/>
            <a:headEnd/>
            <a:tailEnd/>
          </a:ln>
        </p:spPr>
        <p:txBody>
          <a:bodyPr wrap="none">
            <a:prstTxWarp prst="textNoShape">
              <a:avLst/>
            </a:prstTxWarp>
            <a:spAutoFit/>
          </a:bodyPr>
          <a:lstStyle/>
          <a:p>
            <a:r>
              <a:rPr lang="en-US" b="1" dirty="0">
                <a:latin typeface="Courier New" charset="0"/>
              </a:rPr>
              <a:t>http://</a:t>
            </a:r>
            <a:r>
              <a:rPr lang="en-US" b="1" dirty="0" err="1">
                <a:latin typeface="Courier New" charset="0"/>
              </a:rPr>
              <a:t>www.someschool.edu:</a:t>
            </a:r>
            <a:r>
              <a:rPr lang="en-US" b="1" dirty="0" err="1">
                <a:solidFill>
                  <a:schemeClr val="accent6"/>
                </a:solidFill>
                <a:latin typeface="Courier New" charset="0"/>
              </a:rPr>
              <a:t>port</a:t>
            </a:r>
            <a:r>
              <a:rPr lang="en-US" b="1" dirty="0">
                <a:solidFill>
                  <a:schemeClr val="accent6"/>
                </a:solidFill>
                <a:latin typeface="Courier New" charset="0"/>
              </a:rPr>
              <a:t>#</a:t>
            </a:r>
            <a:r>
              <a:rPr lang="en-US" b="1" dirty="0">
                <a:latin typeface="Courier New" charset="0"/>
              </a:rPr>
              <a:t>/</a:t>
            </a:r>
            <a:r>
              <a:rPr lang="en-US" b="1" dirty="0" err="1">
                <a:latin typeface="Courier New" charset="0"/>
              </a:rPr>
              <a:t>someDept</a:t>
            </a:r>
            <a:r>
              <a:rPr lang="en-US" b="1" dirty="0">
                <a:latin typeface="Courier New" charset="0"/>
              </a:rPr>
              <a:t>/</a:t>
            </a:r>
            <a:r>
              <a:rPr lang="en-US" b="1" dirty="0" err="1">
                <a:latin typeface="Courier New" charset="0"/>
              </a:rPr>
              <a:t>pic.gif</a:t>
            </a:r>
            <a:endParaRPr lang="en-US" b="1" dirty="0">
              <a:latin typeface="Courier New" charset="0"/>
            </a:endParaRPr>
          </a:p>
        </p:txBody>
      </p:sp>
      <p:sp>
        <p:nvSpPr>
          <p:cNvPr id="96264" name="AutoShape 5">
            <a:extLst>
              <a:ext uri="{FF2B5EF4-FFF2-40B4-BE49-F238E27FC236}">
                <a16:creationId xmlns:a16="http://schemas.microsoft.com/office/drawing/2014/main" id="{5809318A-898F-8663-C521-F6C6BA1C1CC8}"/>
              </a:ext>
            </a:extLst>
          </p:cNvPr>
          <p:cNvSpPr>
            <a:spLocks/>
          </p:cNvSpPr>
          <p:nvPr/>
        </p:nvSpPr>
        <p:spPr bwMode="auto">
          <a:xfrm rot="-5400000">
            <a:off x="3714741" y="3923099"/>
            <a:ext cx="185738" cy="2858182"/>
          </a:xfrm>
          <a:prstGeom prst="leftBrace">
            <a:avLst>
              <a:gd name="adj1" fmla="val 304531"/>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96265" name="AutoShape 6">
            <a:extLst>
              <a:ext uri="{FF2B5EF4-FFF2-40B4-BE49-F238E27FC236}">
                <a16:creationId xmlns:a16="http://schemas.microsoft.com/office/drawing/2014/main" id="{B642C795-D5C7-5173-5D24-EC008D228ABE}"/>
              </a:ext>
            </a:extLst>
          </p:cNvPr>
          <p:cNvSpPr>
            <a:spLocks/>
          </p:cNvSpPr>
          <p:nvPr/>
        </p:nvSpPr>
        <p:spPr bwMode="auto">
          <a:xfrm rot="-5400000">
            <a:off x="6226072" y="4388102"/>
            <a:ext cx="90488" cy="1842448"/>
          </a:xfrm>
          <a:prstGeom prst="leftBrace">
            <a:avLst>
              <a:gd name="adj1" fmla="val 332445"/>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96266" name="Text Box 7">
            <a:extLst>
              <a:ext uri="{FF2B5EF4-FFF2-40B4-BE49-F238E27FC236}">
                <a16:creationId xmlns:a16="http://schemas.microsoft.com/office/drawing/2014/main" id="{920316D8-E927-6FBF-177B-39374BECBCC7}"/>
              </a:ext>
            </a:extLst>
          </p:cNvPr>
          <p:cNvSpPr txBox="1">
            <a:spLocks noChangeArrowheads="1"/>
          </p:cNvSpPr>
          <p:nvPr/>
        </p:nvSpPr>
        <p:spPr bwMode="auto">
          <a:xfrm>
            <a:off x="3164269" y="5461992"/>
            <a:ext cx="1622425" cy="457200"/>
          </a:xfrm>
          <a:prstGeom prst="rect">
            <a:avLst/>
          </a:prstGeom>
          <a:noFill/>
          <a:ln w="9525">
            <a:noFill/>
            <a:miter lim="800000"/>
            <a:headEnd/>
            <a:tailEnd/>
          </a:ln>
        </p:spPr>
        <p:txBody>
          <a:bodyPr wrap="none">
            <a:prstTxWarp prst="textNoShape">
              <a:avLst/>
            </a:prstTxWarp>
            <a:spAutoFit/>
          </a:bodyPr>
          <a:lstStyle/>
          <a:p>
            <a:r>
              <a:rPr lang="en-US">
                <a:latin typeface="Comic Sans MS" charset="0"/>
              </a:rPr>
              <a:t>host name</a:t>
            </a:r>
            <a:endParaRPr lang="en-US">
              <a:latin typeface="Times New Roman" charset="0"/>
            </a:endParaRPr>
          </a:p>
        </p:txBody>
      </p:sp>
      <p:sp>
        <p:nvSpPr>
          <p:cNvPr id="96267" name="Text Box 8">
            <a:extLst>
              <a:ext uri="{FF2B5EF4-FFF2-40B4-BE49-F238E27FC236}">
                <a16:creationId xmlns:a16="http://schemas.microsoft.com/office/drawing/2014/main" id="{48FF0AE1-1AE1-2101-235F-0A2B474EA40D}"/>
              </a:ext>
            </a:extLst>
          </p:cNvPr>
          <p:cNvSpPr txBox="1">
            <a:spLocks noChangeArrowheads="1"/>
          </p:cNvSpPr>
          <p:nvPr/>
        </p:nvSpPr>
        <p:spPr bwMode="auto">
          <a:xfrm>
            <a:off x="5959112" y="5371503"/>
            <a:ext cx="1011135" cy="584775"/>
          </a:xfrm>
          <a:prstGeom prst="rect">
            <a:avLst/>
          </a:prstGeom>
          <a:noFill/>
          <a:ln w="9525">
            <a:noFill/>
            <a:miter lim="800000"/>
            <a:headEnd/>
            <a:tailEnd/>
          </a:ln>
        </p:spPr>
        <p:txBody>
          <a:bodyPr wrap="square">
            <a:prstTxWarp prst="textNoShape">
              <a:avLst/>
            </a:prstTxWarp>
            <a:spAutoFit/>
          </a:bodyPr>
          <a:lstStyle/>
          <a:p>
            <a:r>
              <a:rPr lang="en-US" dirty="0">
                <a:latin typeface="Comic Sans MS" charset="0"/>
              </a:rPr>
              <a:t>path name</a:t>
            </a:r>
            <a:endParaRPr lang="en-US" dirty="0">
              <a:latin typeface="Times New Roman" charset="0"/>
            </a:endParaRPr>
          </a:p>
        </p:txBody>
      </p:sp>
      <p:sp>
        <p:nvSpPr>
          <p:cNvPr id="96268" name="Line 9">
            <a:extLst>
              <a:ext uri="{FF2B5EF4-FFF2-40B4-BE49-F238E27FC236}">
                <a16:creationId xmlns:a16="http://schemas.microsoft.com/office/drawing/2014/main" id="{0163B584-D788-052B-0AA0-37FADABCA623}"/>
              </a:ext>
            </a:extLst>
          </p:cNvPr>
          <p:cNvSpPr>
            <a:spLocks noChangeShapeType="1"/>
          </p:cNvSpPr>
          <p:nvPr/>
        </p:nvSpPr>
        <p:spPr bwMode="auto">
          <a:xfrm flipV="1">
            <a:off x="1880723" y="5295834"/>
            <a:ext cx="0" cy="5175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6269" name="Text Box 10">
            <a:extLst>
              <a:ext uri="{FF2B5EF4-FFF2-40B4-BE49-F238E27FC236}">
                <a16:creationId xmlns:a16="http://schemas.microsoft.com/office/drawing/2014/main" id="{EC97CA61-5A16-C1B4-80DB-2F45EF00373C}"/>
              </a:ext>
            </a:extLst>
          </p:cNvPr>
          <p:cNvSpPr txBox="1">
            <a:spLocks noChangeArrowheads="1"/>
          </p:cNvSpPr>
          <p:nvPr/>
        </p:nvSpPr>
        <p:spPr bwMode="auto">
          <a:xfrm>
            <a:off x="802810" y="5770779"/>
            <a:ext cx="2155825" cy="822325"/>
          </a:xfrm>
          <a:prstGeom prst="rect">
            <a:avLst/>
          </a:prstGeom>
          <a:noFill/>
          <a:ln w="9525">
            <a:noFill/>
            <a:miter lim="800000"/>
            <a:headEnd/>
            <a:tailEnd/>
          </a:ln>
        </p:spPr>
        <p:txBody>
          <a:bodyPr>
            <a:prstTxWarp prst="textNoShape">
              <a:avLst/>
            </a:prstTxWarp>
            <a:spAutoFit/>
          </a:bodyPr>
          <a:lstStyle/>
          <a:p>
            <a:pPr>
              <a:spcBef>
                <a:spcPct val="20000"/>
              </a:spcBef>
              <a:buClr>
                <a:schemeClr val="accent2"/>
              </a:buClr>
              <a:buSzPct val="85000"/>
              <a:buFont typeface="ZapfDingbats" pitchFamily="82" charset="2"/>
              <a:buNone/>
            </a:pPr>
            <a:r>
              <a:rPr lang="en-US">
                <a:latin typeface="Comic Sans MS" charset="0"/>
              </a:rPr>
              <a:t>Application protocol</a:t>
            </a:r>
          </a:p>
        </p:txBody>
      </p:sp>
      <p:sp>
        <p:nvSpPr>
          <p:cNvPr id="2" name="Footer Placeholder 4">
            <a:extLst>
              <a:ext uri="{FF2B5EF4-FFF2-40B4-BE49-F238E27FC236}">
                <a16:creationId xmlns:a16="http://schemas.microsoft.com/office/drawing/2014/main" id="{13A3F14F-D3F0-4E8D-518C-6261D6665F25}"/>
              </a:ext>
            </a:extLst>
          </p:cNvPr>
          <p:cNvSpPr>
            <a:spLocks noGrp="1"/>
          </p:cNvSpPr>
          <p:nvPr>
            <p:ph type="ftr" sz="quarter" idx="11"/>
          </p:nvPr>
        </p:nvSpPr>
        <p:spPr>
          <a:xfrm>
            <a:off x="0" y="6675661"/>
            <a:ext cx="1828800" cy="182339"/>
          </a:xfrm>
        </p:spPr>
        <p:txBody>
          <a:bodyPr/>
          <a:lstStyle/>
          <a:p>
            <a:r>
              <a:rPr lang="nl-NL" dirty="0"/>
              <a:t>CS118 - Winter 2025</a:t>
            </a:r>
            <a:endParaRPr lang="en-US" dirty="0"/>
          </a:p>
        </p:txBody>
      </p:sp>
    </p:spTree>
    <p:extLst>
      <p:ext uri="{BB962C8B-B14F-4D97-AF65-F5344CB8AC3E}">
        <p14:creationId xmlns:p14="http://schemas.microsoft.com/office/powerpoint/2010/main" val="3483083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normAutofit/>
          </a:bodyPr>
          <a:lstStyle/>
          <a:p>
            <a:r>
              <a:rPr lang="en-US" sz="3200" dirty="0"/>
              <a:t>HTTP: </a:t>
            </a:r>
            <a:r>
              <a:rPr lang="en-US" sz="3200" dirty="0" err="1">
                <a:solidFill>
                  <a:srgbClr val="000090"/>
                </a:solidFill>
              </a:rPr>
              <a:t>HyperText</a:t>
            </a:r>
            <a:r>
              <a:rPr lang="en-US" sz="3200" dirty="0">
                <a:solidFill>
                  <a:srgbClr val="000090"/>
                </a:solidFill>
              </a:rPr>
              <a:t> Transfer Protocol</a:t>
            </a:r>
          </a:p>
        </p:txBody>
      </p:sp>
      <p:sp>
        <p:nvSpPr>
          <p:cNvPr id="102405" name="Rectangle 3"/>
          <p:cNvSpPr>
            <a:spLocks noGrp="1" noChangeArrowheads="1"/>
          </p:cNvSpPr>
          <p:nvPr>
            <p:ph sz="half" idx="1"/>
          </p:nvPr>
        </p:nvSpPr>
        <p:spPr>
          <a:xfrm>
            <a:off x="193805" y="901338"/>
            <a:ext cx="5128099" cy="5739932"/>
          </a:xfrm>
        </p:spPr>
        <p:txBody>
          <a:bodyPr>
            <a:normAutofit/>
          </a:bodyPr>
          <a:lstStyle/>
          <a:p>
            <a:pPr eaLnBrk="1" hangingPunct="1">
              <a:lnSpc>
                <a:spcPts val="2880"/>
              </a:lnSpc>
              <a:spcBef>
                <a:spcPts val="0"/>
              </a:spcBef>
              <a:spcAft>
                <a:spcPts val="1200"/>
              </a:spcAft>
            </a:pPr>
            <a:r>
              <a:rPr lang="en-US" sz="2400" dirty="0"/>
              <a:t>Web’s application layer protocol</a:t>
            </a:r>
          </a:p>
          <a:p>
            <a:pPr>
              <a:lnSpc>
                <a:spcPts val="2880"/>
              </a:lnSpc>
              <a:spcBef>
                <a:spcPts val="0"/>
              </a:spcBef>
              <a:spcAft>
                <a:spcPts val="1200"/>
              </a:spcAft>
            </a:pPr>
            <a:r>
              <a:rPr lang="en-US" sz="2400" dirty="0"/>
              <a:t>Client/Server model</a:t>
            </a:r>
          </a:p>
          <a:p>
            <a:pPr lvl="1">
              <a:lnSpc>
                <a:spcPts val="2880"/>
              </a:lnSpc>
              <a:spcBef>
                <a:spcPts val="0"/>
              </a:spcBef>
              <a:spcAft>
                <a:spcPts val="1200"/>
              </a:spcAft>
            </a:pPr>
            <a:r>
              <a:rPr lang="en-US" i="1" dirty="0">
                <a:solidFill>
                  <a:srgbClr val="3A1FFF"/>
                </a:solidFill>
              </a:rPr>
              <a:t>client:</a:t>
            </a:r>
            <a:r>
              <a:rPr lang="en-US" dirty="0"/>
              <a:t> browser that requests, receives, “displays” Web objects</a:t>
            </a:r>
          </a:p>
          <a:p>
            <a:pPr lvl="1">
              <a:lnSpc>
                <a:spcPts val="2880"/>
              </a:lnSpc>
              <a:spcBef>
                <a:spcPts val="0"/>
              </a:spcBef>
              <a:spcAft>
                <a:spcPts val="1200"/>
              </a:spcAft>
            </a:pPr>
            <a:r>
              <a:rPr lang="en-US" i="1" dirty="0">
                <a:solidFill>
                  <a:srgbClr val="3A1FFF"/>
                </a:solidFill>
              </a:rPr>
              <a:t>server:</a:t>
            </a:r>
            <a:r>
              <a:rPr lang="en-US" dirty="0"/>
              <a:t> Web server sends objects in response to requests</a:t>
            </a:r>
          </a:p>
          <a:p>
            <a:pPr>
              <a:lnSpc>
                <a:spcPts val="2880"/>
              </a:lnSpc>
              <a:spcBef>
                <a:spcPts val="0"/>
              </a:spcBef>
              <a:spcAft>
                <a:spcPts val="1200"/>
              </a:spcAft>
            </a:pPr>
            <a:r>
              <a:rPr lang="en-US" sz="2400" dirty="0"/>
              <a:t>HTTP/1.0: non-persistent connection</a:t>
            </a:r>
          </a:p>
          <a:p>
            <a:pPr>
              <a:lnSpc>
                <a:spcPts val="2880"/>
              </a:lnSpc>
              <a:spcBef>
                <a:spcPts val="0"/>
              </a:spcBef>
              <a:spcAft>
                <a:spcPts val="1200"/>
              </a:spcAft>
            </a:pPr>
            <a:r>
              <a:rPr lang="en-US" sz="2400" dirty="0"/>
              <a:t>HTTP/1.1: persistent connection</a:t>
            </a:r>
          </a:p>
          <a:p>
            <a:pPr lvl="1">
              <a:lnSpc>
                <a:spcPts val="2880"/>
              </a:lnSpc>
              <a:spcBef>
                <a:spcPts val="0"/>
              </a:spcBef>
              <a:spcAft>
                <a:spcPts val="1200"/>
              </a:spcAft>
            </a:pPr>
            <a:r>
              <a:rPr lang="en-US" sz="2100" dirty="0"/>
              <a:t>May also pipelining</a:t>
            </a:r>
          </a:p>
          <a:p>
            <a:pPr>
              <a:lnSpc>
                <a:spcPct val="90000"/>
              </a:lnSpc>
              <a:spcBef>
                <a:spcPts val="0"/>
              </a:spcBef>
              <a:spcAft>
                <a:spcPts val="1200"/>
              </a:spcAft>
            </a:pPr>
            <a:endParaRPr lang="en-US" dirty="0"/>
          </a:p>
        </p:txBody>
      </p:sp>
      <p:sp>
        <p:nvSpPr>
          <p:cNvPr id="102408" name="Slide Number Placeholder 6"/>
          <p:cNvSpPr>
            <a:spLocks noGrp="1"/>
          </p:cNvSpPr>
          <p:nvPr>
            <p:ph type="sldNum" sz="quarter" idx="12"/>
          </p:nvPr>
        </p:nvSpPr>
        <p:spPr>
          <a:noFill/>
        </p:spPr>
        <p:txBody>
          <a:bodyPr/>
          <a:lstStyle/>
          <a:p>
            <a:fld id="{0459DCA6-3532-C547-901D-7D1B85861367}" type="slidenum">
              <a:rPr lang="en-US">
                <a:latin typeface="Helvetica Neue" charset="0"/>
                <a:ea typeface="ＭＳ Ｐゴシック" charset="-128"/>
                <a:cs typeface="ＭＳ Ｐゴシック" charset="-128"/>
              </a:rPr>
              <a:pPr/>
              <a:t>16</a:t>
            </a:fld>
            <a:endParaRPr lang="en-US">
              <a:latin typeface="Helvetica Neue" charset="0"/>
              <a:ea typeface="ＭＳ Ｐゴシック" charset="-128"/>
              <a:cs typeface="ＭＳ Ｐゴシック" charset="-128"/>
            </a:endParaRPr>
          </a:p>
        </p:txBody>
      </p:sp>
      <p:graphicFrame>
        <p:nvGraphicFramePr>
          <p:cNvPr id="102402" name="Object 2"/>
          <p:cNvGraphicFramePr>
            <a:graphicFrameLocks noChangeAspect="1"/>
          </p:cNvGraphicFramePr>
          <p:nvPr/>
        </p:nvGraphicFramePr>
        <p:xfrm>
          <a:off x="5407615" y="2002491"/>
          <a:ext cx="752475" cy="596900"/>
        </p:xfrm>
        <a:graphic>
          <a:graphicData uri="http://schemas.openxmlformats.org/presentationml/2006/ole">
            <mc:AlternateContent xmlns:mc="http://schemas.openxmlformats.org/markup-compatibility/2006">
              <mc:Choice xmlns:v="urn:schemas-microsoft-com:vml" Requires="v">
                <p:oleObj name="Clip" r:id="rId3" imgW="7309884" imgH="6060558" progId="">
                  <p:embed/>
                </p:oleObj>
              </mc:Choice>
              <mc:Fallback>
                <p:oleObj name="Clip" r:id="rId3" imgW="7309884" imgH="6060558" progId="">
                  <p:embed/>
                  <p:pic>
                    <p:nvPicPr>
                      <p:cNvPr id="1024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615" y="2002491"/>
                        <a:ext cx="752475" cy="596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409" name="Text Box 5"/>
          <p:cNvSpPr txBox="1">
            <a:spLocks noChangeArrowheads="1"/>
          </p:cNvSpPr>
          <p:nvPr/>
        </p:nvSpPr>
        <p:spPr bwMode="auto">
          <a:xfrm>
            <a:off x="5455704" y="1469747"/>
            <a:ext cx="1210791" cy="558785"/>
          </a:xfrm>
          <a:prstGeom prst="rect">
            <a:avLst/>
          </a:prstGeom>
          <a:noFill/>
          <a:ln w="9525">
            <a:noFill/>
            <a:miter lim="800000"/>
            <a:headEnd/>
            <a:tailEnd/>
          </a:ln>
        </p:spPr>
        <p:txBody>
          <a:bodyPr wrap="none">
            <a:prstTxWarp prst="textNoShape">
              <a:avLst/>
            </a:prstTxWarp>
            <a:spAutoFit/>
          </a:bodyPr>
          <a:lstStyle/>
          <a:p>
            <a:pPr algn="ctr">
              <a:lnSpc>
                <a:spcPts val="1600"/>
              </a:lnSpc>
            </a:pPr>
            <a:r>
              <a:rPr lang="en-US" sz="1600">
                <a:latin typeface="Helvetica Neue"/>
                <a:cs typeface="Helvetica Neue"/>
              </a:rPr>
              <a:t>PC running</a:t>
            </a:r>
          </a:p>
          <a:p>
            <a:pPr algn="ctr">
              <a:lnSpc>
                <a:spcPts val="1600"/>
              </a:lnSpc>
            </a:pPr>
            <a:r>
              <a:rPr lang="en-US" sz="1600">
                <a:latin typeface="Helvetica Neue"/>
                <a:cs typeface="Helvetica Neue"/>
              </a:rPr>
              <a:t>Explorer</a:t>
            </a:r>
            <a:endParaRPr lang="en-US">
              <a:latin typeface="Helvetica Neue"/>
              <a:cs typeface="Helvetica Neue"/>
            </a:endParaRPr>
          </a:p>
        </p:txBody>
      </p:sp>
      <p:graphicFrame>
        <p:nvGraphicFramePr>
          <p:cNvPr id="102403" name="Object 3"/>
          <p:cNvGraphicFramePr>
            <a:graphicFrameLocks noChangeAspect="1"/>
          </p:cNvGraphicFramePr>
          <p:nvPr/>
        </p:nvGraphicFramePr>
        <p:xfrm>
          <a:off x="5374090" y="4556125"/>
          <a:ext cx="752475" cy="596900"/>
        </p:xfrm>
        <a:graphic>
          <a:graphicData uri="http://schemas.openxmlformats.org/presentationml/2006/ole">
            <mc:AlternateContent xmlns:mc="http://schemas.openxmlformats.org/markup-compatibility/2006">
              <mc:Choice xmlns:v="urn:schemas-microsoft-com:vml" Requires="v">
                <p:oleObj name="Clip" r:id="rId5" imgW="7309884" imgH="6060558" progId="">
                  <p:embed/>
                </p:oleObj>
              </mc:Choice>
              <mc:Fallback>
                <p:oleObj name="Clip" r:id="rId5" imgW="7309884" imgH="6060558" progId="">
                  <p:embed/>
                  <p:pic>
                    <p:nvPicPr>
                      <p:cNvPr id="1024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4090" y="4556125"/>
                        <a:ext cx="752475" cy="596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410" name="Text Box 7"/>
          <p:cNvSpPr txBox="1">
            <a:spLocks noChangeArrowheads="1"/>
          </p:cNvSpPr>
          <p:nvPr/>
        </p:nvSpPr>
        <p:spPr bwMode="auto">
          <a:xfrm>
            <a:off x="7749066" y="3836989"/>
            <a:ext cx="1394934" cy="1077218"/>
          </a:xfrm>
          <a:prstGeom prst="rect">
            <a:avLst/>
          </a:prstGeom>
          <a:noFill/>
          <a:ln w="9525">
            <a:noFill/>
            <a:miter lim="800000"/>
            <a:headEnd/>
            <a:tailEnd/>
          </a:ln>
        </p:spPr>
        <p:txBody>
          <a:bodyPr wrap="none">
            <a:prstTxWarp prst="textNoShape">
              <a:avLst/>
            </a:prstTxWarp>
            <a:spAutoFit/>
          </a:bodyPr>
          <a:lstStyle/>
          <a:p>
            <a:pPr algn="ctr">
              <a:spcBef>
                <a:spcPts val="0"/>
              </a:spcBef>
            </a:pPr>
            <a:r>
              <a:rPr lang="en-US" sz="1600">
                <a:latin typeface="Helvetica Neue"/>
              </a:rPr>
              <a:t>Server </a:t>
            </a:r>
          </a:p>
          <a:p>
            <a:pPr algn="ctr">
              <a:spcBef>
                <a:spcPts val="0"/>
              </a:spcBef>
            </a:pPr>
            <a:r>
              <a:rPr lang="en-US" sz="1600">
                <a:latin typeface="Helvetica Neue"/>
              </a:rPr>
              <a:t>running</a:t>
            </a:r>
          </a:p>
          <a:p>
            <a:pPr algn="ctr">
              <a:spcBef>
                <a:spcPts val="0"/>
              </a:spcBef>
            </a:pPr>
            <a:r>
              <a:rPr lang="en-US" sz="1600">
                <a:latin typeface="Helvetica Neue"/>
              </a:rPr>
              <a:t>Apache Web</a:t>
            </a:r>
          </a:p>
          <a:p>
            <a:pPr algn="ctr">
              <a:spcBef>
                <a:spcPts val="0"/>
              </a:spcBef>
            </a:pPr>
            <a:r>
              <a:rPr lang="en-US" sz="1600">
                <a:latin typeface="Helvetica Neue"/>
              </a:rPr>
              <a:t>server</a:t>
            </a:r>
            <a:endParaRPr lang="en-US">
              <a:latin typeface="Helvetica Neue"/>
            </a:endParaRPr>
          </a:p>
        </p:txBody>
      </p:sp>
      <p:grpSp>
        <p:nvGrpSpPr>
          <p:cNvPr id="102411" name="Group 8"/>
          <p:cNvGrpSpPr>
            <a:grpSpLocks/>
          </p:cNvGrpSpPr>
          <p:nvPr/>
        </p:nvGrpSpPr>
        <p:grpSpPr bwMode="auto">
          <a:xfrm>
            <a:off x="8168169" y="2725740"/>
            <a:ext cx="504825" cy="1071562"/>
            <a:chOff x="4180" y="783"/>
            <a:chExt cx="150" cy="307"/>
          </a:xfrm>
        </p:grpSpPr>
        <p:sp>
          <p:nvSpPr>
            <p:cNvPr id="102421" name="AutoShape 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a:p>
          </p:txBody>
        </p:sp>
        <p:sp>
          <p:nvSpPr>
            <p:cNvPr id="102422" name="Rectangle 1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a:p>
          </p:txBody>
        </p:sp>
        <p:sp>
          <p:nvSpPr>
            <p:cNvPr id="102423" name="Rectangle 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a:p>
          </p:txBody>
        </p:sp>
        <p:sp>
          <p:nvSpPr>
            <p:cNvPr id="102424" name="AutoShape 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a:p>
          </p:txBody>
        </p:sp>
        <p:sp>
          <p:nvSpPr>
            <p:cNvPr id="102425" name="Line 1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02426" name="Line 1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02427" name="Rectangle 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102428" name="Rectangle 1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grpSp>
      <p:sp>
        <p:nvSpPr>
          <p:cNvPr id="102412" name="Line 17"/>
          <p:cNvSpPr>
            <a:spLocks noChangeShapeType="1"/>
          </p:cNvSpPr>
          <p:nvPr/>
        </p:nvSpPr>
        <p:spPr bwMode="auto">
          <a:xfrm>
            <a:off x="6335059" y="2278529"/>
            <a:ext cx="1752147" cy="817098"/>
          </a:xfrm>
          <a:prstGeom prst="line">
            <a:avLst/>
          </a:prstGeom>
          <a:noFill/>
          <a:ln w="28575">
            <a:solidFill>
              <a:srgbClr val="FF0000"/>
            </a:solidFill>
            <a:round/>
            <a:headEnd/>
            <a:tailEnd type="triangle" w="med" len="med"/>
          </a:ln>
        </p:spPr>
        <p:txBody>
          <a:bodyPr wrap="none" anchor="ctr">
            <a:prstTxWarp prst="textNoShape">
              <a:avLst/>
            </a:prstTxWarp>
          </a:bodyPr>
          <a:lstStyle/>
          <a:p>
            <a:endParaRPr lang="en-US"/>
          </a:p>
        </p:txBody>
      </p:sp>
      <p:sp>
        <p:nvSpPr>
          <p:cNvPr id="102413" name="Line 18"/>
          <p:cNvSpPr>
            <a:spLocks noChangeShapeType="1"/>
          </p:cNvSpPr>
          <p:nvPr/>
        </p:nvSpPr>
        <p:spPr bwMode="auto">
          <a:xfrm flipH="1" flipV="1">
            <a:off x="6230470" y="2405528"/>
            <a:ext cx="1799582" cy="832973"/>
          </a:xfrm>
          <a:prstGeom prst="line">
            <a:avLst/>
          </a:prstGeom>
          <a:noFill/>
          <a:ln w="28575">
            <a:solidFill>
              <a:srgbClr val="FF0000"/>
            </a:solidFill>
            <a:round/>
            <a:headEnd/>
            <a:tailEnd type="triangle" w="med" len="med"/>
          </a:ln>
        </p:spPr>
        <p:txBody>
          <a:bodyPr wrap="none" anchor="ctr">
            <a:prstTxWarp prst="textNoShape">
              <a:avLst/>
            </a:prstTxWarp>
          </a:bodyPr>
          <a:lstStyle/>
          <a:p>
            <a:endParaRPr lang="en-US"/>
          </a:p>
        </p:txBody>
      </p:sp>
      <p:sp>
        <p:nvSpPr>
          <p:cNvPr id="102414" name="Line 19"/>
          <p:cNvSpPr>
            <a:spLocks noChangeShapeType="1"/>
          </p:cNvSpPr>
          <p:nvPr/>
        </p:nvSpPr>
        <p:spPr bwMode="auto">
          <a:xfrm flipV="1">
            <a:off x="6052180" y="3481012"/>
            <a:ext cx="2047875" cy="1095375"/>
          </a:xfrm>
          <a:prstGeom prst="line">
            <a:avLst/>
          </a:prstGeom>
          <a:noFill/>
          <a:ln w="28575">
            <a:solidFill>
              <a:srgbClr val="FF0000"/>
            </a:solidFill>
            <a:round/>
            <a:headEnd/>
            <a:tailEnd type="triangle" w="med" len="med"/>
          </a:ln>
        </p:spPr>
        <p:txBody>
          <a:bodyPr wrap="none" anchor="ctr">
            <a:prstTxWarp prst="textNoShape">
              <a:avLst/>
            </a:prstTxWarp>
          </a:bodyPr>
          <a:lstStyle/>
          <a:p>
            <a:endParaRPr lang="en-US"/>
          </a:p>
        </p:txBody>
      </p:sp>
      <p:sp>
        <p:nvSpPr>
          <p:cNvPr id="102415" name="Line 20"/>
          <p:cNvSpPr>
            <a:spLocks noChangeShapeType="1"/>
          </p:cNvSpPr>
          <p:nvPr/>
        </p:nvSpPr>
        <p:spPr bwMode="auto">
          <a:xfrm flipH="1">
            <a:off x="6128380" y="3604837"/>
            <a:ext cx="2047875" cy="1133475"/>
          </a:xfrm>
          <a:prstGeom prst="line">
            <a:avLst/>
          </a:prstGeom>
          <a:noFill/>
          <a:ln w="28575">
            <a:solidFill>
              <a:srgbClr val="FF0000"/>
            </a:solidFill>
            <a:round/>
            <a:headEnd/>
            <a:tailEnd type="triangle" w="med" len="med"/>
          </a:ln>
        </p:spPr>
        <p:txBody>
          <a:bodyPr wrap="none" anchor="ctr">
            <a:prstTxWarp prst="textNoShape">
              <a:avLst/>
            </a:prstTxWarp>
          </a:bodyPr>
          <a:lstStyle/>
          <a:p>
            <a:endParaRPr lang="en-US"/>
          </a:p>
        </p:txBody>
      </p:sp>
      <p:sp>
        <p:nvSpPr>
          <p:cNvPr id="102416" name="Text Box 21"/>
          <p:cNvSpPr txBox="1">
            <a:spLocks noChangeArrowheads="1"/>
          </p:cNvSpPr>
          <p:nvPr/>
        </p:nvSpPr>
        <p:spPr bwMode="auto">
          <a:xfrm>
            <a:off x="5304065" y="5085068"/>
            <a:ext cx="1328775" cy="558785"/>
          </a:xfrm>
          <a:prstGeom prst="rect">
            <a:avLst/>
          </a:prstGeom>
          <a:noFill/>
          <a:ln w="9525">
            <a:noFill/>
            <a:miter lim="800000"/>
            <a:headEnd/>
            <a:tailEnd/>
          </a:ln>
        </p:spPr>
        <p:txBody>
          <a:bodyPr wrap="none">
            <a:prstTxWarp prst="textNoShape">
              <a:avLst/>
            </a:prstTxWarp>
            <a:spAutoFit/>
          </a:bodyPr>
          <a:lstStyle/>
          <a:p>
            <a:pPr algn="ctr">
              <a:lnSpc>
                <a:spcPts val="1600"/>
              </a:lnSpc>
            </a:pPr>
            <a:r>
              <a:rPr lang="en-US" sz="1600">
                <a:latin typeface="Helvetica Neue"/>
                <a:cs typeface="Helvetica Neue"/>
              </a:rPr>
              <a:t>Mac running</a:t>
            </a:r>
          </a:p>
          <a:p>
            <a:pPr algn="ctr">
              <a:lnSpc>
                <a:spcPts val="1600"/>
              </a:lnSpc>
            </a:pPr>
            <a:r>
              <a:rPr lang="en-US" sz="1600">
                <a:latin typeface="Helvetica Neue"/>
                <a:cs typeface="Helvetica Neue"/>
              </a:rPr>
              <a:t>Safari</a:t>
            </a:r>
            <a:endParaRPr lang="en-US">
              <a:latin typeface="Helvetica Neue"/>
              <a:cs typeface="Helvetica Neue"/>
            </a:endParaRPr>
          </a:p>
        </p:txBody>
      </p:sp>
      <p:sp>
        <p:nvSpPr>
          <p:cNvPr id="102417" name="Text Box 22"/>
          <p:cNvSpPr txBox="1">
            <a:spLocks noChangeArrowheads="1"/>
          </p:cNvSpPr>
          <p:nvPr/>
        </p:nvSpPr>
        <p:spPr bwMode="auto">
          <a:xfrm rot="1422049">
            <a:off x="6348509" y="2292936"/>
            <a:ext cx="1523174" cy="338554"/>
          </a:xfrm>
          <a:prstGeom prst="rect">
            <a:avLst/>
          </a:prstGeom>
          <a:noFill/>
          <a:ln w="9525">
            <a:noFill/>
            <a:miter lim="800000"/>
            <a:headEnd/>
            <a:tailEnd/>
          </a:ln>
        </p:spPr>
        <p:txBody>
          <a:bodyPr wrap="none">
            <a:prstTxWarp prst="textNoShape">
              <a:avLst/>
            </a:prstTxWarp>
            <a:spAutoFit/>
          </a:bodyPr>
          <a:lstStyle/>
          <a:p>
            <a:pPr algn="ctr"/>
            <a:r>
              <a:rPr lang="en-US" sz="1600">
                <a:solidFill>
                  <a:srgbClr val="FF0000"/>
                </a:solidFill>
                <a:latin typeface="Comic Sans MS" charset="0"/>
              </a:rPr>
              <a:t>HTTP request</a:t>
            </a:r>
            <a:endParaRPr lang="en-US">
              <a:latin typeface="Times New Roman" charset="0"/>
            </a:endParaRPr>
          </a:p>
        </p:txBody>
      </p:sp>
      <p:sp>
        <p:nvSpPr>
          <p:cNvPr id="102418" name="Text Box 23"/>
          <p:cNvSpPr txBox="1">
            <a:spLocks noChangeArrowheads="1"/>
          </p:cNvSpPr>
          <p:nvPr/>
        </p:nvSpPr>
        <p:spPr bwMode="auto">
          <a:xfrm rot="-1692639">
            <a:off x="6138960" y="3788360"/>
            <a:ext cx="1523174" cy="338554"/>
          </a:xfrm>
          <a:prstGeom prst="rect">
            <a:avLst/>
          </a:prstGeom>
          <a:noFill/>
          <a:ln w="9525">
            <a:noFill/>
            <a:miter lim="800000"/>
            <a:headEnd/>
            <a:tailEnd/>
          </a:ln>
        </p:spPr>
        <p:txBody>
          <a:bodyPr wrap="none">
            <a:prstTxWarp prst="textNoShape">
              <a:avLst/>
            </a:prstTxWarp>
            <a:spAutoFit/>
          </a:bodyPr>
          <a:lstStyle/>
          <a:p>
            <a:pPr algn="ctr"/>
            <a:r>
              <a:rPr lang="en-US" sz="1600">
                <a:solidFill>
                  <a:srgbClr val="FF0000"/>
                </a:solidFill>
                <a:latin typeface="Comic Sans MS" charset="0"/>
              </a:rPr>
              <a:t>HTTP request</a:t>
            </a:r>
            <a:endParaRPr lang="en-US">
              <a:latin typeface="Times New Roman" charset="0"/>
            </a:endParaRPr>
          </a:p>
        </p:txBody>
      </p:sp>
      <p:sp>
        <p:nvSpPr>
          <p:cNvPr id="102419" name="Text Box 24"/>
          <p:cNvSpPr txBox="1">
            <a:spLocks noChangeArrowheads="1"/>
          </p:cNvSpPr>
          <p:nvPr/>
        </p:nvSpPr>
        <p:spPr bwMode="auto">
          <a:xfrm rot="1411598">
            <a:off x="6159850" y="2740611"/>
            <a:ext cx="1635384" cy="338554"/>
          </a:xfrm>
          <a:prstGeom prst="rect">
            <a:avLst/>
          </a:prstGeom>
          <a:noFill/>
          <a:ln w="9525">
            <a:noFill/>
            <a:miter lim="800000"/>
            <a:headEnd/>
            <a:tailEnd/>
          </a:ln>
        </p:spPr>
        <p:txBody>
          <a:bodyPr wrap="none">
            <a:prstTxWarp prst="textNoShape">
              <a:avLst/>
            </a:prstTxWarp>
            <a:spAutoFit/>
          </a:bodyPr>
          <a:lstStyle/>
          <a:p>
            <a:pPr algn="ctr"/>
            <a:r>
              <a:rPr lang="en-US" sz="1600">
                <a:solidFill>
                  <a:srgbClr val="FF0000"/>
                </a:solidFill>
                <a:latin typeface="Comic Sans MS" charset="0"/>
              </a:rPr>
              <a:t>HTTP response</a:t>
            </a:r>
            <a:endParaRPr lang="en-US">
              <a:latin typeface="Times New Roman" charset="0"/>
            </a:endParaRPr>
          </a:p>
        </p:txBody>
      </p:sp>
      <p:sp>
        <p:nvSpPr>
          <p:cNvPr id="102420" name="Text Box 25"/>
          <p:cNvSpPr txBox="1">
            <a:spLocks noChangeArrowheads="1"/>
          </p:cNvSpPr>
          <p:nvPr/>
        </p:nvSpPr>
        <p:spPr bwMode="auto">
          <a:xfrm rot="-1737783">
            <a:off x="6334625" y="4179756"/>
            <a:ext cx="1635384" cy="338554"/>
          </a:xfrm>
          <a:prstGeom prst="rect">
            <a:avLst/>
          </a:prstGeom>
          <a:noFill/>
          <a:ln w="9525">
            <a:noFill/>
            <a:miter lim="800000"/>
            <a:headEnd/>
            <a:tailEnd/>
          </a:ln>
        </p:spPr>
        <p:txBody>
          <a:bodyPr wrap="none">
            <a:prstTxWarp prst="textNoShape">
              <a:avLst/>
            </a:prstTxWarp>
            <a:spAutoFit/>
          </a:bodyPr>
          <a:lstStyle/>
          <a:p>
            <a:pPr algn="ctr"/>
            <a:r>
              <a:rPr lang="en-US" sz="1600" dirty="0">
                <a:solidFill>
                  <a:srgbClr val="FF0000"/>
                </a:solidFill>
                <a:latin typeface="Comic Sans MS" charset="0"/>
              </a:rPr>
              <a:t>HTTP response</a:t>
            </a:r>
            <a:endParaRPr lang="en-US" dirty="0">
              <a:latin typeface="Times New Roman" charset="0"/>
            </a:endParaRPr>
          </a:p>
        </p:txBody>
      </p:sp>
      <p:sp>
        <p:nvSpPr>
          <p:cNvPr id="2" name="Footer Placeholder 4">
            <a:extLst>
              <a:ext uri="{FF2B5EF4-FFF2-40B4-BE49-F238E27FC236}">
                <a16:creationId xmlns:a16="http://schemas.microsoft.com/office/drawing/2014/main" id="{99B089F9-878A-E421-9F90-1DB3FE36A9CE}"/>
              </a:ext>
            </a:extLst>
          </p:cNvPr>
          <p:cNvSpPr>
            <a:spLocks noGrp="1"/>
          </p:cNvSpPr>
          <p:nvPr>
            <p:ph type="ftr" sz="quarter" idx="11"/>
          </p:nvPr>
        </p:nvSpPr>
        <p:spPr>
          <a:xfrm>
            <a:off x="0" y="6675661"/>
            <a:ext cx="1828800" cy="182339"/>
          </a:xfrm>
        </p:spPr>
        <p:txBody>
          <a:bodyPr/>
          <a:lstStyle/>
          <a:p>
            <a:r>
              <a:rPr lang="nl-NL" dirty="0"/>
              <a:t>CS118 - Winter 2025</a:t>
            </a:r>
            <a:endParaRPr lang="en-US" dirty="0"/>
          </a:p>
        </p:txBody>
      </p:sp>
    </p:spTree>
    <p:extLst>
      <p:ext uri="{BB962C8B-B14F-4D97-AF65-F5344CB8AC3E}">
        <p14:creationId xmlns:p14="http://schemas.microsoft.com/office/powerpoint/2010/main" val="183079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title"/>
          </p:nvPr>
        </p:nvSpPr>
        <p:spPr>
          <a:xfrm>
            <a:off x="0" y="0"/>
            <a:ext cx="9144000" cy="914400"/>
          </a:xfrm>
        </p:spPr>
        <p:txBody>
          <a:bodyPr/>
          <a:lstStyle/>
          <a:p>
            <a:r>
              <a:rPr lang="en-US" dirty="0"/>
              <a:t>HTTP runs over TCP</a:t>
            </a:r>
          </a:p>
        </p:txBody>
      </p:sp>
      <p:sp>
        <p:nvSpPr>
          <p:cNvPr id="104451" name="Rectangle 5"/>
          <p:cNvSpPr>
            <a:spLocks noGrp="1" noChangeArrowheads="1"/>
          </p:cNvSpPr>
          <p:nvPr>
            <p:ph idx="1"/>
          </p:nvPr>
        </p:nvSpPr>
        <p:spPr>
          <a:xfrm>
            <a:off x="163037" y="935279"/>
            <a:ext cx="8915534" cy="5733808"/>
          </a:xfrm>
        </p:spPr>
        <p:txBody>
          <a:bodyPr>
            <a:normAutofit/>
          </a:bodyPr>
          <a:lstStyle/>
          <a:p>
            <a:r>
              <a:rPr lang="en-US" dirty="0"/>
              <a:t>Client initiates TCP connection to server on port 80</a:t>
            </a:r>
          </a:p>
          <a:p>
            <a:pPr lvl="1"/>
            <a:r>
              <a:rPr lang="en-US" dirty="0"/>
              <a:t> creates socket</a:t>
            </a:r>
          </a:p>
          <a:p>
            <a:r>
              <a:rPr lang="en-US" dirty="0"/>
              <a:t>Server accepts TCP connection request from client</a:t>
            </a:r>
          </a:p>
          <a:p>
            <a:r>
              <a:rPr lang="en-US" dirty="0"/>
              <a:t>HTTP data exchanged between browser (HTTP client) and Web server (HTTP server)</a:t>
            </a:r>
          </a:p>
          <a:p>
            <a:r>
              <a:rPr lang="en-US" dirty="0"/>
              <a:t>When done: close the TCP connection</a:t>
            </a:r>
          </a:p>
          <a:p>
            <a:pPr lvl="1"/>
            <a:r>
              <a:rPr lang="en-US" dirty="0"/>
              <a:t>Which side initiates the close?  Later</a:t>
            </a:r>
          </a:p>
        </p:txBody>
      </p:sp>
      <p:sp>
        <p:nvSpPr>
          <p:cNvPr id="104455" name="Slide Number Placeholder 6"/>
          <p:cNvSpPr>
            <a:spLocks noGrp="1"/>
          </p:cNvSpPr>
          <p:nvPr>
            <p:ph type="sldNum" sz="quarter" idx="12"/>
          </p:nvPr>
        </p:nvSpPr>
        <p:spPr>
          <a:xfrm>
            <a:off x="8686800" y="6673850"/>
            <a:ext cx="457200" cy="184150"/>
          </a:xfrm>
          <a:noFill/>
        </p:spPr>
        <p:txBody>
          <a:bodyPr/>
          <a:lstStyle/>
          <a:p>
            <a:fld id="{F5AA4331-47B2-6845-BB09-1CA2CD23423C}" type="slidenum">
              <a:rPr lang="en-US"/>
              <a:pPr/>
              <a:t>17</a:t>
            </a:fld>
            <a:endParaRPr lang="en-US"/>
          </a:p>
        </p:txBody>
      </p:sp>
      <p:sp>
        <p:nvSpPr>
          <p:cNvPr id="2" name="Footer Placeholder 4">
            <a:extLst>
              <a:ext uri="{FF2B5EF4-FFF2-40B4-BE49-F238E27FC236}">
                <a16:creationId xmlns:a16="http://schemas.microsoft.com/office/drawing/2014/main" id="{7DDF63D6-1240-50CF-B401-D36486781941}"/>
              </a:ext>
            </a:extLst>
          </p:cNvPr>
          <p:cNvSpPr>
            <a:spLocks noGrp="1"/>
          </p:cNvSpPr>
          <p:nvPr>
            <p:ph type="ftr" sz="quarter" idx="11"/>
          </p:nvPr>
        </p:nvSpPr>
        <p:spPr>
          <a:xfrm>
            <a:off x="0" y="6675661"/>
            <a:ext cx="1828800" cy="182339"/>
          </a:xfrm>
        </p:spPr>
        <p:txBody>
          <a:bodyPr/>
          <a:lstStyle/>
          <a:p>
            <a:r>
              <a:rPr lang="nl-NL" dirty="0"/>
              <a:t>CS118 - Winter 2025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Now we got the big picture</a:t>
            </a:r>
          </a:p>
        </p:txBody>
      </p:sp>
      <p:sp>
        <p:nvSpPr>
          <p:cNvPr id="26" name="Content Placeholder 25"/>
          <p:cNvSpPr>
            <a:spLocks noGrp="1"/>
          </p:cNvSpPr>
          <p:nvPr>
            <p:ph idx="1"/>
          </p:nvPr>
        </p:nvSpPr>
        <p:spPr>
          <a:xfrm>
            <a:off x="163037" y="3120705"/>
            <a:ext cx="8915534" cy="3548382"/>
          </a:xfrm>
        </p:spPr>
        <p:txBody>
          <a:bodyPr>
            <a:normAutofit fontScale="92500"/>
          </a:bodyPr>
          <a:lstStyle/>
          <a:p>
            <a:r>
              <a:rPr lang="en-US" dirty="0"/>
              <a:t>Client (browser) speaks first</a:t>
            </a:r>
          </a:p>
          <a:p>
            <a:pPr lvl="1"/>
            <a:r>
              <a:rPr lang="en-US" dirty="0"/>
              <a:t>Set up a TCP connection </a:t>
            </a:r>
            <a:r>
              <a:rPr lang="en-US" dirty="0">
                <a:solidFill>
                  <a:schemeClr val="bg1">
                    <a:lumMod val="65000"/>
                  </a:schemeClr>
                </a:solidFill>
              </a:rPr>
              <a:t>(details later)</a:t>
            </a:r>
          </a:p>
          <a:p>
            <a:pPr lvl="1"/>
            <a:r>
              <a:rPr lang="en-US" dirty="0"/>
              <a:t>Send HTTP request</a:t>
            </a:r>
          </a:p>
          <a:p>
            <a:r>
              <a:rPr lang="en-US" dirty="0"/>
              <a:t>Server answers the request</a:t>
            </a:r>
          </a:p>
          <a:p>
            <a:pPr lvl="1"/>
            <a:r>
              <a:rPr lang="en-US" kern="1200" dirty="0">
                <a:solidFill>
                  <a:srgbClr val="3A1FFF"/>
                </a:solidFill>
                <a:latin typeface="Helvetica Neue" panose="02000503000000020004" pitchFamily="2" charset="0"/>
                <a:ea typeface="Helvetica Neue" panose="02000503000000020004" pitchFamily="2" charset="0"/>
                <a:cs typeface="Helvetica Neue" panose="02000503000000020004" pitchFamily="2" charset="0"/>
              </a:rPr>
              <a:t>HTTP is “stateless</a:t>
            </a:r>
            <a:r>
              <a:rPr lang="en-US" dirty="0">
                <a:solidFill>
                  <a:srgbClr val="3A1FFF"/>
                </a:solidFill>
              </a:rPr>
              <a:t>”: </a:t>
            </a:r>
            <a:r>
              <a:rPr lang="en-US" dirty="0"/>
              <a:t>server maintains no information about past requests</a:t>
            </a:r>
          </a:p>
          <a:p>
            <a:pPr marL="0" indent="0">
              <a:buNone/>
            </a:pPr>
            <a:r>
              <a:rPr lang="en-US" sz="3000" dirty="0"/>
              <a:t>Exactly how HTTP request &amp; reply messages look like?</a:t>
            </a:r>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FAAFCD32-5067-474B-BE6E-487EE984DCED}" type="slidenum">
              <a:rPr lang="en-US" smtClean="0"/>
              <a:pPr>
                <a:defRPr/>
              </a:pPr>
              <a:t>18</a:t>
            </a:fld>
            <a:endParaRPr lang="en-US"/>
          </a:p>
        </p:txBody>
      </p:sp>
      <p:graphicFrame>
        <p:nvGraphicFramePr>
          <p:cNvPr id="10" name="Object 3"/>
          <p:cNvGraphicFramePr>
            <a:graphicFrameLocks noChangeAspect="1"/>
          </p:cNvGraphicFramePr>
          <p:nvPr/>
        </p:nvGraphicFramePr>
        <p:xfrm>
          <a:off x="1904673" y="1582550"/>
          <a:ext cx="752475" cy="596900"/>
        </p:xfrm>
        <a:graphic>
          <a:graphicData uri="http://schemas.openxmlformats.org/presentationml/2006/ole">
            <mc:AlternateContent xmlns:mc="http://schemas.openxmlformats.org/markup-compatibility/2006">
              <mc:Choice xmlns:v="urn:schemas-microsoft-com:vml" Requires="v">
                <p:oleObj name="Clip" r:id="rId2" imgW="7309884" imgH="6060558" progId="">
                  <p:embed/>
                </p:oleObj>
              </mc:Choice>
              <mc:Fallback>
                <p:oleObj name="Clip" r:id="rId2" imgW="7309884" imgH="6060558" progId="">
                  <p:embed/>
                  <p:pic>
                    <p:nvPicPr>
                      <p:cNvPr id="1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673" y="1582550"/>
                        <a:ext cx="752475" cy="596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ext Box 7"/>
          <p:cNvSpPr txBox="1">
            <a:spLocks noChangeArrowheads="1"/>
          </p:cNvSpPr>
          <p:nvPr/>
        </p:nvSpPr>
        <p:spPr bwMode="auto">
          <a:xfrm>
            <a:off x="5619401" y="2295995"/>
            <a:ext cx="2287456" cy="584776"/>
          </a:xfrm>
          <a:prstGeom prst="rect">
            <a:avLst/>
          </a:prstGeom>
          <a:noFill/>
          <a:ln w="9525">
            <a:noFill/>
            <a:miter lim="800000"/>
            <a:headEnd/>
            <a:tailEnd/>
          </a:ln>
        </p:spPr>
        <p:txBody>
          <a:bodyPr wrap="square">
            <a:prstTxWarp prst="textNoShape">
              <a:avLst/>
            </a:prstTxWarp>
            <a:spAutoFit/>
          </a:bodyPr>
          <a:lstStyle/>
          <a:p>
            <a:pPr algn="ctr">
              <a:spcBef>
                <a:spcPts val="0"/>
              </a:spcBef>
            </a:pPr>
            <a:r>
              <a:rPr lang="en-US" sz="1600">
                <a:latin typeface="Helvetica Neue"/>
              </a:rPr>
              <a:t>Server running</a:t>
            </a:r>
          </a:p>
          <a:p>
            <a:pPr algn="ctr">
              <a:spcBef>
                <a:spcPts val="0"/>
              </a:spcBef>
            </a:pPr>
            <a:r>
              <a:rPr lang="en-US" sz="1600">
                <a:latin typeface="Helvetica Neue"/>
              </a:rPr>
              <a:t>Apache Web server</a:t>
            </a:r>
            <a:endParaRPr lang="en-US">
              <a:latin typeface="Helvetica Neue"/>
            </a:endParaRPr>
          </a:p>
        </p:txBody>
      </p:sp>
      <p:grpSp>
        <p:nvGrpSpPr>
          <p:cNvPr id="12" name="Group 8"/>
          <p:cNvGrpSpPr>
            <a:grpSpLocks/>
          </p:cNvGrpSpPr>
          <p:nvPr/>
        </p:nvGrpSpPr>
        <p:grpSpPr bwMode="auto">
          <a:xfrm>
            <a:off x="6286319" y="1269926"/>
            <a:ext cx="504825" cy="1071562"/>
            <a:chOff x="4180" y="783"/>
            <a:chExt cx="150" cy="307"/>
          </a:xfrm>
        </p:grpSpPr>
        <p:sp>
          <p:nvSpPr>
            <p:cNvPr id="13" name="AutoShape 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a:p>
          </p:txBody>
        </p:sp>
        <p:sp>
          <p:nvSpPr>
            <p:cNvPr id="14" name="Rectangle 1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a:p>
          </p:txBody>
        </p:sp>
        <p:sp>
          <p:nvSpPr>
            <p:cNvPr id="15" name="Rectangle 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a:p>
          </p:txBody>
        </p:sp>
        <p:sp>
          <p:nvSpPr>
            <p:cNvPr id="16" name="AutoShape 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a:p>
          </p:txBody>
        </p:sp>
        <p:sp>
          <p:nvSpPr>
            <p:cNvPr id="17" name="Line 1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 name="Line 1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 name="Rectangle 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0" name="Rectangle 1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grpSp>
      <p:sp>
        <p:nvSpPr>
          <p:cNvPr id="23" name="Text Box 21"/>
          <p:cNvSpPr txBox="1">
            <a:spLocks noChangeArrowheads="1"/>
          </p:cNvSpPr>
          <p:nvPr/>
        </p:nvSpPr>
        <p:spPr bwMode="auto">
          <a:xfrm>
            <a:off x="1610065" y="2119237"/>
            <a:ext cx="1328775" cy="558785"/>
          </a:xfrm>
          <a:prstGeom prst="rect">
            <a:avLst/>
          </a:prstGeom>
          <a:noFill/>
          <a:ln w="9525">
            <a:noFill/>
            <a:miter lim="800000"/>
            <a:headEnd/>
            <a:tailEnd/>
          </a:ln>
        </p:spPr>
        <p:txBody>
          <a:bodyPr wrap="none">
            <a:prstTxWarp prst="textNoShape">
              <a:avLst/>
            </a:prstTxWarp>
            <a:spAutoFit/>
          </a:bodyPr>
          <a:lstStyle/>
          <a:p>
            <a:pPr algn="ctr">
              <a:lnSpc>
                <a:spcPts val="1600"/>
              </a:lnSpc>
            </a:pPr>
            <a:r>
              <a:rPr lang="en-US" sz="1600">
                <a:latin typeface="Helvetica Neue"/>
                <a:cs typeface="Helvetica Neue"/>
              </a:rPr>
              <a:t>Mac running</a:t>
            </a:r>
          </a:p>
          <a:p>
            <a:pPr algn="ctr">
              <a:lnSpc>
                <a:spcPts val="1600"/>
              </a:lnSpc>
            </a:pPr>
            <a:r>
              <a:rPr lang="en-US" sz="1600">
                <a:latin typeface="Helvetica Neue"/>
                <a:cs typeface="Helvetica Neue"/>
              </a:rPr>
              <a:t>Safari</a:t>
            </a:r>
            <a:endParaRPr lang="en-US">
              <a:latin typeface="Helvetica Neue"/>
              <a:cs typeface="Helvetica Neue"/>
            </a:endParaRPr>
          </a:p>
        </p:txBody>
      </p:sp>
      <p:grpSp>
        <p:nvGrpSpPr>
          <p:cNvPr id="27" name="Group 26"/>
          <p:cNvGrpSpPr/>
          <p:nvPr/>
        </p:nvGrpSpPr>
        <p:grpSpPr>
          <a:xfrm>
            <a:off x="3146733" y="1256898"/>
            <a:ext cx="2170603" cy="1061199"/>
            <a:chOff x="3146733" y="1256898"/>
            <a:chExt cx="2170603" cy="1061199"/>
          </a:xfrm>
        </p:grpSpPr>
        <p:sp>
          <p:nvSpPr>
            <p:cNvPr id="21" name="Line 19"/>
            <p:cNvSpPr>
              <a:spLocks noChangeShapeType="1"/>
            </p:cNvSpPr>
            <p:nvPr/>
          </p:nvSpPr>
          <p:spPr bwMode="auto">
            <a:xfrm rot="1656153" flipV="1">
              <a:off x="3146733" y="1256898"/>
              <a:ext cx="2068664" cy="1061199"/>
            </a:xfrm>
            <a:prstGeom prst="line">
              <a:avLst/>
            </a:prstGeom>
            <a:noFill/>
            <a:ln w="28575">
              <a:solidFill>
                <a:srgbClr val="FF0000"/>
              </a:solidFill>
              <a:round/>
              <a:headEnd/>
              <a:tailEnd type="triangle" w="med" len="med"/>
            </a:ln>
          </p:spPr>
          <p:txBody>
            <a:bodyPr wrap="none" anchor="ctr">
              <a:prstTxWarp prst="textNoShape">
                <a:avLst/>
              </a:prstTxWarp>
            </a:bodyPr>
            <a:lstStyle/>
            <a:p>
              <a:endParaRPr lang="en-US"/>
            </a:p>
          </p:txBody>
        </p:sp>
        <p:sp>
          <p:nvSpPr>
            <p:cNvPr id="24" name="Text Box 23"/>
            <p:cNvSpPr txBox="1">
              <a:spLocks noChangeArrowheads="1"/>
            </p:cNvSpPr>
            <p:nvPr/>
          </p:nvSpPr>
          <p:spPr bwMode="auto">
            <a:xfrm rot="21563514">
              <a:off x="3713305" y="1403399"/>
              <a:ext cx="1604031" cy="369332"/>
            </a:xfrm>
            <a:prstGeom prst="rect">
              <a:avLst/>
            </a:prstGeom>
            <a:noFill/>
            <a:ln w="9525">
              <a:noFill/>
              <a:miter lim="800000"/>
              <a:headEnd/>
              <a:tailEnd/>
            </a:ln>
          </p:spPr>
          <p:txBody>
            <a:bodyPr wrap="none">
              <a:prstTxWarp prst="textNoShape">
                <a:avLst/>
              </a:prstTxWarp>
              <a:spAutoFit/>
            </a:bodyPr>
            <a:lstStyle/>
            <a:p>
              <a:pPr algn="ctr"/>
              <a:r>
                <a:rPr lang="en-US" sz="1800">
                  <a:solidFill>
                    <a:srgbClr val="FF0000"/>
                  </a:solidFill>
                  <a:latin typeface="Helvetica Neue"/>
                  <a:cs typeface="Helvetica Neue"/>
                </a:rPr>
                <a:t>HTTP request</a:t>
              </a:r>
              <a:endParaRPr lang="en-US" sz="2800">
                <a:latin typeface="Helvetica Neue"/>
                <a:cs typeface="Helvetica Neue"/>
              </a:endParaRPr>
            </a:p>
          </p:txBody>
        </p:sp>
      </p:grpSp>
      <p:grpSp>
        <p:nvGrpSpPr>
          <p:cNvPr id="28" name="Group 27"/>
          <p:cNvGrpSpPr/>
          <p:nvPr/>
        </p:nvGrpSpPr>
        <p:grpSpPr>
          <a:xfrm>
            <a:off x="3697813" y="1945482"/>
            <a:ext cx="2145556" cy="1098269"/>
            <a:chOff x="3628115" y="2092612"/>
            <a:chExt cx="2145556" cy="1098269"/>
          </a:xfrm>
        </p:grpSpPr>
        <p:sp>
          <p:nvSpPr>
            <p:cNvPr id="22" name="Line 20"/>
            <p:cNvSpPr>
              <a:spLocks noChangeShapeType="1"/>
            </p:cNvSpPr>
            <p:nvPr/>
          </p:nvSpPr>
          <p:spPr bwMode="auto">
            <a:xfrm rot="1656153" flipH="1">
              <a:off x="3678073" y="2092612"/>
              <a:ext cx="2095598" cy="1098269"/>
            </a:xfrm>
            <a:prstGeom prst="line">
              <a:avLst/>
            </a:prstGeom>
            <a:noFill/>
            <a:ln w="28575">
              <a:solidFill>
                <a:srgbClr val="0000FF"/>
              </a:solidFill>
              <a:round/>
              <a:headEnd/>
              <a:tailEnd type="triangle" w="med" len="med"/>
            </a:ln>
          </p:spPr>
          <p:txBody>
            <a:bodyPr wrap="none" anchor="ctr">
              <a:prstTxWarp prst="textNoShape">
                <a:avLst/>
              </a:prstTxWarp>
            </a:bodyPr>
            <a:lstStyle/>
            <a:p>
              <a:endParaRPr lang="en-US"/>
            </a:p>
          </p:txBody>
        </p:sp>
        <p:sp>
          <p:nvSpPr>
            <p:cNvPr id="25" name="Text Box 25"/>
            <p:cNvSpPr txBox="1">
              <a:spLocks noChangeArrowheads="1"/>
            </p:cNvSpPr>
            <p:nvPr/>
          </p:nvSpPr>
          <p:spPr bwMode="auto">
            <a:xfrm>
              <a:off x="3628115" y="2209142"/>
              <a:ext cx="1779234" cy="369332"/>
            </a:xfrm>
            <a:prstGeom prst="rect">
              <a:avLst/>
            </a:prstGeom>
            <a:noFill/>
            <a:ln w="9525">
              <a:noFill/>
              <a:miter lim="800000"/>
              <a:headEnd/>
              <a:tailEnd/>
            </a:ln>
          </p:spPr>
          <p:txBody>
            <a:bodyPr wrap="none">
              <a:prstTxWarp prst="textNoShape">
                <a:avLst/>
              </a:prstTxWarp>
              <a:spAutoFit/>
            </a:bodyPr>
            <a:lstStyle/>
            <a:p>
              <a:pPr algn="ctr"/>
              <a:r>
                <a:rPr lang="en-US" sz="1800" dirty="0">
                  <a:solidFill>
                    <a:srgbClr val="0000FF"/>
                  </a:solidFill>
                  <a:latin typeface="Helvetica Neue"/>
                  <a:cs typeface="Helvetica Neue"/>
                </a:rPr>
                <a:t>HTTP response</a:t>
              </a:r>
              <a:endParaRPr lang="en-US" sz="2800" dirty="0">
                <a:solidFill>
                  <a:srgbClr val="0000FF"/>
                </a:solidFill>
                <a:latin typeface="Helvetica Neue"/>
                <a:cs typeface="Helvetica Neue"/>
              </a:endParaRPr>
            </a:p>
          </p:txBody>
        </p:sp>
      </p:grpSp>
      <p:sp>
        <p:nvSpPr>
          <p:cNvPr id="2" name="Footer Placeholder 4">
            <a:extLst>
              <a:ext uri="{FF2B5EF4-FFF2-40B4-BE49-F238E27FC236}">
                <a16:creationId xmlns:a16="http://schemas.microsoft.com/office/drawing/2014/main" id="{E48ED20F-DC34-A195-DF79-316439910CC2}"/>
              </a:ext>
            </a:extLst>
          </p:cNvPr>
          <p:cNvSpPr>
            <a:spLocks noGrp="1"/>
          </p:cNvSpPr>
          <p:nvPr>
            <p:ph type="ftr" sz="quarter" idx="11"/>
          </p:nvPr>
        </p:nvSpPr>
        <p:spPr>
          <a:xfrm>
            <a:off x="0" y="6675661"/>
            <a:ext cx="1828800" cy="182339"/>
          </a:xfrm>
        </p:spPr>
        <p:txBody>
          <a:bodyPr/>
          <a:lstStyle/>
          <a:p>
            <a:r>
              <a:rPr lang="nl-NL" dirty="0"/>
              <a:t>CS118 - Winter 2025</a:t>
            </a:r>
            <a:endParaRPr lang="en-US" dirty="0"/>
          </a:p>
        </p:txBody>
      </p:sp>
      <p:sp>
        <p:nvSpPr>
          <p:cNvPr id="3" name="Rectangle 9">
            <a:extLst>
              <a:ext uri="{FF2B5EF4-FFF2-40B4-BE49-F238E27FC236}">
                <a16:creationId xmlns:a16="http://schemas.microsoft.com/office/drawing/2014/main" id="{E3031C9A-69C4-149A-4EB8-38AA1C1A269A}"/>
              </a:ext>
            </a:extLst>
          </p:cNvPr>
          <p:cNvSpPr>
            <a:spLocks noChangeArrowheads="1"/>
          </p:cNvSpPr>
          <p:nvPr/>
        </p:nvSpPr>
        <p:spPr bwMode="auto">
          <a:xfrm>
            <a:off x="7556692" y="3042955"/>
            <a:ext cx="621506" cy="2214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20000"/>
              </a:spcBef>
              <a:spcAft>
                <a:spcPct val="0"/>
              </a:spcAft>
              <a:buClr>
                <a:srgbClr val="3333CC"/>
              </a:buClr>
              <a:buSzPct val="85000"/>
              <a:buFont typeface="ZapfDingbats" charset="2"/>
              <a:buNone/>
            </a:pPr>
            <a:endParaRPr lang="en-US" altLang="en-US" sz="2100">
              <a:solidFill>
                <a:srgbClr val="000000"/>
              </a:solidFill>
              <a:latin typeface="+mn-lt"/>
            </a:endParaRPr>
          </a:p>
        </p:txBody>
      </p:sp>
      <p:sp>
        <p:nvSpPr>
          <p:cNvPr id="4" name="Rectangle 7">
            <a:extLst>
              <a:ext uri="{FF2B5EF4-FFF2-40B4-BE49-F238E27FC236}">
                <a16:creationId xmlns:a16="http://schemas.microsoft.com/office/drawing/2014/main" id="{59F6C12A-89EF-8730-200A-076D066E0790}"/>
              </a:ext>
            </a:extLst>
          </p:cNvPr>
          <p:cNvSpPr>
            <a:spLocks noChangeArrowheads="1"/>
          </p:cNvSpPr>
          <p:nvPr/>
        </p:nvSpPr>
        <p:spPr bwMode="auto">
          <a:xfrm>
            <a:off x="5271129" y="3092475"/>
            <a:ext cx="3795514" cy="2135981"/>
          </a:xfrm>
          <a:prstGeom prst="rect">
            <a:avLst/>
          </a:prstGeom>
          <a:solidFill>
            <a:srgbClr val="FFFFFF"/>
          </a:solidFill>
          <a:ln w="19050">
            <a:solidFill>
              <a:srgbClr val="0B26FF"/>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20000"/>
              </a:spcBef>
              <a:spcAft>
                <a:spcPct val="0"/>
              </a:spcAft>
              <a:buClr>
                <a:srgbClr val="3333CC"/>
              </a:buClr>
              <a:buSzPct val="85000"/>
              <a:buFont typeface="ZapfDingbats" charset="2"/>
              <a:buNone/>
            </a:pPr>
            <a:endParaRPr lang="en-US" altLang="en-US" sz="2100">
              <a:solidFill>
                <a:srgbClr val="000000"/>
              </a:solidFill>
              <a:latin typeface="+mn-lt"/>
            </a:endParaRPr>
          </a:p>
        </p:txBody>
      </p:sp>
      <p:sp>
        <p:nvSpPr>
          <p:cNvPr id="8" name="Rectangle 6">
            <a:extLst>
              <a:ext uri="{FF2B5EF4-FFF2-40B4-BE49-F238E27FC236}">
                <a16:creationId xmlns:a16="http://schemas.microsoft.com/office/drawing/2014/main" id="{B99EA270-D2C4-5226-B852-F6C47DF7D052}"/>
              </a:ext>
            </a:extLst>
          </p:cNvPr>
          <p:cNvSpPr>
            <a:spLocks noChangeArrowheads="1"/>
          </p:cNvSpPr>
          <p:nvPr/>
        </p:nvSpPr>
        <p:spPr bwMode="auto">
          <a:xfrm>
            <a:off x="5271129" y="3212788"/>
            <a:ext cx="3967403" cy="23578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indent="0" eaLnBrk="0" fontAlgn="base" hangingPunct="0">
              <a:lnSpc>
                <a:spcPct val="85000"/>
              </a:lnSpc>
              <a:spcBef>
                <a:spcPct val="20000"/>
              </a:spcBef>
              <a:spcAft>
                <a:spcPct val="0"/>
              </a:spcAft>
              <a:buClr>
                <a:srgbClr val="3333CC"/>
              </a:buClr>
              <a:buSzPct val="85000"/>
            </a:pPr>
            <a:r>
              <a:rPr lang="en-US" altLang="en-US" sz="2100" dirty="0">
                <a:solidFill>
                  <a:srgbClr val="3A1FFF"/>
                </a:solidFill>
                <a:latin typeface="Helvetica Neue" panose="02000503000000020004" pitchFamily="2" charset="0"/>
                <a:ea typeface="Helvetica Neue" panose="02000503000000020004" pitchFamily="2" charset="0"/>
                <a:cs typeface="Helvetica Neue" panose="02000503000000020004" pitchFamily="2" charset="0"/>
              </a:rPr>
              <a:t>protocols that maintain </a:t>
            </a:r>
            <a:r>
              <a:rPr lang="ja-JP" altLang="en-US" sz="2100">
                <a:solidFill>
                  <a:srgbClr val="3A1FFF"/>
                </a:solidFill>
                <a:latin typeface="Helvetica Neue" panose="02000503000000020004" pitchFamily="2" charset="0"/>
                <a:cs typeface="Helvetica Neue" panose="02000503000000020004" pitchFamily="2" charset="0"/>
              </a:rPr>
              <a:t>“</a:t>
            </a:r>
            <a:r>
              <a:rPr lang="en-US" altLang="ja-JP" sz="2100" dirty="0">
                <a:solidFill>
                  <a:srgbClr val="3A1FFF"/>
                </a:solidFill>
                <a:latin typeface="Helvetica Neue" panose="02000503000000020004" pitchFamily="2" charset="0"/>
                <a:ea typeface="Helvetica Neue" panose="02000503000000020004" pitchFamily="2" charset="0"/>
                <a:cs typeface="Helvetica Neue" panose="02000503000000020004" pitchFamily="2" charset="0"/>
              </a:rPr>
              <a:t>state</a:t>
            </a:r>
            <a:r>
              <a:rPr lang="ja-JP" altLang="en-US" sz="2100">
                <a:solidFill>
                  <a:srgbClr val="3A1FFF"/>
                </a:solidFill>
                <a:latin typeface="Helvetica Neue" panose="02000503000000020004" pitchFamily="2" charset="0"/>
                <a:cs typeface="Helvetica Neue" panose="02000503000000020004" pitchFamily="2" charset="0"/>
              </a:rPr>
              <a:t>”</a:t>
            </a:r>
            <a:r>
              <a:rPr lang="en-US" altLang="ja-JP" sz="2100" dirty="0">
                <a:solidFill>
                  <a:srgbClr val="3A1FFF"/>
                </a:solidFill>
                <a:latin typeface="Helvetica Neue" panose="02000503000000020004" pitchFamily="2" charset="0"/>
                <a:ea typeface="Helvetica Neue" panose="02000503000000020004" pitchFamily="2" charset="0"/>
                <a:cs typeface="Helvetica Neue" panose="02000503000000020004" pitchFamily="2" charset="0"/>
              </a:rPr>
              <a:t> are complex!</a:t>
            </a:r>
          </a:p>
          <a:p>
            <a:pPr>
              <a:lnSpc>
                <a:spcPct val="90000"/>
              </a:lnSpc>
              <a:spcBef>
                <a:spcPts val="300"/>
              </a:spcBef>
              <a:buClr>
                <a:srgbClr val="000099"/>
              </a:buClr>
              <a:buSzPct val="100000"/>
              <a:buFont typeface="Wingdings" pitchFamily="2" charset="2"/>
              <a:buChar char="§"/>
            </a:pPr>
            <a:r>
              <a:rPr lang="en-US" altLang="en-US" sz="18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past history (state) must be maintained</a:t>
            </a:r>
          </a:p>
          <a:p>
            <a:pPr>
              <a:lnSpc>
                <a:spcPct val="90000"/>
              </a:lnSpc>
              <a:spcBef>
                <a:spcPts val="300"/>
              </a:spcBef>
              <a:buClr>
                <a:srgbClr val="000099"/>
              </a:buClr>
              <a:buSzPct val="100000"/>
              <a:buFont typeface="Wingdings" pitchFamily="2" charset="2"/>
              <a:buChar char="§"/>
            </a:pPr>
            <a:r>
              <a:rPr lang="en-US" altLang="en-US" sz="18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if server/client crashes, their views of </a:t>
            </a:r>
            <a:r>
              <a:rPr lang="ja-JP" altLang="en-US" sz="1800">
                <a:solidFill>
                  <a:srgbClr val="000000"/>
                </a:solidFill>
                <a:latin typeface="Helvetica Neue" panose="02000503000000020004" pitchFamily="2" charset="0"/>
                <a:cs typeface="Helvetica Neue" panose="02000503000000020004" pitchFamily="2" charset="0"/>
              </a:rPr>
              <a:t>“</a:t>
            </a:r>
            <a:r>
              <a:rPr lang="en-US" altLang="ja-JP" sz="18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state</a:t>
            </a:r>
            <a:r>
              <a:rPr lang="ja-JP" altLang="en-US" sz="1800">
                <a:solidFill>
                  <a:srgbClr val="000000"/>
                </a:solidFill>
                <a:latin typeface="Helvetica Neue" panose="02000503000000020004" pitchFamily="2" charset="0"/>
                <a:cs typeface="Helvetica Neue" panose="02000503000000020004" pitchFamily="2" charset="0"/>
              </a:rPr>
              <a:t>”</a:t>
            </a:r>
            <a:r>
              <a:rPr lang="en-US" altLang="ja-JP" sz="18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 may be inconsistent, must be reconciled</a:t>
            </a:r>
          </a:p>
          <a:p>
            <a:pPr eaLnBrk="0" fontAlgn="base" hangingPunct="0">
              <a:spcBef>
                <a:spcPct val="20000"/>
              </a:spcBef>
              <a:spcAft>
                <a:spcPct val="0"/>
              </a:spcAft>
              <a:buClr>
                <a:srgbClr val="3333CC"/>
              </a:buClr>
              <a:buSzPct val="85000"/>
              <a:buFont typeface="ZapfDingbats" charset="2"/>
              <a:buChar char="r"/>
            </a:pPr>
            <a:endParaRPr lang="en-US" altLang="en-US" sz="18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0" name="TextBox 29">
            <a:extLst>
              <a:ext uri="{FF2B5EF4-FFF2-40B4-BE49-F238E27FC236}">
                <a16:creationId xmlns:a16="http://schemas.microsoft.com/office/drawing/2014/main" id="{8A7EF85B-300E-34F7-A1B6-3B81520E46C2}"/>
              </a:ext>
            </a:extLst>
          </p:cNvPr>
          <p:cNvSpPr txBox="1"/>
          <p:nvPr/>
        </p:nvSpPr>
        <p:spPr>
          <a:xfrm>
            <a:off x="8999034" y="2665141"/>
            <a:ext cx="184731" cy="338554"/>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4558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dirty="0"/>
              <a:t>HTTP request message example</a:t>
            </a:r>
            <a:endParaRPr lang="en-US" dirty="0"/>
          </a:p>
        </p:txBody>
      </p:sp>
      <p:sp>
        <p:nvSpPr>
          <p:cNvPr id="23555" name="Rectangle 3"/>
          <p:cNvSpPr>
            <a:spLocks noGrp="1" noChangeArrowheads="1"/>
          </p:cNvSpPr>
          <p:nvPr>
            <p:ph idx="1"/>
          </p:nvPr>
        </p:nvSpPr>
        <p:spPr/>
        <p:txBody>
          <a:bodyPr>
            <a:normAutofit/>
          </a:bodyPr>
          <a:lstStyle/>
          <a:p>
            <a:pPr marL="0" indent="0">
              <a:buNone/>
            </a:pPr>
            <a:r>
              <a:rPr lang="en-US" sz="2400" dirty="0"/>
              <a:t>Written in ASCII (human-readable)</a:t>
            </a:r>
            <a:endParaRPr lang="en-US" sz="2800" dirty="0">
              <a:solidFill>
                <a:schemeClr val="accent2"/>
              </a:solidFill>
            </a:endParaRPr>
          </a:p>
        </p:txBody>
      </p:sp>
      <p:sp>
        <p:nvSpPr>
          <p:cNvPr id="23558" name="Slide Number Placeholder 5"/>
          <p:cNvSpPr>
            <a:spLocks noGrp="1"/>
          </p:cNvSpPr>
          <p:nvPr>
            <p:ph type="sldNum" sz="quarter" idx="12"/>
          </p:nvPr>
        </p:nvSpPr>
        <p:spPr>
          <a:noFill/>
        </p:spPr>
        <p:txBody>
          <a:bodyPr/>
          <a:lstStyle/>
          <a:p>
            <a:fld id="{650D0F41-CF0A-6443-9966-0C5A2C0E4C75}" type="slidenum">
              <a:rPr lang="en-US">
                <a:latin typeface="Helvetica Neue" charset="0"/>
                <a:ea typeface="ＭＳ Ｐゴシック" charset="-128"/>
                <a:cs typeface="ＭＳ Ｐゴシック" charset="-128"/>
              </a:rPr>
              <a:pPr/>
              <a:t>19</a:t>
            </a:fld>
            <a:endParaRPr lang="en-US">
              <a:latin typeface="Helvetica Neue" charset="0"/>
              <a:ea typeface="ＭＳ Ｐゴシック" charset="-128"/>
              <a:cs typeface="ＭＳ Ｐゴシック" charset="-128"/>
            </a:endParaRPr>
          </a:p>
        </p:txBody>
      </p:sp>
      <p:sp>
        <p:nvSpPr>
          <p:cNvPr id="23559" name="Text Box 4"/>
          <p:cNvSpPr txBox="1">
            <a:spLocks noChangeArrowheads="1"/>
          </p:cNvSpPr>
          <p:nvPr/>
        </p:nvSpPr>
        <p:spPr bwMode="auto">
          <a:xfrm>
            <a:off x="2395537" y="3144459"/>
            <a:ext cx="6801862" cy="2623090"/>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pPr>
            <a:r>
              <a:rPr lang="en-US" sz="2000" b="1" dirty="0">
                <a:latin typeface="Courier New" charset="0"/>
              </a:rPr>
              <a:t>GET /</a:t>
            </a:r>
            <a:r>
              <a:rPr lang="en-US" sz="2000" b="1" dirty="0" err="1">
                <a:latin typeface="Courier New" charset="0"/>
              </a:rPr>
              <a:t>index.html</a:t>
            </a:r>
            <a:r>
              <a:rPr lang="en-US" sz="2000" b="1" dirty="0">
                <a:latin typeface="Courier New" charset="0"/>
              </a:rPr>
              <a:t> HTTP/1.1</a:t>
            </a:r>
            <a:r>
              <a:rPr lang="en-US" sz="2000" b="1" dirty="0">
                <a:solidFill>
                  <a:schemeClr val="bg1">
                    <a:lumMod val="65000"/>
                  </a:schemeClr>
                </a:solidFill>
                <a:latin typeface="Courier New" charset="0"/>
              </a:rPr>
              <a:t>\r\n</a:t>
            </a:r>
          </a:p>
          <a:p>
            <a:pPr>
              <a:lnSpc>
                <a:spcPct val="90000"/>
              </a:lnSpc>
              <a:spcBef>
                <a:spcPct val="0"/>
              </a:spcBef>
            </a:pPr>
            <a:r>
              <a:rPr lang="en-US" sz="2000" b="1" dirty="0">
                <a:latin typeface="Courier New" charset="0"/>
              </a:rPr>
              <a:t>Host: </a:t>
            </a:r>
            <a:r>
              <a:rPr lang="en-US" sz="2000" b="1" dirty="0" err="1">
                <a:latin typeface="Courier New" charset="0"/>
              </a:rPr>
              <a:t>www.httpforever.com</a:t>
            </a:r>
            <a:r>
              <a:rPr lang="en-US" sz="2000" b="1" dirty="0">
                <a:solidFill>
                  <a:srgbClr val="A6A6A6"/>
                </a:solidFill>
                <a:latin typeface="Courier New" charset="0"/>
              </a:rPr>
              <a:t>\r\n</a:t>
            </a:r>
          </a:p>
          <a:p>
            <a:pPr>
              <a:lnSpc>
                <a:spcPct val="90000"/>
              </a:lnSpc>
              <a:spcBef>
                <a:spcPct val="0"/>
              </a:spcBef>
            </a:pPr>
            <a:r>
              <a:rPr lang="en-US" sz="2000" b="1" dirty="0">
                <a:latin typeface="Courier New" charset="0"/>
              </a:rPr>
              <a:t>User-Agent: Chrome/131.0.0.0</a:t>
            </a:r>
            <a:r>
              <a:rPr lang="en-US" sz="2000" b="1" dirty="0">
                <a:solidFill>
                  <a:srgbClr val="A6A6A6"/>
                </a:solidFill>
                <a:latin typeface="Courier New" charset="0"/>
              </a:rPr>
              <a:t>\r\n</a:t>
            </a:r>
          </a:p>
          <a:p>
            <a:pPr>
              <a:lnSpc>
                <a:spcPct val="90000"/>
              </a:lnSpc>
              <a:spcBef>
                <a:spcPct val="0"/>
              </a:spcBef>
            </a:pPr>
            <a:r>
              <a:rPr lang="en-US" sz="2000" b="1" dirty="0">
                <a:latin typeface="Courier New" charset="0"/>
              </a:rPr>
              <a:t>Accept: text/</a:t>
            </a:r>
            <a:r>
              <a:rPr lang="en-US" sz="2000" b="1" dirty="0" err="1">
                <a:latin typeface="Courier New" charset="0"/>
              </a:rPr>
              <a:t>html,application</a:t>
            </a:r>
            <a:r>
              <a:rPr lang="en-US" sz="2000" b="1" dirty="0">
                <a:latin typeface="Courier New" charset="0"/>
              </a:rPr>
              <a:t>/</a:t>
            </a:r>
            <a:r>
              <a:rPr lang="en-US" sz="2000" b="1" dirty="0" err="1">
                <a:latin typeface="Courier New" charset="0"/>
              </a:rPr>
              <a:t>xhtml+xml</a:t>
            </a:r>
            <a:r>
              <a:rPr lang="en-US" sz="2000" b="1" dirty="0">
                <a:solidFill>
                  <a:srgbClr val="A6A6A6"/>
                </a:solidFill>
                <a:latin typeface="Courier New" charset="0"/>
              </a:rPr>
              <a:t>\r\n</a:t>
            </a:r>
          </a:p>
          <a:p>
            <a:pPr>
              <a:lnSpc>
                <a:spcPct val="90000"/>
              </a:lnSpc>
              <a:spcBef>
                <a:spcPct val="0"/>
              </a:spcBef>
            </a:pPr>
            <a:r>
              <a:rPr lang="en-US" sz="2000" b="1" dirty="0">
                <a:latin typeface="Courier New" charset="0"/>
              </a:rPr>
              <a:t>Accept-Language: </a:t>
            </a:r>
            <a:r>
              <a:rPr lang="en-US" sz="2000" b="1" dirty="0" err="1">
                <a:latin typeface="Courier New" charset="0"/>
              </a:rPr>
              <a:t>en-us,en;q</a:t>
            </a:r>
            <a:r>
              <a:rPr lang="en-US" sz="2000" b="1" dirty="0">
                <a:latin typeface="Courier New" charset="0"/>
              </a:rPr>
              <a:t>=0.5</a:t>
            </a:r>
            <a:r>
              <a:rPr lang="en-US" sz="2000" b="1" dirty="0">
                <a:solidFill>
                  <a:srgbClr val="A6A6A6"/>
                </a:solidFill>
                <a:latin typeface="Courier New" charset="0"/>
              </a:rPr>
              <a:t>\r\n</a:t>
            </a:r>
          </a:p>
          <a:p>
            <a:pPr>
              <a:lnSpc>
                <a:spcPct val="90000"/>
              </a:lnSpc>
              <a:spcBef>
                <a:spcPct val="0"/>
              </a:spcBef>
            </a:pPr>
            <a:r>
              <a:rPr lang="en-US" sz="2000" b="1" dirty="0">
                <a:latin typeface="Courier New" charset="0"/>
              </a:rPr>
              <a:t>Accept-Encoding: </a:t>
            </a:r>
            <a:r>
              <a:rPr lang="en-US" sz="2000" b="1" dirty="0" err="1">
                <a:latin typeface="Courier New" charset="0"/>
              </a:rPr>
              <a:t>gzip,deflate</a:t>
            </a:r>
            <a:r>
              <a:rPr lang="en-US" sz="2000" b="1" dirty="0">
                <a:latin typeface="Courier New" charset="0"/>
              </a:rPr>
              <a:t>\r\n</a:t>
            </a:r>
          </a:p>
          <a:p>
            <a:pPr>
              <a:lnSpc>
                <a:spcPct val="90000"/>
              </a:lnSpc>
              <a:spcBef>
                <a:spcPct val="0"/>
              </a:spcBef>
            </a:pPr>
            <a:r>
              <a:rPr lang="en-US" sz="2000" b="1" dirty="0">
                <a:latin typeface="Courier New" charset="0"/>
              </a:rPr>
              <a:t>Keep-Alive: 115</a:t>
            </a:r>
            <a:r>
              <a:rPr lang="en-US" sz="2000" b="1" dirty="0">
                <a:solidFill>
                  <a:srgbClr val="A6A6A6"/>
                </a:solidFill>
                <a:latin typeface="Courier New" charset="0"/>
              </a:rPr>
              <a:t>\r\n</a:t>
            </a:r>
          </a:p>
          <a:p>
            <a:pPr>
              <a:lnSpc>
                <a:spcPct val="90000"/>
              </a:lnSpc>
              <a:spcBef>
                <a:spcPct val="0"/>
              </a:spcBef>
            </a:pPr>
            <a:r>
              <a:rPr lang="en-US" sz="2000" b="1" dirty="0">
                <a:latin typeface="Courier New" charset="0"/>
              </a:rPr>
              <a:t>Connection: keep-alive</a:t>
            </a:r>
            <a:r>
              <a:rPr lang="en-US" sz="2000" b="1" dirty="0">
                <a:solidFill>
                  <a:srgbClr val="A6A6A6"/>
                </a:solidFill>
                <a:latin typeface="Courier New" charset="0"/>
              </a:rPr>
              <a:t>\r\n</a:t>
            </a:r>
          </a:p>
          <a:p>
            <a:pPr>
              <a:lnSpc>
                <a:spcPct val="90000"/>
              </a:lnSpc>
              <a:spcBef>
                <a:spcPct val="0"/>
              </a:spcBef>
            </a:pPr>
            <a:r>
              <a:rPr lang="en-US" sz="2000" b="1" dirty="0">
                <a:solidFill>
                  <a:srgbClr val="A6A6A6"/>
                </a:solidFill>
                <a:latin typeface="Courier New" charset="0"/>
              </a:rPr>
              <a:t>\r\n</a:t>
            </a:r>
            <a:r>
              <a:rPr lang="en-US" sz="2000" dirty="0"/>
              <a:t> </a:t>
            </a:r>
          </a:p>
        </p:txBody>
      </p:sp>
      <p:sp>
        <p:nvSpPr>
          <p:cNvPr id="36872" name="Text Box 5"/>
          <p:cNvSpPr txBox="1">
            <a:spLocks noChangeArrowheads="1"/>
          </p:cNvSpPr>
          <p:nvPr/>
        </p:nvSpPr>
        <p:spPr bwMode="auto">
          <a:xfrm>
            <a:off x="63721" y="3004759"/>
            <a:ext cx="1775744" cy="46166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defRPr/>
            </a:pPr>
            <a:r>
              <a:rPr lang="en-US" sz="240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request line</a:t>
            </a:r>
          </a:p>
        </p:txBody>
      </p:sp>
      <p:sp>
        <p:nvSpPr>
          <p:cNvPr id="36873" name="Line 6"/>
          <p:cNvSpPr>
            <a:spLocks noChangeShapeType="1"/>
          </p:cNvSpPr>
          <p:nvPr/>
        </p:nvSpPr>
        <p:spPr bwMode="auto">
          <a:xfrm>
            <a:off x="1657047" y="3289905"/>
            <a:ext cx="776589" cy="3779"/>
          </a:xfrm>
          <a:prstGeom prst="line">
            <a:avLst/>
          </a:prstGeom>
          <a:noFill/>
          <a:ln w="19050">
            <a:solidFill>
              <a:schemeClr val="accent2"/>
            </a:solidFill>
            <a:round/>
            <a:headEnd/>
            <a:tailEnd type="triangle" w="med" len="lg"/>
          </a:ln>
        </p:spPr>
        <p:txBody>
          <a:bodyPr wrap="none" anchor="ctr">
            <a:prstTxWarp prst="textNoShape">
              <a:avLst/>
            </a:prstTxWarp>
          </a:bodyPr>
          <a:lstStyle/>
          <a:p>
            <a:pPr>
              <a:defRPr/>
            </a:pPr>
            <a:endParaRPr lang="en-US" sz="1800">
              <a:latin typeface="+mn-lt"/>
            </a:endParaRPr>
          </a:p>
        </p:txBody>
      </p:sp>
      <p:sp>
        <p:nvSpPr>
          <p:cNvPr id="36874" name="Freeform 7"/>
          <p:cNvSpPr>
            <a:spLocks/>
          </p:cNvSpPr>
          <p:nvPr/>
        </p:nvSpPr>
        <p:spPr bwMode="auto">
          <a:xfrm>
            <a:off x="2370667" y="3488957"/>
            <a:ext cx="100414" cy="1822061"/>
          </a:xfrm>
          <a:custGeom>
            <a:avLst/>
            <a:gdLst>
              <a:gd name="T0" fmla="*/ 122 w 150"/>
              <a:gd name="T1" fmla="*/ 6 h 924"/>
              <a:gd name="T2" fmla="*/ 0 w 150"/>
              <a:gd name="T3" fmla="*/ 0 h 924"/>
              <a:gd name="T4" fmla="*/ 0 w 150"/>
              <a:gd name="T5" fmla="*/ 924 h 924"/>
              <a:gd name="T6" fmla="*/ 150 w 150"/>
              <a:gd name="T7" fmla="*/ 918 h 924"/>
              <a:gd name="T8" fmla="*/ 0 60000 65536"/>
              <a:gd name="T9" fmla="*/ 0 60000 65536"/>
              <a:gd name="T10" fmla="*/ 0 60000 65536"/>
              <a:gd name="T11" fmla="*/ 0 60000 65536"/>
              <a:gd name="T12" fmla="*/ 0 w 150"/>
              <a:gd name="T13" fmla="*/ 0 h 924"/>
              <a:gd name="T14" fmla="*/ 150 w 150"/>
              <a:gd name="T15" fmla="*/ 924 h 924"/>
              <a:gd name="connsiteX0" fmla="*/ 8133 w 8133"/>
              <a:gd name="connsiteY0" fmla="*/ 65 h 10007"/>
              <a:gd name="connsiteX1" fmla="*/ 0 w 8133"/>
              <a:gd name="connsiteY1" fmla="*/ 0 h 10007"/>
              <a:gd name="connsiteX2" fmla="*/ 0 w 8133"/>
              <a:gd name="connsiteY2" fmla="*/ 10000 h 10007"/>
              <a:gd name="connsiteX3" fmla="*/ 7187 w 8133"/>
              <a:gd name="connsiteY3" fmla="*/ 10007 h 10007"/>
              <a:gd name="connsiteX0" fmla="*/ 10000 w 10000"/>
              <a:gd name="connsiteY0" fmla="*/ 0 h 9935"/>
              <a:gd name="connsiteX1" fmla="*/ 288 w 10000"/>
              <a:gd name="connsiteY1" fmla="*/ 79 h 9935"/>
              <a:gd name="connsiteX2" fmla="*/ 0 w 10000"/>
              <a:gd name="connsiteY2" fmla="*/ 9928 h 9935"/>
              <a:gd name="connsiteX3" fmla="*/ 8837 w 10000"/>
              <a:gd name="connsiteY3" fmla="*/ 9935 h 9935"/>
            </a:gdLst>
            <a:ahLst/>
            <a:cxnLst>
              <a:cxn ang="0">
                <a:pos x="connsiteX0" y="connsiteY0"/>
              </a:cxn>
              <a:cxn ang="0">
                <a:pos x="connsiteX1" y="connsiteY1"/>
              </a:cxn>
              <a:cxn ang="0">
                <a:pos x="connsiteX2" y="connsiteY2"/>
              </a:cxn>
              <a:cxn ang="0">
                <a:pos x="connsiteX3" y="connsiteY3"/>
              </a:cxn>
            </a:cxnLst>
            <a:rect l="l" t="t" r="r" b="b"/>
            <a:pathLst>
              <a:path w="10000" h="9935">
                <a:moveTo>
                  <a:pt x="10000" y="0"/>
                </a:moveTo>
                <a:lnTo>
                  <a:pt x="288" y="79"/>
                </a:lnTo>
                <a:lnTo>
                  <a:pt x="0" y="9928"/>
                </a:lnTo>
                <a:lnTo>
                  <a:pt x="8837" y="9935"/>
                </a:lnTo>
              </a:path>
            </a:pathLst>
          </a:custGeom>
          <a:noFill/>
          <a:ln w="19050">
            <a:solidFill>
              <a:schemeClr val="accent2"/>
            </a:solidFill>
            <a:round/>
            <a:headEnd/>
            <a:tailEnd/>
          </a:ln>
        </p:spPr>
        <p:txBody>
          <a:bodyPr wrap="none" anchor="ctr">
            <a:prstTxWarp prst="textNoShape">
              <a:avLst/>
            </a:prstTxWarp>
          </a:bodyPr>
          <a:lstStyle/>
          <a:p>
            <a:pPr>
              <a:defRPr/>
            </a:pPr>
            <a:endParaRPr lang="en-US" sz="1800">
              <a:latin typeface="+mn-lt"/>
            </a:endParaRPr>
          </a:p>
        </p:txBody>
      </p:sp>
      <p:sp>
        <p:nvSpPr>
          <p:cNvPr id="36875" name="Text Box 8"/>
          <p:cNvSpPr txBox="1">
            <a:spLocks noChangeArrowheads="1"/>
          </p:cNvSpPr>
          <p:nvPr/>
        </p:nvSpPr>
        <p:spPr bwMode="auto">
          <a:xfrm>
            <a:off x="-282939" y="4272569"/>
            <a:ext cx="2207609" cy="461665"/>
          </a:xfrm>
          <a:prstGeom prst="rect">
            <a:avLst/>
          </a:prstGeom>
          <a:noFill/>
          <a:ln w="9525">
            <a:noFill/>
            <a:miter lim="800000"/>
            <a:headEnd/>
            <a:tailEnd/>
          </a:ln>
        </p:spPr>
        <p:txBody>
          <a:bodyPr wrap="square">
            <a:prstTxWarp prst="textNoShape">
              <a:avLst/>
            </a:prstTxWarp>
            <a:spAutoFit/>
          </a:bodyPr>
          <a:lstStyle/>
          <a:p>
            <a:pPr algn="r">
              <a:spcBef>
                <a:spcPct val="0"/>
              </a:spcBef>
              <a:buClrTx/>
              <a:buSzTx/>
              <a:buFontTx/>
              <a:buNone/>
              <a:defRPr/>
            </a:pPr>
            <a:r>
              <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header lines</a:t>
            </a:r>
            <a:endParaRPr lang="en-US" sz="28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6876" name="Line 10"/>
          <p:cNvSpPr>
            <a:spLocks noChangeShapeType="1"/>
          </p:cNvSpPr>
          <p:nvPr/>
        </p:nvSpPr>
        <p:spPr bwMode="auto">
          <a:xfrm flipV="1">
            <a:off x="2026607" y="5528821"/>
            <a:ext cx="454851" cy="3597"/>
          </a:xfrm>
          <a:prstGeom prst="line">
            <a:avLst/>
          </a:prstGeom>
          <a:noFill/>
          <a:ln w="28575">
            <a:solidFill>
              <a:schemeClr val="accent2"/>
            </a:solidFill>
            <a:round/>
            <a:headEnd/>
            <a:tailEnd type="triangle" w="lg" len="lg"/>
          </a:ln>
        </p:spPr>
        <p:txBody>
          <a:bodyPr wrap="none" anchor="ctr">
            <a:prstTxWarp prst="textNoShape">
              <a:avLst/>
            </a:prstTxWarp>
          </a:bodyPr>
          <a:lstStyle/>
          <a:p>
            <a:pPr>
              <a:defRPr/>
            </a:pPr>
            <a:endParaRPr lang="en-US" sz="1800">
              <a:latin typeface="+mn-lt"/>
            </a:endParaRPr>
          </a:p>
        </p:txBody>
      </p:sp>
      <p:sp>
        <p:nvSpPr>
          <p:cNvPr id="36877" name="Text Box 11"/>
          <p:cNvSpPr txBox="1">
            <a:spLocks noChangeArrowheads="1"/>
          </p:cNvSpPr>
          <p:nvPr/>
        </p:nvSpPr>
        <p:spPr bwMode="auto">
          <a:xfrm>
            <a:off x="102611" y="4867397"/>
            <a:ext cx="2111475" cy="1200329"/>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defRPr/>
            </a:pPr>
            <a:r>
              <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A blank line </a:t>
            </a:r>
          </a:p>
          <a:p>
            <a:pPr>
              <a:spcBef>
                <a:spcPct val="0"/>
              </a:spcBef>
              <a:buClrTx/>
              <a:buSzTx/>
              <a:buFontTx/>
              <a:buNone/>
              <a:defRPr/>
            </a:pPr>
            <a:r>
              <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indicates end </a:t>
            </a:r>
          </a:p>
          <a:p>
            <a:pPr>
              <a:spcBef>
                <a:spcPct val="0"/>
              </a:spcBef>
              <a:buClrTx/>
              <a:buSzTx/>
              <a:buFontTx/>
              <a:buNone/>
              <a:defRPr/>
            </a:pPr>
            <a:r>
              <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of header</a:t>
            </a:r>
            <a:endParaRPr lang="en-US" sz="28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4046" name="Rectangle 14"/>
          <p:cNvSpPr>
            <a:spLocks noChangeArrowheads="1"/>
          </p:cNvSpPr>
          <p:nvPr/>
        </p:nvSpPr>
        <p:spPr bwMode="auto">
          <a:xfrm>
            <a:off x="2412244" y="5750092"/>
            <a:ext cx="4792662" cy="577018"/>
          </a:xfrm>
          <a:prstGeom prst="rect">
            <a:avLst/>
          </a:prstGeom>
          <a:noFill/>
          <a:ln w="19050">
            <a:solidFill>
              <a:schemeClr val="bg2"/>
            </a:solidFill>
            <a:prstDash val="dash"/>
            <a:miter lim="800000"/>
            <a:headEnd/>
            <a:tailEnd/>
          </a:ln>
        </p:spPr>
        <p:txBody>
          <a:bodyPr wrap="none">
            <a:prstTxWarp prst="textNoShape">
              <a:avLst/>
            </a:prstTxWarp>
          </a:bodyPr>
          <a:lstStyle/>
          <a:p>
            <a:r>
              <a:rPr lang="en-US" sz="2400">
                <a:solidFill>
                  <a:schemeClr val="bg2"/>
                </a:solidFill>
              </a:rPr>
              <a:t>Optional message body</a:t>
            </a:r>
          </a:p>
        </p:txBody>
      </p:sp>
      <p:sp>
        <p:nvSpPr>
          <p:cNvPr id="23567" name="Text Box 5"/>
          <p:cNvSpPr txBox="1">
            <a:spLocks noChangeArrowheads="1"/>
          </p:cNvSpPr>
          <p:nvPr/>
        </p:nvSpPr>
        <p:spPr bwMode="auto">
          <a:xfrm>
            <a:off x="2301875" y="2618997"/>
            <a:ext cx="5741987" cy="461962"/>
          </a:xfrm>
          <a:prstGeom prst="rect">
            <a:avLst/>
          </a:prstGeom>
          <a:noFill/>
          <a:ln w="9525">
            <a:noFill/>
            <a:miter lim="800000"/>
            <a:headEnd/>
            <a:tailEnd/>
          </a:ln>
        </p:spPr>
        <p:txBody>
          <a:bodyPr>
            <a:prstTxWarp prst="textNoShape">
              <a:avLst/>
            </a:prstTxWarp>
            <a:spAutoFit/>
          </a:bodyPr>
          <a:lstStyle/>
          <a:p>
            <a:pPr>
              <a:spcBef>
                <a:spcPct val="0"/>
              </a:spcBef>
              <a:buClrTx/>
              <a:buSzTx/>
              <a:buFontTx/>
              <a:buNone/>
            </a:pPr>
            <a:r>
              <a:rPr lang="en-US" sz="2400">
                <a:solidFill>
                  <a:schemeClr val="accent2"/>
                </a:solidFill>
              </a:rPr>
              <a:t>method     URL          version</a:t>
            </a:r>
          </a:p>
        </p:txBody>
      </p:sp>
      <p:sp>
        <p:nvSpPr>
          <p:cNvPr id="16" name="Right Brace 15"/>
          <p:cNvSpPr/>
          <p:nvPr/>
        </p:nvSpPr>
        <p:spPr bwMode="auto">
          <a:xfrm rot="16200000">
            <a:off x="3800665" y="2362009"/>
            <a:ext cx="288546" cy="1539875"/>
          </a:xfrm>
          <a:prstGeom prst="rightBrace">
            <a:avLst>
              <a:gd name="adj1" fmla="val 35437"/>
              <a:gd name="adj2" fmla="val 50000"/>
            </a:avLst>
          </a:prstGeom>
          <a:noFill/>
          <a:ln w="19050" cap="flat" cmpd="sng" algn="ctr">
            <a:solidFill>
              <a:schemeClr val="accent6">
                <a:lumMod val="60000"/>
                <a:lumOff val="40000"/>
              </a:schemeClr>
            </a:solidFill>
            <a:prstDash val="solid"/>
            <a:round/>
            <a:headEnd type="none" w="med" len="med"/>
            <a:tailEnd type="none" w="med" len="med"/>
          </a:ln>
          <a:effectLst/>
        </p:spPr>
        <p:txBody>
          <a:bodyPr>
            <a:prstTxWarp prst="textNoShape">
              <a:avLst/>
            </a:prstTxWarp>
          </a:bodyPr>
          <a:lstStyle/>
          <a:p>
            <a:pPr>
              <a:spcBef>
                <a:spcPct val="0"/>
              </a:spcBef>
              <a:buClrTx/>
              <a:buSzTx/>
              <a:buFontTx/>
              <a:buNone/>
              <a:defRPr/>
            </a:pPr>
            <a:endParaRPr lang="en-US" sz="2400">
              <a:latin typeface="Arial" pitchFamily="-112" charset="0"/>
              <a:ea typeface="ＭＳ Ｐゴシック" pitchFamily="-112" charset="-128"/>
              <a:cs typeface="ＭＳ Ｐゴシック" pitchFamily="-112" charset="-128"/>
            </a:endParaRPr>
          </a:p>
        </p:txBody>
      </p:sp>
      <p:sp>
        <p:nvSpPr>
          <p:cNvPr id="17" name="Line 17"/>
          <p:cNvSpPr>
            <a:spLocks noChangeShapeType="1"/>
          </p:cNvSpPr>
          <p:nvPr/>
        </p:nvSpPr>
        <p:spPr bwMode="auto">
          <a:xfrm flipH="1">
            <a:off x="6334125" y="2751670"/>
            <a:ext cx="166688" cy="514350"/>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Helvetica Neue"/>
              <a:cs typeface="Helvetica Neue"/>
            </a:endParaRPr>
          </a:p>
        </p:txBody>
      </p:sp>
      <p:sp>
        <p:nvSpPr>
          <p:cNvPr id="18" name="Text Box 18"/>
          <p:cNvSpPr txBox="1">
            <a:spLocks noChangeArrowheads="1"/>
          </p:cNvSpPr>
          <p:nvPr/>
        </p:nvSpPr>
        <p:spPr bwMode="auto">
          <a:xfrm>
            <a:off x="6384925" y="2469095"/>
            <a:ext cx="245451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400">
                <a:solidFill>
                  <a:schemeClr val="tx1"/>
                </a:solidFill>
                <a:latin typeface="Comic Sans MS" charset="0"/>
                <a:ea typeface="ＭＳ Ｐゴシック" charset="0"/>
              </a:defRPr>
            </a:lvl1pPr>
            <a:lvl2pPr>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r>
              <a:rPr lang="en-US" sz="1600">
                <a:latin typeface="Helvetica Neue"/>
                <a:cs typeface="Helvetica Neue"/>
              </a:rPr>
              <a:t>carriage return character</a:t>
            </a:r>
          </a:p>
        </p:txBody>
      </p:sp>
      <p:sp>
        <p:nvSpPr>
          <p:cNvPr id="19" name="Text Box 19"/>
          <p:cNvSpPr txBox="1">
            <a:spLocks noChangeArrowheads="1"/>
          </p:cNvSpPr>
          <p:nvPr/>
        </p:nvSpPr>
        <p:spPr bwMode="auto">
          <a:xfrm>
            <a:off x="6537325" y="2765958"/>
            <a:ext cx="191590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400">
                <a:solidFill>
                  <a:schemeClr val="tx1"/>
                </a:solidFill>
                <a:latin typeface="Comic Sans MS" charset="0"/>
                <a:ea typeface="ＭＳ Ｐゴシック" charset="0"/>
              </a:defRPr>
            </a:lvl1pPr>
            <a:lvl2pPr>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r>
              <a:rPr lang="en-US" sz="1600">
                <a:latin typeface="Helvetica Neue"/>
                <a:cs typeface="Helvetica Neue"/>
              </a:rPr>
              <a:t>line-feed character</a:t>
            </a:r>
          </a:p>
        </p:txBody>
      </p:sp>
      <p:sp>
        <p:nvSpPr>
          <p:cNvPr id="20" name="Line 20"/>
          <p:cNvSpPr>
            <a:spLocks noChangeShapeType="1"/>
          </p:cNvSpPr>
          <p:nvPr/>
        </p:nvSpPr>
        <p:spPr bwMode="auto">
          <a:xfrm flipH="1">
            <a:off x="6615113" y="3061233"/>
            <a:ext cx="80962" cy="252412"/>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Helvetica Neue"/>
              <a:cs typeface="Helvetica Neue"/>
            </a:endParaRPr>
          </a:p>
        </p:txBody>
      </p:sp>
      <p:sp>
        <p:nvSpPr>
          <p:cNvPr id="21" name="Text Box 4">
            <a:extLst>
              <a:ext uri="{FF2B5EF4-FFF2-40B4-BE49-F238E27FC236}">
                <a16:creationId xmlns:a16="http://schemas.microsoft.com/office/drawing/2014/main" id="{555D84D1-DE9B-9B41-B267-0823BBFFC708}"/>
              </a:ext>
            </a:extLst>
          </p:cNvPr>
          <p:cNvSpPr txBox="1">
            <a:spLocks noChangeArrowheads="1"/>
          </p:cNvSpPr>
          <p:nvPr/>
        </p:nvSpPr>
        <p:spPr bwMode="auto">
          <a:xfrm>
            <a:off x="263471" y="1429682"/>
            <a:ext cx="8510663" cy="430887"/>
          </a:xfrm>
          <a:prstGeom prst="rect">
            <a:avLst/>
          </a:prstGeom>
          <a:noFill/>
          <a:ln w="9525">
            <a:noFill/>
            <a:miter lim="800000"/>
            <a:headEnd/>
            <a:tailEnd/>
          </a:ln>
        </p:spPr>
        <p:txBody>
          <a:bodyPr wrap="none">
            <a:prstTxWarp prst="textNoShape">
              <a:avLst/>
            </a:prstTxWarp>
            <a:spAutoFit/>
          </a:bodyPr>
          <a:lstStyle/>
          <a:p>
            <a:r>
              <a:rPr lang="en-US" sz="2200" b="1" dirty="0">
                <a:latin typeface="Courier New" charset="0"/>
              </a:rPr>
              <a:t>http://</a:t>
            </a:r>
            <a:r>
              <a:rPr lang="en-US" sz="2200" b="1" dirty="0" err="1">
                <a:latin typeface="Courier New" charset="0"/>
              </a:rPr>
              <a:t>www.httpforever.com:</a:t>
            </a:r>
            <a:r>
              <a:rPr lang="en-US" sz="2200" b="1" dirty="0" err="1">
                <a:solidFill>
                  <a:schemeClr val="accent6"/>
                </a:solidFill>
                <a:latin typeface="Courier New" charset="0"/>
              </a:rPr>
              <a:t>port</a:t>
            </a:r>
            <a:r>
              <a:rPr lang="en-US" sz="2200" b="1" dirty="0">
                <a:solidFill>
                  <a:schemeClr val="accent6"/>
                </a:solidFill>
                <a:latin typeface="Courier New" charset="0"/>
              </a:rPr>
              <a:t>#</a:t>
            </a:r>
            <a:r>
              <a:rPr lang="en-US" sz="2200" b="1" dirty="0">
                <a:latin typeface="Courier New" charset="0"/>
              </a:rPr>
              <a:t>/</a:t>
            </a:r>
            <a:r>
              <a:rPr lang="en-US" sz="2200" b="1" dirty="0">
                <a:solidFill>
                  <a:schemeClr val="bg1">
                    <a:lumMod val="65000"/>
                  </a:schemeClr>
                </a:solidFill>
                <a:latin typeface="Courier New" charset="0"/>
              </a:rPr>
              <a:t>some-</a:t>
            </a:r>
            <a:r>
              <a:rPr lang="en-US" sz="2200" b="1" dirty="0" err="1">
                <a:solidFill>
                  <a:schemeClr val="bg1">
                    <a:lumMod val="65000"/>
                  </a:schemeClr>
                </a:solidFill>
                <a:latin typeface="Courier New" charset="0"/>
              </a:rPr>
              <a:t>dir</a:t>
            </a:r>
            <a:r>
              <a:rPr lang="en-US" sz="2200" b="1" dirty="0">
                <a:solidFill>
                  <a:schemeClr val="bg1">
                    <a:lumMod val="65000"/>
                  </a:schemeClr>
                </a:solidFill>
                <a:latin typeface="Courier New" charset="0"/>
              </a:rPr>
              <a:t>/</a:t>
            </a:r>
            <a:r>
              <a:rPr lang="en-US" sz="2200" b="1" dirty="0" err="1">
                <a:solidFill>
                  <a:schemeClr val="bg1">
                    <a:lumMod val="65000"/>
                  </a:schemeClr>
                </a:solidFill>
                <a:latin typeface="Courier New" charset="0"/>
              </a:rPr>
              <a:t>pic.gif</a:t>
            </a:r>
            <a:endParaRPr lang="en-US" sz="2200" b="1" dirty="0">
              <a:solidFill>
                <a:schemeClr val="bg1">
                  <a:lumMod val="65000"/>
                </a:schemeClr>
              </a:solidFill>
              <a:latin typeface="Courier New" charset="0"/>
            </a:endParaRPr>
          </a:p>
        </p:txBody>
      </p:sp>
      <p:sp>
        <p:nvSpPr>
          <p:cNvPr id="24" name="Text Box 7">
            <a:extLst>
              <a:ext uri="{FF2B5EF4-FFF2-40B4-BE49-F238E27FC236}">
                <a16:creationId xmlns:a16="http://schemas.microsoft.com/office/drawing/2014/main" id="{75C2119B-045A-C44E-AEF2-DA7FBD9FC199}"/>
              </a:ext>
            </a:extLst>
          </p:cNvPr>
          <p:cNvSpPr txBox="1">
            <a:spLocks noChangeArrowheads="1"/>
          </p:cNvSpPr>
          <p:nvPr/>
        </p:nvSpPr>
        <p:spPr bwMode="auto">
          <a:xfrm>
            <a:off x="2526014" y="2039010"/>
            <a:ext cx="1622425" cy="457200"/>
          </a:xfrm>
          <a:prstGeom prst="rect">
            <a:avLst/>
          </a:prstGeom>
          <a:noFill/>
          <a:ln w="9525">
            <a:noFill/>
            <a:miter lim="800000"/>
            <a:headEnd/>
            <a:tailEnd/>
          </a:ln>
        </p:spPr>
        <p:txBody>
          <a:bodyPr wrap="none">
            <a:prstTxWarp prst="textNoShape">
              <a:avLst/>
            </a:prstTxWarp>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host name</a:t>
            </a:r>
          </a:p>
        </p:txBody>
      </p:sp>
      <p:sp>
        <p:nvSpPr>
          <p:cNvPr id="25" name="Text Box 8">
            <a:extLst>
              <a:ext uri="{FF2B5EF4-FFF2-40B4-BE49-F238E27FC236}">
                <a16:creationId xmlns:a16="http://schemas.microsoft.com/office/drawing/2014/main" id="{75EEED9C-539E-F046-B94C-54A96EE62240}"/>
              </a:ext>
            </a:extLst>
          </p:cNvPr>
          <p:cNvSpPr txBox="1">
            <a:spLocks noChangeArrowheads="1"/>
          </p:cNvSpPr>
          <p:nvPr/>
        </p:nvSpPr>
        <p:spPr bwMode="auto">
          <a:xfrm>
            <a:off x="7165264" y="1814568"/>
            <a:ext cx="1404552" cy="400110"/>
          </a:xfrm>
          <a:prstGeom prst="rect">
            <a:avLst/>
          </a:prstGeom>
          <a:noFill/>
          <a:ln w="9525">
            <a:noFill/>
            <a:miter lim="800000"/>
            <a:headEnd/>
            <a:tailEnd/>
          </a:ln>
        </p:spPr>
        <p:txBody>
          <a:bodyPr wrap="none">
            <a:prstTxWarp prst="textNoShape">
              <a:avLst/>
            </a:prstTxWarp>
            <a:spAutoFit/>
          </a:bodyPr>
          <a:lstStyle/>
          <a:p>
            <a:r>
              <a:rPr lang="en-US" sz="20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path name</a:t>
            </a:r>
          </a:p>
        </p:txBody>
      </p:sp>
      <p:sp>
        <p:nvSpPr>
          <p:cNvPr id="2" name="Left Brace 1">
            <a:extLst>
              <a:ext uri="{FF2B5EF4-FFF2-40B4-BE49-F238E27FC236}">
                <a16:creationId xmlns:a16="http://schemas.microsoft.com/office/drawing/2014/main" id="{B680D692-AC72-9942-9DCE-99DAD2024418}"/>
              </a:ext>
            </a:extLst>
          </p:cNvPr>
          <p:cNvSpPr/>
          <p:nvPr/>
        </p:nvSpPr>
        <p:spPr bwMode="auto">
          <a:xfrm rot="16200000">
            <a:off x="2983675" y="289435"/>
            <a:ext cx="373981" cy="3293330"/>
          </a:xfrm>
          <a:prstGeom prst="leftBrace">
            <a:avLst>
              <a:gd name="adj1" fmla="val 38063"/>
              <a:gd name="adj2"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28" name="Left Brace 27">
            <a:extLst>
              <a:ext uri="{FF2B5EF4-FFF2-40B4-BE49-F238E27FC236}">
                <a16:creationId xmlns:a16="http://schemas.microsoft.com/office/drawing/2014/main" id="{AB082480-3434-5A41-A659-38A5C7331209}"/>
              </a:ext>
            </a:extLst>
          </p:cNvPr>
          <p:cNvSpPr/>
          <p:nvPr/>
        </p:nvSpPr>
        <p:spPr bwMode="auto">
          <a:xfrm rot="16200000">
            <a:off x="7304694" y="525518"/>
            <a:ext cx="289032" cy="2716925"/>
          </a:xfrm>
          <a:prstGeom prst="leftBrace">
            <a:avLst>
              <a:gd name="adj1" fmla="val 38063"/>
              <a:gd name="adj2"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3" name="TextBox 2">
            <a:extLst>
              <a:ext uri="{FF2B5EF4-FFF2-40B4-BE49-F238E27FC236}">
                <a16:creationId xmlns:a16="http://schemas.microsoft.com/office/drawing/2014/main" id="{27586409-1F8E-494A-AEC9-8EC8EC8DE20B}"/>
              </a:ext>
            </a:extLst>
          </p:cNvPr>
          <p:cNvSpPr txBox="1"/>
          <p:nvPr/>
        </p:nvSpPr>
        <p:spPr>
          <a:xfrm>
            <a:off x="4403835" y="1958056"/>
            <a:ext cx="2521844" cy="338554"/>
          </a:xfrm>
          <a:prstGeom prst="rect">
            <a:avLst/>
          </a:prstGeom>
          <a:noFill/>
        </p:spPr>
        <p:txBody>
          <a:bodyPr wrap="none" rtlCol="0">
            <a:spAutoFit/>
          </a:bodyPr>
          <a:lstStyle/>
          <a:p>
            <a:r>
              <a:rPr lang="en-US" sz="1600" dirty="0">
                <a:solidFill>
                  <a:schemeClr val="accent6"/>
                </a:solidFill>
              </a:rPr>
              <a:t>optional, default value: 80</a:t>
            </a:r>
          </a:p>
        </p:txBody>
      </p:sp>
      <p:cxnSp>
        <p:nvCxnSpPr>
          <p:cNvPr id="5" name="Straight Arrow Connector 4">
            <a:extLst>
              <a:ext uri="{FF2B5EF4-FFF2-40B4-BE49-F238E27FC236}">
                <a16:creationId xmlns:a16="http://schemas.microsoft.com/office/drawing/2014/main" id="{DF1642CB-BD3B-4E41-AE0B-994A1744E4CF}"/>
              </a:ext>
            </a:extLst>
          </p:cNvPr>
          <p:cNvCxnSpPr>
            <a:cxnSpLocks/>
          </p:cNvCxnSpPr>
          <p:nvPr/>
        </p:nvCxnSpPr>
        <p:spPr bwMode="auto">
          <a:xfrm flipV="1">
            <a:off x="5496910" y="1734208"/>
            <a:ext cx="0" cy="334541"/>
          </a:xfrm>
          <a:prstGeom prst="straightConnector1">
            <a:avLst/>
          </a:prstGeom>
          <a:noFill/>
          <a:ln w="28575" cap="flat" cmpd="sng" algn="ctr">
            <a:solidFill>
              <a:schemeClr val="accent6"/>
            </a:solidFill>
            <a:prstDash val="solid"/>
            <a:round/>
            <a:headEnd type="none" w="med" len="med"/>
            <a:tailEnd type="triangle" w="lg" len="lg"/>
          </a:ln>
          <a:effectLst/>
        </p:spPr>
      </p:cxnSp>
      <p:sp>
        <p:nvSpPr>
          <p:cNvPr id="4" name="Footer Placeholder 4">
            <a:extLst>
              <a:ext uri="{FF2B5EF4-FFF2-40B4-BE49-F238E27FC236}">
                <a16:creationId xmlns:a16="http://schemas.microsoft.com/office/drawing/2014/main" id="{A9FAF75D-66FC-445B-22A7-37119BF60BDE}"/>
              </a:ext>
            </a:extLst>
          </p:cNvPr>
          <p:cNvSpPr>
            <a:spLocks noGrp="1"/>
          </p:cNvSpPr>
          <p:nvPr>
            <p:ph type="ftr" sz="quarter" idx="11"/>
          </p:nvPr>
        </p:nvSpPr>
        <p:spPr>
          <a:xfrm>
            <a:off x="0" y="6675661"/>
            <a:ext cx="1828800" cy="182339"/>
          </a:xfrm>
        </p:spPr>
        <p:txBody>
          <a:bodyPr/>
          <a:lstStyle/>
          <a:p>
            <a:r>
              <a:rPr lang="nl-NL" dirty="0"/>
              <a:t>CS118 - Winter 2025</a:t>
            </a:r>
            <a:endParaRPr lang="en-US" dirty="0"/>
          </a:p>
        </p:txBody>
      </p:sp>
      <p:sp>
        <p:nvSpPr>
          <p:cNvPr id="7" name="Oval Callout 6">
            <a:extLst>
              <a:ext uri="{FF2B5EF4-FFF2-40B4-BE49-F238E27FC236}">
                <a16:creationId xmlns:a16="http://schemas.microsoft.com/office/drawing/2014/main" id="{18ACEA64-A659-CA21-DEE4-1796458EE0F9}"/>
              </a:ext>
            </a:extLst>
          </p:cNvPr>
          <p:cNvSpPr/>
          <p:nvPr/>
        </p:nvSpPr>
        <p:spPr bwMode="auto">
          <a:xfrm rot="1413226">
            <a:off x="8251234" y="69821"/>
            <a:ext cx="820483" cy="532833"/>
          </a:xfrm>
          <a:prstGeom prst="wedgeEllipseCallout">
            <a:avLst>
              <a:gd name="adj1" fmla="val -64695"/>
              <a:gd name="adj2" fmla="val 70966"/>
            </a:avLst>
          </a:prstGeom>
          <a:solidFill>
            <a:srgbClr val="FFFD78"/>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pitchFamily="-65" charset="0"/>
              </a:rPr>
              <a:t>FYI</a:t>
            </a:r>
          </a:p>
        </p:txBody>
      </p:sp>
    </p:spTree>
    <p:extLst>
      <p:ext uri="{BB962C8B-B14F-4D97-AF65-F5344CB8AC3E}">
        <p14:creationId xmlns:p14="http://schemas.microsoft.com/office/powerpoint/2010/main" val="188220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covered in lecture-1</a:t>
            </a:r>
          </a:p>
        </p:txBody>
      </p:sp>
      <p:sp>
        <p:nvSpPr>
          <p:cNvPr id="3" name="Content Placeholder 2"/>
          <p:cNvSpPr>
            <a:spLocks noGrp="1"/>
          </p:cNvSpPr>
          <p:nvPr>
            <p:ph idx="1"/>
          </p:nvPr>
        </p:nvSpPr>
        <p:spPr>
          <a:xfrm>
            <a:off x="163037" y="946517"/>
            <a:ext cx="8915534" cy="5733808"/>
          </a:xfrm>
        </p:spPr>
        <p:txBody>
          <a:bodyPr>
            <a:normAutofit fontScale="92500" lnSpcReduction="20000"/>
          </a:bodyPr>
          <a:lstStyle/>
          <a:p>
            <a:pPr>
              <a:spcAft>
                <a:spcPts val="0"/>
              </a:spcAft>
            </a:pPr>
            <a:r>
              <a:rPr lang="en-US" dirty="0"/>
              <a:t>Concepts: </a:t>
            </a:r>
          </a:p>
          <a:p>
            <a:pPr lvl="1"/>
            <a:r>
              <a:rPr lang="en-US" b="1" dirty="0"/>
              <a:t>Internet</a:t>
            </a:r>
            <a:r>
              <a:rPr lang="en-US" dirty="0"/>
              <a:t>: made of a huge number of hosts and routers, interconnected by physical and wireless links</a:t>
            </a:r>
          </a:p>
          <a:p>
            <a:pPr lvl="1"/>
            <a:r>
              <a:rPr lang="en-US" b="1" dirty="0"/>
              <a:t>Host</a:t>
            </a:r>
            <a:r>
              <a:rPr lang="en-US" dirty="0"/>
              <a:t>: a computer running applications and bunch of protocols to let apps exchange data with each other</a:t>
            </a:r>
          </a:p>
          <a:p>
            <a:pPr lvl="1"/>
            <a:r>
              <a:rPr lang="en-US" b="1" dirty="0"/>
              <a:t>Router</a:t>
            </a:r>
            <a:r>
              <a:rPr lang="en-US" dirty="0"/>
              <a:t>: a packet switch running bunch of protocols to move packets toward their destinations</a:t>
            </a:r>
          </a:p>
          <a:p>
            <a:pPr>
              <a:spcAft>
                <a:spcPts val="0"/>
              </a:spcAft>
            </a:pPr>
            <a:r>
              <a:rPr lang="en-US" dirty="0"/>
              <a:t>Protocols are organized in layers:</a:t>
            </a:r>
          </a:p>
          <a:p>
            <a:pPr lvl="1">
              <a:spcBef>
                <a:spcPts val="0"/>
              </a:spcBef>
              <a:spcAft>
                <a:spcPts val="600"/>
              </a:spcAft>
            </a:pPr>
            <a:r>
              <a:rPr lang="en-US" dirty="0">
                <a:solidFill>
                  <a:srgbClr val="3A1FFF"/>
                </a:solidFill>
              </a:rPr>
              <a:t>Application protocols</a:t>
            </a:r>
          </a:p>
          <a:p>
            <a:pPr lvl="1">
              <a:spcBef>
                <a:spcPts val="0"/>
              </a:spcBef>
              <a:spcAft>
                <a:spcPts val="600"/>
              </a:spcAft>
            </a:pPr>
            <a:r>
              <a:rPr lang="en-US" dirty="0">
                <a:solidFill>
                  <a:srgbClr val="3A1FFF"/>
                </a:solidFill>
              </a:rPr>
              <a:t>Transport protocols</a:t>
            </a:r>
          </a:p>
          <a:p>
            <a:pPr lvl="1">
              <a:spcBef>
                <a:spcPts val="0"/>
              </a:spcBef>
              <a:spcAft>
                <a:spcPts val="600"/>
              </a:spcAft>
            </a:pPr>
            <a:r>
              <a:rPr lang="en-US" dirty="0">
                <a:solidFill>
                  <a:srgbClr val="3A1FFF"/>
                </a:solidFill>
              </a:rPr>
              <a:t>Network protocols</a:t>
            </a:r>
          </a:p>
          <a:p>
            <a:pPr lvl="1">
              <a:spcBef>
                <a:spcPts val="0"/>
              </a:spcBef>
            </a:pPr>
            <a:r>
              <a:rPr lang="en-US" dirty="0">
                <a:solidFill>
                  <a:srgbClr val="3A1FFF"/>
                </a:solidFill>
              </a:rPr>
              <a:t>Link layer protocols</a:t>
            </a:r>
          </a:p>
          <a:p>
            <a:pPr lvl="1">
              <a:spcBef>
                <a:spcPts val="0"/>
              </a:spcBef>
            </a:pPr>
            <a:r>
              <a:rPr lang="en-US" dirty="0">
                <a:solidFill>
                  <a:schemeClr val="accent2">
                    <a:lumMod val="60000"/>
                    <a:lumOff val="40000"/>
                  </a:schemeClr>
                </a:solidFill>
              </a:rPr>
              <a:t>Physical layer</a:t>
            </a:r>
          </a:p>
          <a:p>
            <a:pPr>
              <a:spcAft>
                <a:spcPts val="1800"/>
              </a:spcAft>
            </a:pPr>
            <a:r>
              <a:rPr lang="en-US" dirty="0"/>
              <a:t>How to calculate packet delays as they move across one hop</a:t>
            </a:r>
          </a:p>
        </p:txBody>
      </p:sp>
      <p:sp>
        <p:nvSpPr>
          <p:cNvPr id="4" name="Footer Placeholder 3"/>
          <p:cNvSpPr>
            <a:spLocks noGrp="1"/>
          </p:cNvSpPr>
          <p:nvPr>
            <p:ph type="ftr" sz="quarter" idx="11"/>
          </p:nvPr>
        </p:nvSpPr>
        <p:spPr/>
        <p:txBody>
          <a:bodyPr/>
          <a:lstStyle/>
          <a:p>
            <a:pPr>
              <a:defRPr/>
            </a:pPr>
            <a:r>
              <a:rPr lang="en-US" dirty="0"/>
              <a:t>CS118 - Winter 2025</a:t>
            </a:r>
          </a:p>
        </p:txBody>
      </p:sp>
      <p:sp>
        <p:nvSpPr>
          <p:cNvPr id="5" name="Slide Number Placeholder 4"/>
          <p:cNvSpPr>
            <a:spLocks noGrp="1"/>
          </p:cNvSpPr>
          <p:nvPr>
            <p:ph type="sldNum" sz="quarter" idx="12"/>
          </p:nvPr>
        </p:nvSpPr>
        <p:spPr/>
        <p:txBody>
          <a:bodyPr/>
          <a:lstStyle/>
          <a:p>
            <a:pPr>
              <a:defRPr/>
            </a:pPr>
            <a:fld id="{5839C53E-9712-814C-9BC8-2C6C5C482B7D}" type="slidenum">
              <a:rPr lang="en-US" smtClean="0"/>
              <a:pPr>
                <a:defRPr/>
              </a:pPr>
              <a:t>2</a:t>
            </a:fld>
            <a:endParaRPr lang="en-US" dirty="0"/>
          </a:p>
        </p:txBody>
      </p:sp>
    </p:spTree>
    <p:extLst>
      <p:ext uri="{BB962C8B-B14F-4D97-AF65-F5344CB8AC3E}">
        <p14:creationId xmlns:p14="http://schemas.microsoft.com/office/powerpoint/2010/main" val="413171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Method types</a:t>
            </a:r>
          </a:p>
        </p:txBody>
      </p:sp>
      <p:sp>
        <p:nvSpPr>
          <p:cNvPr id="25603" name="Rectangle 3"/>
          <p:cNvSpPr>
            <a:spLocks noGrp="1" noChangeArrowheads="1"/>
          </p:cNvSpPr>
          <p:nvPr>
            <p:ph sz="half" idx="1"/>
          </p:nvPr>
        </p:nvSpPr>
        <p:spPr>
          <a:xfrm>
            <a:off x="381000" y="1295400"/>
            <a:ext cx="4229100" cy="5297488"/>
          </a:xfrm>
        </p:spPr>
        <p:txBody>
          <a:bodyPr>
            <a:normAutofit fontScale="92500" lnSpcReduction="10000"/>
          </a:bodyPr>
          <a:lstStyle/>
          <a:p>
            <a:pPr eaLnBrk="1" hangingPunct="1">
              <a:buFontTx/>
              <a:buNone/>
            </a:pPr>
            <a:r>
              <a:rPr lang="en-US" u="sng" dirty="0">
                <a:solidFill>
                  <a:srgbClr val="FF0000"/>
                </a:solidFill>
              </a:rPr>
              <a:t>HTTP/1.0</a:t>
            </a:r>
            <a:endParaRPr lang="en-US" dirty="0"/>
          </a:p>
          <a:p>
            <a:pPr eaLnBrk="1" hangingPunct="1"/>
            <a:r>
              <a:rPr lang="en-US" dirty="0"/>
              <a:t>GET</a:t>
            </a:r>
          </a:p>
          <a:p>
            <a:pPr eaLnBrk="1" hangingPunct="1"/>
            <a:r>
              <a:rPr lang="en-US" dirty="0"/>
              <a:t>POST</a:t>
            </a:r>
          </a:p>
          <a:p>
            <a:pPr lvl="1"/>
            <a:r>
              <a:rPr lang="en-US" dirty="0"/>
              <a:t>Web page often includes form input</a:t>
            </a:r>
          </a:p>
          <a:p>
            <a:pPr lvl="1"/>
            <a:r>
              <a:rPr lang="en-US" dirty="0"/>
              <a:t>User input sent from client to server in entity body of HTTP POST request message</a:t>
            </a:r>
          </a:p>
          <a:p>
            <a:pPr eaLnBrk="1" hangingPunct="1"/>
            <a:r>
              <a:rPr lang="en-US" dirty="0"/>
              <a:t>HEAD</a:t>
            </a:r>
          </a:p>
          <a:p>
            <a:pPr lvl="1" eaLnBrk="1" hangingPunct="1"/>
            <a:r>
              <a:rPr lang="en-US" dirty="0"/>
              <a:t>Requesting the header only (i.e. response does not include the requested object)</a:t>
            </a:r>
          </a:p>
        </p:txBody>
      </p:sp>
      <p:sp>
        <p:nvSpPr>
          <p:cNvPr id="120836" name="Rectangle 4"/>
          <p:cNvSpPr>
            <a:spLocks noGrp="1" noChangeArrowheads="1"/>
          </p:cNvSpPr>
          <p:nvPr>
            <p:ph sz="half" idx="2"/>
          </p:nvPr>
        </p:nvSpPr>
        <p:spPr>
          <a:xfrm>
            <a:off x="4781550" y="1295400"/>
            <a:ext cx="4229100" cy="5297488"/>
          </a:xfrm>
        </p:spPr>
        <p:txBody>
          <a:bodyPr>
            <a:normAutofit fontScale="92500" lnSpcReduction="10000"/>
          </a:bodyPr>
          <a:lstStyle/>
          <a:p>
            <a:pPr eaLnBrk="1" hangingPunct="1">
              <a:lnSpc>
                <a:spcPct val="90000"/>
              </a:lnSpc>
              <a:buFontTx/>
              <a:buNone/>
            </a:pPr>
            <a:r>
              <a:rPr lang="en-US" u="sng" dirty="0">
                <a:solidFill>
                  <a:srgbClr val="FF0000"/>
                </a:solidFill>
              </a:rPr>
              <a:t>HTTP/1.1</a:t>
            </a:r>
            <a:endParaRPr lang="en-US" dirty="0"/>
          </a:p>
          <a:p>
            <a:pPr eaLnBrk="1" hangingPunct="1">
              <a:lnSpc>
                <a:spcPct val="90000"/>
              </a:lnSpc>
            </a:pPr>
            <a:r>
              <a:rPr lang="en-US" dirty="0"/>
              <a:t>GET, POST, HEAD</a:t>
            </a:r>
          </a:p>
          <a:p>
            <a:pPr eaLnBrk="1" hangingPunct="1">
              <a:lnSpc>
                <a:spcPct val="90000"/>
              </a:lnSpc>
            </a:pPr>
            <a:r>
              <a:rPr lang="en-US" dirty="0"/>
              <a:t>PUT</a:t>
            </a:r>
          </a:p>
          <a:p>
            <a:pPr lvl="1" eaLnBrk="1" hangingPunct="1">
              <a:lnSpc>
                <a:spcPct val="90000"/>
              </a:lnSpc>
            </a:pPr>
            <a:r>
              <a:rPr lang="en-US" dirty="0"/>
              <a:t>uploads (or completely replace) file in entity body to path specified in URL field</a:t>
            </a:r>
          </a:p>
          <a:p>
            <a:pPr eaLnBrk="1" hangingPunct="1">
              <a:lnSpc>
                <a:spcPct val="90000"/>
              </a:lnSpc>
            </a:pPr>
            <a:r>
              <a:rPr lang="en-US" dirty="0"/>
              <a:t>DELETE</a:t>
            </a:r>
          </a:p>
          <a:p>
            <a:pPr lvl="1" eaLnBrk="1" hangingPunct="1">
              <a:lnSpc>
                <a:spcPct val="90000"/>
              </a:lnSpc>
            </a:pPr>
            <a:r>
              <a:rPr lang="en-US" dirty="0"/>
              <a:t>deletes file specified in the URL field from the server</a:t>
            </a:r>
          </a:p>
          <a:p>
            <a:pPr eaLnBrk="1" hangingPunct="1">
              <a:lnSpc>
                <a:spcPct val="90000"/>
              </a:lnSpc>
            </a:pPr>
            <a:r>
              <a:rPr lang="en-US" dirty="0"/>
              <a:t>and a few others</a:t>
            </a:r>
          </a:p>
          <a:p>
            <a:pPr lvl="1" eaLnBrk="1" hangingPunct="1">
              <a:lnSpc>
                <a:spcPct val="90000"/>
              </a:lnSpc>
            </a:pPr>
            <a:r>
              <a:rPr lang="en-US" dirty="0"/>
              <a:t>See the protocol specification RFC2616</a:t>
            </a:r>
          </a:p>
        </p:txBody>
      </p:sp>
      <p:sp>
        <p:nvSpPr>
          <p:cNvPr id="25607" name="Slide Number Placeholder 6"/>
          <p:cNvSpPr>
            <a:spLocks noGrp="1"/>
          </p:cNvSpPr>
          <p:nvPr>
            <p:ph type="sldNum" sz="quarter" idx="12"/>
          </p:nvPr>
        </p:nvSpPr>
        <p:spPr>
          <a:noFill/>
        </p:spPr>
        <p:txBody>
          <a:bodyPr/>
          <a:lstStyle/>
          <a:p>
            <a:fld id="{987842A5-74D5-BF4F-B036-FC7044A1270F}" type="slidenum">
              <a:rPr lang="en-US">
                <a:latin typeface="Helvetica Neue" charset="0"/>
                <a:ea typeface="ＭＳ Ｐゴシック" charset="-128"/>
                <a:cs typeface="ＭＳ Ｐゴシック" charset="-128"/>
              </a:rPr>
              <a:pPr/>
              <a:t>20</a:t>
            </a:fld>
            <a:endParaRPr lang="en-US">
              <a:latin typeface="Helvetica Neue" charset="0"/>
              <a:ea typeface="ＭＳ Ｐゴシック" charset="-128"/>
              <a:cs typeface="ＭＳ Ｐゴシック" charset="-128"/>
            </a:endParaRPr>
          </a:p>
        </p:txBody>
      </p:sp>
      <p:sp>
        <p:nvSpPr>
          <p:cNvPr id="8" name="Oval Callout 7">
            <a:extLst>
              <a:ext uri="{FF2B5EF4-FFF2-40B4-BE49-F238E27FC236}">
                <a16:creationId xmlns:a16="http://schemas.microsoft.com/office/drawing/2014/main" id="{4EE1467A-CFB6-B648-8459-6F8B673B381F}"/>
              </a:ext>
            </a:extLst>
          </p:cNvPr>
          <p:cNvSpPr/>
          <p:nvPr/>
        </p:nvSpPr>
        <p:spPr bwMode="auto">
          <a:xfrm rot="1413226">
            <a:off x="8251234" y="69821"/>
            <a:ext cx="820483" cy="532833"/>
          </a:xfrm>
          <a:prstGeom prst="wedgeEllipseCallout">
            <a:avLst>
              <a:gd name="adj1" fmla="val -64695"/>
              <a:gd name="adj2" fmla="val 70966"/>
            </a:avLst>
          </a:prstGeom>
          <a:solidFill>
            <a:srgbClr val="FFFD78"/>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pitchFamily="-65" charset="0"/>
              </a:rPr>
              <a:t>FYI</a:t>
            </a:r>
          </a:p>
        </p:txBody>
      </p:sp>
      <p:sp>
        <p:nvSpPr>
          <p:cNvPr id="2" name="Footer Placeholder 4">
            <a:extLst>
              <a:ext uri="{FF2B5EF4-FFF2-40B4-BE49-F238E27FC236}">
                <a16:creationId xmlns:a16="http://schemas.microsoft.com/office/drawing/2014/main" id="{911588D1-2ECF-DB18-E351-A2BA28036D56}"/>
              </a:ext>
            </a:extLst>
          </p:cNvPr>
          <p:cNvSpPr>
            <a:spLocks noGrp="1"/>
          </p:cNvSpPr>
          <p:nvPr>
            <p:ph type="ftr" sz="quarter" idx="11"/>
          </p:nvPr>
        </p:nvSpPr>
        <p:spPr>
          <a:xfrm>
            <a:off x="0" y="6675661"/>
            <a:ext cx="1828800" cy="182339"/>
          </a:xfrm>
        </p:spPr>
        <p:txBody>
          <a:bodyPr/>
          <a:lstStyle/>
          <a:p>
            <a:r>
              <a:rPr lang="nl-NL" dirty="0"/>
              <a:t>CS118 - Winter 2025</a:t>
            </a:r>
            <a:endParaRPr lang="en-US" dirty="0"/>
          </a:p>
        </p:txBody>
      </p:sp>
    </p:spTree>
    <p:extLst>
      <p:ext uri="{BB962C8B-B14F-4D97-AF65-F5344CB8AC3E}">
        <p14:creationId xmlns:p14="http://schemas.microsoft.com/office/powerpoint/2010/main" val="16164747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a:t>HTTP response message</a:t>
            </a:r>
            <a:endParaRPr lang="en-US"/>
          </a:p>
        </p:txBody>
      </p:sp>
      <p:sp>
        <p:nvSpPr>
          <p:cNvPr id="29701" name="Slide Number Placeholder 4"/>
          <p:cNvSpPr>
            <a:spLocks noGrp="1"/>
          </p:cNvSpPr>
          <p:nvPr>
            <p:ph type="sldNum" sz="quarter" idx="12"/>
          </p:nvPr>
        </p:nvSpPr>
        <p:spPr>
          <a:noFill/>
        </p:spPr>
        <p:txBody>
          <a:bodyPr/>
          <a:lstStyle/>
          <a:p>
            <a:fld id="{5E7DEA2E-15C2-3542-88D4-EFCA4B97DEB2}" type="slidenum">
              <a:rPr lang="en-US">
                <a:latin typeface="Helvetica Neue" charset="0"/>
                <a:ea typeface="ＭＳ Ｐゴシック" charset="-128"/>
                <a:cs typeface="ＭＳ Ｐゴシック" charset="-128"/>
              </a:rPr>
              <a:pPr/>
              <a:t>21</a:t>
            </a:fld>
            <a:endParaRPr lang="en-US">
              <a:latin typeface="Helvetica Neue" charset="0"/>
              <a:ea typeface="ＭＳ Ｐゴシック" charset="-128"/>
              <a:cs typeface="ＭＳ Ｐゴシック" charset="-128"/>
            </a:endParaRPr>
          </a:p>
        </p:txBody>
      </p:sp>
      <p:sp>
        <p:nvSpPr>
          <p:cNvPr id="29702" name="Text Box 4"/>
          <p:cNvSpPr txBox="1">
            <a:spLocks noChangeArrowheads="1"/>
          </p:cNvSpPr>
          <p:nvPr/>
        </p:nvSpPr>
        <p:spPr bwMode="auto">
          <a:xfrm>
            <a:off x="2028751" y="1705730"/>
            <a:ext cx="7186583" cy="3893374"/>
          </a:xfrm>
          <a:prstGeom prst="rect">
            <a:avLst/>
          </a:prstGeom>
          <a:noFill/>
          <a:ln w="9525">
            <a:noFill/>
            <a:miter lim="800000"/>
            <a:headEnd/>
            <a:tailEnd/>
          </a:ln>
        </p:spPr>
        <p:txBody>
          <a:bodyPr wrap="none">
            <a:prstTxWarp prst="textNoShape">
              <a:avLst/>
            </a:prstTxWarp>
            <a:spAutoFit/>
          </a:bodyPr>
          <a:lstStyle/>
          <a:p>
            <a:pPr marL="342900" indent="-342900">
              <a:spcBef>
                <a:spcPct val="0"/>
              </a:spcBef>
            </a:pPr>
            <a:r>
              <a:rPr lang="en-US" sz="1900" b="1" dirty="0">
                <a:latin typeface="Courier New" charset="0"/>
              </a:rPr>
              <a:t>HTTP/1.1 200 OK \r\n</a:t>
            </a:r>
          </a:p>
          <a:p>
            <a:pPr marL="342900" indent="-342900">
              <a:spcBef>
                <a:spcPct val="0"/>
              </a:spcBef>
            </a:pPr>
            <a:r>
              <a:rPr lang="en-US" sz="1900" b="1" dirty="0">
                <a:latin typeface="Courier New" charset="0"/>
              </a:rPr>
              <a:t>Server: nginx/1.18.0 (Ubuntu)\r\n</a:t>
            </a:r>
          </a:p>
          <a:p>
            <a:pPr marL="342900" indent="-342900">
              <a:spcBef>
                <a:spcPct val="0"/>
              </a:spcBef>
            </a:pPr>
            <a:r>
              <a:rPr lang="en-US" sz="1900" b="1" dirty="0">
                <a:latin typeface="Courier New" charset="0"/>
              </a:rPr>
              <a:t>Date: Wed, 08 Jan 2025 03:34:37 GMT\r\n</a:t>
            </a:r>
          </a:p>
          <a:p>
            <a:pPr marL="342900" indent="-342900">
              <a:spcBef>
                <a:spcPct val="0"/>
              </a:spcBef>
            </a:pPr>
            <a:r>
              <a:rPr lang="en-US" sz="1900" b="1" dirty="0">
                <a:latin typeface="Courier New" charset="0"/>
              </a:rPr>
              <a:t>Content-Type: text/html\r\n</a:t>
            </a:r>
          </a:p>
          <a:p>
            <a:pPr marL="342900" indent="-342900">
              <a:spcBef>
                <a:spcPct val="0"/>
              </a:spcBef>
            </a:pPr>
            <a:r>
              <a:rPr lang="en-US" sz="1900" b="1" dirty="0">
                <a:latin typeface="Courier New" charset="0"/>
              </a:rPr>
              <a:t>Content-Length: 5124\r\n</a:t>
            </a:r>
          </a:p>
          <a:p>
            <a:pPr marL="342900" indent="-342900">
              <a:spcBef>
                <a:spcPct val="0"/>
              </a:spcBef>
            </a:pPr>
            <a:r>
              <a:rPr lang="en-US" sz="1900" b="1" dirty="0">
                <a:latin typeface="Courier New" charset="0"/>
              </a:rPr>
              <a:t>Last-Modified: Wed, 22 Mar 2023 14:54:48 GMT\r\n</a:t>
            </a:r>
          </a:p>
          <a:p>
            <a:pPr marL="342900" indent="-342900">
              <a:spcBef>
                <a:spcPct val="0"/>
              </a:spcBef>
            </a:pPr>
            <a:r>
              <a:rPr lang="en-US" sz="1900" b="1" dirty="0">
                <a:latin typeface="Courier New" charset="0"/>
              </a:rPr>
              <a:t>Connection: keep-alive\r\n</a:t>
            </a:r>
          </a:p>
          <a:p>
            <a:pPr marL="342900" indent="-342900">
              <a:spcBef>
                <a:spcPct val="0"/>
              </a:spcBef>
            </a:pPr>
            <a:r>
              <a:rPr lang="en-US" sz="1900" b="1" dirty="0">
                <a:latin typeface="Courier New" charset="0"/>
              </a:rPr>
              <a:t>ETag: "641b16b8-1404”\r\n</a:t>
            </a:r>
          </a:p>
          <a:p>
            <a:pPr marL="342900" indent="-342900">
              <a:spcBef>
                <a:spcPct val="0"/>
              </a:spcBef>
            </a:pPr>
            <a:r>
              <a:rPr lang="en-US" sz="1900" b="1" dirty="0">
                <a:latin typeface="Courier New" charset="0"/>
              </a:rPr>
              <a:t>Accept-Ranges: bytes\r\n</a:t>
            </a:r>
          </a:p>
          <a:p>
            <a:pPr marL="342900" indent="-342900">
              <a:spcBef>
                <a:spcPct val="0"/>
              </a:spcBef>
            </a:pPr>
            <a:r>
              <a:rPr lang="en-US" sz="1900" b="1" dirty="0">
                <a:latin typeface="Courier New" charset="0"/>
              </a:rPr>
              <a:t>\r\n</a:t>
            </a:r>
          </a:p>
          <a:p>
            <a:pPr marL="342900" indent="-342900">
              <a:spcBef>
                <a:spcPct val="0"/>
              </a:spcBef>
            </a:pPr>
            <a:endParaRPr lang="it-IT" sz="1900" b="1" dirty="0">
              <a:latin typeface="Courier New" charset="0"/>
            </a:endParaRPr>
          </a:p>
          <a:p>
            <a:pPr marL="342900" indent="-342900">
              <a:spcBef>
                <a:spcPct val="0"/>
              </a:spcBef>
            </a:pPr>
            <a:endParaRPr lang="it-IT" sz="1900" b="1" dirty="0">
              <a:latin typeface="Courier New" charset="0"/>
            </a:endParaRPr>
          </a:p>
          <a:p>
            <a:pPr marL="342900" indent="-342900">
              <a:spcBef>
                <a:spcPct val="0"/>
              </a:spcBef>
            </a:pPr>
            <a:r>
              <a:rPr lang="it-IT" sz="1900" b="1" dirty="0">
                <a:latin typeface="Courier New" charset="0"/>
              </a:rPr>
              <a:t>data data data data data ... </a:t>
            </a:r>
            <a:endParaRPr lang="en-US" sz="1900" b="1" dirty="0">
              <a:latin typeface="Courier New" charset="0"/>
            </a:endParaRPr>
          </a:p>
        </p:txBody>
      </p:sp>
      <p:sp>
        <p:nvSpPr>
          <p:cNvPr id="29703" name="Text Box 5"/>
          <p:cNvSpPr txBox="1">
            <a:spLocks noChangeArrowheads="1"/>
          </p:cNvSpPr>
          <p:nvPr/>
        </p:nvSpPr>
        <p:spPr bwMode="auto">
          <a:xfrm>
            <a:off x="48277" y="950383"/>
            <a:ext cx="1802095" cy="1015663"/>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status line</a:t>
            </a:r>
          </a:p>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(status code,</a:t>
            </a:r>
          </a:p>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status phrase)</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9704" name="Line 6"/>
          <p:cNvSpPr>
            <a:spLocks noChangeShapeType="1"/>
          </p:cNvSpPr>
          <p:nvPr/>
        </p:nvSpPr>
        <p:spPr bwMode="auto">
          <a:xfrm>
            <a:off x="1736726" y="1656518"/>
            <a:ext cx="379942" cy="206149"/>
          </a:xfrm>
          <a:prstGeom prst="line">
            <a:avLst/>
          </a:prstGeom>
          <a:noFill/>
          <a:ln w="19050">
            <a:solidFill>
              <a:schemeClr val="accent2"/>
            </a:solidFill>
            <a:round/>
            <a:headEnd/>
            <a:tailEnd type="triangle" w="med" len="med"/>
          </a:ln>
        </p:spPr>
        <p:txBody>
          <a:bodyPr wrap="none" anchor="ctr">
            <a:prstTxWarp prst="textNoShape">
              <a:avLst/>
            </a:prstTxWarp>
          </a:bodyPr>
          <a:lstStyle/>
          <a:p>
            <a:endParaRPr lang="en-US"/>
          </a:p>
        </p:txBody>
      </p:sp>
      <p:sp>
        <p:nvSpPr>
          <p:cNvPr id="29705" name="Freeform 7"/>
          <p:cNvSpPr>
            <a:spLocks/>
          </p:cNvSpPr>
          <p:nvPr/>
        </p:nvSpPr>
        <p:spPr bwMode="auto">
          <a:xfrm>
            <a:off x="1983620" y="2115305"/>
            <a:ext cx="92548" cy="2171455"/>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p:spPr>
        <p:txBody>
          <a:bodyPr wrap="none" anchor="ctr">
            <a:prstTxWarp prst="textNoShape">
              <a:avLst/>
            </a:prstTxWarp>
          </a:bodyPr>
          <a:lstStyle/>
          <a:p>
            <a:endParaRPr lang="en-US"/>
          </a:p>
        </p:txBody>
      </p:sp>
      <p:sp>
        <p:nvSpPr>
          <p:cNvPr id="29706" name="Text Box 8"/>
          <p:cNvSpPr txBox="1">
            <a:spLocks noChangeArrowheads="1"/>
          </p:cNvSpPr>
          <p:nvPr/>
        </p:nvSpPr>
        <p:spPr bwMode="auto">
          <a:xfrm>
            <a:off x="1015830" y="2783643"/>
            <a:ext cx="978153" cy="707886"/>
          </a:xfrm>
          <a:prstGeom prst="rect">
            <a:avLst/>
          </a:prstGeom>
          <a:noFill/>
          <a:ln w="9525">
            <a:noFill/>
            <a:miter lim="800000"/>
            <a:headEnd/>
            <a:tailEnd/>
          </a:ln>
        </p:spPr>
        <p:txBody>
          <a:bodyPr wrap="none">
            <a:prstTxWarp prst="textNoShape">
              <a:avLst/>
            </a:prstTxWarp>
            <a:spAutoFit/>
          </a:bodyPr>
          <a:lstStyle/>
          <a:p>
            <a:pPr algn="r">
              <a:spcBef>
                <a:spcPct val="0"/>
              </a:spcBef>
              <a:buClrTx/>
              <a:buSzTx/>
              <a:buFontTx/>
              <a:buNone/>
            </a:pPr>
            <a:r>
              <a:rPr lang="en-US" sz="200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header</a:t>
            </a:r>
          </a:p>
          <a:p>
            <a:pPr algn="r">
              <a:spcBef>
                <a:spcPct val="0"/>
              </a:spcBef>
              <a:buClrTx/>
              <a:buSzTx/>
              <a:buFontTx/>
              <a:buNone/>
            </a:pPr>
            <a:r>
              <a:rPr lang="en-US" sz="200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 lines</a:t>
            </a:r>
            <a:endParaRPr lang="en-US" sz="24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9708" name="Text Box 10"/>
          <p:cNvSpPr txBox="1">
            <a:spLocks noChangeArrowheads="1"/>
          </p:cNvSpPr>
          <p:nvPr/>
        </p:nvSpPr>
        <p:spPr bwMode="auto">
          <a:xfrm>
            <a:off x="516366" y="4819440"/>
            <a:ext cx="1430200" cy="1015663"/>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Data: e.g., </a:t>
            </a:r>
          </a:p>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requested</a:t>
            </a:r>
          </a:p>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HTML file</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5068" name="Rectangle 12"/>
          <p:cNvSpPr>
            <a:spLocks noChangeArrowheads="1"/>
          </p:cNvSpPr>
          <p:nvPr/>
        </p:nvSpPr>
        <p:spPr bwMode="auto">
          <a:xfrm>
            <a:off x="3403072" y="1703294"/>
            <a:ext cx="974964" cy="385250"/>
          </a:xfrm>
          <a:prstGeom prst="rect">
            <a:avLst/>
          </a:prstGeom>
          <a:noFill/>
          <a:ln w="19050">
            <a:solidFill>
              <a:srgbClr val="C00000"/>
            </a:solidFill>
            <a:miter lim="800000"/>
            <a:headEnd/>
            <a:tailEnd/>
          </a:ln>
        </p:spPr>
        <p:txBody>
          <a:bodyPr wrap="none" anchor="ctr">
            <a:prstTxWarp prst="textNoShape">
              <a:avLst/>
            </a:prstTxWarp>
          </a:bodyPr>
          <a:lstStyle/>
          <a:p>
            <a:endParaRPr lang="en-US"/>
          </a:p>
        </p:txBody>
      </p:sp>
      <p:sp>
        <p:nvSpPr>
          <p:cNvPr id="29710" name="Line 13"/>
          <p:cNvSpPr>
            <a:spLocks noChangeShapeType="1"/>
          </p:cNvSpPr>
          <p:nvPr/>
        </p:nvSpPr>
        <p:spPr bwMode="auto">
          <a:xfrm>
            <a:off x="1581452" y="4401923"/>
            <a:ext cx="547310" cy="135089"/>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29711" name="Text Box 14"/>
          <p:cNvSpPr txBox="1">
            <a:spLocks noChangeArrowheads="1"/>
          </p:cNvSpPr>
          <p:nvPr/>
        </p:nvSpPr>
        <p:spPr bwMode="auto">
          <a:xfrm>
            <a:off x="109801" y="4113680"/>
            <a:ext cx="1936750" cy="400110"/>
          </a:xfrm>
          <a:prstGeom prst="rect">
            <a:avLst/>
          </a:prstGeom>
          <a:noFill/>
          <a:ln w="9525">
            <a:noFill/>
            <a:miter lim="800000"/>
            <a:headEnd/>
            <a:tailEnd/>
          </a:ln>
        </p:spPr>
        <p:txBody>
          <a:bodyPr>
            <a:prstTxWarp prst="textNoShape">
              <a:avLst/>
            </a:prstTxWarp>
            <a:spAutoFit/>
          </a:bodyPr>
          <a:lstStyle/>
          <a:p>
            <a:pPr>
              <a:spcBef>
                <a:spcPct val="0"/>
              </a:spcBef>
              <a:buClrTx/>
              <a:buSzTx/>
              <a:buFontTx/>
              <a:buNone/>
            </a:pPr>
            <a:r>
              <a:rPr lang="en-US" sz="2000" dirty="0">
                <a:solidFill>
                  <a:srgbClr val="0000FF"/>
                </a:solidFill>
                <a:latin typeface="Helvetica Neue"/>
                <a:cs typeface="Helvetica Neue"/>
              </a:rPr>
              <a:t>A blank line</a:t>
            </a:r>
          </a:p>
        </p:txBody>
      </p:sp>
      <p:sp>
        <p:nvSpPr>
          <p:cNvPr id="15" name="Rectangle 12"/>
          <p:cNvSpPr>
            <a:spLocks noChangeArrowheads="1"/>
          </p:cNvSpPr>
          <p:nvPr/>
        </p:nvSpPr>
        <p:spPr bwMode="auto">
          <a:xfrm>
            <a:off x="2084882" y="4356563"/>
            <a:ext cx="814430" cy="308451"/>
          </a:xfrm>
          <a:prstGeom prst="rect">
            <a:avLst/>
          </a:prstGeom>
          <a:noFill/>
          <a:ln w="22225">
            <a:solidFill>
              <a:srgbClr val="C00000"/>
            </a:solidFill>
            <a:miter lim="800000"/>
            <a:headEnd/>
            <a:tailEnd/>
          </a:ln>
        </p:spPr>
        <p:txBody>
          <a:bodyPr wrap="none" anchor="ctr">
            <a:prstTxWarp prst="textNoShape">
              <a:avLst/>
            </a:prstTxWarp>
          </a:bodyPr>
          <a:lstStyle/>
          <a:p>
            <a:endParaRPr lang="en-US"/>
          </a:p>
        </p:txBody>
      </p:sp>
      <p:sp>
        <p:nvSpPr>
          <p:cNvPr id="16" name="Oval Callout 15">
            <a:extLst>
              <a:ext uri="{FF2B5EF4-FFF2-40B4-BE49-F238E27FC236}">
                <a16:creationId xmlns:a16="http://schemas.microsoft.com/office/drawing/2014/main" id="{518A3B89-5BA0-9145-9398-72BD1302A0FC}"/>
              </a:ext>
            </a:extLst>
          </p:cNvPr>
          <p:cNvSpPr/>
          <p:nvPr/>
        </p:nvSpPr>
        <p:spPr bwMode="auto">
          <a:xfrm rot="1413226">
            <a:off x="8251234" y="69821"/>
            <a:ext cx="820483" cy="532833"/>
          </a:xfrm>
          <a:prstGeom prst="wedgeEllipseCallout">
            <a:avLst>
              <a:gd name="adj1" fmla="val -64695"/>
              <a:gd name="adj2" fmla="val 70966"/>
            </a:avLst>
          </a:prstGeom>
          <a:solidFill>
            <a:srgbClr val="FFFD78"/>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pitchFamily="-65" charset="0"/>
              </a:rPr>
              <a:t>FYI</a:t>
            </a:r>
          </a:p>
        </p:txBody>
      </p:sp>
      <p:sp>
        <p:nvSpPr>
          <p:cNvPr id="17" name="Rectangle 14">
            <a:extLst>
              <a:ext uri="{FF2B5EF4-FFF2-40B4-BE49-F238E27FC236}">
                <a16:creationId xmlns:a16="http://schemas.microsoft.com/office/drawing/2014/main" id="{18E3048A-9106-974F-BC1E-B54BC8CD9740}"/>
              </a:ext>
            </a:extLst>
          </p:cNvPr>
          <p:cNvSpPr>
            <a:spLocks noChangeArrowheads="1"/>
          </p:cNvSpPr>
          <p:nvPr/>
        </p:nvSpPr>
        <p:spPr bwMode="auto">
          <a:xfrm>
            <a:off x="2079735" y="4749861"/>
            <a:ext cx="4792662" cy="1070064"/>
          </a:xfrm>
          <a:prstGeom prst="rect">
            <a:avLst/>
          </a:prstGeom>
          <a:noFill/>
          <a:ln w="19050">
            <a:solidFill>
              <a:schemeClr val="bg2"/>
            </a:solidFill>
            <a:prstDash val="dash"/>
            <a:miter lim="800000"/>
            <a:headEnd/>
            <a:tailEnd/>
          </a:ln>
        </p:spPr>
        <p:txBody>
          <a:bodyPr wrap="none">
            <a:prstTxWarp prst="textNoShape">
              <a:avLst/>
            </a:prstTxWarp>
          </a:bodyPr>
          <a:lstStyle/>
          <a:p>
            <a:r>
              <a:rPr lang="en-US" sz="2400" dirty="0">
                <a:solidFill>
                  <a:schemeClr val="bg2"/>
                </a:solidFill>
              </a:rPr>
              <a:t>Optional message body</a:t>
            </a:r>
          </a:p>
        </p:txBody>
      </p:sp>
      <p:sp>
        <p:nvSpPr>
          <p:cNvPr id="2" name="Footer Placeholder 4">
            <a:extLst>
              <a:ext uri="{FF2B5EF4-FFF2-40B4-BE49-F238E27FC236}">
                <a16:creationId xmlns:a16="http://schemas.microsoft.com/office/drawing/2014/main" id="{D8BC3162-394E-628A-F1B5-3B635F25EB40}"/>
              </a:ext>
            </a:extLst>
          </p:cNvPr>
          <p:cNvSpPr>
            <a:spLocks noGrp="1"/>
          </p:cNvSpPr>
          <p:nvPr>
            <p:ph type="ftr" sz="quarter" idx="11"/>
          </p:nvPr>
        </p:nvSpPr>
        <p:spPr>
          <a:xfrm>
            <a:off x="0" y="6675661"/>
            <a:ext cx="1828800" cy="182339"/>
          </a:xfrm>
        </p:spPr>
        <p:txBody>
          <a:bodyPr/>
          <a:lstStyle/>
          <a:p>
            <a:r>
              <a:rPr lang="nl-NL" dirty="0"/>
              <a:t>CS118 - Winter 2025</a:t>
            </a:r>
            <a:endParaRPr lang="en-US" dirty="0"/>
          </a:p>
        </p:txBody>
      </p:sp>
    </p:spTree>
    <p:extLst>
      <p:ext uri="{BB962C8B-B14F-4D97-AF65-F5344CB8AC3E}">
        <p14:creationId xmlns:p14="http://schemas.microsoft.com/office/powerpoint/2010/main" val="276166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8"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200"/>
              <a:t>HTTP response status codes</a:t>
            </a:r>
            <a:endParaRPr lang="en-US"/>
          </a:p>
        </p:txBody>
      </p:sp>
      <p:sp>
        <p:nvSpPr>
          <p:cNvPr id="31747" name="Rectangle 3"/>
          <p:cNvSpPr>
            <a:spLocks noGrp="1" noChangeArrowheads="1"/>
          </p:cNvSpPr>
          <p:nvPr>
            <p:ph idx="1"/>
          </p:nvPr>
        </p:nvSpPr>
        <p:spPr/>
        <p:txBody>
          <a:bodyPr>
            <a:normAutofit lnSpcReduction="10000"/>
          </a:bodyPr>
          <a:lstStyle/>
          <a:p>
            <a:pPr>
              <a:spcBef>
                <a:spcPct val="0"/>
              </a:spcBef>
              <a:buClrTx/>
            </a:pPr>
            <a:r>
              <a:rPr lang="en-US" dirty="0"/>
              <a:t>Appears in the first line in </a:t>
            </a:r>
            <a:r>
              <a:rPr lang="en-US" dirty="0" err="1"/>
              <a:t>server</a:t>
            </a:r>
            <a:r>
              <a:rPr lang="en-US" dirty="0" err="1">
                <a:sym typeface="Symbol" charset="2"/>
              </a:rPr>
              <a:t></a:t>
            </a:r>
            <a:r>
              <a:rPr lang="en-US" dirty="0" err="1"/>
              <a:t>client</a:t>
            </a:r>
            <a:r>
              <a:rPr lang="en-US" dirty="0"/>
              <a:t> response message:</a:t>
            </a:r>
          </a:p>
          <a:p>
            <a:pPr>
              <a:spcBef>
                <a:spcPct val="0"/>
              </a:spcBef>
              <a:buClrTx/>
            </a:pPr>
            <a:r>
              <a:rPr lang="en-US" dirty="0"/>
              <a:t>A few sample codes:</a:t>
            </a:r>
          </a:p>
          <a:p>
            <a:pPr lvl="1">
              <a:lnSpc>
                <a:spcPct val="90000"/>
              </a:lnSpc>
              <a:buFontTx/>
              <a:buNone/>
            </a:pPr>
            <a:r>
              <a:rPr lang="en-US" b="1" dirty="0">
                <a:solidFill>
                  <a:srgbClr val="FF0000"/>
                </a:solidFill>
                <a:latin typeface="Courier New" charset="0"/>
              </a:rPr>
              <a:t>200 OK</a:t>
            </a:r>
            <a:endParaRPr lang="en-US" dirty="0"/>
          </a:p>
          <a:p>
            <a:pPr lvl="1" eaLnBrk="1" hangingPunct="1">
              <a:lnSpc>
                <a:spcPct val="90000"/>
              </a:lnSpc>
            </a:pPr>
            <a:r>
              <a:rPr lang="en-US" dirty="0"/>
              <a:t>request succeeded, requested object later in this message</a:t>
            </a:r>
          </a:p>
          <a:p>
            <a:pPr lvl="1">
              <a:lnSpc>
                <a:spcPct val="90000"/>
              </a:lnSpc>
              <a:buFontTx/>
              <a:buNone/>
            </a:pPr>
            <a:r>
              <a:rPr lang="en-US" b="1" dirty="0">
                <a:solidFill>
                  <a:srgbClr val="FF0000"/>
                </a:solidFill>
                <a:latin typeface="Courier New" charset="0"/>
              </a:rPr>
              <a:t>301 Moved Permanently</a:t>
            </a:r>
            <a:endParaRPr lang="en-US" dirty="0"/>
          </a:p>
          <a:p>
            <a:pPr lvl="1" eaLnBrk="1" hangingPunct="1">
              <a:lnSpc>
                <a:spcPct val="90000"/>
              </a:lnSpc>
            </a:pPr>
            <a:r>
              <a:rPr lang="en-US" dirty="0"/>
              <a:t>requested object moved, new location specified later in this message (Location:)</a:t>
            </a:r>
          </a:p>
          <a:p>
            <a:pPr lvl="1">
              <a:lnSpc>
                <a:spcPct val="90000"/>
              </a:lnSpc>
              <a:buFontTx/>
              <a:buNone/>
            </a:pPr>
            <a:r>
              <a:rPr lang="en-US" b="1" dirty="0">
                <a:solidFill>
                  <a:srgbClr val="FF0000"/>
                </a:solidFill>
                <a:latin typeface="Courier New" charset="0"/>
              </a:rPr>
              <a:t>400 Bad Request</a:t>
            </a:r>
            <a:endParaRPr lang="en-US" dirty="0"/>
          </a:p>
          <a:p>
            <a:pPr lvl="1" eaLnBrk="1" hangingPunct="1">
              <a:lnSpc>
                <a:spcPct val="90000"/>
              </a:lnSpc>
            </a:pPr>
            <a:r>
              <a:rPr lang="en-US" dirty="0"/>
              <a:t>request message not understood by server</a:t>
            </a:r>
          </a:p>
          <a:p>
            <a:pPr lvl="1">
              <a:lnSpc>
                <a:spcPct val="90000"/>
              </a:lnSpc>
              <a:buFontTx/>
              <a:buNone/>
            </a:pPr>
            <a:r>
              <a:rPr lang="en-US" b="1" dirty="0">
                <a:solidFill>
                  <a:srgbClr val="FF0000"/>
                </a:solidFill>
                <a:latin typeface="Courier New" charset="0"/>
              </a:rPr>
              <a:t>404 Not Found</a:t>
            </a:r>
            <a:endParaRPr lang="en-US" dirty="0"/>
          </a:p>
          <a:p>
            <a:pPr lvl="1" eaLnBrk="1" hangingPunct="1">
              <a:lnSpc>
                <a:spcPct val="90000"/>
              </a:lnSpc>
            </a:pPr>
            <a:r>
              <a:rPr lang="en-US" dirty="0"/>
              <a:t>requested document not found on this server</a:t>
            </a:r>
          </a:p>
          <a:p>
            <a:pPr lvl="1">
              <a:lnSpc>
                <a:spcPct val="90000"/>
              </a:lnSpc>
              <a:buFontTx/>
              <a:buNone/>
            </a:pPr>
            <a:r>
              <a:rPr lang="en-US" b="1" dirty="0">
                <a:solidFill>
                  <a:srgbClr val="FF0000"/>
                </a:solidFill>
                <a:latin typeface="Courier New" charset="0"/>
              </a:rPr>
              <a:t>505 HTTP Version Not Supported</a:t>
            </a:r>
            <a:endParaRPr lang="en-US" dirty="0"/>
          </a:p>
        </p:txBody>
      </p:sp>
      <p:sp>
        <p:nvSpPr>
          <p:cNvPr id="31750" name="Slide Number Placeholder 6"/>
          <p:cNvSpPr>
            <a:spLocks noGrp="1"/>
          </p:cNvSpPr>
          <p:nvPr>
            <p:ph type="sldNum" sz="quarter" idx="12"/>
          </p:nvPr>
        </p:nvSpPr>
        <p:spPr>
          <a:noFill/>
        </p:spPr>
        <p:txBody>
          <a:bodyPr/>
          <a:lstStyle/>
          <a:p>
            <a:fld id="{833B8FF7-FEA1-BD41-AA65-5B4337DC86C2}" type="slidenum">
              <a:rPr lang="en-US">
                <a:latin typeface="Helvetica Neue" charset="0"/>
                <a:ea typeface="ＭＳ Ｐゴシック" charset="-128"/>
                <a:cs typeface="ＭＳ Ｐゴシック" charset="-128"/>
              </a:rPr>
              <a:pPr/>
              <a:t>22</a:t>
            </a:fld>
            <a:endParaRPr lang="en-US">
              <a:latin typeface="Helvetica Neue" charset="0"/>
              <a:ea typeface="ＭＳ Ｐゴシック" charset="-128"/>
              <a:cs typeface="ＭＳ Ｐゴシック" charset="-128"/>
            </a:endParaRPr>
          </a:p>
        </p:txBody>
      </p:sp>
      <p:sp>
        <p:nvSpPr>
          <p:cNvPr id="6" name="Oval Callout 5"/>
          <p:cNvSpPr/>
          <p:nvPr/>
        </p:nvSpPr>
        <p:spPr bwMode="auto">
          <a:xfrm rot="1413226">
            <a:off x="7875101" y="156820"/>
            <a:ext cx="1235140" cy="532833"/>
          </a:xfrm>
          <a:prstGeom prst="wedgeEllipseCallout">
            <a:avLst>
              <a:gd name="adj1" fmla="val -64695"/>
              <a:gd name="adj2" fmla="val 70966"/>
            </a:avLst>
          </a:prstGeom>
          <a:solidFill>
            <a:srgbClr val="FFBCB7"/>
          </a:solidFill>
          <a:ln w="12700" cap="flat" cmpd="sng" algn="ctr">
            <a:solidFill>
              <a:srgbClr val="FFBCB7"/>
            </a:solidFill>
            <a:prstDash val="solid"/>
            <a:round/>
            <a:headEnd type="none" w="med" len="med"/>
            <a:tailEnd type="none" w="med" len="med"/>
          </a:ln>
          <a:effectLst/>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pitchFamily="-65" charset="0"/>
              </a:rPr>
              <a:t>important</a:t>
            </a:r>
          </a:p>
        </p:txBody>
      </p:sp>
      <p:sp>
        <p:nvSpPr>
          <p:cNvPr id="2" name="Footer Placeholder 4">
            <a:extLst>
              <a:ext uri="{FF2B5EF4-FFF2-40B4-BE49-F238E27FC236}">
                <a16:creationId xmlns:a16="http://schemas.microsoft.com/office/drawing/2014/main" id="{9573E0C3-DACE-B48D-C11F-B6B0BA2FF2D2}"/>
              </a:ext>
            </a:extLst>
          </p:cNvPr>
          <p:cNvSpPr>
            <a:spLocks noGrp="1"/>
          </p:cNvSpPr>
          <p:nvPr>
            <p:ph type="ftr" sz="quarter" idx="11"/>
          </p:nvPr>
        </p:nvSpPr>
        <p:spPr>
          <a:xfrm>
            <a:off x="0" y="6675661"/>
            <a:ext cx="1828800" cy="182339"/>
          </a:xfrm>
        </p:spPr>
        <p:txBody>
          <a:bodyPr/>
          <a:lstStyle/>
          <a:p>
            <a:r>
              <a:rPr lang="nl-NL" dirty="0"/>
              <a:t>CS118 - Winter 2025</a:t>
            </a:r>
            <a:endParaRPr lang="en-US" dirty="0"/>
          </a:p>
        </p:txBody>
      </p:sp>
    </p:spTree>
    <p:extLst>
      <p:ext uri="{BB962C8B-B14F-4D97-AF65-F5344CB8AC3E}">
        <p14:creationId xmlns:p14="http://schemas.microsoft.com/office/powerpoint/2010/main" val="1700181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9144000" cy="990600"/>
          </a:xfrm>
        </p:spPr>
        <p:txBody>
          <a:bodyPr>
            <a:normAutofit/>
          </a:bodyPr>
          <a:lstStyle/>
          <a:p>
            <a:pPr eaLnBrk="1" hangingPunct="1"/>
            <a:r>
              <a:rPr lang="en-US" sz="3200">
                <a:latin typeface="Helvetica Neue" panose="02000503000000020004" pitchFamily="2" charset="0"/>
                <a:ea typeface="Helvetica Neue" panose="02000503000000020004" pitchFamily="2" charset="0"/>
                <a:cs typeface="Helvetica Neue" panose="02000503000000020004" pitchFamily="2" charset="0"/>
              </a:rPr>
              <a:t>Trying out HTTP request for yourself</a:t>
            </a:r>
            <a:endParaRPr lang="en-US" sz="40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795" name="Rectangle 3"/>
          <p:cNvSpPr>
            <a:spLocks noGrp="1" noChangeArrowheads="1"/>
          </p:cNvSpPr>
          <p:nvPr>
            <p:ph sz="half" idx="1"/>
          </p:nvPr>
        </p:nvSpPr>
        <p:spPr>
          <a:xfrm>
            <a:off x="316138" y="1082070"/>
            <a:ext cx="8096250" cy="466725"/>
          </a:xfrm>
        </p:spPr>
        <p:txBody>
          <a:bodyPr/>
          <a:lstStyle/>
          <a:p>
            <a:pPr eaLnBrk="1" hangingPunct="1">
              <a:buFontTx/>
              <a:buNone/>
            </a:pPr>
            <a:r>
              <a:rPr lang="en-US" sz="2400" dirty="0">
                <a:latin typeface="Helvetica Neue" panose="02000503000000020004" pitchFamily="2" charset="0"/>
                <a:ea typeface="Helvetica Neue" panose="02000503000000020004" pitchFamily="2" charset="0"/>
                <a:cs typeface="Helvetica Neue" panose="02000503000000020004" pitchFamily="2" charset="0"/>
              </a:rPr>
              <a:t>1. Telnet to a Web server:</a:t>
            </a:r>
          </a:p>
        </p:txBody>
      </p:sp>
      <p:sp>
        <p:nvSpPr>
          <p:cNvPr id="33798" name="Slide Number Placeholder 6"/>
          <p:cNvSpPr>
            <a:spLocks noGrp="1"/>
          </p:cNvSpPr>
          <p:nvPr>
            <p:ph type="sldNum" sz="quarter" idx="12"/>
          </p:nvPr>
        </p:nvSpPr>
        <p:spPr>
          <a:noFill/>
        </p:spPr>
        <p:txBody>
          <a:bodyPr/>
          <a:lstStyle/>
          <a:p>
            <a:fld id="{736F671B-CC04-4241-AB07-B91E1DF9074E}" type="slidenum">
              <a:rPr lang="en-US">
                <a:latin typeface="Helvetica Neue" panose="02000503000000020004" pitchFamily="2" charset="0"/>
                <a:ea typeface="Helvetica Neue" panose="02000503000000020004" pitchFamily="2" charset="0"/>
                <a:cs typeface="Helvetica Neue" panose="02000503000000020004" pitchFamily="2" charset="0"/>
              </a:rPr>
              <a:pPr/>
              <a:t>23</a:t>
            </a:fld>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7111" name="Text Box 5"/>
          <p:cNvSpPr txBox="1">
            <a:spLocks noChangeArrowheads="1"/>
          </p:cNvSpPr>
          <p:nvPr/>
        </p:nvSpPr>
        <p:spPr bwMode="auto">
          <a:xfrm>
            <a:off x="2969553" y="1995775"/>
            <a:ext cx="6174447" cy="1446550"/>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defRPr/>
            </a:pPr>
            <a:r>
              <a:rPr lang="en-US" sz="2000" dirty="0">
                <a:latin typeface="Helvetica Neue" panose="02000503000000020004" pitchFamily="2" charset="0"/>
                <a:ea typeface="Helvetica Neue" panose="02000503000000020004" pitchFamily="2" charset="0"/>
                <a:cs typeface="Helvetica Neue" panose="02000503000000020004" pitchFamily="2" charset="0"/>
              </a:rPr>
              <a:t>Opens TCP connection to port 80</a:t>
            </a:r>
          </a:p>
          <a:p>
            <a:pPr>
              <a:defRPr/>
            </a:pPr>
            <a:r>
              <a:rPr lang="en-US" sz="2000" dirty="0">
                <a:latin typeface="Helvetica Neue" panose="02000503000000020004" pitchFamily="2" charset="0"/>
                <a:ea typeface="Helvetica Neue" panose="02000503000000020004" pitchFamily="2" charset="0"/>
                <a:cs typeface="Helvetica Neue" panose="02000503000000020004" pitchFamily="2" charset="0"/>
              </a:rPr>
              <a:t>(default HTTP server port) at </a:t>
            </a:r>
            <a:r>
              <a:rPr lang="en-US" sz="2000" b="1" dirty="0" err="1">
                <a:latin typeface="Helvetica Neue" panose="02000503000000020004" pitchFamily="2" charset="0"/>
                <a:ea typeface="Helvetica Neue" panose="02000503000000020004" pitchFamily="2" charset="0"/>
                <a:cs typeface="Helvetica Neue" panose="02000503000000020004" pitchFamily="2" charset="0"/>
              </a:rPr>
              <a:t>www.httpforever.com</a:t>
            </a:r>
            <a:r>
              <a:rPr lang="en-US" sz="2000" b="1" dirty="0">
                <a:latin typeface="Helvetica Neue" panose="02000503000000020004" pitchFamily="2" charset="0"/>
                <a:ea typeface="Helvetica Neue" panose="02000503000000020004" pitchFamily="2" charset="0"/>
                <a:cs typeface="Helvetica Neue" panose="02000503000000020004" pitchFamily="2" charset="0"/>
              </a:rPr>
              <a:t>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a:spcBef>
                <a:spcPct val="0"/>
              </a:spcBef>
              <a:buClrTx/>
              <a:buSzTx/>
              <a:buFontTx/>
              <a:buNone/>
              <a:defRPr/>
            </a:pPr>
            <a:r>
              <a:rPr lang="en-US" sz="2000" dirty="0">
                <a:latin typeface="Helvetica Neue" panose="02000503000000020004" pitchFamily="2" charset="0"/>
                <a:ea typeface="Helvetica Neue" panose="02000503000000020004" pitchFamily="2" charset="0"/>
                <a:cs typeface="Helvetica Neue" panose="02000503000000020004" pitchFamily="2" charset="0"/>
              </a:rPr>
              <a:t>Anything typed in is sent </a:t>
            </a:r>
          </a:p>
          <a:p>
            <a:pPr>
              <a:defRPr/>
            </a:pPr>
            <a:r>
              <a:rPr lang="en-US" sz="2000" dirty="0">
                <a:latin typeface="Helvetica Neue" panose="02000503000000020004" pitchFamily="2" charset="0"/>
                <a:ea typeface="Helvetica Neue" panose="02000503000000020004" pitchFamily="2" charset="0"/>
                <a:cs typeface="Helvetica Neue" panose="02000503000000020004" pitchFamily="2" charset="0"/>
              </a:rPr>
              <a:t>to port 80 at </a:t>
            </a:r>
            <a:r>
              <a:rPr lang="en-US" sz="2000" dirty="0" err="1">
                <a:latin typeface="Helvetica Neue" panose="02000503000000020004" pitchFamily="2" charset="0"/>
                <a:ea typeface="Helvetica Neue" panose="02000503000000020004" pitchFamily="2" charset="0"/>
                <a:cs typeface="Helvetica Neue" panose="02000503000000020004" pitchFamily="2" charset="0"/>
              </a:rPr>
              <a:t>www.httpforever.com</a:t>
            </a:r>
            <a:r>
              <a:rPr lang="en-US" sz="2000"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33800" name="Text Box 6"/>
          <p:cNvSpPr txBox="1">
            <a:spLocks noChangeArrowheads="1"/>
          </p:cNvSpPr>
          <p:nvPr/>
        </p:nvSpPr>
        <p:spPr bwMode="auto">
          <a:xfrm>
            <a:off x="379255" y="1445481"/>
            <a:ext cx="3922229" cy="400110"/>
          </a:xfrm>
          <a:prstGeom prst="rect">
            <a:avLst/>
          </a:prstGeom>
          <a:noFill/>
          <a:ln w="9525">
            <a:noFill/>
            <a:miter lim="800000"/>
            <a:headEnd/>
            <a:tailEnd/>
          </a:ln>
        </p:spPr>
        <p:txBody>
          <a:bodyPr wrap="none">
            <a:prstTxWarp prst="textNoShape">
              <a:avLst/>
            </a:prstTxWarp>
            <a:spAutoFit/>
          </a:bodyPr>
          <a:lstStyle/>
          <a:p>
            <a:pPr algn="ctr"/>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telnet </a:t>
            </a:r>
            <a:r>
              <a:rPr lang="en-US" sz="2000" b="1"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www.httpforever.com</a:t>
            </a:r>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80</a:t>
            </a:r>
            <a:endParaRPr lang="en-US" sz="28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801" name="Rectangle 7"/>
          <p:cNvSpPr>
            <a:spLocks noChangeArrowheads="1"/>
          </p:cNvSpPr>
          <p:nvPr/>
        </p:nvSpPr>
        <p:spPr bwMode="auto">
          <a:xfrm>
            <a:off x="338138" y="3683000"/>
            <a:ext cx="8096250" cy="466725"/>
          </a:xfrm>
          <a:prstGeom prst="rect">
            <a:avLst/>
          </a:prstGeom>
          <a:noFill/>
          <a:ln w="9525">
            <a:noFill/>
            <a:miter lim="800000"/>
            <a:headEnd/>
            <a:tailEnd/>
          </a:ln>
        </p:spPr>
        <p:txBody>
          <a:bodyPr>
            <a:prstTxWarp prst="textNoShape">
              <a:avLst/>
            </a:prstTxWarp>
          </a:bodyPr>
          <a:lstStyle/>
          <a:p>
            <a:pPr>
              <a:spcBef>
                <a:spcPct val="0"/>
              </a:spcBef>
              <a:buClrTx/>
              <a:buSzTx/>
              <a:buFontTx/>
              <a:buNone/>
            </a:pPr>
            <a:r>
              <a:rPr lang="en-US" sz="2400" dirty="0">
                <a:latin typeface="Helvetica Neue" panose="02000503000000020004" pitchFamily="2" charset="0"/>
                <a:ea typeface="Helvetica Neue" panose="02000503000000020004" pitchFamily="2" charset="0"/>
                <a:cs typeface="Helvetica Neue" panose="02000503000000020004" pitchFamily="2" charset="0"/>
              </a:rPr>
              <a:t>2. Type in a GET HTTP request:</a:t>
            </a:r>
          </a:p>
          <a:p>
            <a:pPr lvl="2">
              <a:spcBef>
                <a:spcPct val="0"/>
              </a:spcBef>
              <a:buClrTx/>
              <a:buSzTx/>
              <a:buFontTx/>
              <a:buNone/>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802" name="Text Box 8"/>
          <p:cNvSpPr txBox="1">
            <a:spLocks noChangeArrowheads="1"/>
          </p:cNvSpPr>
          <p:nvPr/>
        </p:nvSpPr>
        <p:spPr bwMode="auto">
          <a:xfrm>
            <a:off x="674617" y="4382071"/>
            <a:ext cx="3590406" cy="769441"/>
          </a:xfrm>
          <a:prstGeom prst="rect">
            <a:avLst/>
          </a:prstGeom>
          <a:noFill/>
          <a:ln w="9525">
            <a:noFill/>
            <a:miter lim="800000"/>
            <a:headEnd/>
            <a:tailEnd/>
          </a:ln>
        </p:spPr>
        <p:txBody>
          <a:bodyPr wrap="none">
            <a:prstTxWarp prst="textNoShape">
              <a:avLst/>
            </a:prstTxWarp>
            <a:spAutoFit/>
          </a:bodyPr>
          <a:lstStyle/>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GET /</a:t>
            </a:r>
            <a:r>
              <a:rPr lang="en-US" sz="2000" b="1"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index.html</a:t>
            </a:r>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HTTP/1.1</a:t>
            </a: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Host: </a:t>
            </a:r>
            <a:r>
              <a:rPr lang="en-US" sz="2000" b="1"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www.httpforever.com</a:t>
            </a:r>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7115" name="Text Box 11"/>
          <p:cNvSpPr txBox="1">
            <a:spLocks noChangeArrowheads="1"/>
          </p:cNvSpPr>
          <p:nvPr/>
        </p:nvSpPr>
        <p:spPr bwMode="auto">
          <a:xfrm>
            <a:off x="4824413" y="4181475"/>
            <a:ext cx="3762568" cy="1446550"/>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defRPr/>
            </a:pPr>
            <a:r>
              <a:rPr lang="en-US" sz="2200" dirty="0">
                <a:latin typeface="Helvetica Neue" panose="02000503000000020004" pitchFamily="2" charset="0"/>
                <a:ea typeface="Helvetica Neue" panose="02000503000000020004" pitchFamily="2" charset="0"/>
                <a:cs typeface="Helvetica Neue" panose="02000503000000020004" pitchFamily="2" charset="0"/>
              </a:rPr>
              <a:t>By typing this in (hit carriage</a:t>
            </a:r>
          </a:p>
          <a:p>
            <a:pPr>
              <a:spcBef>
                <a:spcPct val="0"/>
              </a:spcBef>
              <a:buClrTx/>
              <a:buSzTx/>
              <a:buFontTx/>
              <a:buNone/>
              <a:defRPr/>
            </a:pPr>
            <a:r>
              <a:rPr lang="en-US" sz="2200" dirty="0">
                <a:latin typeface="Helvetica Neue" panose="02000503000000020004" pitchFamily="2" charset="0"/>
                <a:ea typeface="Helvetica Neue" panose="02000503000000020004" pitchFamily="2" charset="0"/>
                <a:cs typeface="Helvetica Neue" panose="02000503000000020004" pitchFamily="2" charset="0"/>
              </a:rPr>
              <a:t>return </a:t>
            </a:r>
            <a:r>
              <a:rPr lang="en-US" sz="2200" b="1" i="1" dirty="0">
                <a:latin typeface="Helvetica Neue" panose="02000503000000020004" pitchFamily="2" charset="0"/>
                <a:ea typeface="Helvetica Neue" panose="02000503000000020004" pitchFamily="2" charset="0"/>
                <a:cs typeface="Helvetica Neue" panose="02000503000000020004" pitchFamily="2" charset="0"/>
              </a:rPr>
              <a:t>twice</a:t>
            </a:r>
            <a:r>
              <a:rPr lang="en-US" sz="2200" dirty="0">
                <a:latin typeface="Helvetica Neue" panose="02000503000000020004" pitchFamily="2" charset="0"/>
                <a:ea typeface="Helvetica Neue" panose="02000503000000020004" pitchFamily="2" charset="0"/>
                <a:cs typeface="Helvetica Neue" panose="02000503000000020004" pitchFamily="2" charset="0"/>
              </a:rPr>
              <a:t>), you send</a:t>
            </a:r>
          </a:p>
          <a:p>
            <a:pPr>
              <a:spcBef>
                <a:spcPct val="0"/>
              </a:spcBef>
              <a:buClrTx/>
              <a:buSzTx/>
              <a:buFontTx/>
              <a:buNone/>
              <a:defRPr/>
            </a:pPr>
            <a:r>
              <a:rPr lang="en-US" sz="2200" dirty="0">
                <a:latin typeface="Helvetica Neue" panose="02000503000000020004" pitchFamily="2" charset="0"/>
                <a:ea typeface="Helvetica Neue" panose="02000503000000020004" pitchFamily="2" charset="0"/>
                <a:cs typeface="Helvetica Neue" panose="02000503000000020004" pitchFamily="2" charset="0"/>
              </a:rPr>
              <a:t>this minimal (but complete) </a:t>
            </a:r>
          </a:p>
          <a:p>
            <a:pPr>
              <a:spcBef>
                <a:spcPct val="0"/>
              </a:spcBef>
              <a:buClrTx/>
              <a:buSzTx/>
              <a:buFontTx/>
              <a:buNone/>
              <a:defRPr/>
            </a:pPr>
            <a:r>
              <a:rPr lang="en-US" sz="2200" dirty="0">
                <a:latin typeface="Helvetica Neue" panose="02000503000000020004" pitchFamily="2" charset="0"/>
                <a:ea typeface="Helvetica Neue" panose="02000503000000020004" pitchFamily="2" charset="0"/>
                <a:cs typeface="Helvetica Neue" panose="02000503000000020004" pitchFamily="2" charset="0"/>
              </a:rPr>
              <a:t>GET request to HTTP server</a:t>
            </a:r>
          </a:p>
        </p:txBody>
      </p:sp>
      <p:sp>
        <p:nvSpPr>
          <p:cNvPr id="33805" name="Freeform 13"/>
          <p:cNvSpPr>
            <a:spLocks/>
          </p:cNvSpPr>
          <p:nvPr/>
        </p:nvSpPr>
        <p:spPr bwMode="auto">
          <a:xfrm>
            <a:off x="4818063" y="4044950"/>
            <a:ext cx="250825" cy="1573213"/>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p:spPr>
        <p:txBody>
          <a:bodyPr wrap="none" anchor="ctr">
            <a:prstTxWarp prst="textNoShape">
              <a:avLst/>
            </a:prstTxWarp>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806" name="Rectangle 14"/>
          <p:cNvSpPr>
            <a:spLocks noChangeArrowheads="1"/>
          </p:cNvSpPr>
          <p:nvPr/>
        </p:nvSpPr>
        <p:spPr bwMode="auto">
          <a:xfrm>
            <a:off x="288548" y="6000750"/>
            <a:ext cx="8096250" cy="466725"/>
          </a:xfrm>
          <a:prstGeom prst="rect">
            <a:avLst/>
          </a:prstGeom>
          <a:noFill/>
          <a:ln w="9525">
            <a:noFill/>
            <a:miter lim="800000"/>
            <a:headEnd/>
            <a:tailEnd/>
          </a:ln>
        </p:spPr>
        <p:txBody>
          <a:bodyPr>
            <a:prstTxWarp prst="textNoShape">
              <a:avLst/>
            </a:prstTxWarp>
          </a:bodyPr>
          <a:lstStyle/>
          <a:p>
            <a:pPr>
              <a:spcBef>
                <a:spcPct val="0"/>
              </a:spcBef>
              <a:buClrTx/>
              <a:buSzTx/>
              <a:buFontTx/>
              <a:buNone/>
            </a:pPr>
            <a:r>
              <a:rPr lang="en-US" sz="2400">
                <a:latin typeface="Helvetica Neue" panose="02000503000000020004" pitchFamily="2" charset="0"/>
                <a:ea typeface="Helvetica Neue" panose="02000503000000020004" pitchFamily="2" charset="0"/>
                <a:cs typeface="Helvetica Neue" panose="02000503000000020004" pitchFamily="2" charset="0"/>
              </a:rPr>
              <a:t>3. Look at response message from the HTTP server!</a:t>
            </a:r>
          </a:p>
        </p:txBody>
      </p:sp>
      <p:sp>
        <p:nvSpPr>
          <p:cNvPr id="2" name="Footer Placeholder 4">
            <a:extLst>
              <a:ext uri="{FF2B5EF4-FFF2-40B4-BE49-F238E27FC236}">
                <a16:creationId xmlns:a16="http://schemas.microsoft.com/office/drawing/2014/main" id="{63988A0F-CAC0-6EA8-44E0-A91AF3FC00FD}"/>
              </a:ext>
            </a:extLst>
          </p:cNvPr>
          <p:cNvSpPr>
            <a:spLocks noGrp="1"/>
          </p:cNvSpPr>
          <p:nvPr>
            <p:ph type="ftr" sz="quarter" idx="11"/>
          </p:nvPr>
        </p:nvSpPr>
        <p:spPr>
          <a:xfrm>
            <a:off x="0" y="6675661"/>
            <a:ext cx="1828800" cy="182339"/>
          </a:xfrm>
        </p:spPr>
        <p:txBody>
          <a:bodyPr/>
          <a:lstStyle/>
          <a:p>
            <a:r>
              <a:rPr lang="nl-NL" dirty="0">
                <a:latin typeface="Helvetica Neue" panose="02000503000000020004" pitchFamily="2" charset="0"/>
                <a:ea typeface="Helvetica Neue" panose="02000503000000020004" pitchFamily="2" charset="0"/>
                <a:cs typeface="Helvetica Neue" panose="02000503000000020004" pitchFamily="2" charset="0"/>
              </a:rPr>
              <a:t>CS118 - Winter 2025</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197781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839C53E-9712-814C-9BC8-2C6C5C482B7D}" type="slidenum">
              <a:rPr lang="en-US" smtClean="0"/>
              <a:pPr>
                <a:defRPr/>
              </a:pPr>
              <a:t>24</a:t>
            </a:fld>
            <a:endParaRPr lang="en-US"/>
          </a:p>
        </p:txBody>
      </p:sp>
      <p:sp>
        <p:nvSpPr>
          <p:cNvPr id="2" name="Footer Placeholder 4">
            <a:extLst>
              <a:ext uri="{FF2B5EF4-FFF2-40B4-BE49-F238E27FC236}">
                <a16:creationId xmlns:a16="http://schemas.microsoft.com/office/drawing/2014/main" id="{BB318591-CC1F-CD8C-826C-D6D61C06E300}"/>
              </a:ext>
            </a:extLst>
          </p:cNvPr>
          <p:cNvSpPr>
            <a:spLocks noGrp="1"/>
          </p:cNvSpPr>
          <p:nvPr>
            <p:ph type="ftr" sz="quarter" idx="11"/>
          </p:nvPr>
        </p:nvSpPr>
        <p:spPr>
          <a:xfrm>
            <a:off x="0" y="6675661"/>
            <a:ext cx="1828800" cy="182339"/>
          </a:xfrm>
        </p:spPr>
        <p:txBody>
          <a:bodyPr/>
          <a:lstStyle/>
          <a:p>
            <a:r>
              <a:rPr lang="nl-NL" dirty="0"/>
              <a:t>CS118 - Winter 2025</a:t>
            </a:r>
            <a:endParaRPr lang="en-US" dirty="0"/>
          </a:p>
        </p:txBody>
      </p:sp>
      <p:pic>
        <p:nvPicPr>
          <p:cNvPr id="9" name="Picture 8" descr="A screenshot of a computer&#10;&#10;Description automatically generated">
            <a:extLst>
              <a:ext uri="{FF2B5EF4-FFF2-40B4-BE49-F238E27FC236}">
                <a16:creationId xmlns:a16="http://schemas.microsoft.com/office/drawing/2014/main" id="{D8E215A5-960B-B635-C38D-6F32F0D9609B}"/>
              </a:ext>
            </a:extLst>
          </p:cNvPr>
          <p:cNvPicPr>
            <a:picLocks noChangeAspect="1"/>
          </p:cNvPicPr>
          <p:nvPr/>
        </p:nvPicPr>
        <p:blipFill>
          <a:blip r:embed="rId3"/>
          <a:stretch>
            <a:fillRect/>
          </a:stretch>
        </p:blipFill>
        <p:spPr>
          <a:xfrm>
            <a:off x="-17239" y="863470"/>
            <a:ext cx="9169857" cy="5135886"/>
          </a:xfrm>
          <a:prstGeom prst="rect">
            <a:avLst/>
          </a:prstGeom>
        </p:spPr>
      </p:pic>
    </p:spTree>
    <p:extLst>
      <p:ext uri="{BB962C8B-B14F-4D97-AF65-F5344CB8AC3E}">
        <p14:creationId xmlns:p14="http://schemas.microsoft.com/office/powerpoint/2010/main" val="664502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http://</a:t>
            </a:r>
            <a:r>
              <a:rPr lang="en-US" sz="2800" dirty="0" err="1"/>
              <a:t>www.</a:t>
            </a:r>
            <a:r>
              <a:rPr lang="en-US" sz="2800" b="1" dirty="0" err="1">
                <a:solidFill>
                  <a:schemeClr val="accent5">
                    <a:lumMod val="75000"/>
                  </a:schemeClr>
                </a:solidFill>
                <a:latin typeface="Helvetica Neue" panose="02000503000000020004" pitchFamily="2" charset="0"/>
                <a:ea typeface="Helvetica Neue" panose="02000503000000020004" pitchFamily="2" charset="0"/>
                <a:cs typeface="Helvetica Neue" panose="02000503000000020004" pitchFamily="2" charset="0"/>
              </a:rPr>
              <a:t>httpforever.com</a:t>
            </a:r>
            <a:r>
              <a:rPr lang="en-US" sz="2800" dirty="0"/>
              <a:t>/</a:t>
            </a:r>
            <a:r>
              <a:rPr lang="en-US" sz="2800" dirty="0" err="1"/>
              <a:t>index.html</a:t>
            </a:r>
            <a:endParaRPr lang="en-US" sz="2800" dirty="0"/>
          </a:p>
        </p:txBody>
      </p:sp>
      <p:sp>
        <p:nvSpPr>
          <p:cNvPr id="5" name="Slide Number Placeholder 4"/>
          <p:cNvSpPr>
            <a:spLocks noGrp="1"/>
          </p:cNvSpPr>
          <p:nvPr>
            <p:ph type="sldNum" sz="quarter" idx="12"/>
          </p:nvPr>
        </p:nvSpPr>
        <p:spPr/>
        <p:txBody>
          <a:bodyPr/>
          <a:lstStyle/>
          <a:p>
            <a:pPr>
              <a:defRPr/>
            </a:pPr>
            <a:fld id="{5839C53E-9712-814C-9BC8-2C6C5C482B7D}" type="slidenum">
              <a:rPr lang="en-US" smtClean="0"/>
              <a:pPr>
                <a:defRPr/>
              </a:pPr>
              <a:t>25</a:t>
            </a:fld>
            <a:endParaRPr lang="en-US"/>
          </a:p>
        </p:txBody>
      </p:sp>
      <p:sp>
        <p:nvSpPr>
          <p:cNvPr id="6" name="TextBox 5"/>
          <p:cNvSpPr txBox="1"/>
          <p:nvPr/>
        </p:nvSpPr>
        <p:spPr>
          <a:xfrm>
            <a:off x="128174" y="815562"/>
            <a:ext cx="9015826" cy="21550515"/>
          </a:xfrm>
          <a:prstGeom prst="rect">
            <a:avLst/>
          </a:prstGeom>
          <a:noFill/>
        </p:spPr>
        <p:txBody>
          <a:bodyPr wrap="square" rtlCol="0">
            <a:spAutoFit/>
          </a:bodyPr>
          <a:lstStyle/>
          <a:p>
            <a:r>
              <a:rPr lang="en-US" sz="1050" dirty="0">
                <a:solidFill>
                  <a:srgbClr val="000000"/>
                </a:solidFill>
                <a:effectLst/>
                <a:latin typeface="Menlo" panose="020B0609030804020204" pitchFamily="49" charset="0"/>
              </a:rPr>
              <a:t>&lt;!DOCTYPE HTML&gt;</a:t>
            </a:r>
          </a:p>
          <a:p>
            <a:r>
              <a:rPr lang="en-US" sz="1050" dirty="0">
                <a:solidFill>
                  <a:srgbClr val="000000"/>
                </a:solidFill>
                <a:effectLst/>
                <a:latin typeface="Menlo" panose="020B0609030804020204" pitchFamily="49" charset="0"/>
              </a:rPr>
              <a:t>&lt;html&gt;</a:t>
            </a:r>
          </a:p>
          <a:p>
            <a:r>
              <a:rPr lang="en-US" sz="1050" dirty="0">
                <a:solidFill>
                  <a:srgbClr val="000000"/>
                </a:solidFill>
                <a:effectLst/>
                <a:latin typeface="Menlo" panose="020B0609030804020204" pitchFamily="49" charset="0"/>
              </a:rPr>
              <a:t>&lt;head&gt;</a:t>
            </a:r>
          </a:p>
          <a:p>
            <a:r>
              <a:rPr lang="en-US" sz="1050" dirty="0">
                <a:solidFill>
                  <a:srgbClr val="000000"/>
                </a:solidFill>
                <a:effectLst/>
                <a:latin typeface="Menlo" panose="020B0609030804020204" pitchFamily="49" charset="0"/>
              </a:rPr>
              <a:t>&lt;title&gt;HTTP Forever&lt;/title&gt;</a:t>
            </a:r>
          </a:p>
          <a:p>
            <a:r>
              <a:rPr lang="en-US" sz="1050" dirty="0">
                <a:solidFill>
                  <a:srgbClr val="000000"/>
                </a:solidFill>
                <a:effectLst/>
                <a:latin typeface="Menlo" panose="020B0609030804020204" pitchFamily="49" charset="0"/>
              </a:rPr>
              <a:t>&lt;meta http-</a:t>
            </a:r>
            <a:r>
              <a:rPr lang="en-US" sz="1050" dirty="0" err="1">
                <a:solidFill>
                  <a:srgbClr val="000000"/>
                </a:solidFill>
                <a:effectLst/>
                <a:latin typeface="Menlo" panose="020B0609030804020204" pitchFamily="49" charset="0"/>
              </a:rPr>
              <a:t>equiv</a:t>
            </a:r>
            <a:r>
              <a:rPr lang="en-US" sz="1050" dirty="0">
                <a:solidFill>
                  <a:srgbClr val="000000"/>
                </a:solidFill>
                <a:effectLst/>
                <a:latin typeface="Menlo" panose="020B0609030804020204" pitchFamily="49" charset="0"/>
              </a:rPr>
              <a:t>="content-type" content="text/html; charset=utf-8" /&gt;</a:t>
            </a:r>
          </a:p>
          <a:p>
            <a:r>
              <a:rPr lang="en-US" sz="1050" dirty="0">
                <a:solidFill>
                  <a:srgbClr val="000000"/>
                </a:solidFill>
                <a:effectLst/>
                <a:latin typeface="Menlo" panose="020B0609030804020204" pitchFamily="49" charset="0"/>
              </a:rPr>
              <a:t>&lt;meta name="description" content="A site that will always be available over HTTP!" /&gt;</a:t>
            </a:r>
          </a:p>
          <a:p>
            <a:r>
              <a:rPr lang="en-US" sz="1050" dirty="0">
                <a:solidFill>
                  <a:srgbClr val="000000"/>
                </a:solidFill>
                <a:effectLst/>
                <a:latin typeface="Menlo" panose="020B0609030804020204" pitchFamily="49" charset="0"/>
              </a:rPr>
              <a:t>&lt;meta name="keywords" content="HTTP </a:t>
            </a:r>
            <a:r>
              <a:rPr lang="en-US" sz="1050" dirty="0" err="1">
                <a:solidFill>
                  <a:srgbClr val="000000"/>
                </a:solidFill>
                <a:effectLst/>
                <a:latin typeface="Menlo" panose="020B0609030804020204" pitchFamily="49" charset="0"/>
              </a:rPr>
              <a:t>WiFi</a:t>
            </a:r>
            <a:r>
              <a:rPr lang="en-US" sz="1050" dirty="0">
                <a:solidFill>
                  <a:srgbClr val="000000"/>
                </a:solidFill>
                <a:effectLst/>
                <a:latin typeface="Menlo" panose="020B0609030804020204" pitchFamily="49" charset="0"/>
              </a:rPr>
              <a:t> Captive Portal" /&gt;</a:t>
            </a:r>
          </a:p>
          <a:p>
            <a:r>
              <a:rPr lang="en-US" sz="1050" dirty="0">
                <a:solidFill>
                  <a:srgbClr val="000000"/>
                </a:solidFill>
                <a:effectLst/>
                <a:latin typeface="Menlo" panose="020B0609030804020204" pitchFamily="49" charset="0"/>
              </a:rPr>
              <a:t>&lt;!--[if </a:t>
            </a:r>
            <a:r>
              <a:rPr lang="en-US" sz="1050" dirty="0" err="1">
                <a:solidFill>
                  <a:srgbClr val="000000"/>
                </a:solidFill>
                <a:effectLst/>
                <a:latin typeface="Menlo" panose="020B0609030804020204" pitchFamily="49" charset="0"/>
              </a:rPr>
              <a:t>lte</a:t>
            </a:r>
            <a:r>
              <a:rPr lang="en-US" sz="1050" dirty="0">
                <a:solidFill>
                  <a:srgbClr val="000000"/>
                </a:solidFill>
                <a:effectLst/>
                <a:latin typeface="Menlo" panose="020B0609030804020204" pitchFamily="49" charset="0"/>
              </a:rPr>
              <a:t> IE 8]&gt;&lt;script </a:t>
            </a:r>
            <a:r>
              <a:rPr lang="en-US" sz="1050" dirty="0" err="1">
                <a:solidFill>
                  <a:srgbClr val="000000"/>
                </a:solidFill>
                <a:effectLst/>
                <a:latin typeface="Menlo" panose="020B0609030804020204" pitchFamily="49" charset="0"/>
              </a:rPr>
              <a:t>src</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css</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ie</a:t>
            </a:r>
            <a:r>
              <a:rPr lang="en-US" sz="1050" dirty="0">
                <a:solidFill>
                  <a:srgbClr val="000000"/>
                </a:solidFill>
                <a:effectLst/>
                <a:latin typeface="Menlo" panose="020B0609030804020204" pitchFamily="49" charset="0"/>
              </a:rPr>
              <a:t>/html5shiv.js"&gt;&lt;/script&gt;&lt;![endif]--&gt;</a:t>
            </a:r>
          </a:p>
          <a:p>
            <a:r>
              <a:rPr lang="en-US" sz="1050" dirty="0">
                <a:solidFill>
                  <a:srgbClr val="000000"/>
                </a:solidFill>
                <a:effectLst/>
                <a:latin typeface="Menlo" panose="020B0609030804020204" pitchFamily="49" charset="0"/>
              </a:rPr>
              <a:t>&lt;script </a:t>
            </a:r>
            <a:r>
              <a:rPr lang="en-US" sz="1050" dirty="0" err="1">
                <a:solidFill>
                  <a:srgbClr val="000000"/>
                </a:solidFill>
                <a:effectLst/>
                <a:latin typeface="Menlo" panose="020B0609030804020204" pitchFamily="49" charset="0"/>
              </a:rPr>
              <a:t>src</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cdnjs.cloudflare.com</a:t>
            </a:r>
            <a:r>
              <a:rPr lang="en-US" sz="1050" dirty="0">
                <a:solidFill>
                  <a:srgbClr val="000000"/>
                </a:solidFill>
                <a:effectLst/>
                <a:latin typeface="Menlo" panose="020B0609030804020204" pitchFamily="49" charset="0"/>
              </a:rPr>
              <a:t>/ajax/libs/</a:t>
            </a:r>
            <a:r>
              <a:rPr lang="en-US" sz="1050" dirty="0" err="1">
                <a:solidFill>
                  <a:srgbClr val="000000"/>
                </a:solidFill>
                <a:effectLst/>
                <a:latin typeface="Menlo" panose="020B0609030804020204" pitchFamily="49" charset="0"/>
              </a:rPr>
              <a:t>jquery</a:t>
            </a:r>
            <a:r>
              <a:rPr lang="en-US" sz="1050" dirty="0">
                <a:solidFill>
                  <a:srgbClr val="000000"/>
                </a:solidFill>
                <a:effectLst/>
                <a:latin typeface="Menlo" panose="020B0609030804020204" pitchFamily="49" charset="0"/>
              </a:rPr>
              <a:t>/3.3.1/</a:t>
            </a:r>
            <a:r>
              <a:rPr lang="en-US" sz="1050" dirty="0" err="1">
                <a:solidFill>
                  <a:srgbClr val="000000"/>
                </a:solidFill>
                <a:effectLst/>
                <a:latin typeface="Menlo" panose="020B0609030804020204" pitchFamily="49" charset="0"/>
              </a:rPr>
              <a:t>jquery.min.js</a:t>
            </a:r>
            <a:r>
              <a:rPr lang="en-US" sz="1050" dirty="0">
                <a:solidFill>
                  <a:srgbClr val="000000"/>
                </a:solidFill>
                <a:effectLst/>
                <a:latin typeface="Menlo" panose="020B0609030804020204" pitchFamily="49" charset="0"/>
              </a:rPr>
              <a:t>" integrity="sha256-FgpCb/KJQlLNfOu91ta32o/NMZxltwRo8QtmkMRdAu8=" </a:t>
            </a:r>
            <a:r>
              <a:rPr lang="en-US" sz="1050" dirty="0" err="1">
                <a:solidFill>
                  <a:srgbClr val="000000"/>
                </a:solidFill>
                <a:effectLst/>
                <a:latin typeface="Menlo" panose="020B0609030804020204" pitchFamily="49" charset="0"/>
              </a:rPr>
              <a:t>crossorigin</a:t>
            </a:r>
            <a:r>
              <a:rPr lang="en-US" sz="1050" dirty="0">
                <a:solidFill>
                  <a:srgbClr val="000000"/>
                </a:solidFill>
                <a:effectLst/>
                <a:latin typeface="Menlo" panose="020B0609030804020204" pitchFamily="49" charset="0"/>
              </a:rPr>
              <a:t>="anonymous"&gt;&lt;/script&gt;</a:t>
            </a:r>
          </a:p>
          <a:p>
            <a:r>
              <a:rPr lang="en-US" sz="1050" dirty="0">
                <a:solidFill>
                  <a:srgbClr val="000000"/>
                </a:solidFill>
                <a:effectLst/>
                <a:latin typeface="Menlo" panose="020B0609030804020204" pitchFamily="49" charset="0"/>
              </a:rPr>
              <a:t>&lt;script </a:t>
            </a:r>
            <a:r>
              <a:rPr lang="en-US" sz="1050" dirty="0" err="1">
                <a:solidFill>
                  <a:srgbClr val="000000"/>
                </a:solidFill>
                <a:effectLst/>
                <a:latin typeface="Menlo" panose="020B0609030804020204" pitchFamily="49" charset="0"/>
              </a:rPr>
              <a:t>src</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cdnjs.cloudflare.com</a:t>
            </a:r>
            <a:r>
              <a:rPr lang="en-US" sz="1050" dirty="0">
                <a:solidFill>
                  <a:srgbClr val="000000"/>
                </a:solidFill>
                <a:effectLst/>
                <a:latin typeface="Menlo" panose="020B0609030804020204" pitchFamily="49" charset="0"/>
              </a:rPr>
              <a:t>/ajax/libs/</a:t>
            </a:r>
            <a:r>
              <a:rPr lang="en-US" sz="1050" dirty="0" err="1">
                <a:solidFill>
                  <a:srgbClr val="000000"/>
                </a:solidFill>
                <a:effectLst/>
                <a:latin typeface="Menlo" panose="020B0609030804020204" pitchFamily="49" charset="0"/>
              </a:rPr>
              <a:t>skel</a:t>
            </a:r>
            <a:r>
              <a:rPr lang="en-US" sz="1050" dirty="0">
                <a:solidFill>
                  <a:srgbClr val="000000"/>
                </a:solidFill>
                <a:effectLst/>
                <a:latin typeface="Menlo" panose="020B0609030804020204" pitchFamily="49" charset="0"/>
              </a:rPr>
              <a:t>/3.0.1/</a:t>
            </a:r>
            <a:r>
              <a:rPr lang="en-US" sz="1050" dirty="0" err="1">
                <a:solidFill>
                  <a:srgbClr val="000000"/>
                </a:solidFill>
                <a:effectLst/>
                <a:latin typeface="Menlo" panose="020B0609030804020204" pitchFamily="49" charset="0"/>
              </a:rPr>
              <a:t>skel.min.js</a:t>
            </a:r>
            <a:r>
              <a:rPr lang="en-US" sz="1050" dirty="0">
                <a:solidFill>
                  <a:srgbClr val="000000"/>
                </a:solidFill>
                <a:effectLst/>
                <a:latin typeface="Menlo" panose="020B0609030804020204" pitchFamily="49" charset="0"/>
              </a:rPr>
              <a:t>" integrity="sha256-3e+NvOq+D/yeJy1qrWpYkEUr6SlOCL5mHpc2nZfX74E=" </a:t>
            </a:r>
            <a:r>
              <a:rPr lang="en-US" sz="1050" dirty="0" err="1">
                <a:solidFill>
                  <a:srgbClr val="000000"/>
                </a:solidFill>
                <a:effectLst/>
                <a:latin typeface="Menlo" panose="020B0609030804020204" pitchFamily="49" charset="0"/>
              </a:rPr>
              <a:t>crossorigin</a:t>
            </a:r>
            <a:r>
              <a:rPr lang="en-US" sz="1050" dirty="0">
                <a:solidFill>
                  <a:srgbClr val="000000"/>
                </a:solidFill>
                <a:effectLst/>
                <a:latin typeface="Menlo" panose="020B0609030804020204" pitchFamily="49" charset="0"/>
              </a:rPr>
              <a:t>="anonymous"&gt;&lt;/script&gt;</a:t>
            </a:r>
          </a:p>
          <a:p>
            <a:r>
              <a:rPr lang="en-US" sz="1050" dirty="0">
                <a:solidFill>
                  <a:srgbClr val="000000"/>
                </a:solidFill>
                <a:effectLst/>
                <a:latin typeface="Menlo" panose="020B0609030804020204" pitchFamily="49" charset="0"/>
              </a:rPr>
              <a:t>&lt;script </a:t>
            </a:r>
            <a:r>
              <a:rPr lang="en-US" sz="1050" dirty="0" err="1">
                <a:solidFill>
                  <a:srgbClr val="000000"/>
                </a:solidFill>
                <a:effectLst/>
                <a:latin typeface="Menlo" panose="020B0609030804020204" pitchFamily="49" charset="0"/>
              </a:rPr>
              <a:t>src</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cdnjs.cloudflare.com</a:t>
            </a:r>
            <a:r>
              <a:rPr lang="en-US" sz="1050" dirty="0">
                <a:solidFill>
                  <a:srgbClr val="000000"/>
                </a:solidFill>
                <a:effectLst/>
                <a:latin typeface="Menlo" panose="020B0609030804020204" pitchFamily="49" charset="0"/>
              </a:rPr>
              <a:t>/ajax/libs/</a:t>
            </a:r>
            <a:r>
              <a:rPr lang="en-US" sz="1050" dirty="0" err="1">
                <a:solidFill>
                  <a:srgbClr val="000000"/>
                </a:solidFill>
                <a:effectLst/>
                <a:latin typeface="Menlo" panose="020B0609030804020204" pitchFamily="49" charset="0"/>
              </a:rPr>
              <a:t>skel</a:t>
            </a:r>
            <a:r>
              <a:rPr lang="en-US" sz="1050" dirty="0">
                <a:solidFill>
                  <a:srgbClr val="000000"/>
                </a:solidFill>
                <a:effectLst/>
                <a:latin typeface="Menlo" panose="020B0609030804020204" pitchFamily="49" charset="0"/>
              </a:rPr>
              <a:t>-layers/2.2.1/</a:t>
            </a:r>
            <a:r>
              <a:rPr lang="en-US" sz="1050" dirty="0" err="1">
                <a:solidFill>
                  <a:srgbClr val="000000"/>
                </a:solidFill>
                <a:effectLst/>
                <a:latin typeface="Menlo" panose="020B0609030804020204" pitchFamily="49" charset="0"/>
              </a:rPr>
              <a:t>skel.min.js</a:t>
            </a:r>
            <a:r>
              <a:rPr lang="en-US" sz="1050" dirty="0">
                <a:solidFill>
                  <a:srgbClr val="000000"/>
                </a:solidFill>
                <a:effectLst/>
                <a:latin typeface="Menlo" panose="020B0609030804020204" pitchFamily="49" charset="0"/>
              </a:rPr>
              <a:t>" integrity="sha256-6xgf/CipbscdlAaUOAAlWVmpfPy9V5cQvZejxXSEfcw=" </a:t>
            </a:r>
            <a:r>
              <a:rPr lang="en-US" sz="1050" dirty="0" err="1">
                <a:solidFill>
                  <a:srgbClr val="000000"/>
                </a:solidFill>
                <a:effectLst/>
                <a:latin typeface="Menlo" panose="020B0609030804020204" pitchFamily="49" charset="0"/>
              </a:rPr>
              <a:t>crossorigin</a:t>
            </a:r>
            <a:r>
              <a:rPr lang="en-US" sz="1050" dirty="0">
                <a:solidFill>
                  <a:srgbClr val="000000"/>
                </a:solidFill>
                <a:effectLst/>
                <a:latin typeface="Menlo" panose="020B0609030804020204" pitchFamily="49" charset="0"/>
              </a:rPr>
              <a:t>="anonymous"&gt;&lt;/script&gt;</a:t>
            </a:r>
          </a:p>
          <a:p>
            <a:r>
              <a:rPr lang="en-US" sz="1050" dirty="0">
                <a:solidFill>
                  <a:srgbClr val="000000"/>
                </a:solidFill>
                <a:effectLst/>
                <a:latin typeface="Menlo" panose="020B0609030804020204" pitchFamily="49" charset="0"/>
              </a:rPr>
              <a:t>&lt;script </a:t>
            </a:r>
            <a:r>
              <a:rPr lang="en-US" sz="1050" dirty="0" err="1">
                <a:solidFill>
                  <a:srgbClr val="000000"/>
                </a:solidFill>
                <a:effectLst/>
                <a:latin typeface="Menlo" panose="020B0609030804020204" pitchFamily="49" charset="0"/>
              </a:rPr>
              <a:t>src</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js</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init.min.js</a:t>
            </a:r>
            <a:r>
              <a:rPr lang="en-US" sz="1050" dirty="0">
                <a:solidFill>
                  <a:srgbClr val="000000"/>
                </a:solidFill>
                <a:effectLst/>
                <a:latin typeface="Menlo" panose="020B0609030804020204" pitchFamily="49" charset="0"/>
              </a:rPr>
              <a:t>"&gt;&lt;/script&gt;</a:t>
            </a:r>
          </a:p>
          <a:p>
            <a:r>
              <a:rPr lang="en-US" sz="1050" dirty="0">
                <a:solidFill>
                  <a:srgbClr val="000000"/>
                </a:solidFill>
                <a:effectLst/>
                <a:latin typeface="Menlo" panose="020B0609030804020204" pitchFamily="49" charset="0"/>
              </a:rPr>
              <a:t>&lt;</a:t>
            </a:r>
            <a:r>
              <a:rPr lang="en-US" sz="1050" dirty="0" err="1">
                <a:solidFill>
                  <a:srgbClr val="000000"/>
                </a:solidFill>
                <a:effectLst/>
                <a:latin typeface="Menlo" panose="020B0609030804020204" pitchFamily="49" charset="0"/>
              </a:rPr>
              <a:t>noscript</a:t>
            </a:r>
            <a:r>
              <a:rPr lang="en-US" sz="1050" dirty="0">
                <a:solidFill>
                  <a:srgbClr val="000000"/>
                </a:solidFill>
                <a:effectLst/>
                <a:latin typeface="Menlo" panose="020B0609030804020204" pitchFamily="49" charset="0"/>
              </a:rPr>
              <a:t>&gt;</a:t>
            </a:r>
          </a:p>
          <a:p>
            <a:r>
              <a:rPr lang="en-US" sz="1050" dirty="0">
                <a:solidFill>
                  <a:srgbClr val="000000"/>
                </a:solidFill>
                <a:effectLst/>
                <a:latin typeface="Menlo" panose="020B0609030804020204" pitchFamily="49" charset="0"/>
              </a:rPr>
              <a:t>&lt;link </a:t>
            </a:r>
            <a:r>
              <a:rPr lang="en-US" sz="1050" dirty="0" err="1">
                <a:solidFill>
                  <a:srgbClr val="000000"/>
                </a:solidFill>
                <a:effectLst/>
                <a:latin typeface="Menlo" panose="020B0609030804020204" pitchFamily="49" charset="0"/>
              </a:rPr>
              <a:t>rel</a:t>
            </a:r>
            <a:r>
              <a:rPr lang="en-US" sz="1050" dirty="0">
                <a:solidFill>
                  <a:srgbClr val="000000"/>
                </a:solidFill>
                <a:effectLst/>
                <a:latin typeface="Menlo" panose="020B0609030804020204" pitchFamily="49" charset="0"/>
              </a:rPr>
              <a:t>="stylesheet"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cdnjs.cloudflare.com</a:t>
            </a:r>
            <a:r>
              <a:rPr lang="en-US" sz="1050" dirty="0">
                <a:solidFill>
                  <a:srgbClr val="000000"/>
                </a:solidFill>
                <a:effectLst/>
                <a:latin typeface="Menlo" panose="020B0609030804020204" pitchFamily="49" charset="0"/>
              </a:rPr>
              <a:t>/ajax/libs/</a:t>
            </a:r>
            <a:r>
              <a:rPr lang="en-US" sz="1050" dirty="0" err="1">
                <a:solidFill>
                  <a:srgbClr val="000000"/>
                </a:solidFill>
                <a:effectLst/>
                <a:latin typeface="Menlo" panose="020B0609030804020204" pitchFamily="49" charset="0"/>
              </a:rPr>
              <a:t>skel</a:t>
            </a:r>
            <a:r>
              <a:rPr lang="en-US" sz="1050" dirty="0">
                <a:solidFill>
                  <a:srgbClr val="000000"/>
                </a:solidFill>
                <a:effectLst/>
                <a:latin typeface="Menlo" panose="020B0609030804020204" pitchFamily="49" charset="0"/>
              </a:rPr>
              <a:t>-layers/2.2.1/</a:t>
            </a:r>
            <a:r>
              <a:rPr lang="en-US" sz="1050" dirty="0" err="1">
                <a:solidFill>
                  <a:srgbClr val="000000"/>
                </a:solidFill>
                <a:effectLst/>
                <a:latin typeface="Menlo" panose="020B0609030804020204" pitchFamily="49" charset="0"/>
              </a:rPr>
              <a:t>skel.min.css</a:t>
            </a:r>
            <a:r>
              <a:rPr lang="en-US" sz="1050" dirty="0">
                <a:solidFill>
                  <a:srgbClr val="000000"/>
                </a:solidFill>
                <a:effectLst/>
                <a:latin typeface="Menlo" panose="020B0609030804020204" pitchFamily="49" charset="0"/>
              </a:rPr>
              <a:t>" integrity="sha256-HoTbojxjAGIeiQMgAD2nqi6adFwcOUwoiPnr7mC7qBs=" </a:t>
            </a:r>
            <a:r>
              <a:rPr lang="en-US" sz="1050" dirty="0" err="1">
                <a:solidFill>
                  <a:srgbClr val="000000"/>
                </a:solidFill>
                <a:effectLst/>
                <a:latin typeface="Menlo" panose="020B0609030804020204" pitchFamily="49" charset="0"/>
              </a:rPr>
              <a:t>crossorigin</a:t>
            </a:r>
            <a:r>
              <a:rPr lang="en-US" sz="1050" dirty="0">
                <a:solidFill>
                  <a:srgbClr val="000000"/>
                </a:solidFill>
                <a:effectLst/>
                <a:latin typeface="Menlo" panose="020B0609030804020204" pitchFamily="49" charset="0"/>
              </a:rPr>
              <a:t>="anonymous" /&gt;</a:t>
            </a:r>
          </a:p>
          <a:p>
            <a:r>
              <a:rPr lang="en-US" sz="1050" dirty="0">
                <a:solidFill>
                  <a:srgbClr val="000000"/>
                </a:solidFill>
                <a:effectLst/>
                <a:latin typeface="Menlo" panose="020B0609030804020204" pitchFamily="49" charset="0"/>
              </a:rPr>
              <a:t>&lt;link </a:t>
            </a:r>
            <a:r>
              <a:rPr lang="en-US" sz="1050" dirty="0" err="1">
                <a:solidFill>
                  <a:srgbClr val="000000"/>
                </a:solidFill>
                <a:effectLst/>
                <a:latin typeface="Menlo" panose="020B0609030804020204" pitchFamily="49" charset="0"/>
              </a:rPr>
              <a:t>rel</a:t>
            </a:r>
            <a:r>
              <a:rPr lang="en-US" sz="1050" dirty="0">
                <a:solidFill>
                  <a:srgbClr val="000000"/>
                </a:solidFill>
                <a:effectLst/>
                <a:latin typeface="Menlo" panose="020B0609030804020204" pitchFamily="49" charset="0"/>
              </a:rPr>
              <a:t>="stylesheet"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css</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style.min.css</a:t>
            </a:r>
            <a:r>
              <a:rPr lang="en-US" sz="1050" dirty="0">
                <a:solidFill>
                  <a:srgbClr val="000000"/>
                </a:solidFill>
                <a:effectLst/>
                <a:latin typeface="Menlo" panose="020B0609030804020204" pitchFamily="49" charset="0"/>
              </a:rPr>
              <a:t>" /&gt;</a:t>
            </a:r>
          </a:p>
          <a:p>
            <a:r>
              <a:rPr lang="en-US" sz="1050" dirty="0">
                <a:solidFill>
                  <a:srgbClr val="000000"/>
                </a:solidFill>
                <a:effectLst/>
                <a:latin typeface="Menlo" panose="020B0609030804020204" pitchFamily="49" charset="0"/>
              </a:rPr>
              <a:t>&lt;link </a:t>
            </a:r>
            <a:r>
              <a:rPr lang="en-US" sz="1050" dirty="0" err="1">
                <a:solidFill>
                  <a:srgbClr val="000000"/>
                </a:solidFill>
                <a:effectLst/>
                <a:latin typeface="Menlo" panose="020B0609030804020204" pitchFamily="49" charset="0"/>
              </a:rPr>
              <a:t>rel</a:t>
            </a:r>
            <a:r>
              <a:rPr lang="en-US" sz="1050" dirty="0">
                <a:solidFill>
                  <a:srgbClr val="000000"/>
                </a:solidFill>
                <a:effectLst/>
                <a:latin typeface="Menlo" panose="020B0609030804020204" pitchFamily="49" charset="0"/>
              </a:rPr>
              <a:t>="stylesheet"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css</a:t>
            </a:r>
            <a:r>
              <a:rPr lang="en-US" sz="1050" dirty="0">
                <a:solidFill>
                  <a:srgbClr val="000000"/>
                </a:solidFill>
                <a:effectLst/>
                <a:latin typeface="Menlo" panose="020B0609030804020204" pitchFamily="49" charset="0"/>
              </a:rPr>
              <a:t>/style-</a:t>
            </a:r>
            <a:r>
              <a:rPr lang="en-US" sz="1050" dirty="0" err="1">
                <a:solidFill>
                  <a:srgbClr val="000000"/>
                </a:solidFill>
                <a:effectLst/>
                <a:latin typeface="Menlo" panose="020B0609030804020204" pitchFamily="49" charset="0"/>
              </a:rPr>
              <a:t>wide.min.css</a:t>
            </a:r>
            <a:r>
              <a:rPr lang="en-US" sz="1050" dirty="0">
                <a:solidFill>
                  <a:srgbClr val="000000"/>
                </a:solidFill>
                <a:effectLst/>
                <a:latin typeface="Menlo" panose="020B0609030804020204" pitchFamily="49" charset="0"/>
              </a:rPr>
              <a:t>" /&gt;</a:t>
            </a:r>
          </a:p>
          <a:p>
            <a:r>
              <a:rPr lang="en-US" sz="1050" dirty="0">
                <a:solidFill>
                  <a:srgbClr val="000000"/>
                </a:solidFill>
                <a:effectLst/>
                <a:latin typeface="Menlo" panose="020B0609030804020204" pitchFamily="49" charset="0"/>
              </a:rPr>
              <a:t>&lt;/</a:t>
            </a:r>
            <a:r>
              <a:rPr lang="en-US" sz="1050" dirty="0" err="1">
                <a:solidFill>
                  <a:srgbClr val="000000"/>
                </a:solidFill>
                <a:effectLst/>
                <a:latin typeface="Menlo" panose="020B0609030804020204" pitchFamily="49" charset="0"/>
              </a:rPr>
              <a:t>noscript</a:t>
            </a:r>
            <a:r>
              <a:rPr lang="en-US" sz="1050" dirty="0">
                <a:solidFill>
                  <a:srgbClr val="000000"/>
                </a:solidFill>
                <a:effectLst/>
                <a:latin typeface="Menlo" panose="020B0609030804020204" pitchFamily="49" charset="0"/>
              </a:rPr>
              <a:t>&gt;</a:t>
            </a:r>
          </a:p>
          <a:p>
            <a:r>
              <a:rPr lang="en-US" sz="1050" dirty="0">
                <a:solidFill>
                  <a:srgbClr val="000000"/>
                </a:solidFill>
                <a:effectLst/>
                <a:latin typeface="Menlo" panose="020B0609030804020204" pitchFamily="49" charset="0"/>
              </a:rPr>
              <a:t>&lt;!--[if </a:t>
            </a:r>
            <a:r>
              <a:rPr lang="en-US" sz="1050" dirty="0" err="1">
                <a:solidFill>
                  <a:srgbClr val="000000"/>
                </a:solidFill>
                <a:effectLst/>
                <a:latin typeface="Menlo" panose="020B0609030804020204" pitchFamily="49" charset="0"/>
              </a:rPr>
              <a:t>lte</a:t>
            </a:r>
            <a:r>
              <a:rPr lang="en-US" sz="1050" dirty="0">
                <a:solidFill>
                  <a:srgbClr val="000000"/>
                </a:solidFill>
                <a:effectLst/>
                <a:latin typeface="Menlo" panose="020B0609030804020204" pitchFamily="49" charset="0"/>
              </a:rPr>
              <a:t> IE 8]&gt;&lt;link </a:t>
            </a:r>
            <a:r>
              <a:rPr lang="en-US" sz="1050" dirty="0" err="1">
                <a:solidFill>
                  <a:srgbClr val="000000"/>
                </a:solidFill>
                <a:effectLst/>
                <a:latin typeface="Menlo" panose="020B0609030804020204" pitchFamily="49" charset="0"/>
              </a:rPr>
              <a:t>rel</a:t>
            </a:r>
            <a:r>
              <a:rPr lang="en-US" sz="1050" dirty="0">
                <a:solidFill>
                  <a:srgbClr val="000000"/>
                </a:solidFill>
                <a:effectLst/>
                <a:latin typeface="Menlo" panose="020B0609030804020204" pitchFamily="49" charset="0"/>
              </a:rPr>
              <a:t>="stylesheet"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css</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ie</a:t>
            </a:r>
            <a:r>
              <a:rPr lang="en-US" sz="1050" dirty="0">
                <a:solidFill>
                  <a:srgbClr val="000000"/>
                </a:solidFill>
                <a:effectLst/>
                <a:latin typeface="Menlo" panose="020B0609030804020204" pitchFamily="49" charset="0"/>
              </a:rPr>
              <a:t>/v8.min.css" /&gt;&lt;![endif]--&gt;</a:t>
            </a:r>
          </a:p>
          <a:p>
            <a:r>
              <a:rPr lang="en-US" sz="1050" dirty="0">
                <a:solidFill>
                  <a:srgbClr val="000000"/>
                </a:solidFill>
                <a:effectLst/>
                <a:latin typeface="Menlo" panose="020B0609030804020204" pitchFamily="49" charset="0"/>
              </a:rPr>
              <a:t>&lt;/head&gt;</a:t>
            </a:r>
          </a:p>
          <a:p>
            <a:r>
              <a:rPr lang="en-US" sz="1050" dirty="0">
                <a:solidFill>
                  <a:srgbClr val="000000"/>
                </a:solidFill>
                <a:effectLst/>
                <a:latin typeface="Menlo" panose="020B0609030804020204" pitchFamily="49" charset="0"/>
              </a:rPr>
              <a:t>&lt;body class="landing"&gt;</a:t>
            </a:r>
          </a:p>
          <a:p>
            <a:r>
              <a:rPr lang="en-US" sz="1050" dirty="0">
                <a:solidFill>
                  <a:srgbClr val="000000"/>
                </a:solidFill>
                <a:effectLst/>
                <a:latin typeface="Menlo" panose="020B0609030804020204" pitchFamily="49" charset="0"/>
              </a:rPr>
              <a:t>&lt;section id="banner"&gt;</a:t>
            </a:r>
          </a:p>
          <a:p>
            <a:r>
              <a:rPr lang="en-US" sz="1050" dirty="0">
                <a:solidFill>
                  <a:srgbClr val="000000"/>
                </a:solidFill>
                <a:effectLst/>
                <a:latin typeface="Menlo" panose="020B0609030804020204" pitchFamily="49" charset="0"/>
              </a:rPr>
              <a:t>&lt;h2&gt;HTTP FOREVER&lt;/h2&gt;</a:t>
            </a:r>
          </a:p>
          <a:p>
            <a:r>
              <a:rPr lang="en-US" sz="1050" dirty="0">
                <a:solidFill>
                  <a:srgbClr val="000000"/>
                </a:solidFill>
                <a:effectLst/>
                <a:latin typeface="Menlo" panose="020B0609030804020204" pitchFamily="49" charset="0"/>
              </a:rPr>
              <a:t>&lt;p&gt;A reliably insecure connection&lt;/p&gt;</a:t>
            </a:r>
          </a:p>
          <a:p>
            <a:r>
              <a:rPr lang="en-US" sz="1050" dirty="0">
                <a:solidFill>
                  <a:srgbClr val="000000"/>
                </a:solidFill>
                <a:effectLst/>
                <a:latin typeface="Menlo" panose="020B0609030804020204" pitchFamily="49" charset="0"/>
              </a:rPr>
              <a:t>&lt;/section&gt;</a:t>
            </a:r>
          </a:p>
          <a:p>
            <a:r>
              <a:rPr lang="en-US" sz="1050" dirty="0">
                <a:solidFill>
                  <a:srgbClr val="000000"/>
                </a:solidFill>
                <a:effectLst/>
                <a:latin typeface="Menlo" panose="020B0609030804020204" pitchFamily="49" charset="0"/>
              </a:rPr>
              <a:t>&lt;div class="wrapper style1"&gt;</a:t>
            </a:r>
          </a:p>
          <a:p>
            <a:r>
              <a:rPr lang="en-US" sz="1050" dirty="0">
                <a:solidFill>
                  <a:srgbClr val="000000"/>
                </a:solidFill>
                <a:effectLst/>
                <a:latin typeface="Menlo" panose="020B0609030804020204" pitchFamily="49" charset="0"/>
              </a:rPr>
              <a:t>&lt;section class="container"&gt;</a:t>
            </a:r>
          </a:p>
          <a:p>
            <a:r>
              <a:rPr lang="en-US" sz="1050" dirty="0">
                <a:solidFill>
                  <a:srgbClr val="000000"/>
                </a:solidFill>
                <a:effectLst/>
                <a:latin typeface="Menlo" panose="020B0609030804020204" pitchFamily="49" charset="0"/>
              </a:rPr>
              <a:t>&lt;header class="major"&gt;</a:t>
            </a:r>
          </a:p>
          <a:p>
            <a:r>
              <a:rPr lang="en-US" sz="1050" dirty="0">
                <a:solidFill>
                  <a:srgbClr val="000000"/>
                </a:solidFill>
                <a:effectLst/>
                <a:latin typeface="Menlo" panose="020B0609030804020204" pitchFamily="49" charset="0"/>
              </a:rPr>
              <a:t>&lt;h2&gt;Why does this site exist?&lt;/h2&gt;</a:t>
            </a:r>
          </a:p>
          <a:p>
            <a:r>
              <a:rPr lang="en-US" sz="1050" dirty="0">
                <a:solidFill>
                  <a:srgbClr val="000000"/>
                </a:solidFill>
                <a:effectLst/>
                <a:latin typeface="Menlo" panose="020B0609030804020204" pitchFamily="49" charset="0"/>
              </a:rPr>
              <a:t>&lt;p&gt;This domain started out as my personal 'captive portal buster' but I wanted to </a:t>
            </a:r>
            <a:r>
              <a:rPr lang="en-US" sz="1050" dirty="0" err="1">
                <a:solidFill>
                  <a:srgbClr val="000000"/>
                </a:solidFill>
                <a:effectLst/>
                <a:latin typeface="Menlo" panose="020B0609030804020204" pitchFamily="49" charset="0"/>
              </a:rPr>
              <a:t>publicise</a:t>
            </a:r>
            <a:r>
              <a:rPr lang="en-US" sz="1050" dirty="0">
                <a:solidFill>
                  <a:srgbClr val="000000"/>
                </a:solidFill>
                <a:effectLst/>
                <a:latin typeface="Menlo" panose="020B0609030804020204" pitchFamily="49" charset="0"/>
              </a:rPr>
              <a:t> it for anyone to use. If you're on a train, in a hotel or bar, on a flight or anywhere that you have to login for </a:t>
            </a:r>
            <a:r>
              <a:rPr lang="en-US" sz="1050" dirty="0" err="1">
                <a:solidFill>
                  <a:srgbClr val="000000"/>
                </a:solidFill>
                <a:effectLst/>
                <a:latin typeface="Menlo" panose="020B0609030804020204" pitchFamily="49" charset="0"/>
              </a:rPr>
              <a:t>WiFi</a:t>
            </a:r>
            <a:r>
              <a:rPr lang="en-US" sz="1050" dirty="0">
                <a:solidFill>
                  <a:srgbClr val="000000"/>
                </a:solidFill>
                <a:effectLst/>
                <a:latin typeface="Menlo" panose="020B0609030804020204" pitchFamily="49" charset="0"/>
              </a:rPr>
              <a:t>, this site could help you!&lt;/p&gt;</a:t>
            </a:r>
          </a:p>
          <a:p>
            <a:r>
              <a:rPr lang="en-US" sz="1050" dirty="0">
                <a:solidFill>
                  <a:srgbClr val="000000"/>
                </a:solidFill>
                <a:effectLst/>
                <a:latin typeface="Menlo" panose="020B0609030804020204" pitchFamily="49" charset="0"/>
              </a:rPr>
              <a:t>&lt;/header&gt;</a:t>
            </a:r>
          </a:p>
          <a:p>
            <a:r>
              <a:rPr lang="en-US" sz="1050" dirty="0">
                <a:solidFill>
                  <a:srgbClr val="000000"/>
                </a:solidFill>
                <a:effectLst/>
                <a:latin typeface="Menlo" panose="020B0609030804020204" pitchFamily="49" charset="0"/>
              </a:rPr>
              <a:t>&lt;/section&gt;</a:t>
            </a:r>
          </a:p>
          <a:p>
            <a:r>
              <a:rPr lang="en-US" sz="1050" dirty="0">
                <a:solidFill>
                  <a:srgbClr val="000000"/>
                </a:solidFill>
                <a:effectLst/>
                <a:latin typeface="Menlo" panose="020B0609030804020204" pitchFamily="49" charset="0"/>
              </a:rPr>
              <a:t>&lt;/div&gt;</a:t>
            </a:r>
          </a:p>
          <a:p>
            <a:r>
              <a:rPr lang="en-US" sz="1050" dirty="0">
                <a:solidFill>
                  <a:srgbClr val="000000"/>
                </a:solidFill>
                <a:effectLst/>
                <a:latin typeface="Menlo" panose="020B0609030804020204" pitchFamily="49" charset="0"/>
              </a:rPr>
              <a:t>&lt;div class="wrapper style2"&gt;</a:t>
            </a:r>
          </a:p>
          <a:p>
            <a:r>
              <a:rPr lang="en-US" sz="1050" dirty="0">
                <a:solidFill>
                  <a:srgbClr val="000000"/>
                </a:solidFill>
                <a:effectLst/>
                <a:latin typeface="Menlo" panose="020B0609030804020204" pitchFamily="49" charset="0"/>
              </a:rPr>
              <a:t>&lt;section class="container"&gt;</a:t>
            </a:r>
          </a:p>
          <a:p>
            <a:r>
              <a:rPr lang="en-US" sz="1050" dirty="0">
                <a:solidFill>
                  <a:srgbClr val="000000"/>
                </a:solidFill>
                <a:effectLst/>
                <a:latin typeface="Menlo" panose="020B0609030804020204" pitchFamily="49" charset="0"/>
              </a:rPr>
              <a:t>&lt;header class="major"&gt;</a:t>
            </a:r>
          </a:p>
          <a:p>
            <a:r>
              <a:rPr lang="en-US" sz="1050" dirty="0">
                <a:solidFill>
                  <a:srgbClr val="000000"/>
                </a:solidFill>
                <a:effectLst/>
                <a:latin typeface="Menlo" panose="020B0609030804020204" pitchFamily="49" charset="0"/>
              </a:rPr>
              <a:t>&lt;h2&gt;How does it work?&lt;/h2&gt;</a:t>
            </a:r>
          </a:p>
          <a:p>
            <a:r>
              <a:rPr lang="en-US" sz="1050" dirty="0">
                <a:solidFill>
                  <a:srgbClr val="000000"/>
                </a:solidFill>
                <a:effectLst/>
                <a:latin typeface="Menlo" panose="020B0609030804020204" pitchFamily="49" charset="0"/>
              </a:rPr>
              <a:t>&lt;p&gt;If you connect to a </a:t>
            </a:r>
            <a:r>
              <a:rPr lang="en-US" sz="1050" dirty="0" err="1">
                <a:solidFill>
                  <a:srgbClr val="000000"/>
                </a:solidFill>
                <a:effectLst/>
                <a:latin typeface="Menlo" panose="020B0609030804020204" pitchFamily="49" charset="0"/>
              </a:rPr>
              <a:t>WiFi</a:t>
            </a:r>
            <a:r>
              <a:rPr lang="en-US" sz="1050" dirty="0">
                <a:solidFill>
                  <a:srgbClr val="000000"/>
                </a:solidFill>
                <a:effectLst/>
                <a:latin typeface="Menlo" panose="020B0609030804020204" pitchFamily="49" charset="0"/>
              </a:rPr>
              <a:t> hotspot whilst out and about, sometimes you have to login or accept Terms and Conditions. To do that the 'captive portal' has to intercept one of your requests and inject the login page for the </a:t>
            </a:r>
            <a:r>
              <a:rPr lang="en-US" sz="1050" dirty="0" err="1">
                <a:solidFill>
                  <a:srgbClr val="000000"/>
                </a:solidFill>
                <a:effectLst/>
                <a:latin typeface="Menlo" panose="020B0609030804020204" pitchFamily="49" charset="0"/>
              </a:rPr>
              <a:t>WiFi</a:t>
            </a:r>
            <a:r>
              <a:rPr lang="en-US" sz="1050" dirty="0">
                <a:solidFill>
                  <a:srgbClr val="000000"/>
                </a:solidFill>
                <a:effectLst/>
                <a:latin typeface="Menlo" panose="020B0609030804020204" pitchFamily="49" charset="0"/>
              </a:rPr>
              <a:t>. This usually results in a big, red warning from your browser which you should &lt;b&gt;never&lt;/b&gt; click through! Instead, open a new tab in your browser and come here!&lt;/b&gt;&lt;/p&gt;</a:t>
            </a:r>
          </a:p>
          <a:p>
            <a:r>
              <a:rPr lang="en-US" sz="1050" dirty="0">
                <a:solidFill>
                  <a:srgbClr val="000000"/>
                </a:solidFill>
                <a:effectLst/>
                <a:latin typeface="Menlo" panose="020B0609030804020204" pitchFamily="49" charset="0"/>
              </a:rPr>
              <a:t>&lt;/header&gt;</a:t>
            </a:r>
          </a:p>
          <a:p>
            <a:r>
              <a:rPr lang="en-US" sz="1050" dirty="0">
                <a:solidFill>
                  <a:srgbClr val="000000"/>
                </a:solidFill>
                <a:effectLst/>
                <a:latin typeface="Menlo" panose="020B0609030804020204" pitchFamily="49" charset="0"/>
              </a:rPr>
              <a:t>&lt;/section&gt;</a:t>
            </a:r>
          </a:p>
          <a:p>
            <a:r>
              <a:rPr lang="en-US" sz="1050" dirty="0">
                <a:solidFill>
                  <a:srgbClr val="000000"/>
                </a:solidFill>
                <a:effectLst/>
                <a:latin typeface="Menlo" panose="020B0609030804020204" pitchFamily="49" charset="0"/>
              </a:rPr>
              <a:t>&lt;/div&gt;</a:t>
            </a:r>
          </a:p>
          <a:p>
            <a:r>
              <a:rPr lang="en-US" sz="1050" dirty="0">
                <a:solidFill>
                  <a:srgbClr val="000000"/>
                </a:solidFill>
                <a:effectLst/>
                <a:latin typeface="Menlo" panose="020B0609030804020204" pitchFamily="49" charset="0"/>
              </a:rPr>
              <a:t>&lt;div class="wrapper style3"&gt;</a:t>
            </a:r>
          </a:p>
          <a:p>
            <a:r>
              <a:rPr lang="en-US" sz="1050" dirty="0">
                <a:solidFill>
                  <a:srgbClr val="000000"/>
                </a:solidFill>
                <a:effectLst/>
                <a:latin typeface="Menlo" panose="020B0609030804020204" pitchFamily="49" charset="0"/>
              </a:rPr>
              <a:t>&lt;section class="container"&gt;</a:t>
            </a:r>
          </a:p>
          <a:p>
            <a:r>
              <a:rPr lang="en-US" sz="1050" dirty="0">
                <a:solidFill>
                  <a:srgbClr val="000000"/>
                </a:solidFill>
                <a:effectLst/>
                <a:latin typeface="Menlo" panose="020B0609030804020204" pitchFamily="49" charset="0"/>
              </a:rPr>
              <a:t>&lt;header class="major"&gt;</a:t>
            </a:r>
          </a:p>
          <a:p>
            <a:r>
              <a:rPr lang="en-US" sz="1050" dirty="0">
                <a:solidFill>
                  <a:srgbClr val="000000"/>
                </a:solidFill>
                <a:effectLst/>
                <a:latin typeface="Menlo" panose="020B0609030804020204" pitchFamily="49" charset="0"/>
              </a:rPr>
              <a:t>&lt;h2&gt;Can I use it?&lt;/h2&gt;</a:t>
            </a:r>
          </a:p>
          <a:p>
            <a:r>
              <a:rPr lang="en-US" sz="1050" dirty="0">
                <a:solidFill>
                  <a:srgbClr val="000000"/>
                </a:solidFill>
                <a:effectLst/>
                <a:latin typeface="Menlo" panose="020B0609030804020204" pitchFamily="49" charset="0"/>
              </a:rPr>
              <a:t>&lt;p&gt;Yes! Anyone is free to use or link to this site, just make sure you're always on the HTTP version: &lt;a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a:t>
            </a:r>
            <a:r>
              <a:rPr lang="en-US" sz="1050" dirty="0" err="1">
                <a:solidFill>
                  <a:srgbClr val="000000"/>
                </a:solidFill>
                <a:effectLst/>
                <a:latin typeface="Menlo" panose="020B0609030804020204" pitchFamily="49" charset="0"/>
              </a:rPr>
              <a:t>httpforever.com</a:t>
            </a:r>
            <a:r>
              <a:rPr lang="en-US" sz="1050" dirty="0">
                <a:solidFill>
                  <a:srgbClr val="000000"/>
                </a:solidFill>
                <a:effectLst/>
                <a:latin typeface="Menlo" panose="020B0609030804020204" pitchFamily="49" charset="0"/>
              </a:rPr>
              <a:t>"&gt;http://</a:t>
            </a:r>
            <a:r>
              <a:rPr lang="en-US" sz="1050" dirty="0" err="1">
                <a:solidFill>
                  <a:srgbClr val="000000"/>
                </a:solidFill>
                <a:effectLst/>
                <a:latin typeface="Menlo" panose="020B0609030804020204" pitchFamily="49" charset="0"/>
              </a:rPr>
              <a:t>httpforever.com</a:t>
            </a:r>
            <a:r>
              <a:rPr lang="en-US" sz="1050" dirty="0">
                <a:solidFill>
                  <a:srgbClr val="000000"/>
                </a:solidFill>
                <a:effectLst/>
                <a:latin typeface="Menlo" panose="020B0609030804020204" pitchFamily="49" charset="0"/>
              </a:rPr>
              <a:t>&lt;/a&gt;&lt;/p&gt;</a:t>
            </a:r>
          </a:p>
          <a:p>
            <a:r>
              <a:rPr lang="en-US" sz="1050" dirty="0">
                <a:solidFill>
                  <a:srgbClr val="000000"/>
                </a:solidFill>
                <a:effectLst/>
                <a:latin typeface="Menlo" panose="020B0609030804020204" pitchFamily="49" charset="0"/>
              </a:rPr>
              <a:t>&lt;/header&gt;</a:t>
            </a:r>
          </a:p>
          <a:p>
            <a:r>
              <a:rPr lang="en-US" sz="1050" dirty="0">
                <a:solidFill>
                  <a:srgbClr val="000000"/>
                </a:solidFill>
                <a:effectLst/>
                <a:latin typeface="Menlo" panose="020B0609030804020204" pitchFamily="49" charset="0"/>
              </a:rPr>
              <a:t>&lt;/section&gt;</a:t>
            </a:r>
          </a:p>
          <a:p>
            <a:r>
              <a:rPr lang="en-US" sz="1050" dirty="0">
                <a:solidFill>
                  <a:srgbClr val="000000"/>
                </a:solidFill>
                <a:effectLst/>
                <a:latin typeface="Menlo" panose="020B0609030804020204" pitchFamily="49" charset="0"/>
              </a:rPr>
              <a:t>&lt;/div&gt;</a:t>
            </a:r>
          </a:p>
          <a:p>
            <a:r>
              <a:rPr lang="en-US" sz="1050" dirty="0">
                <a:solidFill>
                  <a:srgbClr val="000000"/>
                </a:solidFill>
                <a:effectLst/>
                <a:latin typeface="Menlo" panose="020B0609030804020204" pitchFamily="49" charset="0"/>
              </a:rPr>
              <a:t>&lt;div class="wrapper style1"&gt;</a:t>
            </a:r>
          </a:p>
          <a:p>
            <a:r>
              <a:rPr lang="en-US" sz="1050" dirty="0">
                <a:solidFill>
                  <a:srgbClr val="000000"/>
                </a:solidFill>
                <a:effectLst/>
                <a:latin typeface="Menlo" panose="020B0609030804020204" pitchFamily="49" charset="0"/>
              </a:rPr>
              <a:t>&lt;section class="container 75%"&gt;</a:t>
            </a:r>
          </a:p>
          <a:p>
            <a:r>
              <a:rPr lang="en-US" sz="1050" dirty="0">
                <a:solidFill>
                  <a:srgbClr val="000000"/>
                </a:solidFill>
                <a:effectLst/>
                <a:latin typeface="Menlo" panose="020B0609030804020204" pitchFamily="49" charset="0"/>
              </a:rPr>
              <a:t>&lt;header class="major"&gt;</a:t>
            </a:r>
          </a:p>
          <a:p>
            <a:r>
              <a:rPr lang="en-US" sz="1050" dirty="0">
                <a:solidFill>
                  <a:srgbClr val="000000"/>
                </a:solidFill>
                <a:effectLst/>
                <a:latin typeface="Menlo" panose="020B0609030804020204" pitchFamily="49" charset="0"/>
              </a:rPr>
              <a:t>&lt;h2&gt;Who built this?&lt;/h2&gt;</a:t>
            </a:r>
          </a:p>
          <a:p>
            <a:r>
              <a:rPr lang="en-US" sz="1050" dirty="0">
                <a:solidFill>
                  <a:srgbClr val="000000"/>
                </a:solidFill>
                <a:effectLst/>
                <a:latin typeface="Menlo" panose="020B0609030804020204" pitchFamily="49" charset="0"/>
              </a:rPr>
              <a:t>&lt;p&gt;This site was built by Scott </a:t>
            </a:r>
            <a:r>
              <a:rPr lang="en-US" sz="1050" dirty="0" err="1">
                <a:solidFill>
                  <a:srgbClr val="000000"/>
                </a:solidFill>
                <a:effectLst/>
                <a:latin typeface="Menlo" panose="020B0609030804020204" pitchFamily="49" charset="0"/>
              </a:rPr>
              <a:t>Helme</a:t>
            </a:r>
            <a:r>
              <a:rPr lang="en-US" sz="1050" dirty="0">
                <a:solidFill>
                  <a:srgbClr val="000000"/>
                </a:solidFill>
                <a:effectLst/>
                <a:latin typeface="Menlo" panose="020B0609030804020204" pitchFamily="49" charset="0"/>
              </a:rPr>
              <a:t>, a security researcher trying to help make the web more secure.&lt;/p&gt;</a:t>
            </a:r>
          </a:p>
          <a:p>
            <a:r>
              <a:rPr lang="en-US" sz="1050" dirty="0">
                <a:solidFill>
                  <a:srgbClr val="000000"/>
                </a:solidFill>
                <a:effectLst/>
                <a:latin typeface="Menlo" panose="020B0609030804020204" pitchFamily="49" charset="0"/>
              </a:rPr>
              <a:t>&lt;/header&gt;</a:t>
            </a:r>
          </a:p>
          <a:p>
            <a:r>
              <a:rPr lang="en-US" sz="1050" dirty="0">
                <a:solidFill>
                  <a:srgbClr val="000000"/>
                </a:solidFill>
                <a:effectLst/>
                <a:latin typeface="Menlo" panose="020B0609030804020204" pitchFamily="49" charset="0"/>
              </a:rPr>
              <a:t>&lt;div id="contact" class="box"&gt;</a:t>
            </a:r>
          </a:p>
          <a:p>
            <a:r>
              <a:rPr lang="en-US" sz="1050" dirty="0">
                <a:solidFill>
                  <a:srgbClr val="000000"/>
                </a:solidFill>
                <a:effectLst/>
                <a:latin typeface="Menlo" panose="020B0609030804020204" pitchFamily="49" charset="0"/>
              </a:rPr>
              <a:t>&lt;div class="row uniform"&gt;</a:t>
            </a:r>
          </a:p>
          <a:p>
            <a:r>
              <a:rPr lang="en-US" sz="1050" dirty="0">
                <a:solidFill>
                  <a:srgbClr val="000000"/>
                </a:solidFill>
                <a:effectLst/>
                <a:latin typeface="Menlo" panose="020B0609030804020204" pitchFamily="49" charset="0"/>
              </a:rPr>
              <a:t>&lt;div class="6u"&gt;</a:t>
            </a:r>
          </a:p>
          <a:p>
            <a:r>
              <a:rPr lang="en-US" sz="1050" dirty="0">
                <a:solidFill>
                  <a:srgbClr val="000000"/>
                </a:solidFill>
                <a:effectLst/>
                <a:latin typeface="Menlo" panose="020B0609030804020204" pitchFamily="49" charset="0"/>
              </a:rPr>
              <a:t>&lt;</a:t>
            </a:r>
            <a:r>
              <a:rPr lang="en-US" sz="1050" dirty="0" err="1">
                <a:solidFill>
                  <a:srgbClr val="000000"/>
                </a:solidFill>
                <a:effectLst/>
                <a:latin typeface="Menlo" panose="020B0609030804020204" pitchFamily="49" charset="0"/>
              </a:rPr>
              <a:t>ul</a:t>
            </a:r>
            <a:r>
              <a:rPr lang="en-US" sz="1050" dirty="0">
                <a:solidFill>
                  <a:srgbClr val="000000"/>
                </a:solidFill>
                <a:effectLst/>
                <a:latin typeface="Menlo" panose="020B0609030804020204" pitchFamily="49" charset="0"/>
              </a:rPr>
              <a:t> class="labeled-icons"&gt;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&lt;h3 class="icon fa-twitter"&gt;&lt;span class="label"&gt;Twitter&lt;/span&gt;&lt;/h3&gt;</a:t>
            </a:r>
          </a:p>
          <a:p>
            <a:r>
              <a:rPr lang="en-US" sz="1050" dirty="0">
                <a:solidFill>
                  <a:srgbClr val="000000"/>
                </a:solidFill>
                <a:effectLst/>
                <a:latin typeface="Menlo" panose="020B0609030804020204" pitchFamily="49" charset="0"/>
              </a:rPr>
              <a:t>&lt;a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twitter.com</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Scott_Helme</a:t>
            </a:r>
            <a:r>
              <a:rPr lang="en-US" sz="1050" dirty="0">
                <a:solidFill>
                  <a:srgbClr val="000000"/>
                </a:solidFill>
                <a:effectLst/>
                <a:latin typeface="Menlo" panose="020B0609030804020204" pitchFamily="49" charset="0"/>
              </a:rPr>
              <a:t>" target="_blank"&gt;</a:t>
            </a:r>
            <a:r>
              <a:rPr lang="en-US" sz="1050" dirty="0" err="1">
                <a:solidFill>
                  <a:srgbClr val="000000"/>
                </a:solidFill>
                <a:effectLst/>
                <a:latin typeface="Menlo" panose="020B0609030804020204" pitchFamily="49" charset="0"/>
              </a:rPr>
              <a:t>twitter.com</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Scott_Helme</a:t>
            </a:r>
            <a:r>
              <a:rPr lang="en-US" sz="1050" dirty="0">
                <a:solidFill>
                  <a:srgbClr val="000000"/>
                </a:solidFill>
                <a:effectLst/>
                <a:latin typeface="Menlo" panose="020B0609030804020204" pitchFamily="49" charset="0"/>
              </a:rPr>
              <a:t>&lt;/a&gt;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&lt;h3 class="icon fa-</a:t>
            </a:r>
            <a:r>
              <a:rPr lang="en-US" sz="1050" dirty="0" err="1">
                <a:solidFill>
                  <a:srgbClr val="000000"/>
                </a:solidFill>
                <a:effectLst/>
                <a:latin typeface="Menlo" panose="020B0609030804020204" pitchFamily="49" charset="0"/>
              </a:rPr>
              <a:t>facebook</a:t>
            </a:r>
            <a:r>
              <a:rPr lang="en-US" sz="1050" dirty="0">
                <a:solidFill>
                  <a:srgbClr val="000000"/>
                </a:solidFill>
                <a:effectLst/>
                <a:latin typeface="Menlo" panose="020B0609030804020204" pitchFamily="49" charset="0"/>
              </a:rPr>
              <a:t>"&gt;&lt;span class="label"&gt;Facebook&lt;/span&gt;&lt;/h3&gt;</a:t>
            </a:r>
          </a:p>
          <a:p>
            <a:r>
              <a:rPr lang="en-US" sz="1050" dirty="0">
                <a:solidFill>
                  <a:srgbClr val="000000"/>
                </a:solidFill>
                <a:effectLst/>
                <a:latin typeface="Menlo" panose="020B0609030804020204" pitchFamily="49" charset="0"/>
              </a:rPr>
              <a:t>&lt;a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www.facebook.com</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scott.helme</a:t>
            </a:r>
            <a:r>
              <a:rPr lang="en-US" sz="1050" dirty="0">
                <a:solidFill>
                  <a:srgbClr val="000000"/>
                </a:solidFill>
                <a:effectLst/>
                <a:latin typeface="Menlo" panose="020B0609030804020204" pitchFamily="49" charset="0"/>
              </a:rPr>
              <a:t>" target="_blank"&gt;</a:t>
            </a:r>
            <a:r>
              <a:rPr lang="en-US" sz="1050" dirty="0" err="1">
                <a:solidFill>
                  <a:srgbClr val="000000"/>
                </a:solidFill>
                <a:effectLst/>
                <a:latin typeface="Menlo" panose="020B0609030804020204" pitchFamily="49" charset="0"/>
              </a:rPr>
              <a:t>facebook.com</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scott.helme</a:t>
            </a:r>
            <a:r>
              <a:rPr lang="en-US" sz="1050" dirty="0">
                <a:solidFill>
                  <a:srgbClr val="000000"/>
                </a:solidFill>
                <a:effectLst/>
                <a:latin typeface="Menlo" panose="020B0609030804020204" pitchFamily="49" charset="0"/>
              </a:rPr>
              <a:t>&lt;/a&gt;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&lt;h3 class="icon fa-</a:t>
            </a:r>
            <a:r>
              <a:rPr lang="en-US" sz="1050" dirty="0" err="1">
                <a:solidFill>
                  <a:srgbClr val="000000"/>
                </a:solidFill>
                <a:effectLst/>
                <a:latin typeface="Menlo" panose="020B0609030804020204" pitchFamily="49" charset="0"/>
              </a:rPr>
              <a:t>linkedin</a:t>
            </a:r>
            <a:r>
              <a:rPr lang="en-US" sz="1050" dirty="0">
                <a:solidFill>
                  <a:srgbClr val="000000"/>
                </a:solidFill>
                <a:effectLst/>
                <a:latin typeface="Menlo" panose="020B0609030804020204" pitchFamily="49" charset="0"/>
              </a:rPr>
              <a:t>"&gt;&lt;span class="label"&gt;LinkedIn&lt;/span&gt;&lt;/h3&gt;</a:t>
            </a:r>
          </a:p>
          <a:p>
            <a:r>
              <a:rPr lang="en-US" sz="1050" dirty="0">
                <a:solidFill>
                  <a:srgbClr val="000000"/>
                </a:solidFill>
                <a:effectLst/>
                <a:latin typeface="Menlo" panose="020B0609030804020204" pitchFamily="49" charset="0"/>
              </a:rPr>
              <a:t>&lt;a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www.linkedin.com</a:t>
            </a:r>
            <a:r>
              <a:rPr lang="en-US" sz="1050" dirty="0">
                <a:solidFill>
                  <a:srgbClr val="000000"/>
                </a:solidFill>
                <a:effectLst/>
                <a:latin typeface="Menlo" panose="020B0609030804020204" pitchFamily="49" charset="0"/>
              </a:rPr>
              <a:t>/in/</a:t>
            </a:r>
            <a:r>
              <a:rPr lang="en-US" sz="1050" dirty="0" err="1">
                <a:solidFill>
                  <a:srgbClr val="000000"/>
                </a:solidFill>
                <a:effectLst/>
                <a:latin typeface="Menlo" panose="020B0609030804020204" pitchFamily="49" charset="0"/>
              </a:rPr>
              <a:t>scotthelme</a:t>
            </a:r>
            <a:r>
              <a:rPr lang="en-US" sz="1050" dirty="0">
                <a:solidFill>
                  <a:srgbClr val="000000"/>
                </a:solidFill>
                <a:effectLst/>
                <a:latin typeface="Menlo" panose="020B0609030804020204" pitchFamily="49" charset="0"/>
              </a:rPr>
              <a:t>/"&gt;</a:t>
            </a:r>
            <a:r>
              <a:rPr lang="en-US" sz="1050" dirty="0" err="1">
                <a:solidFill>
                  <a:srgbClr val="000000"/>
                </a:solidFill>
                <a:effectLst/>
                <a:latin typeface="Menlo" panose="020B0609030804020204" pitchFamily="49" charset="0"/>
              </a:rPr>
              <a:t>linkedin.com</a:t>
            </a:r>
            <a:r>
              <a:rPr lang="en-US" sz="1050" dirty="0">
                <a:solidFill>
                  <a:srgbClr val="000000"/>
                </a:solidFill>
                <a:effectLst/>
                <a:latin typeface="Menlo" panose="020B0609030804020204" pitchFamily="49" charset="0"/>
              </a:rPr>
              <a:t>/in/</a:t>
            </a:r>
            <a:r>
              <a:rPr lang="en-US" sz="1050" dirty="0" err="1">
                <a:solidFill>
                  <a:srgbClr val="000000"/>
                </a:solidFill>
                <a:effectLst/>
                <a:latin typeface="Menlo" panose="020B0609030804020204" pitchFamily="49" charset="0"/>
              </a:rPr>
              <a:t>scotthelme</a:t>
            </a:r>
            <a:r>
              <a:rPr lang="en-US" sz="1050" dirty="0">
                <a:solidFill>
                  <a:srgbClr val="000000"/>
                </a:solidFill>
                <a:effectLst/>
                <a:latin typeface="Menlo" panose="020B0609030804020204" pitchFamily="49" charset="0"/>
              </a:rPr>
              <a:t>&lt;/a&gt;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a:t>
            </a:r>
            <a:r>
              <a:rPr lang="en-US" sz="1050" dirty="0" err="1">
                <a:solidFill>
                  <a:srgbClr val="000000"/>
                </a:solidFill>
                <a:effectLst/>
                <a:latin typeface="Menlo" panose="020B0609030804020204" pitchFamily="49" charset="0"/>
              </a:rPr>
              <a:t>ul</a:t>
            </a:r>
            <a:r>
              <a:rPr lang="en-US" sz="1050" dirty="0">
                <a:solidFill>
                  <a:srgbClr val="000000"/>
                </a:solidFill>
                <a:effectLst/>
                <a:latin typeface="Menlo" panose="020B0609030804020204" pitchFamily="49" charset="0"/>
              </a:rPr>
              <a:t>&gt;</a:t>
            </a:r>
          </a:p>
          <a:p>
            <a:r>
              <a:rPr lang="en-US" sz="1050" dirty="0">
                <a:solidFill>
                  <a:srgbClr val="000000"/>
                </a:solidFill>
                <a:effectLst/>
                <a:latin typeface="Menlo" panose="020B0609030804020204" pitchFamily="49" charset="0"/>
              </a:rPr>
              <a:t>&lt;/div&gt;</a:t>
            </a:r>
          </a:p>
          <a:p>
            <a:r>
              <a:rPr lang="en-US" sz="1050" dirty="0">
                <a:solidFill>
                  <a:srgbClr val="000000"/>
                </a:solidFill>
                <a:effectLst/>
                <a:latin typeface="Menlo" panose="020B0609030804020204" pitchFamily="49" charset="0"/>
              </a:rPr>
              <a:t>&lt;div class="6u"&gt;</a:t>
            </a:r>
          </a:p>
          <a:p>
            <a:r>
              <a:rPr lang="en-US" sz="1050" dirty="0">
                <a:solidFill>
                  <a:srgbClr val="000000"/>
                </a:solidFill>
                <a:effectLst/>
                <a:latin typeface="Menlo" panose="020B0609030804020204" pitchFamily="49" charset="0"/>
              </a:rPr>
              <a:t>&lt;</a:t>
            </a:r>
            <a:r>
              <a:rPr lang="en-US" sz="1050" dirty="0" err="1">
                <a:solidFill>
                  <a:srgbClr val="000000"/>
                </a:solidFill>
                <a:effectLst/>
                <a:latin typeface="Menlo" panose="020B0609030804020204" pitchFamily="49" charset="0"/>
              </a:rPr>
              <a:t>ul</a:t>
            </a:r>
            <a:r>
              <a:rPr lang="en-US" sz="1050" dirty="0">
                <a:solidFill>
                  <a:srgbClr val="000000"/>
                </a:solidFill>
                <a:effectLst/>
                <a:latin typeface="Menlo" panose="020B0609030804020204" pitchFamily="49" charset="0"/>
              </a:rPr>
              <a:t> class="labeled-icons"&gt;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&lt;h3 class="icon fa-globe"&gt;&lt;span class="label"&gt;Website&lt;/span&gt;&lt;/h3&gt;</a:t>
            </a:r>
          </a:p>
          <a:p>
            <a:r>
              <a:rPr lang="en-US" sz="1050" dirty="0">
                <a:solidFill>
                  <a:srgbClr val="000000"/>
                </a:solidFill>
                <a:effectLst/>
                <a:latin typeface="Menlo" panose="020B0609030804020204" pitchFamily="49" charset="0"/>
              </a:rPr>
              <a:t>&lt;a </a:t>
            </a:r>
            <a:r>
              <a:rPr lang="en-US" sz="1050" dirty="0" err="1">
                <a:solidFill>
                  <a:srgbClr val="000000"/>
                </a:solidFill>
                <a:effectLst/>
                <a:latin typeface="Menlo" panose="020B0609030804020204" pitchFamily="49" charset="0"/>
              </a:rPr>
              <a:t>rel</a:t>
            </a:r>
            <a:r>
              <a:rPr lang="en-US" sz="1050" dirty="0">
                <a:solidFill>
                  <a:srgbClr val="000000"/>
                </a:solidFill>
                <a:effectLst/>
                <a:latin typeface="Menlo" panose="020B0609030804020204" pitchFamily="49" charset="0"/>
              </a:rPr>
              <a:t>="author"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scotthelme.co.uk</a:t>
            </a:r>
            <a:r>
              <a:rPr lang="en-US" sz="1050" dirty="0">
                <a:solidFill>
                  <a:srgbClr val="000000"/>
                </a:solidFill>
                <a:effectLst/>
                <a:latin typeface="Menlo" panose="020B0609030804020204" pitchFamily="49" charset="0"/>
              </a:rPr>
              <a:t>"&gt;</a:t>
            </a:r>
            <a:r>
              <a:rPr lang="en-US" sz="1050" dirty="0" err="1">
                <a:solidFill>
                  <a:srgbClr val="000000"/>
                </a:solidFill>
                <a:effectLst/>
                <a:latin typeface="Menlo" panose="020B0609030804020204" pitchFamily="49" charset="0"/>
              </a:rPr>
              <a:t>scotthelme.co.uk</a:t>
            </a:r>
            <a:r>
              <a:rPr lang="en-US" sz="1050" dirty="0">
                <a:solidFill>
                  <a:srgbClr val="000000"/>
                </a:solidFill>
                <a:effectLst/>
                <a:latin typeface="Menlo" panose="020B0609030804020204" pitchFamily="49" charset="0"/>
              </a:rPr>
              <a:t>&lt;/a&gt;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&lt;h3 class="icon fa-</a:t>
            </a:r>
            <a:r>
              <a:rPr lang="en-US" sz="1050" dirty="0" err="1">
                <a:solidFill>
                  <a:srgbClr val="000000"/>
                </a:solidFill>
                <a:effectLst/>
                <a:latin typeface="Menlo" panose="020B0609030804020204" pitchFamily="49" charset="0"/>
              </a:rPr>
              <a:t>github</a:t>
            </a:r>
            <a:r>
              <a:rPr lang="en-US" sz="1050" dirty="0">
                <a:solidFill>
                  <a:srgbClr val="000000"/>
                </a:solidFill>
                <a:effectLst/>
                <a:latin typeface="Menlo" panose="020B0609030804020204" pitchFamily="49" charset="0"/>
              </a:rPr>
              <a:t>"&gt;&lt;span class="label"&gt;GitHub&lt;/span&gt;&lt;/h3&gt;</a:t>
            </a:r>
          </a:p>
          <a:p>
            <a:r>
              <a:rPr lang="en-US" sz="1050" dirty="0">
                <a:solidFill>
                  <a:srgbClr val="000000"/>
                </a:solidFill>
                <a:effectLst/>
                <a:latin typeface="Menlo" panose="020B0609030804020204" pitchFamily="49" charset="0"/>
              </a:rPr>
              <a:t>&lt;a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github.com</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ScottHelme</a:t>
            </a:r>
            <a:r>
              <a:rPr lang="en-US" sz="1050" dirty="0">
                <a:solidFill>
                  <a:srgbClr val="000000"/>
                </a:solidFill>
                <a:effectLst/>
                <a:latin typeface="Menlo" panose="020B0609030804020204" pitchFamily="49" charset="0"/>
              </a:rPr>
              <a:t>"&gt;</a:t>
            </a:r>
            <a:r>
              <a:rPr lang="en-US" sz="1050" dirty="0" err="1">
                <a:solidFill>
                  <a:srgbClr val="000000"/>
                </a:solidFill>
                <a:effectLst/>
                <a:latin typeface="Menlo" panose="020B0609030804020204" pitchFamily="49" charset="0"/>
              </a:rPr>
              <a:t>github.com</a:t>
            </a:r>
            <a:r>
              <a:rPr lang="en-US" sz="1050" dirty="0">
                <a:solidFill>
                  <a:srgbClr val="000000"/>
                </a:solidFill>
                <a:effectLst/>
                <a:latin typeface="Menlo" panose="020B0609030804020204" pitchFamily="49" charset="0"/>
              </a:rPr>
              <a:t>/</a:t>
            </a:r>
            <a:r>
              <a:rPr lang="en-US" sz="1050" dirty="0" err="1">
                <a:solidFill>
                  <a:srgbClr val="000000"/>
                </a:solidFill>
                <a:effectLst/>
                <a:latin typeface="Menlo" panose="020B0609030804020204" pitchFamily="49" charset="0"/>
              </a:rPr>
              <a:t>ScottHelme</a:t>
            </a:r>
            <a:r>
              <a:rPr lang="en-US" sz="1050" dirty="0">
                <a:solidFill>
                  <a:srgbClr val="000000"/>
                </a:solidFill>
                <a:effectLst/>
                <a:latin typeface="Menlo" panose="020B0609030804020204" pitchFamily="49" charset="0"/>
              </a:rPr>
              <a:t>&lt;/a&gt;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&lt;h3 class="icon fa-</a:t>
            </a:r>
            <a:r>
              <a:rPr lang="en-US" sz="1050" dirty="0" err="1">
                <a:solidFill>
                  <a:srgbClr val="000000"/>
                </a:solidFill>
                <a:effectLst/>
                <a:latin typeface="Menlo" panose="020B0609030804020204" pitchFamily="49" charset="0"/>
              </a:rPr>
              <a:t>youtube</a:t>
            </a:r>
            <a:r>
              <a:rPr lang="en-US" sz="1050" dirty="0">
                <a:solidFill>
                  <a:srgbClr val="000000"/>
                </a:solidFill>
                <a:effectLst/>
                <a:latin typeface="Menlo" panose="020B0609030804020204" pitchFamily="49" charset="0"/>
              </a:rPr>
              <a:t>"&gt;&lt;span class="label"&gt;YouTube&lt;/span&gt;&lt;/h3&gt;</a:t>
            </a:r>
          </a:p>
          <a:p>
            <a:r>
              <a:rPr lang="en-US" sz="1050" dirty="0">
                <a:solidFill>
                  <a:srgbClr val="000000"/>
                </a:solidFill>
                <a:effectLst/>
                <a:latin typeface="Menlo" panose="020B0609030804020204" pitchFamily="49" charset="0"/>
              </a:rPr>
              <a:t>&lt;a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www.youtube.com</a:t>
            </a:r>
            <a:r>
              <a:rPr lang="en-US" sz="1050" dirty="0">
                <a:solidFill>
                  <a:srgbClr val="000000"/>
                </a:solidFill>
                <a:effectLst/>
                <a:latin typeface="Menlo" panose="020B0609030804020204" pitchFamily="49" charset="0"/>
              </a:rPr>
              <a:t>/user/</a:t>
            </a:r>
            <a:r>
              <a:rPr lang="en-US" sz="1050" dirty="0" err="1">
                <a:solidFill>
                  <a:srgbClr val="000000"/>
                </a:solidFill>
                <a:effectLst/>
                <a:latin typeface="Menlo" panose="020B0609030804020204" pitchFamily="49" charset="0"/>
              </a:rPr>
              <a:t>ScottHelme</a:t>
            </a:r>
            <a:r>
              <a:rPr lang="en-US" sz="1050" dirty="0">
                <a:solidFill>
                  <a:srgbClr val="000000"/>
                </a:solidFill>
                <a:effectLst/>
                <a:latin typeface="Menlo" panose="020B0609030804020204" pitchFamily="49" charset="0"/>
              </a:rPr>
              <a:t>"&gt;</a:t>
            </a:r>
            <a:r>
              <a:rPr lang="en-US" sz="1050" dirty="0" err="1">
                <a:solidFill>
                  <a:srgbClr val="000000"/>
                </a:solidFill>
                <a:effectLst/>
                <a:latin typeface="Menlo" panose="020B0609030804020204" pitchFamily="49" charset="0"/>
              </a:rPr>
              <a:t>youtube.com</a:t>
            </a:r>
            <a:r>
              <a:rPr lang="en-US" sz="1050" dirty="0">
                <a:solidFill>
                  <a:srgbClr val="000000"/>
                </a:solidFill>
                <a:effectLst/>
                <a:latin typeface="Menlo" panose="020B0609030804020204" pitchFamily="49" charset="0"/>
              </a:rPr>
              <a:t>/user/</a:t>
            </a:r>
            <a:r>
              <a:rPr lang="en-US" sz="1050" dirty="0" err="1">
                <a:solidFill>
                  <a:srgbClr val="000000"/>
                </a:solidFill>
                <a:effectLst/>
                <a:latin typeface="Menlo" panose="020B0609030804020204" pitchFamily="49" charset="0"/>
              </a:rPr>
              <a:t>ScottHelme</a:t>
            </a:r>
            <a:r>
              <a:rPr lang="en-US" sz="1050" dirty="0">
                <a:solidFill>
                  <a:srgbClr val="000000"/>
                </a:solidFill>
                <a:effectLst/>
                <a:latin typeface="Menlo" panose="020B0609030804020204" pitchFamily="49" charset="0"/>
              </a:rPr>
              <a:t>&lt;/a&gt;</a:t>
            </a:r>
          </a:p>
          <a:p>
            <a:r>
              <a:rPr lang="en-US" sz="1050" dirty="0">
                <a:solidFill>
                  <a:srgbClr val="000000"/>
                </a:solidFill>
                <a:effectLst/>
                <a:latin typeface="Menlo" panose="020B0609030804020204" pitchFamily="49" charset="0"/>
              </a:rPr>
              <a:t>&lt;/li&gt;</a:t>
            </a:r>
          </a:p>
          <a:p>
            <a:r>
              <a:rPr lang="en-US" sz="1050" dirty="0">
                <a:solidFill>
                  <a:srgbClr val="000000"/>
                </a:solidFill>
                <a:effectLst/>
                <a:latin typeface="Menlo" panose="020B0609030804020204" pitchFamily="49" charset="0"/>
              </a:rPr>
              <a:t>&lt;/</a:t>
            </a:r>
            <a:r>
              <a:rPr lang="en-US" sz="1050" dirty="0" err="1">
                <a:solidFill>
                  <a:srgbClr val="000000"/>
                </a:solidFill>
                <a:effectLst/>
                <a:latin typeface="Menlo" panose="020B0609030804020204" pitchFamily="49" charset="0"/>
              </a:rPr>
              <a:t>ul</a:t>
            </a:r>
            <a:r>
              <a:rPr lang="en-US" sz="1050" dirty="0">
                <a:solidFill>
                  <a:srgbClr val="000000"/>
                </a:solidFill>
                <a:effectLst/>
                <a:latin typeface="Menlo" panose="020B0609030804020204" pitchFamily="49" charset="0"/>
              </a:rPr>
              <a:t>&gt;</a:t>
            </a:r>
          </a:p>
          <a:p>
            <a:r>
              <a:rPr lang="en-US" sz="1050" dirty="0">
                <a:solidFill>
                  <a:srgbClr val="000000"/>
                </a:solidFill>
                <a:effectLst/>
                <a:latin typeface="Menlo" panose="020B0609030804020204" pitchFamily="49" charset="0"/>
              </a:rPr>
              <a:t>&lt;/div&gt;</a:t>
            </a:r>
          </a:p>
          <a:p>
            <a:r>
              <a:rPr lang="en-US" sz="1050" dirty="0">
                <a:solidFill>
                  <a:srgbClr val="000000"/>
                </a:solidFill>
                <a:effectLst/>
                <a:latin typeface="Menlo" panose="020B0609030804020204" pitchFamily="49" charset="0"/>
              </a:rPr>
              <a:t>&lt;/div&gt;</a:t>
            </a:r>
          </a:p>
          <a:p>
            <a:r>
              <a:rPr lang="en-US" sz="1050" dirty="0">
                <a:solidFill>
                  <a:srgbClr val="000000"/>
                </a:solidFill>
                <a:effectLst/>
                <a:latin typeface="Menlo" panose="020B0609030804020204" pitchFamily="49" charset="0"/>
              </a:rPr>
              <a:t>&lt;/div&gt;</a:t>
            </a:r>
          </a:p>
          <a:p>
            <a:r>
              <a:rPr lang="en-US" sz="1050" dirty="0">
                <a:solidFill>
                  <a:srgbClr val="000000"/>
                </a:solidFill>
                <a:effectLst/>
                <a:latin typeface="Menlo" panose="020B0609030804020204" pitchFamily="49" charset="0"/>
              </a:rPr>
              <a:t>&lt;/section&gt;</a:t>
            </a:r>
          </a:p>
          <a:p>
            <a:r>
              <a:rPr lang="en-US" sz="1050" dirty="0">
                <a:solidFill>
                  <a:srgbClr val="000000"/>
                </a:solidFill>
                <a:effectLst/>
                <a:latin typeface="Menlo" panose="020B0609030804020204" pitchFamily="49" charset="0"/>
              </a:rPr>
              <a:t>&lt;/div&gt;</a:t>
            </a:r>
          </a:p>
          <a:p>
            <a:r>
              <a:rPr lang="en-US" sz="1050" dirty="0">
                <a:solidFill>
                  <a:srgbClr val="000000"/>
                </a:solidFill>
                <a:effectLst/>
                <a:latin typeface="Menlo" panose="020B0609030804020204" pitchFamily="49" charset="0"/>
              </a:rPr>
              <a:t>&lt;footer id="footer"&gt;</a:t>
            </a:r>
          </a:p>
          <a:p>
            <a:r>
              <a:rPr lang="en-US" sz="1050" dirty="0">
                <a:solidFill>
                  <a:srgbClr val="000000"/>
                </a:solidFill>
                <a:effectLst/>
                <a:latin typeface="Menlo" panose="020B0609030804020204" pitchFamily="49" charset="0"/>
              </a:rPr>
              <a:t>&lt;div class="copyright"&gt;</a:t>
            </a:r>
          </a:p>
          <a:p>
            <a:r>
              <a:rPr lang="en-US" sz="1050" dirty="0">
                <a:solidFill>
                  <a:srgbClr val="000000"/>
                </a:solidFill>
                <a:effectLst/>
                <a:latin typeface="Menlo" panose="020B0609030804020204" pitchFamily="49" charset="0"/>
              </a:rPr>
              <a:t>Created By Scott </a:t>
            </a:r>
            <a:r>
              <a:rPr lang="en-US" sz="1050" dirty="0" err="1">
                <a:solidFill>
                  <a:srgbClr val="000000"/>
                </a:solidFill>
                <a:effectLst/>
                <a:latin typeface="Menlo" panose="020B0609030804020204" pitchFamily="49" charset="0"/>
              </a:rPr>
              <a:t>Helme</a:t>
            </a:r>
            <a:r>
              <a:rPr lang="en-US" sz="1050" dirty="0">
                <a:solidFill>
                  <a:srgbClr val="000000"/>
                </a:solidFill>
                <a:effectLst/>
                <a:latin typeface="Menlo" panose="020B0609030804020204" pitchFamily="49" charset="0"/>
              </a:rPr>
              <a:t> - License &lt;a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creativecommons.org</a:t>
            </a:r>
            <a:r>
              <a:rPr lang="en-US" sz="1050" dirty="0">
                <a:solidFill>
                  <a:srgbClr val="000000"/>
                </a:solidFill>
                <a:effectLst/>
                <a:latin typeface="Menlo" panose="020B0609030804020204" pitchFamily="49" charset="0"/>
              </a:rPr>
              <a:t>/licenses/by-</a:t>
            </a:r>
            <a:r>
              <a:rPr lang="en-US" sz="1050" dirty="0" err="1">
                <a:solidFill>
                  <a:srgbClr val="000000"/>
                </a:solidFill>
                <a:effectLst/>
                <a:latin typeface="Menlo" panose="020B0609030804020204" pitchFamily="49" charset="0"/>
              </a:rPr>
              <a:t>sa</a:t>
            </a:r>
            <a:r>
              <a:rPr lang="en-US" sz="1050" dirty="0">
                <a:solidFill>
                  <a:srgbClr val="000000"/>
                </a:solidFill>
                <a:effectLst/>
                <a:latin typeface="Menlo" panose="020B0609030804020204" pitchFamily="49" charset="0"/>
              </a:rPr>
              <a:t>/4.0/"&gt;CC BY-SA 4.0&lt;/a&gt; - &lt;a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scotthelme.co.uk</a:t>
            </a:r>
            <a:r>
              <a:rPr lang="en-US" sz="1050" dirty="0">
                <a:solidFill>
                  <a:srgbClr val="000000"/>
                </a:solidFill>
                <a:effectLst/>
                <a:latin typeface="Menlo" panose="020B0609030804020204" pitchFamily="49" charset="0"/>
              </a:rPr>
              <a:t>/" </a:t>
            </a:r>
            <a:r>
              <a:rPr lang="en-US" sz="1050" dirty="0" err="1">
                <a:solidFill>
                  <a:srgbClr val="000000"/>
                </a:solidFill>
                <a:effectLst/>
                <a:latin typeface="Menlo" panose="020B0609030804020204" pitchFamily="49" charset="0"/>
              </a:rPr>
              <a:t>rel</a:t>
            </a:r>
            <a:r>
              <a:rPr lang="en-US" sz="1050" dirty="0">
                <a:solidFill>
                  <a:srgbClr val="000000"/>
                </a:solidFill>
                <a:effectLst/>
                <a:latin typeface="Menlo" panose="020B0609030804020204" pitchFamily="49" charset="0"/>
              </a:rPr>
              <a:t>="author"&gt;</a:t>
            </a:r>
            <a:r>
              <a:rPr lang="en-US" sz="1050" dirty="0" err="1">
                <a:solidFill>
                  <a:srgbClr val="000000"/>
                </a:solidFill>
                <a:effectLst/>
                <a:latin typeface="Menlo" panose="020B0609030804020204" pitchFamily="49" charset="0"/>
              </a:rPr>
              <a:t>scotthelme.co.uk</a:t>
            </a:r>
            <a:r>
              <a:rPr lang="en-US" sz="1050" dirty="0">
                <a:solidFill>
                  <a:srgbClr val="000000"/>
                </a:solidFill>
                <a:effectLst/>
                <a:latin typeface="Menlo" panose="020B0609030804020204" pitchFamily="49" charset="0"/>
              </a:rPr>
              <a:t>&lt;/a&gt;&lt;</a:t>
            </a:r>
            <a:r>
              <a:rPr lang="en-US" sz="1050" dirty="0" err="1">
                <a:solidFill>
                  <a:srgbClr val="000000"/>
                </a:solidFill>
                <a:effectLst/>
                <a:latin typeface="Menlo" panose="020B0609030804020204" pitchFamily="49" charset="0"/>
              </a:rPr>
              <a:t>br</a:t>
            </a:r>
            <a:r>
              <a:rPr lang="en-US" sz="1050" dirty="0">
                <a:solidFill>
                  <a:srgbClr val="000000"/>
                </a:solidFill>
                <a:effectLst/>
                <a:latin typeface="Menlo" panose="020B0609030804020204" pitchFamily="49" charset="0"/>
              </a:rPr>
              <a:t>/&gt;</a:t>
            </a:r>
          </a:p>
          <a:p>
            <a:r>
              <a:rPr lang="en-US" sz="1050" dirty="0">
                <a:solidFill>
                  <a:srgbClr val="000000"/>
                </a:solidFill>
                <a:effectLst/>
                <a:latin typeface="Menlo" panose="020B0609030804020204" pitchFamily="49" charset="0"/>
              </a:rPr>
              <a:t>Check out my other projects like &lt;a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="https://report-</a:t>
            </a:r>
            <a:r>
              <a:rPr lang="en-US" sz="1050" dirty="0" err="1">
                <a:solidFill>
                  <a:srgbClr val="000000"/>
                </a:solidFill>
                <a:effectLst/>
                <a:latin typeface="Menlo" panose="020B0609030804020204" pitchFamily="49" charset="0"/>
              </a:rPr>
              <a:t>uri.com</a:t>
            </a:r>
            <a:r>
              <a:rPr lang="en-US" sz="1050" dirty="0">
                <a:solidFill>
                  <a:srgbClr val="000000"/>
                </a:solidFill>
                <a:effectLst/>
                <a:latin typeface="Menlo" panose="020B0609030804020204" pitchFamily="49" charset="0"/>
              </a:rPr>
              <a:t>"&gt;Report URI&lt;/a&gt;, &lt;a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securityheaders.com</a:t>
            </a:r>
            <a:r>
              <a:rPr lang="en-US" sz="1050" dirty="0">
                <a:solidFill>
                  <a:srgbClr val="000000"/>
                </a:solidFill>
                <a:effectLst/>
                <a:latin typeface="Menlo" panose="020B0609030804020204" pitchFamily="49" charset="0"/>
              </a:rPr>
              <a:t>"&gt;Security Headers&lt;/a&gt; and &lt;a </a:t>
            </a:r>
            <a:r>
              <a:rPr lang="en-US" sz="1050" dirty="0" err="1">
                <a:solidFill>
                  <a:srgbClr val="000000"/>
                </a:solidFill>
                <a:effectLst/>
                <a:latin typeface="Menlo" panose="020B0609030804020204" pitchFamily="49" charset="0"/>
              </a:rPr>
              <a:t>href</a:t>
            </a:r>
            <a:r>
              <a:rPr lang="en-US" sz="1050" dirty="0">
                <a:solidFill>
                  <a:srgbClr val="000000"/>
                </a:solidFill>
                <a:effectLst/>
                <a:latin typeface="Menlo" panose="020B0609030804020204" pitchFamily="49" charset="0"/>
              </a:rPr>
              <a:t>="https://</a:t>
            </a:r>
            <a:r>
              <a:rPr lang="en-US" sz="1050" dirty="0" err="1">
                <a:solidFill>
                  <a:srgbClr val="000000"/>
                </a:solidFill>
                <a:effectLst/>
                <a:latin typeface="Menlo" panose="020B0609030804020204" pitchFamily="49" charset="0"/>
              </a:rPr>
              <a:t>crawler.ninja</a:t>
            </a:r>
            <a:r>
              <a:rPr lang="en-US" sz="1050" dirty="0">
                <a:solidFill>
                  <a:srgbClr val="000000"/>
                </a:solidFill>
                <a:effectLst/>
                <a:latin typeface="Menlo" panose="020B0609030804020204" pitchFamily="49" charset="0"/>
              </a:rPr>
              <a:t>"&gt;</a:t>
            </a:r>
            <a:r>
              <a:rPr lang="en-US" sz="1050" dirty="0" err="1">
                <a:solidFill>
                  <a:srgbClr val="000000"/>
                </a:solidFill>
                <a:effectLst/>
                <a:latin typeface="Menlo" panose="020B0609030804020204" pitchFamily="49" charset="0"/>
              </a:rPr>
              <a:t>Crawler.Ninja</a:t>
            </a:r>
            <a:r>
              <a:rPr lang="en-US" sz="1050" dirty="0">
                <a:solidFill>
                  <a:srgbClr val="000000"/>
                </a:solidFill>
                <a:effectLst/>
                <a:latin typeface="Menlo" panose="020B0609030804020204" pitchFamily="49" charset="0"/>
              </a:rPr>
              <a:t>&lt;/a&gt;.</a:t>
            </a:r>
          </a:p>
          <a:p>
            <a:r>
              <a:rPr lang="en-US" sz="1050" dirty="0">
                <a:solidFill>
                  <a:srgbClr val="000000"/>
                </a:solidFill>
                <a:effectLst/>
                <a:latin typeface="Menlo" panose="020B0609030804020204" pitchFamily="49" charset="0"/>
              </a:rPr>
              <a:t>&lt;/div&gt;</a:t>
            </a:r>
          </a:p>
          <a:p>
            <a:r>
              <a:rPr lang="en-US" sz="1050" dirty="0">
                <a:solidFill>
                  <a:srgbClr val="000000"/>
                </a:solidFill>
                <a:effectLst/>
                <a:latin typeface="Menlo" panose="020B0609030804020204" pitchFamily="49" charset="0"/>
              </a:rPr>
              <a:t>&lt;/footer&gt;</a:t>
            </a:r>
          </a:p>
          <a:p>
            <a:r>
              <a:rPr lang="en-US" sz="1050" dirty="0">
                <a:solidFill>
                  <a:srgbClr val="000000"/>
                </a:solidFill>
                <a:effectLst/>
                <a:latin typeface="Menlo" panose="020B0609030804020204" pitchFamily="49" charset="0"/>
              </a:rPr>
              <a:t>&lt;/body&gt;</a:t>
            </a:r>
          </a:p>
          <a:p>
            <a:r>
              <a:rPr lang="en-US" sz="1050" dirty="0">
                <a:solidFill>
                  <a:srgbClr val="000000"/>
                </a:solidFill>
                <a:effectLst/>
                <a:latin typeface="Menlo" panose="020B0609030804020204" pitchFamily="49" charset="0"/>
              </a:rPr>
              <a:t>&lt;/html&gt;</a:t>
            </a:r>
          </a:p>
        </p:txBody>
      </p:sp>
      <p:sp>
        <p:nvSpPr>
          <p:cNvPr id="3" name="Footer Placeholder 4">
            <a:extLst>
              <a:ext uri="{FF2B5EF4-FFF2-40B4-BE49-F238E27FC236}">
                <a16:creationId xmlns:a16="http://schemas.microsoft.com/office/drawing/2014/main" id="{4A8591BC-D3FD-4B81-52A6-9802634D44E5}"/>
              </a:ext>
            </a:extLst>
          </p:cNvPr>
          <p:cNvSpPr>
            <a:spLocks noGrp="1"/>
          </p:cNvSpPr>
          <p:nvPr>
            <p:ph type="ftr" sz="quarter" idx="11"/>
          </p:nvPr>
        </p:nvSpPr>
        <p:spPr>
          <a:xfrm>
            <a:off x="0" y="6675661"/>
            <a:ext cx="1828800" cy="182339"/>
          </a:xfrm>
        </p:spPr>
        <p:txBody>
          <a:bodyPr/>
          <a:lstStyle/>
          <a:p>
            <a:r>
              <a:rPr lang="nl-NL" dirty="0"/>
              <a:t>CS118 - Winter 2025</a:t>
            </a:r>
            <a:endParaRPr lang="en-US" dirty="0"/>
          </a:p>
        </p:txBody>
      </p:sp>
    </p:spTree>
    <p:extLst>
      <p:ext uri="{BB962C8B-B14F-4D97-AF65-F5344CB8AC3E}">
        <p14:creationId xmlns:p14="http://schemas.microsoft.com/office/powerpoint/2010/main" val="193705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a:xfrm>
            <a:off x="0" y="0"/>
            <a:ext cx="9144000" cy="990600"/>
          </a:xfrm>
        </p:spPr>
        <p:txBody>
          <a:bodyPr/>
          <a:lstStyle/>
          <a:p>
            <a:pPr eaLnBrk="1" hangingPunct="1"/>
            <a:r>
              <a:rPr lang="en-US" dirty="0"/>
              <a:t>Non-Persistent HTTP </a:t>
            </a:r>
            <a:r>
              <a:rPr lang="en-US" b="0" dirty="0"/>
              <a:t>(HTTP 1.0)</a:t>
            </a:r>
          </a:p>
        </p:txBody>
      </p:sp>
      <p:sp>
        <p:nvSpPr>
          <p:cNvPr id="114692" name="Rectangle 3"/>
          <p:cNvSpPr>
            <a:spLocks noGrp="1" noChangeArrowheads="1"/>
          </p:cNvSpPr>
          <p:nvPr>
            <p:ph type="body" sz="half" idx="1"/>
          </p:nvPr>
        </p:nvSpPr>
        <p:spPr>
          <a:xfrm>
            <a:off x="219075" y="928774"/>
            <a:ext cx="4617418" cy="5167581"/>
          </a:xfrm>
        </p:spPr>
        <p:txBody>
          <a:bodyPr>
            <a:normAutofit/>
          </a:bodyPr>
          <a:lstStyle/>
          <a:p>
            <a:pPr marL="0" indent="0" eaLnBrk="1" hangingPunct="1">
              <a:spcAft>
                <a:spcPts val="600"/>
              </a:spcAft>
              <a:buFontTx/>
              <a:buNone/>
            </a:pPr>
            <a:r>
              <a:rPr lang="en-US" sz="2400" dirty="0">
                <a:solidFill>
                  <a:srgbClr val="0B26FF"/>
                </a:solidFill>
              </a:rPr>
              <a:t>RTT: </a:t>
            </a:r>
            <a:r>
              <a:rPr lang="en-US" sz="2400" dirty="0"/>
              <a:t>time between client sending a </a:t>
            </a:r>
            <a:r>
              <a:rPr lang="en-US" sz="2400" i="1" dirty="0"/>
              <a:t>small packet</a:t>
            </a:r>
            <a:r>
              <a:rPr lang="en-US" sz="2400" dirty="0"/>
              <a:t> to server and receiving the reply</a:t>
            </a:r>
          </a:p>
          <a:p>
            <a:pPr marL="0" indent="0" eaLnBrk="1" hangingPunct="1">
              <a:spcAft>
                <a:spcPts val="600"/>
              </a:spcAft>
              <a:buFontTx/>
              <a:buNone/>
            </a:pPr>
            <a:r>
              <a:rPr lang="en-US" sz="2400" dirty="0">
                <a:solidFill>
                  <a:srgbClr val="0B26FF"/>
                </a:solidFill>
              </a:rPr>
              <a:t>Time needed to fetch a single web object:</a:t>
            </a:r>
          </a:p>
          <a:p>
            <a:pPr marL="274320" indent="-274320" eaLnBrk="1" hangingPunct="1">
              <a:spcAft>
                <a:spcPts val="600"/>
              </a:spcAft>
            </a:pPr>
            <a:r>
              <a:rPr lang="en-US" sz="2400" dirty="0"/>
              <a:t>one RTT to set up TCP connection</a:t>
            </a:r>
          </a:p>
          <a:p>
            <a:pPr marL="274320" indent="-274320" eaLnBrk="1" hangingPunct="1">
              <a:spcAft>
                <a:spcPts val="600"/>
              </a:spcAft>
            </a:pPr>
            <a:r>
              <a:rPr lang="en-US" sz="2400" dirty="0"/>
              <a:t>one RTT for HTTP request and first byte of HTTP response to reach the client</a:t>
            </a:r>
          </a:p>
          <a:p>
            <a:pPr marL="274320" indent="-274320" eaLnBrk="1" hangingPunct="1">
              <a:spcAft>
                <a:spcPts val="600"/>
              </a:spcAft>
            </a:pPr>
            <a:r>
              <a:rPr lang="en-US" sz="2400" dirty="0"/>
              <a:t>object transmission time</a:t>
            </a:r>
          </a:p>
        </p:txBody>
      </p:sp>
      <p:sp>
        <p:nvSpPr>
          <p:cNvPr id="114694" name="Footer Placeholder 5"/>
          <p:cNvSpPr>
            <a:spLocks noGrp="1"/>
          </p:cNvSpPr>
          <p:nvPr>
            <p:ph type="ftr" sz="quarter" idx="11"/>
          </p:nvPr>
        </p:nvSpPr>
        <p:spPr>
          <a:xfrm>
            <a:off x="0" y="6613525"/>
            <a:ext cx="2895600" cy="244475"/>
          </a:xfrm>
          <a:noFill/>
        </p:spPr>
        <p:txBody>
          <a:bodyPr/>
          <a:lstStyle/>
          <a:p>
            <a:r>
              <a:rPr lang="en-US"/>
              <a:t>CS118 - Winter 2025</a:t>
            </a:r>
            <a:endParaRPr lang="en-US" dirty="0"/>
          </a:p>
        </p:txBody>
      </p:sp>
      <p:sp>
        <p:nvSpPr>
          <p:cNvPr id="114695" name="Slide Number Placeholder 6"/>
          <p:cNvSpPr>
            <a:spLocks noGrp="1"/>
          </p:cNvSpPr>
          <p:nvPr>
            <p:ph type="sldNum" sz="quarter" idx="12"/>
          </p:nvPr>
        </p:nvSpPr>
        <p:spPr>
          <a:noFill/>
        </p:spPr>
        <p:txBody>
          <a:bodyPr/>
          <a:lstStyle/>
          <a:p>
            <a:fld id="{DBAFE7A8-DAFC-844B-8216-F135CEC98D67}" type="slidenum">
              <a:rPr lang="en-US" smtClean="0">
                <a:latin typeface="Helvetica Neue" charset="0"/>
                <a:ea typeface="ＭＳ Ｐゴシック" charset="-128"/>
                <a:cs typeface="ＭＳ Ｐゴシック" charset="-128"/>
              </a:rPr>
              <a:pPr/>
              <a:t>26</a:t>
            </a:fld>
            <a:endParaRPr lang="en-US" dirty="0">
              <a:latin typeface="Helvetica Neue" charset="0"/>
              <a:ea typeface="ＭＳ Ｐゴシック" charset="-128"/>
              <a:cs typeface="ＭＳ Ｐゴシック" charset="-128"/>
            </a:endParaRPr>
          </a:p>
        </p:txBody>
      </p:sp>
      <p:graphicFrame>
        <p:nvGraphicFramePr>
          <p:cNvPr id="114690" name="Object 2"/>
          <p:cNvGraphicFramePr>
            <a:graphicFrameLocks noChangeAspect="1"/>
          </p:cNvGraphicFramePr>
          <p:nvPr/>
        </p:nvGraphicFramePr>
        <p:xfrm>
          <a:off x="5694363" y="1674389"/>
          <a:ext cx="752475" cy="6319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3" y="1674389"/>
                        <a:ext cx="752475" cy="6319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3" name="Group 6"/>
          <p:cNvGrpSpPr>
            <a:grpSpLocks/>
          </p:cNvGrpSpPr>
          <p:nvPr/>
        </p:nvGrpSpPr>
        <p:grpSpPr bwMode="auto">
          <a:xfrm>
            <a:off x="7593013" y="1245806"/>
            <a:ext cx="504825" cy="1134484"/>
            <a:chOff x="4180" y="783"/>
            <a:chExt cx="150" cy="307"/>
          </a:xfrm>
        </p:grpSpPr>
        <p:sp>
          <p:nvSpPr>
            <p:cNvPr id="114718"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114719" name="Rectangle 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114720"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114721"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114722" name="Line 1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114723" name="Line 1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114724"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114725" name="Rectangle 1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sp>
        <p:nvSpPr>
          <p:cNvPr id="114698" name="Line 15"/>
          <p:cNvSpPr>
            <a:spLocks noChangeShapeType="1"/>
          </p:cNvSpPr>
          <p:nvPr/>
        </p:nvSpPr>
        <p:spPr bwMode="auto">
          <a:xfrm>
            <a:off x="6105526" y="2548362"/>
            <a:ext cx="0" cy="2998400"/>
          </a:xfrm>
          <a:prstGeom prst="line">
            <a:avLst/>
          </a:prstGeom>
          <a:noFill/>
          <a:ln w="9525">
            <a:solidFill>
              <a:srgbClr val="FF0000"/>
            </a:solidFill>
            <a:prstDash val="sysDot"/>
            <a:round/>
            <a:headEnd/>
            <a:tailEnd type="triangle" w="med" len="med"/>
          </a:ln>
        </p:spPr>
        <p:txBody>
          <a:bodyPr wrap="none" anchor="ctr">
            <a:prstTxWarp prst="textNoShape">
              <a:avLst/>
            </a:prstTxWarp>
          </a:bodyPr>
          <a:lstStyle/>
          <a:p>
            <a:endParaRPr lang="en-US" dirty="0"/>
          </a:p>
        </p:txBody>
      </p:sp>
      <p:sp>
        <p:nvSpPr>
          <p:cNvPr id="114699" name="Line 16"/>
          <p:cNvSpPr>
            <a:spLocks noChangeShapeType="1"/>
          </p:cNvSpPr>
          <p:nvPr/>
        </p:nvSpPr>
        <p:spPr bwMode="auto">
          <a:xfrm>
            <a:off x="7796213" y="2541639"/>
            <a:ext cx="0" cy="3050502"/>
          </a:xfrm>
          <a:prstGeom prst="line">
            <a:avLst/>
          </a:prstGeom>
          <a:noFill/>
          <a:ln w="9525">
            <a:solidFill>
              <a:srgbClr val="FF0000"/>
            </a:solidFill>
            <a:prstDash val="sysDot"/>
            <a:round/>
            <a:headEnd/>
            <a:tailEnd type="triangle" w="med" len="med"/>
          </a:ln>
        </p:spPr>
        <p:txBody>
          <a:bodyPr wrap="none" anchor="ctr">
            <a:prstTxWarp prst="textNoShape">
              <a:avLst/>
            </a:prstTxWarp>
          </a:bodyPr>
          <a:lstStyle/>
          <a:p>
            <a:endParaRPr lang="en-US" dirty="0"/>
          </a:p>
        </p:txBody>
      </p:sp>
      <p:grpSp>
        <p:nvGrpSpPr>
          <p:cNvPr id="4" name="Group 3">
            <a:extLst>
              <a:ext uri="{FF2B5EF4-FFF2-40B4-BE49-F238E27FC236}">
                <a16:creationId xmlns:a16="http://schemas.microsoft.com/office/drawing/2014/main" id="{02F8BC31-AEA7-144D-B90C-21BBE3AB12E3}"/>
              </a:ext>
            </a:extLst>
          </p:cNvPr>
          <p:cNvGrpSpPr/>
          <p:nvPr/>
        </p:nvGrpSpPr>
        <p:grpSpPr>
          <a:xfrm>
            <a:off x="4714503" y="2728137"/>
            <a:ext cx="3089648" cy="1201713"/>
            <a:chOff x="4714503" y="2482814"/>
            <a:chExt cx="3089648" cy="1201713"/>
          </a:xfrm>
        </p:grpSpPr>
        <p:sp>
          <p:nvSpPr>
            <p:cNvPr id="114700" name="Line 17"/>
            <p:cNvSpPr>
              <a:spLocks noChangeShapeType="1"/>
            </p:cNvSpPr>
            <p:nvPr/>
          </p:nvSpPr>
          <p:spPr bwMode="auto">
            <a:xfrm>
              <a:off x="6119813" y="2793747"/>
              <a:ext cx="1684338" cy="41345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701" name="Line 18"/>
            <p:cNvSpPr>
              <a:spLocks noChangeShapeType="1"/>
            </p:cNvSpPr>
            <p:nvPr/>
          </p:nvSpPr>
          <p:spPr bwMode="auto">
            <a:xfrm flipH="1">
              <a:off x="6105526" y="3257625"/>
              <a:ext cx="1673225" cy="426902"/>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706" name="Line 23"/>
            <p:cNvSpPr>
              <a:spLocks noChangeShapeType="1"/>
            </p:cNvSpPr>
            <p:nvPr/>
          </p:nvSpPr>
          <p:spPr bwMode="auto">
            <a:xfrm>
              <a:off x="5715001" y="2766855"/>
              <a:ext cx="390525" cy="1681"/>
            </a:xfrm>
            <a:prstGeom prst="line">
              <a:avLst/>
            </a:prstGeom>
            <a:noFill/>
            <a:ln w="9525">
              <a:solidFill>
                <a:schemeClr val="tx1"/>
              </a:solidFill>
              <a:round/>
              <a:headEnd/>
              <a:tailEnd/>
            </a:ln>
          </p:spPr>
          <p:txBody>
            <a:bodyPr wrap="none" anchor="ctr">
              <a:prstTxWarp prst="textNoShape">
                <a:avLst/>
              </a:prstTxWarp>
            </a:bodyPr>
            <a:lstStyle/>
            <a:p>
              <a:endPar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707" name="Text Box 24"/>
            <p:cNvSpPr txBox="1">
              <a:spLocks noChangeArrowheads="1"/>
            </p:cNvSpPr>
            <p:nvPr/>
          </p:nvSpPr>
          <p:spPr bwMode="auto">
            <a:xfrm>
              <a:off x="4714503" y="2482814"/>
              <a:ext cx="1643929" cy="610100"/>
            </a:xfrm>
            <a:prstGeom prst="rect">
              <a:avLst/>
            </a:prstGeom>
            <a:noFill/>
            <a:ln w="9525">
              <a:noFill/>
              <a:miter lim="800000"/>
              <a:headEnd/>
              <a:tailEnd/>
            </a:ln>
          </p:spPr>
          <p:txBody>
            <a:bodyPr wrap="square">
              <a:prstTxWarp prst="textNoShape">
                <a:avLst/>
              </a:prstTxWarp>
              <a:noAutofit/>
            </a:bodyPr>
            <a:lstStyle/>
            <a:p>
              <a:pPr>
                <a:lnSpc>
                  <a:spcPct val="85000"/>
                </a:lnSpc>
                <a:spcBef>
                  <a:spcPts val="0"/>
                </a:spcBef>
              </a:pPr>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initiate TCP</a:t>
              </a:r>
            </a:p>
            <a:p>
              <a:pPr>
                <a:lnSpc>
                  <a:spcPct val="85000"/>
                </a:lnSpc>
                <a:spcBef>
                  <a:spcPts val="0"/>
                </a:spcBef>
              </a:pPr>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connection</a:t>
              </a:r>
            </a:p>
          </p:txBody>
        </p:sp>
        <p:sp>
          <p:nvSpPr>
            <p:cNvPr id="114708" name="AutoShape 25"/>
            <p:cNvSpPr>
              <a:spLocks/>
            </p:cNvSpPr>
            <p:nvPr/>
          </p:nvSpPr>
          <p:spPr bwMode="auto">
            <a:xfrm>
              <a:off x="5849938" y="2820638"/>
              <a:ext cx="128588" cy="850443"/>
            </a:xfrm>
            <a:prstGeom prst="leftBrace">
              <a:avLst>
                <a:gd name="adj1" fmla="val 52058"/>
                <a:gd name="adj2" fmla="val 50000"/>
              </a:avLst>
            </a:prstGeom>
            <a:noFill/>
            <a:ln w="9525">
              <a:solidFill>
                <a:schemeClr val="tx1"/>
              </a:solidFill>
              <a:round/>
              <a:headEnd/>
              <a:tailEnd/>
            </a:ln>
          </p:spPr>
          <p:txBody>
            <a:bodyPr wrap="none" anchor="ctr">
              <a:prstTxWarp prst="textNoShape">
                <a:avLst/>
              </a:prstTxWarp>
            </a:bodyPr>
            <a:lstStyle/>
            <a:p>
              <a:endPar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709" name="Text Box 26"/>
            <p:cNvSpPr txBox="1">
              <a:spLocks noChangeArrowheads="1"/>
            </p:cNvSpPr>
            <p:nvPr/>
          </p:nvSpPr>
          <p:spPr bwMode="auto">
            <a:xfrm>
              <a:off x="5367338" y="3040812"/>
              <a:ext cx="568325" cy="337824"/>
            </a:xfrm>
            <a:prstGeom prst="rect">
              <a:avLst/>
            </a:prstGeom>
            <a:noFill/>
            <a:ln w="9525">
              <a:noFill/>
              <a:miter lim="800000"/>
              <a:headEnd/>
              <a:tailEnd/>
            </a:ln>
          </p:spPr>
          <p:txBody>
            <a:bodyPr wrap="square">
              <a:prstTxWarp prst="textNoShape">
                <a:avLst/>
              </a:prstTxWarp>
              <a:spAutoFit/>
            </a:bodyPr>
            <a:lstStyle/>
            <a:p>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RTT</a:t>
              </a:r>
            </a:p>
          </p:txBody>
        </p:sp>
      </p:grpSp>
      <p:grpSp>
        <p:nvGrpSpPr>
          <p:cNvPr id="5" name="Group 4">
            <a:extLst>
              <a:ext uri="{FF2B5EF4-FFF2-40B4-BE49-F238E27FC236}">
                <a16:creationId xmlns:a16="http://schemas.microsoft.com/office/drawing/2014/main" id="{A7A5B3C1-A3FB-BD47-9E77-21FE52EEAEC2}"/>
              </a:ext>
            </a:extLst>
          </p:cNvPr>
          <p:cNvGrpSpPr/>
          <p:nvPr/>
        </p:nvGrpSpPr>
        <p:grpSpPr>
          <a:xfrm>
            <a:off x="4930200" y="3815424"/>
            <a:ext cx="3996089" cy="1548048"/>
            <a:chOff x="4930200" y="3570101"/>
            <a:chExt cx="3996089" cy="1548048"/>
          </a:xfrm>
        </p:grpSpPr>
        <p:sp>
          <p:nvSpPr>
            <p:cNvPr id="114702" name="Line 19"/>
            <p:cNvSpPr>
              <a:spLocks noChangeShapeType="1"/>
            </p:cNvSpPr>
            <p:nvPr/>
          </p:nvSpPr>
          <p:spPr bwMode="auto">
            <a:xfrm>
              <a:off x="6113463" y="3795454"/>
              <a:ext cx="1684338" cy="41345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703" name="Line 20"/>
            <p:cNvSpPr>
              <a:spLocks noChangeShapeType="1"/>
            </p:cNvSpPr>
            <p:nvPr/>
          </p:nvSpPr>
          <p:spPr bwMode="auto">
            <a:xfrm flipH="1">
              <a:off x="6129338" y="4306392"/>
              <a:ext cx="1673225" cy="401691"/>
            </a:xfrm>
            <a:prstGeom prst="line">
              <a:avLst/>
            </a:prstGeom>
            <a:noFill/>
            <a:ln w="127000">
              <a:solidFill>
                <a:schemeClr val="tx1"/>
              </a:solidFill>
              <a:round/>
              <a:headEnd/>
              <a:tailEnd/>
            </a:ln>
          </p:spPr>
          <p:txBody>
            <a:bodyPr wrap="none" anchor="ctr">
              <a:prstTxWarp prst="textNoShape">
                <a:avLst/>
              </a:prstTxWarp>
            </a:bodyPr>
            <a:lstStyle/>
            <a:p>
              <a:endPar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704" name="AutoShape 21"/>
            <p:cNvSpPr>
              <a:spLocks/>
            </p:cNvSpPr>
            <p:nvPr/>
          </p:nvSpPr>
          <p:spPr bwMode="auto">
            <a:xfrm>
              <a:off x="7875588" y="4217314"/>
              <a:ext cx="74613" cy="193282"/>
            </a:xfrm>
            <a:prstGeom prst="rightBrace">
              <a:avLst>
                <a:gd name="adj1" fmla="val 20390"/>
                <a:gd name="adj2" fmla="val 50000"/>
              </a:avLst>
            </a:prstGeom>
            <a:noFill/>
            <a:ln w="9525">
              <a:solidFill>
                <a:schemeClr val="tx1"/>
              </a:solidFill>
              <a:round/>
              <a:headEnd/>
              <a:tailEnd/>
            </a:ln>
          </p:spPr>
          <p:txBody>
            <a:bodyPr wrap="none" anchor="ctr">
              <a:prstTxWarp prst="textNoShape">
                <a:avLst/>
              </a:prstTxWarp>
            </a:bodyPr>
            <a:lstStyle/>
            <a:p>
              <a:endPar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705" name="Text Box 22"/>
            <p:cNvSpPr txBox="1">
              <a:spLocks noChangeArrowheads="1"/>
            </p:cNvSpPr>
            <p:nvPr/>
          </p:nvSpPr>
          <p:spPr bwMode="auto">
            <a:xfrm>
              <a:off x="7889921" y="3892936"/>
              <a:ext cx="1036368" cy="720197"/>
            </a:xfrm>
            <a:prstGeom prst="rect">
              <a:avLst/>
            </a:prstGeom>
            <a:noFill/>
            <a:ln w="9525">
              <a:noFill/>
              <a:miter lim="800000"/>
              <a:headEnd/>
              <a:tailEnd/>
            </a:ln>
          </p:spPr>
          <p:txBody>
            <a:bodyPr wrap="square">
              <a:prstTxWarp prst="textNoShape">
                <a:avLst/>
              </a:prstTxWarp>
              <a:spAutoFit/>
            </a:bodyPr>
            <a:lstStyle/>
            <a:p>
              <a:pPr>
                <a:lnSpc>
                  <a:spcPct val="85000"/>
                </a:lnSpc>
                <a:spcBef>
                  <a:spcPts val="0"/>
                </a:spcBef>
              </a:pPr>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time to </a:t>
              </a:r>
            </a:p>
            <a:p>
              <a:pPr>
                <a:lnSpc>
                  <a:spcPct val="85000"/>
                </a:lnSpc>
                <a:spcBef>
                  <a:spcPts val="0"/>
                </a:spcBef>
              </a:pPr>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transmit </a:t>
              </a:r>
            </a:p>
            <a:p>
              <a:pPr>
                <a:lnSpc>
                  <a:spcPct val="85000"/>
                </a:lnSpc>
                <a:spcBef>
                  <a:spcPts val="0"/>
                </a:spcBef>
              </a:pPr>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data</a:t>
              </a:r>
            </a:p>
          </p:txBody>
        </p:sp>
        <p:sp>
          <p:nvSpPr>
            <p:cNvPr id="114710" name="Line 27"/>
            <p:cNvSpPr>
              <a:spLocks noChangeShapeType="1"/>
            </p:cNvSpPr>
            <p:nvPr/>
          </p:nvSpPr>
          <p:spPr bwMode="auto">
            <a:xfrm>
              <a:off x="5764213" y="3724864"/>
              <a:ext cx="354013" cy="0"/>
            </a:xfrm>
            <a:prstGeom prst="line">
              <a:avLst/>
            </a:prstGeom>
            <a:noFill/>
            <a:ln w="9525">
              <a:solidFill>
                <a:schemeClr val="tx1"/>
              </a:solidFill>
              <a:round/>
              <a:headEnd/>
              <a:tailEnd/>
            </a:ln>
          </p:spPr>
          <p:txBody>
            <a:bodyPr wrap="none" anchor="ctr">
              <a:prstTxWarp prst="textNoShape">
                <a:avLst/>
              </a:prstTxWarp>
            </a:bodyPr>
            <a:lstStyle/>
            <a:p>
              <a:endPar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711" name="Text Box 28"/>
            <p:cNvSpPr txBox="1">
              <a:spLocks noChangeArrowheads="1"/>
            </p:cNvSpPr>
            <p:nvPr/>
          </p:nvSpPr>
          <p:spPr bwMode="auto">
            <a:xfrm>
              <a:off x="4930200" y="3570101"/>
              <a:ext cx="940408" cy="510909"/>
            </a:xfrm>
            <a:prstGeom prst="rect">
              <a:avLst/>
            </a:prstGeom>
            <a:noFill/>
            <a:ln w="9525">
              <a:noFill/>
              <a:miter lim="800000"/>
              <a:headEnd/>
              <a:tailEnd/>
            </a:ln>
          </p:spPr>
          <p:txBody>
            <a:bodyPr wrap="square">
              <a:prstTxWarp prst="textNoShape">
                <a:avLst/>
              </a:prstTxWarp>
              <a:spAutoFit/>
            </a:bodyPr>
            <a:lstStyle/>
            <a:p>
              <a:pPr>
                <a:lnSpc>
                  <a:spcPct val="85000"/>
                </a:lnSpc>
                <a:spcBef>
                  <a:spcPts val="0"/>
                </a:spcBef>
              </a:pPr>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request</a:t>
              </a:r>
            </a:p>
            <a:p>
              <a:pPr>
                <a:lnSpc>
                  <a:spcPct val="85000"/>
                </a:lnSpc>
                <a:spcBef>
                  <a:spcPts val="0"/>
                </a:spcBef>
              </a:pPr>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data</a:t>
              </a:r>
            </a:p>
          </p:txBody>
        </p:sp>
        <p:sp>
          <p:nvSpPr>
            <p:cNvPr id="114712" name="AutoShape 29"/>
            <p:cNvSpPr>
              <a:spLocks/>
            </p:cNvSpPr>
            <p:nvPr/>
          </p:nvSpPr>
          <p:spPr bwMode="auto">
            <a:xfrm>
              <a:off x="5856288" y="3783689"/>
              <a:ext cx="128588" cy="850443"/>
            </a:xfrm>
            <a:prstGeom prst="leftBrace">
              <a:avLst>
                <a:gd name="adj1" fmla="val 52058"/>
                <a:gd name="adj2" fmla="val 50000"/>
              </a:avLst>
            </a:prstGeom>
            <a:noFill/>
            <a:ln w="9525">
              <a:solidFill>
                <a:schemeClr val="tx1"/>
              </a:solidFill>
              <a:round/>
              <a:headEnd/>
              <a:tailEnd/>
            </a:ln>
          </p:spPr>
          <p:txBody>
            <a:bodyPr wrap="none" anchor="ctr">
              <a:prstTxWarp prst="textNoShape">
                <a:avLst/>
              </a:prstTxWarp>
            </a:bodyPr>
            <a:lstStyle/>
            <a:p>
              <a:endPar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713" name="Text Box 30"/>
            <p:cNvSpPr txBox="1">
              <a:spLocks noChangeArrowheads="1"/>
            </p:cNvSpPr>
            <p:nvPr/>
          </p:nvSpPr>
          <p:spPr bwMode="auto">
            <a:xfrm>
              <a:off x="5386388" y="4017309"/>
              <a:ext cx="568325" cy="337824"/>
            </a:xfrm>
            <a:prstGeom prst="rect">
              <a:avLst/>
            </a:prstGeom>
            <a:noFill/>
            <a:ln w="9525">
              <a:noFill/>
              <a:miter lim="800000"/>
              <a:headEnd/>
              <a:tailEnd/>
            </a:ln>
          </p:spPr>
          <p:txBody>
            <a:bodyPr wrap="square">
              <a:prstTxWarp prst="textNoShape">
                <a:avLst/>
              </a:prstTxWarp>
              <a:spAutoFit/>
            </a:bodyPr>
            <a:lstStyle/>
            <a:p>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RTT</a:t>
              </a:r>
            </a:p>
          </p:txBody>
        </p:sp>
        <p:sp>
          <p:nvSpPr>
            <p:cNvPr id="114714" name="Line 31"/>
            <p:cNvSpPr>
              <a:spLocks noChangeShapeType="1"/>
            </p:cNvSpPr>
            <p:nvPr/>
          </p:nvSpPr>
          <p:spPr bwMode="auto">
            <a:xfrm flipH="1">
              <a:off x="5775326" y="4771951"/>
              <a:ext cx="342900" cy="1681"/>
            </a:xfrm>
            <a:prstGeom prst="line">
              <a:avLst/>
            </a:prstGeom>
            <a:noFill/>
            <a:ln w="9525">
              <a:solidFill>
                <a:schemeClr val="tx1"/>
              </a:solidFill>
              <a:round/>
              <a:headEnd/>
              <a:tailEnd/>
            </a:ln>
          </p:spPr>
          <p:txBody>
            <a:bodyPr wrap="none" anchor="ctr">
              <a:prstTxWarp prst="textNoShape">
                <a:avLst/>
              </a:prstTxWarp>
            </a:bodyPr>
            <a:lstStyle/>
            <a:p>
              <a:endPar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715" name="Text Box 32"/>
            <p:cNvSpPr txBox="1">
              <a:spLocks noChangeArrowheads="1"/>
            </p:cNvSpPr>
            <p:nvPr/>
          </p:nvSpPr>
          <p:spPr bwMode="auto">
            <a:xfrm>
              <a:off x="5040501" y="4607240"/>
              <a:ext cx="1063237" cy="510909"/>
            </a:xfrm>
            <a:prstGeom prst="rect">
              <a:avLst/>
            </a:prstGeom>
            <a:noFill/>
            <a:ln w="9525">
              <a:noFill/>
              <a:miter lim="800000"/>
              <a:headEnd/>
              <a:tailEnd/>
            </a:ln>
          </p:spPr>
          <p:txBody>
            <a:bodyPr wrap="square">
              <a:prstTxWarp prst="textNoShape">
                <a:avLst/>
              </a:prstTxWarp>
              <a:spAutoFit/>
            </a:bodyPr>
            <a:lstStyle/>
            <a:p>
              <a:pPr>
                <a:lnSpc>
                  <a:spcPct val="85000"/>
                </a:lnSpc>
                <a:spcBef>
                  <a:spcPts val="0"/>
                </a:spcBef>
              </a:pPr>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data</a:t>
              </a:r>
            </a:p>
            <a:p>
              <a:pPr>
                <a:lnSpc>
                  <a:spcPct val="85000"/>
                </a:lnSpc>
                <a:spcBef>
                  <a:spcPts val="0"/>
                </a:spcBef>
              </a:pPr>
              <a:r>
                <a:rPr lang="en-US" sz="16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received</a:t>
              </a:r>
            </a:p>
          </p:txBody>
        </p:sp>
      </p:grpSp>
      <p:sp>
        <p:nvSpPr>
          <p:cNvPr id="114716" name="Text Box 33"/>
          <p:cNvSpPr txBox="1">
            <a:spLocks noChangeArrowheads="1"/>
          </p:cNvSpPr>
          <p:nvPr/>
        </p:nvSpPr>
        <p:spPr bwMode="auto">
          <a:xfrm>
            <a:off x="5823182" y="5539586"/>
            <a:ext cx="669925" cy="337824"/>
          </a:xfrm>
          <a:prstGeom prst="rect">
            <a:avLst/>
          </a:prstGeom>
          <a:noFill/>
          <a:ln w="9525">
            <a:noFill/>
            <a:miter lim="800000"/>
            <a:headEnd/>
            <a:tailEnd/>
          </a:ln>
        </p:spPr>
        <p:txBody>
          <a:bodyPr wrap="square">
            <a:prstTxWarp prst="textNoShape">
              <a:avLst/>
            </a:prstTxWarp>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time</a:t>
            </a:r>
          </a:p>
        </p:txBody>
      </p:sp>
      <p:sp>
        <p:nvSpPr>
          <p:cNvPr id="114717" name="Text Box 34"/>
          <p:cNvSpPr txBox="1">
            <a:spLocks noChangeArrowheads="1"/>
          </p:cNvSpPr>
          <p:nvPr/>
        </p:nvSpPr>
        <p:spPr bwMode="auto">
          <a:xfrm>
            <a:off x="7456719" y="5521098"/>
            <a:ext cx="714375" cy="337824"/>
          </a:xfrm>
          <a:prstGeom prst="rect">
            <a:avLst/>
          </a:prstGeom>
          <a:noFill/>
          <a:ln w="9525">
            <a:noFill/>
            <a:miter lim="800000"/>
            <a:headEnd/>
            <a:tailEnd/>
          </a:ln>
        </p:spPr>
        <p:txBody>
          <a:bodyPr wrap="square">
            <a:prstTxWarp prst="textNoShape">
              <a:avLst/>
            </a:prstTxWarp>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time</a:t>
            </a:r>
          </a:p>
        </p:txBody>
      </p:sp>
      <p:sp>
        <p:nvSpPr>
          <p:cNvPr id="2" name="TextBox 1">
            <a:extLst>
              <a:ext uri="{FF2B5EF4-FFF2-40B4-BE49-F238E27FC236}">
                <a16:creationId xmlns:a16="http://schemas.microsoft.com/office/drawing/2014/main" id="{0982A1AE-3DF5-EBF5-7262-5937CF177AB1}"/>
              </a:ext>
            </a:extLst>
          </p:cNvPr>
          <p:cNvSpPr txBox="1"/>
          <p:nvPr/>
        </p:nvSpPr>
        <p:spPr>
          <a:xfrm>
            <a:off x="398095" y="5985328"/>
            <a:ext cx="5960337" cy="461665"/>
          </a:xfrm>
          <a:prstGeom prst="rect">
            <a:avLst/>
          </a:prstGeom>
          <a:noFill/>
        </p:spPr>
        <p:txBody>
          <a:bodyPr wrap="square" rtlCol="0">
            <a:spAutoFit/>
          </a:bodyPr>
          <a:lstStyle/>
          <a:p>
            <a:pPr marL="0" indent="-1371600" eaLnBrk="1" hangingPunct="1">
              <a:spcAft>
                <a:spcPts val="0"/>
              </a:spcAft>
              <a:buFontTx/>
              <a:buNone/>
            </a:pPr>
            <a:r>
              <a:rPr lang="en-US" sz="240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Total = 2RTT + object transmission time</a:t>
            </a:r>
          </a:p>
        </p:txBody>
      </p:sp>
    </p:spTree>
    <p:extLst>
      <p:ext uri="{BB962C8B-B14F-4D97-AF65-F5344CB8AC3E}">
        <p14:creationId xmlns:p14="http://schemas.microsoft.com/office/powerpoint/2010/main" val="34147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Line 2"/>
          <p:cNvSpPr>
            <a:spLocks noChangeShapeType="1"/>
          </p:cNvSpPr>
          <p:nvPr/>
        </p:nvSpPr>
        <p:spPr bwMode="auto">
          <a:xfrm>
            <a:off x="295275" y="1336675"/>
            <a:ext cx="0" cy="5101719"/>
          </a:xfrm>
          <a:prstGeom prst="line">
            <a:avLst/>
          </a:prstGeom>
          <a:noFill/>
          <a:ln w="28575" cap="flat" cmpd="sng" algn="ctr">
            <a:solidFill>
              <a:srgbClr val="0000FF"/>
            </a:solidFill>
            <a:prstDash val="solid"/>
            <a:round/>
            <a:headEnd type="none" w="med" len="med"/>
            <a:tailEnd type="stealth" w="lg" len="lg"/>
          </a:ln>
        </p:spPr>
        <p:txBody>
          <a:bodyPr wrap="none" anchor="ctr">
            <a:prstTxWarp prst="textNoShape">
              <a:avLst/>
            </a:prstTxWarp>
          </a:bodyPr>
          <a:lstStyle/>
          <a:p>
            <a:endParaRPr lang="en-US" dirty="0"/>
          </a:p>
        </p:txBody>
      </p:sp>
      <p:sp>
        <p:nvSpPr>
          <p:cNvPr id="112643" name="Text Box 3"/>
          <p:cNvSpPr txBox="1">
            <a:spLocks noChangeArrowheads="1"/>
          </p:cNvSpPr>
          <p:nvPr/>
        </p:nvSpPr>
        <p:spPr bwMode="auto">
          <a:xfrm>
            <a:off x="0" y="6299859"/>
            <a:ext cx="900113" cy="457200"/>
          </a:xfrm>
          <a:prstGeom prst="rect">
            <a:avLst/>
          </a:prstGeom>
          <a:noFill/>
          <a:ln w="9525">
            <a:noFill/>
            <a:miter lim="800000"/>
            <a:headEnd/>
            <a:tailEnd/>
          </a:ln>
        </p:spPr>
        <p:txBody>
          <a:bodyPr>
            <a:prstTxWarp prst="textNoShape">
              <a:avLst/>
            </a:prstTxWarp>
            <a:spAutoFit/>
          </a:bodyPr>
          <a:lstStyle/>
          <a:p>
            <a:pPr>
              <a:spcBef>
                <a:spcPct val="20000"/>
              </a:spcBef>
              <a:buClr>
                <a:schemeClr val="accent2"/>
              </a:buClr>
              <a:buSzPct val="85000"/>
              <a:buFont typeface="ZapfDingbats" pitchFamily="82" charset="2"/>
              <a:buNone/>
            </a:pPr>
            <a:r>
              <a:rPr lang="en-US" b="1" dirty="0">
                <a:solidFill>
                  <a:srgbClr val="0000FF"/>
                </a:solidFill>
                <a:latin typeface="Times New Roman" charset="0"/>
              </a:rPr>
              <a:t>time</a:t>
            </a:r>
            <a:endParaRPr lang="en-US" dirty="0">
              <a:solidFill>
                <a:srgbClr val="FF0000"/>
              </a:solidFill>
              <a:latin typeface="Comic Sans MS" charset="0"/>
            </a:endParaRPr>
          </a:p>
        </p:txBody>
      </p:sp>
      <p:sp>
        <p:nvSpPr>
          <p:cNvPr id="112644" name="Text Box 4"/>
          <p:cNvSpPr txBox="1">
            <a:spLocks noChangeArrowheads="1"/>
          </p:cNvSpPr>
          <p:nvPr/>
        </p:nvSpPr>
        <p:spPr bwMode="auto">
          <a:xfrm>
            <a:off x="83967" y="536446"/>
            <a:ext cx="5290359" cy="400110"/>
          </a:xfrm>
          <a:prstGeom prst="rect">
            <a:avLst/>
          </a:prstGeom>
          <a:noFill/>
          <a:ln w="9525">
            <a:noFill/>
            <a:miter lim="800000"/>
            <a:headEnd/>
            <a:tailEnd/>
          </a:ln>
        </p:spPr>
        <p:txBody>
          <a:bodyPr wrap="none">
            <a:prstTxWarp prst="textNoShape">
              <a:avLst/>
            </a:prstTxWarp>
            <a:spAutoFit/>
          </a:bodyPr>
          <a:lstStyle/>
          <a:p>
            <a:r>
              <a:rPr lang="en-US" sz="2000" dirty="0">
                <a:latin typeface="Helvetica Neue"/>
                <a:cs typeface="Helvetica Neue"/>
              </a:rPr>
              <a:t>User clicks URL</a:t>
            </a:r>
            <a:r>
              <a:rPr lang="en-US" sz="2000" dirty="0">
                <a:latin typeface="Times New Roman" charset="0"/>
              </a:rPr>
              <a:t> </a:t>
            </a:r>
            <a:r>
              <a:rPr lang="en-US" sz="1800" dirty="0" err="1">
                <a:solidFill>
                  <a:srgbClr val="0000FF"/>
                </a:solidFill>
                <a:latin typeface="Arial"/>
                <a:cs typeface="Arial"/>
              </a:rPr>
              <a:t>www.httpforever.com</a:t>
            </a:r>
            <a:r>
              <a:rPr lang="en-US" sz="1800" dirty="0">
                <a:solidFill>
                  <a:srgbClr val="0000FF"/>
                </a:solidFill>
                <a:latin typeface="Arial"/>
                <a:cs typeface="Arial"/>
              </a:rPr>
              <a:t>/</a:t>
            </a:r>
            <a:r>
              <a:rPr lang="en-US" sz="1800" dirty="0" err="1">
                <a:solidFill>
                  <a:srgbClr val="0000FF"/>
                </a:solidFill>
                <a:latin typeface="Arial"/>
                <a:cs typeface="Arial"/>
              </a:rPr>
              <a:t>index.html</a:t>
            </a:r>
            <a:endParaRPr lang="en-US" sz="1800" dirty="0">
              <a:latin typeface="Arial"/>
              <a:cs typeface="Arial"/>
            </a:endParaRPr>
          </a:p>
        </p:txBody>
      </p:sp>
      <p:sp>
        <p:nvSpPr>
          <p:cNvPr id="112645" name="Rectangle 5"/>
          <p:cNvSpPr>
            <a:spLocks noGrp="1" noChangeArrowheads="1"/>
          </p:cNvSpPr>
          <p:nvPr>
            <p:ph type="title"/>
          </p:nvPr>
        </p:nvSpPr>
        <p:spPr>
          <a:xfrm>
            <a:off x="245137" y="0"/>
            <a:ext cx="8680450" cy="679531"/>
          </a:xfrm>
        </p:spPr>
        <p:txBody>
          <a:bodyPr>
            <a:normAutofit/>
          </a:bodyPr>
          <a:lstStyle/>
          <a:p>
            <a:r>
              <a:rPr lang="en-US" sz="3200" dirty="0"/>
              <a:t>Total time to fetch a simple web page</a:t>
            </a:r>
            <a:endParaRPr lang="en-US" dirty="0"/>
          </a:p>
        </p:txBody>
      </p:sp>
      <p:sp>
        <p:nvSpPr>
          <p:cNvPr id="112646" name="Rectangle 6"/>
          <p:cNvSpPr>
            <a:spLocks noGrp="1" noChangeArrowheads="1"/>
          </p:cNvSpPr>
          <p:nvPr>
            <p:ph sz="half" idx="1"/>
          </p:nvPr>
        </p:nvSpPr>
        <p:spPr>
          <a:xfrm>
            <a:off x="379412" y="1391421"/>
            <a:ext cx="4496583" cy="5250634"/>
          </a:xfrm>
        </p:spPr>
        <p:txBody>
          <a:bodyPr>
            <a:normAutofit/>
          </a:bodyPr>
          <a:lstStyle/>
          <a:p>
            <a:pPr marL="243840" indent="-365760">
              <a:lnSpc>
                <a:spcPct val="90000"/>
              </a:lnSpc>
              <a:buNone/>
            </a:pPr>
            <a:r>
              <a:rPr lang="en-US" sz="2000" dirty="0">
                <a:solidFill>
                  <a:srgbClr val="FF0000"/>
                </a:solidFill>
              </a:rPr>
              <a:t>1.</a:t>
            </a:r>
            <a:r>
              <a:rPr lang="en-US" sz="2000" dirty="0"/>
              <a:t> HTTP client sends TCP connection open request to </a:t>
            </a:r>
            <a:r>
              <a:rPr lang="en-US" sz="2000" dirty="0" err="1">
                <a:solidFill>
                  <a:srgbClr val="0000FF"/>
                </a:solidFill>
                <a:latin typeface="Arial"/>
                <a:cs typeface="Arial"/>
              </a:rPr>
              <a:t>www.httpforever.com</a:t>
            </a:r>
            <a:endParaRPr lang="en-US" sz="2000" dirty="0"/>
          </a:p>
          <a:p>
            <a:pPr marL="243840" indent="-365760" eaLnBrk="1" hangingPunct="1">
              <a:lnSpc>
                <a:spcPct val="90000"/>
              </a:lnSpc>
            </a:pPr>
            <a:endParaRPr lang="en-US" sz="2000" dirty="0"/>
          </a:p>
          <a:p>
            <a:pPr marL="243840" indent="-365760" eaLnBrk="1" hangingPunct="1">
              <a:lnSpc>
                <a:spcPct val="90000"/>
              </a:lnSpc>
            </a:pPr>
            <a:endParaRPr lang="en-US" sz="2000" dirty="0"/>
          </a:p>
          <a:p>
            <a:pPr marL="243840" indent="-365760" eaLnBrk="1" hangingPunct="1">
              <a:lnSpc>
                <a:spcPct val="90000"/>
              </a:lnSpc>
              <a:buFontTx/>
              <a:buNone/>
            </a:pPr>
            <a:r>
              <a:rPr lang="en-US" sz="2000" dirty="0">
                <a:solidFill>
                  <a:srgbClr val="FF0000"/>
                </a:solidFill>
              </a:rPr>
              <a:t>3.</a:t>
            </a:r>
            <a:r>
              <a:rPr lang="en-US" sz="2000" dirty="0"/>
              <a:t> HTTP client sends HTTP request message asking for</a:t>
            </a:r>
            <a:r>
              <a:rPr lang="en-US" sz="2000" dirty="0">
                <a:solidFill>
                  <a:srgbClr val="800000"/>
                </a:solidFill>
              </a:rPr>
              <a:t> index.html</a:t>
            </a:r>
            <a:endParaRPr lang="en-US" sz="2000" dirty="0"/>
          </a:p>
          <a:p>
            <a:pPr marL="0" indent="0" eaLnBrk="1" hangingPunct="1">
              <a:lnSpc>
                <a:spcPct val="90000"/>
              </a:lnSpc>
              <a:buNone/>
            </a:pPr>
            <a:endParaRPr lang="en-US" sz="2000" dirty="0"/>
          </a:p>
          <a:p>
            <a:pPr marL="243840" indent="-365760" eaLnBrk="1" hangingPunct="1">
              <a:lnSpc>
                <a:spcPct val="90000"/>
              </a:lnSpc>
              <a:buFontTx/>
              <a:buNone/>
            </a:pPr>
            <a:r>
              <a:rPr lang="en-US" sz="2000" dirty="0">
                <a:solidFill>
                  <a:srgbClr val="FF0000"/>
                </a:solidFill>
              </a:rPr>
              <a:t>5.</a:t>
            </a:r>
            <a:r>
              <a:rPr lang="en-US" sz="2000" dirty="0"/>
              <a:t> HTTP client receives response message (</a:t>
            </a:r>
            <a:r>
              <a:rPr lang="en-US" sz="2000" dirty="0" err="1"/>
              <a:t>index.html</a:t>
            </a:r>
            <a:r>
              <a:rPr lang="en-US" sz="2000" dirty="0"/>
              <a:t> file), parsing the html file, finds 15 referenced objects</a:t>
            </a:r>
          </a:p>
          <a:p>
            <a:pPr marL="243840" indent="-365760" eaLnBrk="1" hangingPunct="1">
              <a:lnSpc>
                <a:spcPct val="90000"/>
              </a:lnSpc>
              <a:spcBef>
                <a:spcPts val="600"/>
              </a:spcBef>
              <a:buFontTx/>
              <a:buNone/>
            </a:pPr>
            <a:r>
              <a:rPr lang="en-US" sz="2000" dirty="0">
                <a:solidFill>
                  <a:srgbClr val="FF0000"/>
                </a:solidFill>
              </a:rPr>
              <a:t>6.</a:t>
            </a:r>
            <a:r>
              <a:rPr lang="en-US" sz="2000" dirty="0"/>
              <a:t> Steps 1-5 repeated for each of the 15 objects</a:t>
            </a:r>
          </a:p>
        </p:txBody>
      </p:sp>
      <p:sp>
        <p:nvSpPr>
          <p:cNvPr id="112647" name="Rectangle 7"/>
          <p:cNvSpPr>
            <a:spLocks noGrp="1" noChangeArrowheads="1"/>
          </p:cNvSpPr>
          <p:nvPr>
            <p:ph sz="half" idx="2"/>
          </p:nvPr>
        </p:nvSpPr>
        <p:spPr>
          <a:xfrm>
            <a:off x="4968598" y="922946"/>
            <a:ext cx="4089400" cy="5795354"/>
          </a:xfrm>
        </p:spPr>
        <p:txBody>
          <a:bodyPr>
            <a:normAutofit/>
          </a:bodyPr>
          <a:lstStyle/>
          <a:p>
            <a:pPr marL="251460" indent="-251460">
              <a:lnSpc>
                <a:spcPct val="90000"/>
              </a:lnSpc>
              <a:buNone/>
            </a:pPr>
            <a:r>
              <a:rPr lang="en-US" sz="2000" dirty="0">
                <a:solidFill>
                  <a:srgbClr val="FF0000"/>
                </a:solidFill>
              </a:rPr>
              <a:t>    </a:t>
            </a:r>
            <a:r>
              <a:rPr lang="en-US" sz="2000" dirty="0"/>
              <a:t>Host </a:t>
            </a:r>
            <a:r>
              <a:rPr lang="en-US" sz="2000" dirty="0" err="1">
                <a:solidFill>
                  <a:srgbClr val="0000FF"/>
                </a:solidFill>
                <a:latin typeface="Arial"/>
                <a:cs typeface="Arial"/>
              </a:rPr>
              <a:t>www.httpforever.com</a:t>
            </a:r>
            <a:r>
              <a:rPr lang="en-US" sz="2000" dirty="0"/>
              <a:t> runs HTTP server process, waiting for incoming requests</a:t>
            </a:r>
          </a:p>
          <a:p>
            <a:pPr marL="251460" indent="-251460" eaLnBrk="1" hangingPunct="1">
              <a:lnSpc>
                <a:spcPct val="90000"/>
              </a:lnSpc>
            </a:pPr>
            <a:endParaRPr lang="en-US" sz="2000" dirty="0"/>
          </a:p>
          <a:p>
            <a:pPr marL="251460" indent="-251460" eaLnBrk="1" hangingPunct="1">
              <a:lnSpc>
                <a:spcPct val="90000"/>
              </a:lnSpc>
              <a:buFontTx/>
              <a:buNone/>
            </a:pPr>
            <a:r>
              <a:rPr lang="en-US" sz="2400" dirty="0">
                <a:solidFill>
                  <a:srgbClr val="FF0000"/>
                </a:solidFill>
              </a:rPr>
              <a:t>2.</a:t>
            </a:r>
            <a:r>
              <a:rPr lang="en-US" sz="2000" dirty="0"/>
              <a:t> HTTP server responds with "accept TCP connection”</a:t>
            </a:r>
          </a:p>
          <a:p>
            <a:pPr marL="251460" indent="-251460" eaLnBrk="1" hangingPunct="1">
              <a:lnSpc>
                <a:spcPct val="90000"/>
              </a:lnSpc>
              <a:buNone/>
            </a:pPr>
            <a:endParaRPr lang="en-US" sz="2000" dirty="0"/>
          </a:p>
          <a:p>
            <a:pPr marL="251460" indent="-251460" eaLnBrk="1" hangingPunct="1">
              <a:lnSpc>
                <a:spcPct val="90000"/>
              </a:lnSpc>
              <a:buNone/>
            </a:pPr>
            <a:endParaRPr lang="en-US" sz="2000" dirty="0"/>
          </a:p>
          <a:p>
            <a:pPr marL="251460" indent="-251460" eaLnBrk="1" hangingPunct="1">
              <a:lnSpc>
                <a:spcPct val="90000"/>
              </a:lnSpc>
              <a:spcBef>
                <a:spcPts val="0"/>
              </a:spcBef>
              <a:buFontTx/>
              <a:buNone/>
            </a:pPr>
            <a:r>
              <a:rPr lang="en-US" sz="2400" dirty="0">
                <a:solidFill>
                  <a:srgbClr val="FF0000"/>
                </a:solidFill>
              </a:rPr>
              <a:t>4.</a:t>
            </a:r>
            <a:r>
              <a:rPr lang="en-US" sz="2000" dirty="0"/>
              <a:t> HTTP server receives request message, forms a reply containing requested object, and sends it.</a:t>
            </a:r>
          </a:p>
          <a:p>
            <a:pPr marL="251460" indent="-251460">
              <a:spcBef>
                <a:spcPts val="600"/>
              </a:spcBef>
              <a:buFontTx/>
              <a:buNone/>
            </a:pPr>
            <a:r>
              <a:rPr lang="en-US" sz="2000" dirty="0"/>
              <a:t>    As soon as the server receives ACK for the reply (</a:t>
            </a:r>
            <a:r>
              <a:rPr lang="en-US" sz="2000" dirty="0" err="1"/>
              <a:t>index.html</a:t>
            </a:r>
            <a:r>
              <a:rPr lang="en-US" sz="2000" dirty="0"/>
              <a:t>), the server closes TCP connection.</a:t>
            </a:r>
            <a:endParaRPr lang="en-US" sz="2400" dirty="0"/>
          </a:p>
        </p:txBody>
      </p:sp>
      <p:sp>
        <p:nvSpPr>
          <p:cNvPr id="112655" name="Footer Placeholder 14"/>
          <p:cNvSpPr>
            <a:spLocks noGrp="1"/>
          </p:cNvSpPr>
          <p:nvPr>
            <p:ph type="ftr" sz="quarter" idx="11"/>
          </p:nvPr>
        </p:nvSpPr>
        <p:spPr>
          <a:noFill/>
        </p:spPr>
        <p:txBody>
          <a:bodyPr/>
          <a:lstStyle/>
          <a:p>
            <a:r>
              <a:rPr lang="en-US"/>
              <a:t>CS118 - Winter 2025</a:t>
            </a:r>
            <a:endParaRPr lang="en-US" dirty="0"/>
          </a:p>
        </p:txBody>
      </p:sp>
      <p:sp>
        <p:nvSpPr>
          <p:cNvPr id="112654" name="Slide Number Placeholder 13"/>
          <p:cNvSpPr>
            <a:spLocks noGrp="1"/>
          </p:cNvSpPr>
          <p:nvPr>
            <p:ph type="sldNum" sz="quarter" idx="12"/>
          </p:nvPr>
        </p:nvSpPr>
        <p:spPr>
          <a:noFill/>
        </p:spPr>
        <p:txBody>
          <a:bodyPr/>
          <a:lstStyle/>
          <a:p>
            <a:fld id="{FFFCE382-24DC-2646-A793-5A316C848EBD}" type="slidenum">
              <a:rPr lang="en-US" smtClean="0">
                <a:latin typeface="Helvetica Neue" charset="0"/>
                <a:ea typeface="ＭＳ Ｐゴシック" charset="-128"/>
                <a:cs typeface="ＭＳ Ｐゴシック" charset="-128"/>
              </a:rPr>
              <a:pPr/>
              <a:t>27</a:t>
            </a:fld>
            <a:endParaRPr lang="en-US" dirty="0">
              <a:latin typeface="Helvetica Neue" charset="0"/>
              <a:ea typeface="ＭＳ Ｐゴシック" charset="-128"/>
              <a:cs typeface="ＭＳ Ｐゴシック" charset="-128"/>
            </a:endParaRPr>
          </a:p>
        </p:txBody>
      </p:sp>
      <p:sp>
        <p:nvSpPr>
          <p:cNvPr id="112648" name="Line 8"/>
          <p:cNvSpPr>
            <a:spLocks noChangeShapeType="1"/>
          </p:cNvSpPr>
          <p:nvPr/>
        </p:nvSpPr>
        <p:spPr bwMode="auto">
          <a:xfrm>
            <a:off x="4027115" y="2117566"/>
            <a:ext cx="858854" cy="338200"/>
          </a:xfrm>
          <a:prstGeom prst="line">
            <a:avLst/>
          </a:prstGeom>
          <a:noFill/>
          <a:ln w="38100">
            <a:solidFill>
              <a:srgbClr val="FF0000"/>
            </a:solidFill>
            <a:round/>
            <a:headEnd/>
            <a:tailEnd type="stealth" w="med" len="med"/>
          </a:ln>
        </p:spPr>
        <p:txBody>
          <a:bodyPr wrap="none" anchor="ctr">
            <a:prstTxWarp prst="textNoShape">
              <a:avLst/>
            </a:prstTxWarp>
          </a:bodyPr>
          <a:lstStyle/>
          <a:p>
            <a:endParaRPr lang="en-US" dirty="0"/>
          </a:p>
        </p:txBody>
      </p:sp>
      <p:sp>
        <p:nvSpPr>
          <p:cNvPr id="112649" name="Line 9"/>
          <p:cNvSpPr>
            <a:spLocks noChangeShapeType="1"/>
          </p:cNvSpPr>
          <p:nvPr/>
        </p:nvSpPr>
        <p:spPr bwMode="auto">
          <a:xfrm>
            <a:off x="3876538" y="3655351"/>
            <a:ext cx="999463" cy="387329"/>
          </a:xfrm>
          <a:prstGeom prst="line">
            <a:avLst/>
          </a:prstGeom>
          <a:noFill/>
          <a:ln w="38100">
            <a:solidFill>
              <a:srgbClr val="FF0000"/>
            </a:solidFill>
            <a:round/>
            <a:headEnd/>
            <a:tailEnd type="stealth" w="med" len="med"/>
          </a:ln>
        </p:spPr>
        <p:txBody>
          <a:bodyPr wrap="none" anchor="ctr">
            <a:prstTxWarp prst="textNoShape">
              <a:avLst/>
            </a:prstTxWarp>
          </a:bodyPr>
          <a:lstStyle/>
          <a:p>
            <a:endParaRPr lang="en-US" dirty="0"/>
          </a:p>
        </p:txBody>
      </p:sp>
      <p:sp>
        <p:nvSpPr>
          <p:cNvPr id="112650" name="Line 10"/>
          <p:cNvSpPr>
            <a:spLocks noChangeShapeType="1"/>
          </p:cNvSpPr>
          <p:nvPr/>
        </p:nvSpPr>
        <p:spPr bwMode="auto">
          <a:xfrm flipH="1">
            <a:off x="4175403" y="2733885"/>
            <a:ext cx="694862" cy="299542"/>
          </a:xfrm>
          <a:prstGeom prst="line">
            <a:avLst/>
          </a:prstGeom>
          <a:noFill/>
          <a:ln w="38100">
            <a:solidFill>
              <a:srgbClr val="FF0000"/>
            </a:solidFill>
            <a:round/>
            <a:headEnd/>
            <a:tailEnd type="stealth" w="med" len="med"/>
          </a:ln>
        </p:spPr>
        <p:txBody>
          <a:bodyPr wrap="none" anchor="ctr">
            <a:prstTxWarp prst="textNoShape">
              <a:avLst/>
            </a:prstTxWarp>
          </a:bodyPr>
          <a:lstStyle/>
          <a:p>
            <a:endParaRPr lang="en-US" dirty="0"/>
          </a:p>
        </p:txBody>
      </p:sp>
      <p:sp>
        <p:nvSpPr>
          <p:cNvPr id="112651" name="Line 11"/>
          <p:cNvSpPr>
            <a:spLocks noChangeShapeType="1"/>
          </p:cNvSpPr>
          <p:nvPr/>
        </p:nvSpPr>
        <p:spPr bwMode="auto">
          <a:xfrm flipH="1">
            <a:off x="4181134" y="4198003"/>
            <a:ext cx="694861" cy="299542"/>
          </a:xfrm>
          <a:prstGeom prst="line">
            <a:avLst/>
          </a:prstGeom>
          <a:noFill/>
          <a:ln w="38100">
            <a:solidFill>
              <a:srgbClr val="FF0000"/>
            </a:solidFill>
            <a:round/>
            <a:headEnd/>
            <a:tailEnd type="stealth" w="med" len="med"/>
          </a:ln>
        </p:spPr>
        <p:txBody>
          <a:bodyPr wrap="none" anchor="ctr">
            <a:prstTxWarp prst="textNoShape">
              <a:avLst/>
            </a:prstTxWarp>
          </a:bodyPr>
          <a:lstStyle/>
          <a:p>
            <a:endParaRPr lang="en-US" dirty="0"/>
          </a:p>
        </p:txBody>
      </p:sp>
      <p:sp>
        <p:nvSpPr>
          <p:cNvPr id="2" name="TextBox 1">
            <a:extLst>
              <a:ext uri="{FF2B5EF4-FFF2-40B4-BE49-F238E27FC236}">
                <a16:creationId xmlns:a16="http://schemas.microsoft.com/office/drawing/2014/main" id="{AE67084C-F3AE-704A-BDDF-0A8393DAB47B}"/>
              </a:ext>
            </a:extLst>
          </p:cNvPr>
          <p:cNvSpPr txBox="1"/>
          <p:nvPr/>
        </p:nvSpPr>
        <p:spPr>
          <a:xfrm>
            <a:off x="3598998" y="6119336"/>
            <a:ext cx="5290359" cy="738664"/>
          </a:xfrm>
          <a:prstGeom prst="rect">
            <a:avLst/>
          </a:prstGeom>
          <a:solidFill>
            <a:srgbClr val="FAFF77"/>
          </a:solidFill>
          <a:ln w="19050">
            <a:noFill/>
          </a:ln>
        </p:spPr>
        <p:txBody>
          <a:bodyPr wrap="square" lIns="0" tIns="0" rIns="0" bIns="0"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Total time: 2 x (15 +1) = 32 RTTs, plus transmission time for the total 16 files</a:t>
            </a:r>
          </a:p>
        </p:txBody>
      </p:sp>
    </p:spTree>
    <p:extLst>
      <p:ext uri="{BB962C8B-B14F-4D97-AF65-F5344CB8AC3E}">
        <p14:creationId xmlns:p14="http://schemas.microsoft.com/office/powerpoint/2010/main" val="2057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64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4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4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64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uiExpand="1" build="p"/>
      <p:bldP spid="112647" grpId="0" uiExpand="1" build="p"/>
      <p:bldP spid="112648" grpId="0" animBg="1"/>
      <p:bldP spid="112649" grpId="0" animBg="1"/>
      <p:bldP spid="112650" grpId="0" animBg="1"/>
      <p:bldP spid="112651"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How to improve?</a:t>
            </a:r>
          </a:p>
        </p:txBody>
      </p:sp>
      <p:sp>
        <p:nvSpPr>
          <p:cNvPr id="7" name="Content Placeholder 6"/>
          <p:cNvSpPr>
            <a:spLocks noGrp="1"/>
          </p:cNvSpPr>
          <p:nvPr>
            <p:ph idx="1"/>
          </p:nvPr>
        </p:nvSpPr>
        <p:spPr/>
        <p:txBody>
          <a:bodyPr/>
          <a:lstStyle/>
          <a:p>
            <a:endParaRPr lang="en-US" dirty="0"/>
          </a:p>
          <a:p>
            <a:endParaRPr lang="en-US" dirty="0"/>
          </a:p>
          <a:p>
            <a:pPr algn="ctr">
              <a:buNone/>
            </a:pPr>
            <a:r>
              <a:rPr lang="en-US" sz="2800" dirty="0"/>
              <a:t>At most </a:t>
            </a:r>
            <a:r>
              <a:rPr lang="en-US" sz="2800" b="1" dirty="0">
                <a:solidFill>
                  <a:srgbClr val="3A1FFF"/>
                </a:solidFill>
              </a:rPr>
              <a:t>one</a:t>
            </a:r>
            <a:r>
              <a:rPr lang="en-US" sz="2800" dirty="0"/>
              <a:t> object is sent over </a:t>
            </a:r>
            <a:r>
              <a:rPr lang="en-US" sz="2800" b="1" dirty="0">
                <a:solidFill>
                  <a:srgbClr val="3A1FFF"/>
                </a:solidFill>
              </a:rPr>
              <a:t>one</a:t>
            </a:r>
            <a:r>
              <a:rPr lang="en-US" sz="2800" dirty="0"/>
              <a:t> TCP connection</a:t>
            </a:r>
          </a:p>
          <a:p>
            <a:endParaRPr lang="en-US" dirty="0"/>
          </a:p>
        </p:txBody>
      </p:sp>
      <p:sp>
        <p:nvSpPr>
          <p:cNvPr id="5" name="Footer Placeholder 4"/>
          <p:cNvSpPr>
            <a:spLocks noGrp="1"/>
          </p:cNvSpPr>
          <p:nvPr>
            <p:ph type="ftr" sz="quarter" idx="11"/>
          </p:nvPr>
        </p:nvSpPr>
        <p:spPr/>
        <p:txBody>
          <a:bodyPr/>
          <a:lstStyle/>
          <a:p>
            <a:pPr>
              <a:defRPr/>
            </a:pPr>
            <a:r>
              <a:rPr lang="en-US"/>
              <a:t>CS118 - Winter 2025</a:t>
            </a:r>
            <a:endParaRPr lang="en-US" dirty="0"/>
          </a:p>
        </p:txBody>
      </p:sp>
      <p:sp>
        <p:nvSpPr>
          <p:cNvPr id="6" name="Slide Number Placeholder 5"/>
          <p:cNvSpPr>
            <a:spLocks noGrp="1"/>
          </p:cNvSpPr>
          <p:nvPr>
            <p:ph type="sldNum" sz="quarter" idx="12"/>
          </p:nvPr>
        </p:nvSpPr>
        <p:spPr/>
        <p:txBody>
          <a:bodyPr/>
          <a:lstStyle/>
          <a:p>
            <a:pPr>
              <a:defRPr/>
            </a:pPr>
            <a:fld id="{FAAFCD32-5067-474B-BE6E-487EE984DCED}" type="slidenum">
              <a:rPr lang="en-US" smtClean="0"/>
              <a:pPr>
                <a:defRPr/>
              </a:pPr>
              <a:t>28</a:t>
            </a:fld>
            <a:endParaRPr lang="en-US" dirty="0"/>
          </a:p>
        </p:txBody>
      </p:sp>
      <p:sp>
        <p:nvSpPr>
          <p:cNvPr id="8" name="Rounded Rectangular Callout 7"/>
          <p:cNvSpPr/>
          <p:nvPr/>
        </p:nvSpPr>
        <p:spPr bwMode="auto">
          <a:xfrm>
            <a:off x="5524500" y="3179606"/>
            <a:ext cx="3455927" cy="2009061"/>
          </a:xfrm>
          <a:prstGeom prst="wedgeRoundRectCallout">
            <a:avLst>
              <a:gd name="adj1" fmla="val -40822"/>
              <a:gd name="adj2" fmla="val -71987"/>
              <a:gd name="adj3" fmla="val 16667"/>
            </a:avLst>
          </a:prstGeom>
          <a:noFill/>
          <a:ln w="28575" cap="flat" cmpd="sng" algn="ctr">
            <a:solidFill>
              <a:srgbClr val="0000FF"/>
            </a:solidFill>
            <a:prstDash val="solid"/>
            <a:round/>
            <a:headEnd type="none" w="med" len="med"/>
            <a:tailEnd type="none" w="med" len="med"/>
          </a:ln>
          <a:effectLst/>
        </p:spPr>
        <p:txBody>
          <a:bodyPr vert="horz" wrap="square" lIns="91440" tIns="45720" rIns="0" bIns="45720" numCol="1" rtlCol="0" anchor="t" anchorCtr="0" compatLnSpc="1">
            <a:prstTxWarp prst="textNoShape">
              <a:avLst/>
            </a:prstTxWarp>
            <a:spAutoFit/>
          </a:bodyPr>
          <a:lstStyle/>
          <a:p>
            <a:pPr>
              <a:spcBef>
                <a:spcPts val="0"/>
              </a:spcBef>
              <a:buClrTx/>
              <a:buSzTx/>
            </a:pPr>
            <a:r>
              <a:rPr lang="en-US" dirty="0">
                <a:solidFill>
                  <a:srgbClr val="FF0000"/>
                </a:solidFill>
                <a:latin typeface="Arial" pitchFamily="-65" charset="0"/>
              </a:rPr>
              <a:t> </a:t>
            </a:r>
            <a:r>
              <a:rPr lang="en-US" sz="2800" dirty="0">
                <a:solidFill>
                  <a:srgbClr val="0000FF"/>
                </a:solidFill>
                <a:latin typeface="Arial" pitchFamily="-65" charset="0"/>
              </a:rPr>
              <a:t>open multiple TCP connections in parallel, one for each object</a:t>
            </a:r>
            <a:endParaRPr lang="en-US" sz="3200" dirty="0">
              <a:solidFill>
                <a:srgbClr val="0000FF"/>
              </a:solidFill>
              <a:latin typeface="Arial" pitchFamily="-65" charset="0"/>
            </a:endParaRPr>
          </a:p>
        </p:txBody>
      </p:sp>
      <p:sp>
        <p:nvSpPr>
          <p:cNvPr id="9" name="Rounded Rectangular Callout 8"/>
          <p:cNvSpPr/>
          <p:nvPr/>
        </p:nvSpPr>
        <p:spPr bwMode="auto">
          <a:xfrm>
            <a:off x="388619" y="3234689"/>
            <a:ext cx="4435153" cy="2056839"/>
          </a:xfrm>
          <a:prstGeom prst="wedgeRoundRectCallout">
            <a:avLst>
              <a:gd name="adj1" fmla="val -9138"/>
              <a:gd name="adj2" fmla="val -77376"/>
              <a:gd name="adj3" fmla="val 16667"/>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800" dirty="0">
                <a:solidFill>
                  <a:srgbClr val="0000FF"/>
                </a:solidFill>
                <a:latin typeface="Arial" pitchFamily="-65" charset="0"/>
              </a:rPr>
              <a:t>After opening a TCP connection, use it to fetch send multiple objects (</a:t>
            </a:r>
            <a:r>
              <a:rPr lang="en-US" sz="2800" b="1" dirty="0">
                <a:solidFill>
                  <a:srgbClr val="0000FF"/>
                </a:solidFill>
                <a:latin typeface="Arial" pitchFamily="-65" charset="0"/>
              </a:rPr>
              <a:t>Persistent HTTP</a:t>
            </a:r>
            <a:r>
              <a:rPr lang="en-US" sz="2800" dirty="0">
                <a:solidFill>
                  <a:srgbClr val="0000FF"/>
                </a:solidFill>
                <a:latin typeface="Arial" pitchFamily="-65" charset="0"/>
              </a:rPr>
              <a:t>)</a:t>
            </a:r>
            <a:br>
              <a:rPr lang="en-US" sz="2800" b="1" dirty="0">
                <a:solidFill>
                  <a:srgbClr val="0000FF"/>
                </a:solidFill>
                <a:latin typeface="Arial" pitchFamily="-65" charset="0"/>
              </a:rPr>
            </a:br>
            <a:endParaRPr lang="en-US" sz="2800" b="1" dirty="0">
              <a:solidFill>
                <a:srgbClr val="0000FF"/>
              </a:solidFill>
              <a:latin typeface="Arial" pitchFamily="-65" charset="0"/>
            </a:endParaRPr>
          </a:p>
        </p:txBody>
      </p:sp>
    </p:spTree>
    <p:extLst>
      <p:ext uri="{BB962C8B-B14F-4D97-AF65-F5344CB8AC3E}">
        <p14:creationId xmlns:p14="http://schemas.microsoft.com/office/powerpoint/2010/main" val="297706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906388" y="145346"/>
            <a:ext cx="7460672" cy="540326"/>
          </a:xfrm>
        </p:spPr>
        <p:txBody>
          <a:bodyPr>
            <a:noAutofit/>
          </a:bodyPr>
          <a:lstStyle/>
          <a:p>
            <a:r>
              <a:rPr lang="en-US" sz="3000" dirty="0"/>
              <a:t>Persistent HTTP</a:t>
            </a:r>
          </a:p>
        </p:txBody>
      </p:sp>
      <p:sp>
        <p:nvSpPr>
          <p:cNvPr id="64517" name="Rectangle 10"/>
          <p:cNvSpPr>
            <a:spLocks noGrp="1" noChangeArrowheads="1"/>
          </p:cNvSpPr>
          <p:nvPr>
            <p:ph sz="half" idx="2"/>
          </p:nvPr>
        </p:nvSpPr>
        <p:spPr>
          <a:xfrm>
            <a:off x="301336" y="1276942"/>
            <a:ext cx="8842664" cy="4644356"/>
          </a:xfrm>
        </p:spPr>
        <p:txBody>
          <a:bodyPr>
            <a:normAutofit/>
          </a:bodyPr>
          <a:lstStyle/>
          <a:p>
            <a:pPr marL="0" indent="0">
              <a:buNone/>
            </a:pPr>
            <a:r>
              <a:rPr lang="en-US" dirty="0">
                <a:solidFill>
                  <a:srgbClr val="0B26FF"/>
                </a:solidFill>
              </a:rPr>
              <a:t>Reuse the same TCP connection to transfer multiple objects</a:t>
            </a:r>
          </a:p>
          <a:p>
            <a:r>
              <a:rPr lang="en-US" dirty="0">
                <a:latin typeface="Helvetica Neue" panose="02000503000000020004" pitchFamily="2" charset="0"/>
                <a:ea typeface="Helvetica Neue" panose="02000503000000020004" pitchFamily="2" charset="0"/>
                <a:cs typeface="Helvetica Neue" panose="02000503000000020004" pitchFamily="2" charset="0"/>
              </a:rPr>
              <a:t>Server </a:t>
            </a:r>
            <a:r>
              <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leaves connection </a:t>
            </a:r>
            <a:r>
              <a:rPr lang="en-US" u="sng"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open</a:t>
            </a:r>
            <a:r>
              <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 </a:t>
            </a:r>
            <a:r>
              <a:rPr lang="en-US" dirty="0">
                <a:latin typeface="Helvetica Neue" panose="02000503000000020004" pitchFamily="2" charset="0"/>
                <a:ea typeface="Helvetica Neue" panose="02000503000000020004" pitchFamily="2" charset="0"/>
                <a:cs typeface="Helvetica Neue" panose="02000503000000020004" pitchFamily="2" charset="0"/>
              </a:rPr>
              <a:t>after sending response</a:t>
            </a:r>
          </a:p>
          <a:p>
            <a:r>
              <a:rPr lang="en-US" dirty="0">
                <a:latin typeface="Helvetica Neue" panose="02000503000000020004" pitchFamily="2" charset="0"/>
                <a:ea typeface="Helvetica Neue" panose="02000503000000020004" pitchFamily="2" charset="0"/>
                <a:cs typeface="Helvetica Neue" panose="02000503000000020004" pitchFamily="2" charset="0"/>
              </a:rPr>
              <a:t>Subsequent HTTP messages  over the open connection</a:t>
            </a:r>
          </a:p>
          <a:p>
            <a:r>
              <a:rPr lang="en-US" dirty="0">
                <a:latin typeface="Helvetica Neue" panose="02000503000000020004" pitchFamily="2" charset="0"/>
                <a:ea typeface="Helvetica Neue" panose="02000503000000020004" pitchFamily="2" charset="0"/>
                <a:cs typeface="Helvetica Neue" panose="02000503000000020004" pitchFamily="2" charset="0"/>
              </a:rPr>
              <a:t>Client sends requests as soon as it encounters a referenced object</a:t>
            </a:r>
          </a:p>
          <a:p>
            <a:r>
              <a:rPr lang="en-US" dirty="0">
                <a:latin typeface="Helvetica Neue" panose="02000503000000020004" pitchFamily="2" charset="0"/>
                <a:ea typeface="Helvetica Neue" panose="02000503000000020004" pitchFamily="2" charset="0"/>
                <a:cs typeface="Helvetica Neue" panose="02000503000000020004" pitchFamily="2" charset="0"/>
              </a:rPr>
              <a:t>One RTT for each referenced object</a:t>
            </a:r>
          </a:p>
        </p:txBody>
      </p:sp>
      <p:sp>
        <p:nvSpPr>
          <p:cNvPr id="2" name="TextBox 1">
            <a:extLst>
              <a:ext uri="{FF2B5EF4-FFF2-40B4-BE49-F238E27FC236}">
                <a16:creationId xmlns:a16="http://schemas.microsoft.com/office/drawing/2014/main" id="{D29D1CDE-9621-D7D7-0866-40B382CE24C9}"/>
              </a:ext>
            </a:extLst>
          </p:cNvPr>
          <p:cNvSpPr txBox="1"/>
          <p:nvPr/>
        </p:nvSpPr>
        <p:spPr>
          <a:xfrm>
            <a:off x="-4447309" y="5730587"/>
            <a:ext cx="184731" cy="276999"/>
          </a:xfrm>
          <a:prstGeom prst="rect">
            <a:avLst/>
          </a:prstGeom>
          <a:noFill/>
        </p:spPr>
        <p:txBody>
          <a:bodyPr wrap="none" rtlCol="0">
            <a:spAutoFit/>
          </a:bodyPr>
          <a:lstStyle/>
          <a:p>
            <a:endParaRPr lang="en-US" sz="1200" dirty="0"/>
          </a:p>
        </p:txBody>
      </p:sp>
      <p:sp>
        <p:nvSpPr>
          <p:cNvPr id="10" name="Footer Placeholder 9">
            <a:extLst>
              <a:ext uri="{FF2B5EF4-FFF2-40B4-BE49-F238E27FC236}">
                <a16:creationId xmlns:a16="http://schemas.microsoft.com/office/drawing/2014/main" id="{FCEE72E4-C7C2-2852-B751-1BEA662AC43E}"/>
              </a:ext>
            </a:extLst>
          </p:cNvPr>
          <p:cNvSpPr>
            <a:spLocks noGrp="1"/>
          </p:cNvSpPr>
          <p:nvPr>
            <p:ph type="ftr" sz="quarter" idx="11"/>
          </p:nvPr>
        </p:nvSpPr>
        <p:spPr/>
        <p:txBody>
          <a:bodyPr/>
          <a:lstStyle/>
          <a:p>
            <a:pPr>
              <a:defRPr/>
            </a:pPr>
            <a:r>
              <a:rPr lang="en-US"/>
              <a:t>CS118 - Winter 2025</a:t>
            </a:r>
            <a:endParaRPr lang="en-US" dirty="0"/>
          </a:p>
        </p:txBody>
      </p:sp>
      <p:sp>
        <p:nvSpPr>
          <p:cNvPr id="11" name="Slide Number Placeholder 10">
            <a:extLst>
              <a:ext uri="{FF2B5EF4-FFF2-40B4-BE49-F238E27FC236}">
                <a16:creationId xmlns:a16="http://schemas.microsoft.com/office/drawing/2014/main" id="{F0207A09-7ACD-08F2-2A76-771BF15D979C}"/>
              </a:ext>
            </a:extLst>
          </p:cNvPr>
          <p:cNvSpPr>
            <a:spLocks noGrp="1"/>
          </p:cNvSpPr>
          <p:nvPr>
            <p:ph type="sldNum" sz="quarter" idx="12"/>
          </p:nvPr>
        </p:nvSpPr>
        <p:spPr/>
        <p:txBody>
          <a:bodyPr/>
          <a:lstStyle/>
          <a:p>
            <a:pPr>
              <a:defRPr/>
            </a:pPr>
            <a:fld id="{2BB3E398-9B09-D048-8AEE-D2E409042061}" type="slidenum">
              <a:rPr lang="en-US" smtClean="0"/>
              <a:pPr>
                <a:defRPr/>
              </a:pPr>
              <a:t>29</a:t>
            </a:fld>
            <a:endParaRPr lang="en-US" dirty="0"/>
          </a:p>
        </p:txBody>
      </p:sp>
    </p:spTree>
    <p:extLst>
      <p:ext uri="{BB962C8B-B14F-4D97-AF65-F5344CB8AC3E}">
        <p14:creationId xmlns:p14="http://schemas.microsoft.com/office/powerpoint/2010/main" val="20252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4" name="Freeform 2"/>
          <p:cNvSpPr>
            <a:spLocks/>
          </p:cNvSpPr>
          <p:nvPr/>
        </p:nvSpPr>
        <p:spPr bwMode="auto">
          <a:xfrm>
            <a:off x="3817938" y="2010939"/>
            <a:ext cx="4048125" cy="3833813"/>
          </a:xfrm>
          <a:custGeom>
            <a:avLst/>
            <a:gdLst>
              <a:gd name="T0" fmla="*/ 2147483647 w 2550"/>
              <a:gd name="T1" fmla="*/ 0 h 2415"/>
              <a:gd name="T2" fmla="*/ 2147483647 w 2550"/>
              <a:gd name="T3" fmla="*/ 0 h 2415"/>
              <a:gd name="T4" fmla="*/ 2147483647 w 2550"/>
              <a:gd name="T5" fmla="*/ 2147483647 h 2415"/>
              <a:gd name="T6" fmla="*/ 0 w 2550"/>
              <a:gd name="T7" fmla="*/ 2147483647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41275">
            <a:solidFill>
              <a:schemeClr val="bg1">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1010" name="Freeform 99"/>
          <p:cNvSpPr>
            <a:spLocks/>
          </p:cNvSpPr>
          <p:nvPr/>
        </p:nvSpPr>
        <p:spPr bwMode="auto">
          <a:xfrm>
            <a:off x="6978650" y="4719214"/>
            <a:ext cx="655638" cy="1135063"/>
          </a:xfrm>
          <a:custGeom>
            <a:avLst/>
            <a:gdLst>
              <a:gd name="T0" fmla="*/ 2147483647 w 413"/>
              <a:gd name="T1" fmla="*/ 2147483647 h 715"/>
              <a:gd name="T2" fmla="*/ 2147483647 w 413"/>
              <a:gd name="T3" fmla="*/ 0 h 715"/>
              <a:gd name="T4" fmla="*/ 0 w 413"/>
              <a:gd name="T5" fmla="*/ 2147483647 h 715"/>
              <a:gd name="T6" fmla="*/ 2147483647 w 413"/>
              <a:gd name="T7" fmla="*/ 2147483647 h 715"/>
              <a:gd name="T8" fmla="*/ 2147483647 w 413"/>
              <a:gd name="T9" fmla="*/ 2147483647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011" name="Freeform 3"/>
          <p:cNvSpPr>
            <a:spLocks/>
          </p:cNvSpPr>
          <p:nvPr/>
        </p:nvSpPr>
        <p:spPr bwMode="auto">
          <a:xfrm>
            <a:off x="7129463" y="2809452"/>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1012" name="Group 180"/>
          <p:cNvGrpSpPr>
            <a:grpSpLocks/>
          </p:cNvGrpSpPr>
          <p:nvPr/>
        </p:nvGrpSpPr>
        <p:grpSpPr bwMode="auto">
          <a:xfrm>
            <a:off x="7329488" y="3317452"/>
            <a:ext cx="1052512" cy="355600"/>
            <a:chOff x="4410" y="1365"/>
            <a:chExt cx="663" cy="224"/>
          </a:xfrm>
        </p:grpSpPr>
        <p:sp>
          <p:nvSpPr>
            <p:cNvPr id="171145" name="Rectangle 181"/>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46" name="AutoShape 182"/>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47" name="Freeform 183"/>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p>
          </p:txBody>
        </p:sp>
        <p:sp>
          <p:nvSpPr>
            <p:cNvPr id="171148" name="Freeform 184"/>
            <p:cNvSpPr>
              <a:spLocks/>
            </p:cNvSpPr>
            <p:nvPr/>
          </p:nvSpPr>
          <p:spPr bwMode="auto">
            <a:xfrm>
              <a:off x="4475" y="1395"/>
              <a:ext cx="506" cy="80"/>
            </a:xfrm>
            <a:custGeom>
              <a:avLst/>
              <a:gdLst>
                <a:gd name="T0" fmla="*/ 0 w 280"/>
                <a:gd name="T1" fmla="*/ 1139784 h 63"/>
                <a:gd name="T2" fmla="*/ 2147483647 w 280"/>
                <a:gd name="T3" fmla="*/ 1108474 h 63"/>
                <a:gd name="T4" fmla="*/ 2147483647 w 280"/>
                <a:gd name="T5" fmla="*/ 0 h 63"/>
                <a:gd name="T6" fmla="*/ 2147483647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71149" name="Freeform 185"/>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171013" name="Group 170"/>
          <p:cNvGrpSpPr>
            <a:grpSpLocks/>
          </p:cNvGrpSpPr>
          <p:nvPr/>
        </p:nvGrpSpPr>
        <p:grpSpPr bwMode="auto">
          <a:xfrm>
            <a:off x="7392988" y="5576464"/>
            <a:ext cx="881062" cy="422275"/>
            <a:chOff x="2356" y="1300"/>
            <a:chExt cx="555" cy="194"/>
          </a:xfrm>
        </p:grpSpPr>
        <p:sp>
          <p:nvSpPr>
            <p:cNvPr id="171137"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sp>
          <p:nvSpPr>
            <p:cNvPr id="171138"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a:latin typeface="Times New Roman" charset="0"/>
              </a:endParaRPr>
            </a:p>
          </p:txBody>
        </p:sp>
        <p:sp>
          <p:nvSpPr>
            <p:cNvPr id="171139"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latin typeface="Times New Roman" charset="0"/>
              </a:endParaRPr>
            </a:p>
          </p:txBody>
        </p:sp>
        <p:grpSp>
          <p:nvGrpSpPr>
            <p:cNvPr id="171140" name="Group 174"/>
            <p:cNvGrpSpPr>
              <a:grpSpLocks/>
            </p:cNvGrpSpPr>
            <p:nvPr/>
          </p:nvGrpSpPr>
          <p:grpSpPr bwMode="auto">
            <a:xfrm>
              <a:off x="2468" y="1332"/>
              <a:ext cx="310" cy="60"/>
              <a:chOff x="2468" y="1332"/>
              <a:chExt cx="310" cy="60"/>
            </a:xfrm>
          </p:grpSpPr>
          <p:sp>
            <p:nvSpPr>
              <p:cNvPr id="171143" name="Freeform 1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1144" name="Freeform 1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1141" name="Line 177"/>
            <p:cNvSpPr>
              <a:spLocks noChangeShapeType="1"/>
            </p:cNvSpPr>
            <p:nvPr/>
          </p:nvSpPr>
          <p:spPr bwMode="auto">
            <a:xfrm>
              <a:off x="2357"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142" name="Line 178"/>
            <p:cNvSpPr>
              <a:spLocks noChangeShapeType="1"/>
            </p:cNvSpPr>
            <p:nvPr/>
          </p:nvSpPr>
          <p:spPr bwMode="auto">
            <a:xfrm>
              <a:off x="2907" y="1363"/>
              <a:ext cx="0"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1015" name="Text Box 8"/>
          <p:cNvSpPr txBox="1">
            <a:spLocks noChangeArrowheads="1"/>
          </p:cNvSpPr>
          <p:nvPr/>
        </p:nvSpPr>
        <p:spPr bwMode="auto">
          <a:xfrm>
            <a:off x="2686844" y="832644"/>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i="1">
                <a:solidFill>
                  <a:srgbClr val="000099"/>
                </a:solidFill>
              </a:rPr>
              <a:t>source</a:t>
            </a:r>
          </a:p>
        </p:txBody>
      </p:sp>
      <p:sp>
        <p:nvSpPr>
          <p:cNvPr id="171016" name="Freeform 10"/>
          <p:cNvSpPr>
            <a:spLocks/>
          </p:cNvSpPr>
          <p:nvPr/>
        </p:nvSpPr>
        <p:spPr bwMode="auto">
          <a:xfrm>
            <a:off x="3868738" y="1214014"/>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017" name="Rectangle 23"/>
          <p:cNvSpPr>
            <a:spLocks noChangeArrowheads="1"/>
          </p:cNvSpPr>
          <p:nvPr/>
        </p:nvSpPr>
        <p:spPr bwMode="auto">
          <a:xfrm>
            <a:off x="2644775" y="1223539"/>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18" name="Rectangle 24"/>
          <p:cNvSpPr>
            <a:spLocks noChangeArrowheads="1"/>
          </p:cNvSpPr>
          <p:nvPr/>
        </p:nvSpPr>
        <p:spPr bwMode="auto">
          <a:xfrm>
            <a:off x="2597150" y="1294977"/>
            <a:ext cx="1273175" cy="1536700"/>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19" name="Line 25"/>
          <p:cNvSpPr>
            <a:spLocks noChangeShapeType="1"/>
          </p:cNvSpPr>
          <p:nvPr/>
        </p:nvSpPr>
        <p:spPr bwMode="auto">
          <a:xfrm>
            <a:off x="2597150" y="161247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020" name="Text Box 26"/>
          <p:cNvSpPr txBox="1">
            <a:spLocks noChangeArrowheads="1"/>
          </p:cNvSpPr>
          <p:nvPr/>
        </p:nvSpPr>
        <p:spPr bwMode="auto">
          <a:xfrm>
            <a:off x="2554288" y="1306243"/>
            <a:ext cx="1412875" cy="152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600" dirty="0"/>
              <a:t>application</a:t>
            </a:r>
          </a:p>
          <a:p>
            <a:pPr algn="ctr"/>
            <a:r>
              <a:rPr lang="en-US" altLang="en-US" sz="1600" dirty="0"/>
              <a:t>transport</a:t>
            </a:r>
          </a:p>
          <a:p>
            <a:pPr algn="ctr"/>
            <a:r>
              <a:rPr lang="en-US" altLang="en-US" sz="1600" dirty="0"/>
              <a:t>network</a:t>
            </a:r>
          </a:p>
          <a:p>
            <a:pPr algn="ctr"/>
            <a:r>
              <a:rPr lang="en-US" altLang="en-US" sz="1600" dirty="0"/>
              <a:t>link</a:t>
            </a:r>
          </a:p>
          <a:p>
            <a:pPr algn="ctr"/>
            <a:r>
              <a:rPr lang="en-US" altLang="en-US" sz="1600" dirty="0"/>
              <a:t>physical</a:t>
            </a:r>
          </a:p>
        </p:txBody>
      </p:sp>
      <p:sp>
        <p:nvSpPr>
          <p:cNvPr id="171021" name="Line 27"/>
          <p:cNvSpPr>
            <a:spLocks noChangeShapeType="1"/>
          </p:cNvSpPr>
          <p:nvPr/>
        </p:nvSpPr>
        <p:spPr bwMode="auto">
          <a:xfrm>
            <a:off x="2605088" y="193315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022" name="Line 28"/>
          <p:cNvSpPr>
            <a:spLocks noChangeShapeType="1"/>
          </p:cNvSpPr>
          <p:nvPr/>
        </p:nvSpPr>
        <p:spPr bwMode="auto">
          <a:xfrm>
            <a:off x="2609850" y="22141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023" name="Line 29"/>
          <p:cNvSpPr>
            <a:spLocks noChangeShapeType="1"/>
          </p:cNvSpPr>
          <p:nvPr/>
        </p:nvSpPr>
        <p:spPr bwMode="auto">
          <a:xfrm>
            <a:off x="2609850" y="24903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 name="Group 39"/>
          <p:cNvGrpSpPr>
            <a:grpSpLocks/>
          </p:cNvGrpSpPr>
          <p:nvPr/>
        </p:nvGrpSpPr>
        <p:grpSpPr bwMode="auto">
          <a:xfrm>
            <a:off x="1219200" y="1931564"/>
            <a:ext cx="1208088" cy="303213"/>
            <a:chOff x="501" y="1990"/>
            <a:chExt cx="761" cy="191"/>
          </a:xfrm>
        </p:grpSpPr>
        <p:sp>
          <p:nvSpPr>
            <p:cNvPr id="171131"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32" name="Rectangle 41"/>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t</a:t>
              </a:r>
            </a:p>
          </p:txBody>
        </p:sp>
        <p:sp>
          <p:nvSpPr>
            <p:cNvPr id="171133" name="Rectangle 42"/>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n</a:t>
              </a:r>
            </a:p>
          </p:txBody>
        </p:sp>
        <p:sp>
          <p:nvSpPr>
            <p:cNvPr id="171134" name="Rectangle 43"/>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sp>
          <p:nvSpPr>
            <p:cNvPr id="171135" name="Line 44"/>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136" name="Line 45"/>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45" name="Text Box 5"/>
          <p:cNvSpPr txBox="1">
            <a:spLocks noChangeArrowheads="1"/>
          </p:cNvSpPr>
          <p:nvPr/>
        </p:nvSpPr>
        <p:spPr bwMode="auto">
          <a:xfrm>
            <a:off x="395288" y="1560089"/>
            <a:ext cx="963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600">
                <a:solidFill>
                  <a:srgbClr val="CC0000"/>
                </a:solidFill>
              </a:rPr>
              <a:t>segment</a:t>
            </a:r>
          </a:p>
        </p:txBody>
      </p:sp>
      <p:grpSp>
        <p:nvGrpSpPr>
          <p:cNvPr id="6" name="Group 178"/>
          <p:cNvGrpSpPr>
            <a:grpSpLocks/>
          </p:cNvGrpSpPr>
          <p:nvPr/>
        </p:nvGrpSpPr>
        <p:grpSpPr bwMode="auto">
          <a:xfrm>
            <a:off x="1533525" y="1596602"/>
            <a:ext cx="301625" cy="292100"/>
            <a:chOff x="1962" y="2058"/>
            <a:chExt cx="190" cy="184"/>
          </a:xfrm>
        </p:grpSpPr>
        <p:sp>
          <p:nvSpPr>
            <p:cNvPr id="171129"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30" name="Rectangle 48"/>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t</a:t>
              </a:r>
            </a:p>
          </p:txBody>
        </p:sp>
      </p:grpSp>
      <p:sp>
        <p:nvSpPr>
          <p:cNvPr id="112644" name="Text Box 4"/>
          <p:cNvSpPr txBox="1">
            <a:spLocks noChangeArrowheads="1"/>
          </p:cNvSpPr>
          <p:nvPr/>
        </p:nvSpPr>
        <p:spPr bwMode="auto">
          <a:xfrm>
            <a:off x="195263" y="1899814"/>
            <a:ext cx="1042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600">
                <a:solidFill>
                  <a:srgbClr val="CC0000"/>
                </a:solidFill>
              </a:rPr>
              <a:t>datagram</a:t>
            </a:r>
          </a:p>
        </p:txBody>
      </p:sp>
      <p:sp>
        <p:nvSpPr>
          <p:cNvPr id="171028" name="Text Box 54"/>
          <p:cNvSpPr txBox="1">
            <a:spLocks noChangeArrowheads="1"/>
          </p:cNvSpPr>
          <p:nvPr/>
        </p:nvSpPr>
        <p:spPr bwMode="auto">
          <a:xfrm>
            <a:off x="1547813" y="4720802"/>
            <a:ext cx="141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2000" i="1" dirty="0">
                <a:solidFill>
                  <a:srgbClr val="000099"/>
                </a:solidFill>
              </a:rPr>
              <a:t>destination</a:t>
            </a:r>
          </a:p>
        </p:txBody>
      </p:sp>
      <p:sp>
        <p:nvSpPr>
          <p:cNvPr id="171029" name="Freeform 56"/>
          <p:cNvSpPr>
            <a:spLocks/>
          </p:cNvSpPr>
          <p:nvPr/>
        </p:nvSpPr>
        <p:spPr bwMode="auto">
          <a:xfrm>
            <a:off x="2979738" y="5103389"/>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030" name="Rectangle 57"/>
          <p:cNvSpPr>
            <a:spLocks noChangeArrowheads="1"/>
          </p:cNvSpPr>
          <p:nvPr/>
        </p:nvSpPr>
        <p:spPr bwMode="auto">
          <a:xfrm>
            <a:off x="1755775" y="5109739"/>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31" name="Rectangle 58"/>
          <p:cNvSpPr>
            <a:spLocks noChangeArrowheads="1"/>
          </p:cNvSpPr>
          <p:nvPr/>
        </p:nvSpPr>
        <p:spPr bwMode="auto">
          <a:xfrm>
            <a:off x="1708150" y="5181177"/>
            <a:ext cx="1273175" cy="1536700"/>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32" name="Line 59"/>
          <p:cNvSpPr>
            <a:spLocks noChangeShapeType="1"/>
          </p:cNvSpPr>
          <p:nvPr/>
        </p:nvSpPr>
        <p:spPr bwMode="auto">
          <a:xfrm>
            <a:off x="1708150" y="549867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033" name="Text Box 60"/>
          <p:cNvSpPr txBox="1">
            <a:spLocks noChangeArrowheads="1"/>
          </p:cNvSpPr>
          <p:nvPr/>
        </p:nvSpPr>
        <p:spPr bwMode="auto">
          <a:xfrm>
            <a:off x="1716088" y="5181446"/>
            <a:ext cx="1360487" cy="152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600" dirty="0"/>
              <a:t>application</a:t>
            </a:r>
          </a:p>
          <a:p>
            <a:pPr algn="ctr"/>
            <a:r>
              <a:rPr lang="en-US" altLang="en-US" sz="1600" dirty="0"/>
              <a:t>transport</a:t>
            </a:r>
          </a:p>
          <a:p>
            <a:pPr algn="ctr"/>
            <a:r>
              <a:rPr lang="en-US" altLang="en-US" sz="1600" dirty="0"/>
              <a:t>network</a:t>
            </a:r>
          </a:p>
          <a:p>
            <a:pPr algn="ctr"/>
            <a:r>
              <a:rPr lang="en-US" altLang="en-US" sz="1600" dirty="0"/>
              <a:t>link</a:t>
            </a:r>
          </a:p>
          <a:p>
            <a:pPr algn="ctr"/>
            <a:r>
              <a:rPr lang="en-US" altLang="en-US" sz="1600" dirty="0"/>
              <a:t>physical</a:t>
            </a:r>
          </a:p>
        </p:txBody>
      </p:sp>
      <p:sp>
        <p:nvSpPr>
          <p:cNvPr id="171034" name="Line 61"/>
          <p:cNvSpPr>
            <a:spLocks noChangeShapeType="1"/>
          </p:cNvSpPr>
          <p:nvPr/>
        </p:nvSpPr>
        <p:spPr bwMode="auto">
          <a:xfrm>
            <a:off x="1716088" y="581935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035" name="Line 62"/>
          <p:cNvSpPr>
            <a:spLocks noChangeShapeType="1"/>
          </p:cNvSpPr>
          <p:nvPr/>
        </p:nvSpPr>
        <p:spPr bwMode="auto">
          <a:xfrm>
            <a:off x="1720850" y="61003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036" name="Line 63"/>
          <p:cNvSpPr>
            <a:spLocks noChangeShapeType="1"/>
          </p:cNvSpPr>
          <p:nvPr/>
        </p:nvSpPr>
        <p:spPr bwMode="auto">
          <a:xfrm>
            <a:off x="1720850" y="63765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1037" name="Group 64"/>
          <p:cNvGrpSpPr>
            <a:grpSpLocks/>
          </p:cNvGrpSpPr>
          <p:nvPr/>
        </p:nvGrpSpPr>
        <p:grpSpPr bwMode="auto">
          <a:xfrm>
            <a:off x="152400" y="6090814"/>
            <a:ext cx="1479550" cy="303213"/>
            <a:chOff x="332" y="2224"/>
            <a:chExt cx="932" cy="191"/>
          </a:xfrm>
        </p:grpSpPr>
        <p:sp>
          <p:nvSpPr>
            <p:cNvPr id="171121" name="Rectangle 65"/>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22" name="Rectangle 66"/>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t</a:t>
              </a:r>
            </a:p>
          </p:txBody>
        </p:sp>
        <p:sp>
          <p:nvSpPr>
            <p:cNvPr id="171123" name="Rectangle 67"/>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n</a:t>
              </a:r>
            </a:p>
          </p:txBody>
        </p:sp>
        <p:sp>
          <p:nvSpPr>
            <p:cNvPr id="171124" name="Rectangle 68"/>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l</a:t>
              </a:r>
            </a:p>
          </p:txBody>
        </p:sp>
        <p:sp>
          <p:nvSpPr>
            <p:cNvPr id="171125" name="Rectangle 69"/>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sp>
          <p:nvSpPr>
            <p:cNvPr id="171126" name="Line 70"/>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127" name="Line 71"/>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128" name="Line 72"/>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1038" name="Group 73"/>
          <p:cNvGrpSpPr>
            <a:grpSpLocks/>
          </p:cNvGrpSpPr>
          <p:nvPr/>
        </p:nvGrpSpPr>
        <p:grpSpPr bwMode="auto">
          <a:xfrm>
            <a:off x="420688" y="5792364"/>
            <a:ext cx="1208087" cy="303213"/>
            <a:chOff x="501" y="1990"/>
            <a:chExt cx="761" cy="191"/>
          </a:xfrm>
        </p:grpSpPr>
        <p:sp>
          <p:nvSpPr>
            <p:cNvPr id="171115"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16" name="Rectangle 75"/>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t</a:t>
              </a:r>
            </a:p>
          </p:txBody>
        </p:sp>
        <p:sp>
          <p:nvSpPr>
            <p:cNvPr id="171117" name="Rectangle 76"/>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n</a:t>
              </a:r>
            </a:p>
          </p:txBody>
        </p:sp>
        <p:sp>
          <p:nvSpPr>
            <p:cNvPr id="171118" name="Rectangle 77"/>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sp>
          <p:nvSpPr>
            <p:cNvPr id="171119" name="Line 78"/>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120" name="Line 79"/>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1039" name="Group 80"/>
          <p:cNvGrpSpPr>
            <a:grpSpLocks/>
          </p:cNvGrpSpPr>
          <p:nvPr/>
        </p:nvGrpSpPr>
        <p:grpSpPr bwMode="auto">
          <a:xfrm>
            <a:off x="723900" y="5484389"/>
            <a:ext cx="890588" cy="303213"/>
            <a:chOff x="645" y="1734"/>
            <a:chExt cx="561" cy="191"/>
          </a:xfrm>
        </p:grpSpPr>
        <p:sp>
          <p:nvSpPr>
            <p:cNvPr id="171111"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12" name="Rectangle 82"/>
            <p:cNvSpPr>
              <a:spLocks noChangeArrowheads="1"/>
            </p:cNvSpPr>
            <p:nvPr/>
          </p:nvSpPr>
          <p:spPr bwMode="auto">
            <a:xfrm>
              <a:off x="648" y="173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t</a:t>
              </a:r>
            </a:p>
          </p:txBody>
        </p:sp>
        <p:sp>
          <p:nvSpPr>
            <p:cNvPr id="171113" name="Rectangle 83"/>
            <p:cNvSpPr>
              <a:spLocks noChangeArrowheads="1"/>
            </p:cNvSpPr>
            <p:nvPr/>
          </p:nvSpPr>
          <p:spPr bwMode="auto">
            <a:xfrm>
              <a:off x="778" y="173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sp>
          <p:nvSpPr>
            <p:cNvPr id="171114" name="Line 84"/>
            <p:cNvSpPr>
              <a:spLocks noChangeShapeType="1"/>
            </p:cNvSpPr>
            <p:nvPr/>
          </p:nvSpPr>
          <p:spPr bwMode="auto">
            <a:xfrm>
              <a:off x="824" y="175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1040" name="Group 85"/>
          <p:cNvGrpSpPr>
            <a:grpSpLocks/>
          </p:cNvGrpSpPr>
          <p:nvPr/>
        </p:nvGrpSpPr>
        <p:grpSpPr bwMode="auto">
          <a:xfrm>
            <a:off x="930275" y="5173239"/>
            <a:ext cx="679450" cy="301625"/>
            <a:chOff x="780" y="1553"/>
            <a:chExt cx="428" cy="190"/>
          </a:xfrm>
        </p:grpSpPr>
        <p:sp>
          <p:nvSpPr>
            <p:cNvPr id="171109"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10" name="Rectangle 8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grpSp>
      <p:grpSp>
        <p:nvGrpSpPr>
          <p:cNvPr id="171041" name="Group 88"/>
          <p:cNvGrpSpPr>
            <a:grpSpLocks/>
          </p:cNvGrpSpPr>
          <p:nvPr/>
        </p:nvGrpSpPr>
        <p:grpSpPr bwMode="auto">
          <a:xfrm>
            <a:off x="5654675" y="4727152"/>
            <a:ext cx="1387475" cy="1035050"/>
            <a:chOff x="3601" y="168"/>
            <a:chExt cx="874" cy="652"/>
          </a:xfrm>
        </p:grpSpPr>
        <p:sp>
          <p:nvSpPr>
            <p:cNvPr id="171104"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05"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06"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107"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ct val="110000"/>
                </a:lnSpc>
              </a:pPr>
              <a:r>
                <a:rPr lang="en-US" altLang="en-US" sz="1600" dirty="0"/>
                <a:t>network</a:t>
              </a:r>
            </a:p>
            <a:p>
              <a:pPr algn="ctr">
                <a:lnSpc>
                  <a:spcPct val="110000"/>
                </a:lnSpc>
              </a:pPr>
              <a:r>
                <a:rPr lang="en-US" altLang="en-US" sz="1600" dirty="0"/>
                <a:t>link</a:t>
              </a:r>
            </a:p>
            <a:p>
              <a:pPr algn="ctr">
                <a:lnSpc>
                  <a:spcPct val="110000"/>
                </a:lnSpc>
              </a:pPr>
              <a:r>
                <a:rPr lang="en-US" altLang="en-US" sz="1600" dirty="0"/>
                <a:t>physical</a:t>
              </a:r>
            </a:p>
          </p:txBody>
        </p:sp>
        <p:sp>
          <p:nvSpPr>
            <p:cNvPr id="171108"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1042" name="Group 94"/>
          <p:cNvGrpSpPr>
            <a:grpSpLocks/>
          </p:cNvGrpSpPr>
          <p:nvPr/>
        </p:nvGrpSpPr>
        <p:grpSpPr bwMode="auto">
          <a:xfrm>
            <a:off x="5821363" y="2834852"/>
            <a:ext cx="1387475" cy="727075"/>
            <a:chOff x="4696" y="597"/>
            <a:chExt cx="874" cy="458"/>
          </a:xfrm>
        </p:grpSpPr>
        <p:sp>
          <p:nvSpPr>
            <p:cNvPr id="171100" name="Rectangle 95"/>
            <p:cNvSpPr>
              <a:spLocks noChangeArrowheads="1"/>
            </p:cNvSpPr>
            <p:nvPr/>
          </p:nvSpPr>
          <p:spPr bwMode="auto">
            <a:xfrm>
              <a:off x="4753" y="597"/>
              <a:ext cx="817" cy="41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01"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102" name="Line 97"/>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103" name="Text Box 98"/>
            <p:cNvSpPr txBox="1">
              <a:spLocks noChangeArrowheads="1"/>
            </p:cNvSpPr>
            <p:nvPr/>
          </p:nvSpPr>
          <p:spPr bwMode="auto">
            <a:xfrm>
              <a:off x="4696" y="621"/>
              <a:ext cx="83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ct val="110000"/>
                </a:lnSpc>
              </a:pPr>
              <a:r>
                <a:rPr lang="en-US" altLang="en-US" sz="1600" dirty="0"/>
                <a:t>link</a:t>
              </a:r>
            </a:p>
            <a:p>
              <a:pPr algn="ctr">
                <a:lnSpc>
                  <a:spcPct val="110000"/>
                </a:lnSpc>
              </a:pPr>
              <a:r>
                <a:rPr lang="en-US" altLang="en-US" sz="1600" dirty="0"/>
                <a:t>physical</a:t>
              </a:r>
            </a:p>
          </p:txBody>
        </p:sp>
      </p:grpSp>
      <p:sp>
        <p:nvSpPr>
          <p:cNvPr id="171043" name="Freeform 114"/>
          <p:cNvSpPr>
            <a:spLocks/>
          </p:cNvSpPr>
          <p:nvPr/>
        </p:nvSpPr>
        <p:spPr bwMode="auto">
          <a:xfrm>
            <a:off x="1828800" y="1096539"/>
            <a:ext cx="5264150" cy="5494338"/>
          </a:xfrm>
          <a:custGeom>
            <a:avLst/>
            <a:gdLst>
              <a:gd name="T0" fmla="*/ 2147483647 w 3316"/>
              <a:gd name="T1" fmla="*/ 0 h 3461"/>
              <a:gd name="T2" fmla="*/ 2147483647 w 3316"/>
              <a:gd name="T3" fmla="*/ 2147483647 h 3461"/>
              <a:gd name="T4" fmla="*/ 2147483647 w 3316"/>
              <a:gd name="T5" fmla="*/ 2147483647 h 3461"/>
              <a:gd name="T6" fmla="*/ 2147483647 w 3316"/>
              <a:gd name="T7" fmla="*/ 2147483647 h 3461"/>
              <a:gd name="T8" fmla="*/ 2147483647 w 3316"/>
              <a:gd name="T9" fmla="*/ 2147483647 h 3461"/>
              <a:gd name="T10" fmla="*/ 2147483647 w 3316"/>
              <a:gd name="T11" fmla="*/ 2147483647 h 3461"/>
              <a:gd name="T12" fmla="*/ 2147483647 w 3316"/>
              <a:gd name="T13" fmla="*/ 2147483647 h 3461"/>
              <a:gd name="T14" fmla="*/ 2147483647 w 3316"/>
              <a:gd name="T15" fmla="*/ 2147483647 h 3461"/>
              <a:gd name="T16" fmla="*/ 2147483647 w 3316"/>
              <a:gd name="T17" fmla="*/ 2147483647 h 3461"/>
              <a:gd name="T18" fmla="*/ 2147483647 w 3316"/>
              <a:gd name="T19" fmla="*/ 2147483647 h 3461"/>
              <a:gd name="T20" fmla="*/ 2147483647 w 3316"/>
              <a:gd name="T21" fmla="*/ 2147483647 h 3461"/>
              <a:gd name="T22" fmla="*/ 0 w 3316"/>
              <a:gd name="T23" fmla="*/ 2147483647 h 3461"/>
              <a:gd name="T24" fmla="*/ 0 w 3316"/>
              <a:gd name="T25" fmla="*/ 2147483647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71044" name="Group 115"/>
          <p:cNvGrpSpPr>
            <a:grpSpLocks/>
          </p:cNvGrpSpPr>
          <p:nvPr/>
        </p:nvGrpSpPr>
        <p:grpSpPr bwMode="auto">
          <a:xfrm>
            <a:off x="4238625" y="5109739"/>
            <a:ext cx="1479550" cy="303213"/>
            <a:chOff x="332" y="2224"/>
            <a:chExt cx="932" cy="191"/>
          </a:xfrm>
        </p:grpSpPr>
        <p:sp>
          <p:nvSpPr>
            <p:cNvPr id="171092"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93" name="Rectangle 117"/>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t</a:t>
              </a:r>
            </a:p>
          </p:txBody>
        </p:sp>
        <p:sp>
          <p:nvSpPr>
            <p:cNvPr id="171094" name="Rectangle 118"/>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n</a:t>
              </a:r>
            </a:p>
          </p:txBody>
        </p:sp>
        <p:sp>
          <p:nvSpPr>
            <p:cNvPr id="171095" name="Rectangle 119"/>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l</a:t>
              </a:r>
            </a:p>
          </p:txBody>
        </p:sp>
        <p:sp>
          <p:nvSpPr>
            <p:cNvPr id="171096" name="Rectangle 120"/>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sp>
          <p:nvSpPr>
            <p:cNvPr id="171097" name="Line 121"/>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098" name="Line 122"/>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099" name="Line 123"/>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1045" name="Group 124"/>
          <p:cNvGrpSpPr>
            <a:grpSpLocks/>
          </p:cNvGrpSpPr>
          <p:nvPr/>
        </p:nvGrpSpPr>
        <p:grpSpPr bwMode="auto">
          <a:xfrm>
            <a:off x="4497388" y="4803352"/>
            <a:ext cx="1208087" cy="303212"/>
            <a:chOff x="501" y="1990"/>
            <a:chExt cx="761" cy="191"/>
          </a:xfrm>
        </p:grpSpPr>
        <p:sp>
          <p:nvSpPr>
            <p:cNvPr id="171086"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87" name="Rectangle 126"/>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t</a:t>
              </a:r>
            </a:p>
          </p:txBody>
        </p:sp>
        <p:sp>
          <p:nvSpPr>
            <p:cNvPr id="171088" name="Rectangle 127"/>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n</a:t>
              </a:r>
            </a:p>
          </p:txBody>
        </p:sp>
        <p:sp>
          <p:nvSpPr>
            <p:cNvPr id="171089" name="Rectangle 128"/>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sp>
          <p:nvSpPr>
            <p:cNvPr id="171090" name="Line 129"/>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091" name="Line 130"/>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140"/>
          <p:cNvGrpSpPr>
            <a:grpSpLocks/>
          </p:cNvGrpSpPr>
          <p:nvPr/>
        </p:nvGrpSpPr>
        <p:grpSpPr bwMode="auto">
          <a:xfrm>
            <a:off x="7269163" y="5170064"/>
            <a:ext cx="1208087" cy="303213"/>
            <a:chOff x="501" y="1990"/>
            <a:chExt cx="761" cy="191"/>
          </a:xfrm>
        </p:grpSpPr>
        <p:sp>
          <p:nvSpPr>
            <p:cNvPr id="171080"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81" name="Rectangle 142"/>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t</a:t>
              </a:r>
            </a:p>
          </p:txBody>
        </p:sp>
        <p:sp>
          <p:nvSpPr>
            <p:cNvPr id="171082" name="Rectangle 143"/>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n</a:t>
              </a:r>
            </a:p>
          </p:txBody>
        </p:sp>
        <p:sp>
          <p:nvSpPr>
            <p:cNvPr id="171083" name="Rectangle 144"/>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sp>
          <p:nvSpPr>
            <p:cNvPr id="171084" name="Line 145"/>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085" name="Line 146"/>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 name="Group 156"/>
          <p:cNvGrpSpPr>
            <a:grpSpLocks/>
          </p:cNvGrpSpPr>
          <p:nvPr/>
        </p:nvGrpSpPr>
        <p:grpSpPr bwMode="auto">
          <a:xfrm>
            <a:off x="938213" y="2228427"/>
            <a:ext cx="1479550" cy="303212"/>
            <a:chOff x="332" y="2224"/>
            <a:chExt cx="932" cy="191"/>
          </a:xfrm>
        </p:grpSpPr>
        <p:sp>
          <p:nvSpPr>
            <p:cNvPr id="171072"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73" name="Rectangle 158"/>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t</a:t>
              </a:r>
            </a:p>
          </p:txBody>
        </p:sp>
        <p:sp>
          <p:nvSpPr>
            <p:cNvPr id="171074" name="Rectangle 159"/>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n</a:t>
              </a:r>
            </a:p>
          </p:txBody>
        </p:sp>
        <p:sp>
          <p:nvSpPr>
            <p:cNvPr id="171075" name="Rectangle 160"/>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l</a:t>
              </a:r>
            </a:p>
          </p:txBody>
        </p:sp>
        <p:sp>
          <p:nvSpPr>
            <p:cNvPr id="171076" name="Rectangle 161"/>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sp>
          <p:nvSpPr>
            <p:cNvPr id="171077" name="Line 162"/>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078" name="Line 163"/>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079" name="Line 164"/>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1048" name="Text Box 166"/>
          <p:cNvSpPr txBox="1">
            <a:spLocks noChangeArrowheads="1"/>
          </p:cNvSpPr>
          <p:nvPr/>
        </p:nvSpPr>
        <p:spPr bwMode="auto">
          <a:xfrm>
            <a:off x="7921625" y="5974927"/>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b="1"/>
              <a:t>router</a:t>
            </a:r>
          </a:p>
        </p:txBody>
      </p:sp>
      <p:sp>
        <p:nvSpPr>
          <p:cNvPr id="171049" name="Text Box 167"/>
          <p:cNvSpPr txBox="1">
            <a:spLocks noChangeArrowheads="1"/>
          </p:cNvSpPr>
          <p:nvPr/>
        </p:nvSpPr>
        <p:spPr bwMode="auto">
          <a:xfrm>
            <a:off x="7935913" y="3661939"/>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b="1"/>
              <a:t>switch</a:t>
            </a:r>
          </a:p>
        </p:txBody>
      </p:sp>
      <p:sp>
        <p:nvSpPr>
          <p:cNvPr id="171050" name="Rectangle 168"/>
          <p:cNvSpPr>
            <a:spLocks noGrp="1" noChangeArrowheads="1"/>
          </p:cNvSpPr>
          <p:nvPr>
            <p:ph type="title"/>
          </p:nvPr>
        </p:nvSpPr>
        <p:spPr>
          <a:xfrm>
            <a:off x="687388" y="-26193"/>
            <a:ext cx="7772400" cy="1143000"/>
          </a:xfrm>
        </p:spPr>
        <p:txBody>
          <a:bodyPr/>
          <a:lstStyle/>
          <a:p>
            <a:pPr eaLnBrk="1" hangingPunct="1"/>
            <a:r>
              <a:rPr lang="en-US" altLang="en-US" dirty="0">
                <a:latin typeface="Gill Sans MT" charset="0"/>
                <a:ea typeface="ＭＳ Ｐゴシック" charset="-128"/>
              </a:rPr>
              <a:t>Encapsulation &amp; </a:t>
            </a:r>
            <a:r>
              <a:rPr lang="en-US" altLang="en-US" dirty="0" err="1">
                <a:latin typeface="Gill Sans MT" charset="0"/>
                <a:ea typeface="ＭＳ Ｐゴシック" charset="-128"/>
              </a:rPr>
              <a:t>Decapsulation</a:t>
            </a:r>
            <a:endParaRPr lang="en-US" altLang="en-US" dirty="0">
              <a:latin typeface="Gill Sans MT" charset="0"/>
              <a:ea typeface="ＭＳ Ｐゴシック" charset="-128"/>
            </a:endParaRPr>
          </a:p>
        </p:txBody>
      </p:sp>
      <p:sp>
        <p:nvSpPr>
          <p:cNvPr id="112814" name="Text Box 174"/>
          <p:cNvSpPr txBox="1">
            <a:spLocks noChangeArrowheads="1"/>
          </p:cNvSpPr>
          <p:nvPr/>
        </p:nvSpPr>
        <p:spPr bwMode="auto">
          <a:xfrm>
            <a:off x="703263" y="1255289"/>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600">
                <a:solidFill>
                  <a:srgbClr val="CC0000"/>
                </a:solidFill>
              </a:rPr>
              <a:t>message</a:t>
            </a:r>
          </a:p>
        </p:txBody>
      </p:sp>
      <p:grpSp>
        <p:nvGrpSpPr>
          <p:cNvPr id="17" name="Group 175"/>
          <p:cNvGrpSpPr>
            <a:grpSpLocks/>
          </p:cNvGrpSpPr>
          <p:nvPr/>
        </p:nvGrpSpPr>
        <p:grpSpPr bwMode="auto">
          <a:xfrm>
            <a:off x="1763713" y="1282277"/>
            <a:ext cx="679450" cy="301625"/>
            <a:chOff x="780" y="1553"/>
            <a:chExt cx="428" cy="190"/>
          </a:xfrm>
        </p:grpSpPr>
        <p:sp>
          <p:nvSpPr>
            <p:cNvPr id="171070"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71"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grpSp>
      <p:grpSp>
        <p:nvGrpSpPr>
          <p:cNvPr id="18" name="Group 185"/>
          <p:cNvGrpSpPr>
            <a:grpSpLocks/>
          </p:cNvGrpSpPr>
          <p:nvPr/>
        </p:nvGrpSpPr>
        <p:grpSpPr bwMode="auto">
          <a:xfrm>
            <a:off x="1528763" y="1602952"/>
            <a:ext cx="903287" cy="301625"/>
            <a:chOff x="1851" y="2046"/>
            <a:chExt cx="569" cy="190"/>
          </a:xfrm>
        </p:grpSpPr>
        <p:grpSp>
          <p:nvGrpSpPr>
            <p:cNvPr id="171064" name="Group 179"/>
            <p:cNvGrpSpPr>
              <a:grpSpLocks/>
            </p:cNvGrpSpPr>
            <p:nvPr/>
          </p:nvGrpSpPr>
          <p:grpSpPr bwMode="auto">
            <a:xfrm>
              <a:off x="1851" y="2047"/>
              <a:ext cx="190" cy="184"/>
              <a:chOff x="1962" y="2058"/>
              <a:chExt cx="190" cy="184"/>
            </a:xfrm>
          </p:grpSpPr>
          <p:sp>
            <p:nvSpPr>
              <p:cNvPr id="171068"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69" name="Rectangle 181"/>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H</a:t>
                </a:r>
                <a:r>
                  <a:rPr lang="en-US" altLang="en-US" sz="1800" baseline="-25000"/>
                  <a:t>t</a:t>
                </a:r>
              </a:p>
            </p:txBody>
          </p:sp>
        </p:grpSp>
        <p:grpSp>
          <p:nvGrpSpPr>
            <p:cNvPr id="171065" name="Group 182"/>
            <p:cNvGrpSpPr>
              <a:grpSpLocks/>
            </p:cNvGrpSpPr>
            <p:nvPr/>
          </p:nvGrpSpPr>
          <p:grpSpPr bwMode="auto">
            <a:xfrm>
              <a:off x="1992" y="2046"/>
              <a:ext cx="428" cy="190"/>
              <a:chOff x="780" y="1553"/>
              <a:chExt cx="428" cy="190"/>
            </a:xfrm>
          </p:grpSpPr>
          <p:sp>
            <p:nvSpPr>
              <p:cNvPr id="171066"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67" name="Rectangle 184"/>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a:t>M</a:t>
                </a:r>
              </a:p>
            </p:txBody>
          </p:sp>
        </p:grpSp>
      </p:grpSp>
      <p:grpSp>
        <p:nvGrpSpPr>
          <p:cNvPr id="21" name="Group 187"/>
          <p:cNvGrpSpPr>
            <a:grpSpLocks/>
          </p:cNvGrpSpPr>
          <p:nvPr/>
        </p:nvGrpSpPr>
        <p:grpSpPr bwMode="auto">
          <a:xfrm>
            <a:off x="1235075" y="1926802"/>
            <a:ext cx="301625" cy="292100"/>
            <a:chOff x="1962" y="2058"/>
            <a:chExt cx="190" cy="184"/>
          </a:xfrm>
        </p:grpSpPr>
        <p:sp>
          <p:nvSpPr>
            <p:cNvPr id="171062"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a:p>
          </p:txBody>
        </p:sp>
        <p:sp>
          <p:nvSpPr>
            <p:cNvPr id="171063" name="Rectangle 189"/>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dirty="0" err="1"/>
                <a:t>H</a:t>
              </a:r>
              <a:r>
                <a:rPr lang="en-US" altLang="en-US" sz="1800" baseline="-25000" dirty="0" err="1"/>
                <a:t>n</a:t>
              </a:r>
              <a:endParaRPr lang="en-US" altLang="en-US" sz="1800" baseline="-25000" dirty="0"/>
            </a:p>
          </p:txBody>
        </p:sp>
      </p:grpSp>
      <p:sp>
        <p:nvSpPr>
          <p:cNvPr id="112647" name="Text Box 7"/>
          <p:cNvSpPr txBox="1">
            <a:spLocks noChangeArrowheads="1"/>
          </p:cNvSpPr>
          <p:nvPr/>
        </p:nvSpPr>
        <p:spPr bwMode="auto">
          <a:xfrm>
            <a:off x="157163" y="2206202"/>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600">
                <a:solidFill>
                  <a:srgbClr val="CC0000"/>
                </a:solidFill>
              </a:rPr>
              <a:t>frame</a:t>
            </a:r>
          </a:p>
        </p:txBody>
      </p:sp>
      <p:grpSp>
        <p:nvGrpSpPr>
          <p:cNvPr id="171056" name="Group 187"/>
          <p:cNvGrpSpPr>
            <a:grpSpLocks/>
          </p:cNvGrpSpPr>
          <p:nvPr/>
        </p:nvGrpSpPr>
        <p:grpSpPr bwMode="auto">
          <a:xfrm flipH="1">
            <a:off x="3178175" y="5533602"/>
            <a:ext cx="803275" cy="771525"/>
            <a:chOff x="-44" y="1473"/>
            <a:chExt cx="981" cy="1105"/>
          </a:xfrm>
        </p:grpSpPr>
        <p:pic>
          <p:nvPicPr>
            <p:cNvPr id="171060" name="Picture 18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61" name="Freeform 189"/>
            <p:cNvSpPr>
              <a:spLocks/>
            </p:cNvSpPr>
            <p:nvPr/>
          </p:nvSpPr>
          <p:spPr bwMode="auto">
            <a:xfrm flipH="1">
              <a:off x="374" y="1579"/>
              <a:ext cx="477" cy="506"/>
            </a:xfrm>
            <a:custGeom>
              <a:avLst/>
              <a:gdLst>
                <a:gd name="T0" fmla="*/ 0 w 356"/>
                <a:gd name="T1" fmla="*/ 0 h 368"/>
                <a:gd name="T2" fmla="*/ 48635416 w 356"/>
                <a:gd name="T3" fmla="*/ 6617247 h 368"/>
                <a:gd name="T4" fmla="*/ 57695461 w 356"/>
                <a:gd name="T5" fmla="*/ 137858167 h 368"/>
                <a:gd name="T6" fmla="*/ 12715255 w 356"/>
                <a:gd name="T7" fmla="*/ 172410183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71057" name="Group 190"/>
          <p:cNvGrpSpPr>
            <a:grpSpLocks/>
          </p:cNvGrpSpPr>
          <p:nvPr/>
        </p:nvGrpSpPr>
        <p:grpSpPr bwMode="auto">
          <a:xfrm flipH="1">
            <a:off x="4140200" y="1650577"/>
            <a:ext cx="803275" cy="771525"/>
            <a:chOff x="-44" y="1473"/>
            <a:chExt cx="981" cy="1105"/>
          </a:xfrm>
        </p:grpSpPr>
        <p:pic>
          <p:nvPicPr>
            <p:cNvPr id="171058" name="Picture 19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59" name="Freeform 192"/>
            <p:cNvSpPr>
              <a:spLocks/>
            </p:cNvSpPr>
            <p:nvPr/>
          </p:nvSpPr>
          <p:spPr bwMode="auto">
            <a:xfrm flipH="1">
              <a:off x="374" y="1579"/>
              <a:ext cx="477" cy="506"/>
            </a:xfrm>
            <a:custGeom>
              <a:avLst/>
              <a:gdLst>
                <a:gd name="T0" fmla="*/ 0 w 356"/>
                <a:gd name="T1" fmla="*/ 0 h 368"/>
                <a:gd name="T2" fmla="*/ 48635416 w 356"/>
                <a:gd name="T3" fmla="*/ 6617247 h 368"/>
                <a:gd name="T4" fmla="*/ 57695461 w 356"/>
                <a:gd name="T5" fmla="*/ 137858167 h 368"/>
                <a:gd name="T6" fmla="*/ 12715255 w 356"/>
                <a:gd name="T7" fmla="*/ 172410183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3" name="Footer Placeholder 2">
            <a:extLst>
              <a:ext uri="{FF2B5EF4-FFF2-40B4-BE49-F238E27FC236}">
                <a16:creationId xmlns:a16="http://schemas.microsoft.com/office/drawing/2014/main" id="{22BA87EA-EA21-69C6-C786-DD021CF03B0E}"/>
              </a:ext>
            </a:extLst>
          </p:cNvPr>
          <p:cNvSpPr>
            <a:spLocks noGrp="1"/>
          </p:cNvSpPr>
          <p:nvPr>
            <p:ph type="ftr" sz="quarter" idx="11"/>
          </p:nvPr>
        </p:nvSpPr>
        <p:spPr/>
        <p:txBody>
          <a:bodyPr/>
          <a:lstStyle/>
          <a:p>
            <a:pPr>
              <a:defRPr/>
            </a:pPr>
            <a:r>
              <a:rPr lang="en-US"/>
              <a:t>CS118 - Winter 2025</a:t>
            </a:r>
            <a:endParaRPr lang="en-US" dirty="0"/>
          </a:p>
        </p:txBody>
      </p:sp>
      <p:sp>
        <p:nvSpPr>
          <p:cNvPr id="4" name="Slide Number Placeholder 3">
            <a:extLst>
              <a:ext uri="{FF2B5EF4-FFF2-40B4-BE49-F238E27FC236}">
                <a16:creationId xmlns:a16="http://schemas.microsoft.com/office/drawing/2014/main" id="{AC5FDDE5-0BFC-BECF-0B1B-86A432F1D06A}"/>
              </a:ext>
            </a:extLst>
          </p:cNvPr>
          <p:cNvSpPr>
            <a:spLocks noGrp="1"/>
          </p:cNvSpPr>
          <p:nvPr>
            <p:ph type="sldNum" sz="quarter" idx="12"/>
          </p:nvPr>
        </p:nvSpPr>
        <p:spPr/>
        <p:txBody>
          <a:bodyPr/>
          <a:lstStyle/>
          <a:p>
            <a:pPr>
              <a:defRPr/>
            </a:pPr>
            <a:fld id="{AF481967-A08F-0A45-977A-839BE59CFC43}" type="slidenum">
              <a:rPr lang="en-US" smtClean="0"/>
              <a:pPr>
                <a:defRPr/>
              </a:pPr>
              <a:t>3</a:t>
            </a:fld>
            <a:endParaRPr lang="en-US" dirty="0"/>
          </a:p>
        </p:txBody>
      </p:sp>
    </p:spTree>
    <p:extLst>
      <p:ext uri="{BB962C8B-B14F-4D97-AF65-F5344CB8AC3E}">
        <p14:creationId xmlns:p14="http://schemas.microsoft.com/office/powerpoint/2010/main" val="406581451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0.00371 L -4.72222E-6 0.04583 " pathEditMode="relative" rAng="0" ptsTypes="AA">
                                      <p:cBhvr>
                                        <p:cTn id="6" dur="2000" fill="hold"/>
                                        <p:tgtEl>
                                          <p:spTgt spid="17"/>
                                        </p:tgtEl>
                                        <p:attrNameLst>
                                          <p:attrName>ppt_x</p:attrName>
                                          <p:attrName>ppt_y</p:attrName>
                                        </p:attrNameLst>
                                      </p:cBhvr>
                                      <p:rCtr x="0" y="2477"/>
                                    </p:animMotion>
                                  </p:childTnLst>
                                </p:cTn>
                              </p:par>
                              <p:par>
                                <p:cTn id="7" presetID="10" presetClass="exit" presetSubtype="0" fill="hold" grpId="0" nodeType="withEffect">
                                  <p:stCondLst>
                                    <p:cond delay="0"/>
                                  </p:stCondLst>
                                  <p:childTnLst>
                                    <p:animEffect transition="out" filter="fade">
                                      <p:cBhvr>
                                        <p:cTn id="8" dur="2000"/>
                                        <p:tgtEl>
                                          <p:spTgt spid="112814"/>
                                        </p:tgtEl>
                                      </p:cBhvr>
                                    </p:animEffect>
                                    <p:set>
                                      <p:cBhvr>
                                        <p:cTn id="9" dur="1" fill="hold">
                                          <p:stCondLst>
                                            <p:cond delay="1999"/>
                                          </p:stCondLst>
                                        </p:cTn>
                                        <p:tgtEl>
                                          <p:spTgt spid="112814"/>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264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1264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nodeType="afterGroup">
                            <p:stCondLst>
                              <p:cond delay="0"/>
                            </p:stCondLst>
                            <p:childTnLst>
                              <p:par>
                                <p:cTn id="27" presetID="42" presetClass="path" presetSubtype="0" accel="50000" decel="50000" fill="hold" nodeType="afterEffect">
                                  <p:stCondLst>
                                    <p:cond delay="0"/>
                                  </p:stCondLst>
                                  <p:childTnLst>
                                    <p:animMotion origin="layout" path="M -3.05556E-6 -0.00926 L -3.05556E-6 0.04791 " pathEditMode="relative" rAng="0" ptsTypes="AA">
                                      <p:cBhvr>
                                        <p:cTn id="28" dur="2000" fill="hold"/>
                                        <p:tgtEl>
                                          <p:spTgt spid="18"/>
                                        </p:tgtEl>
                                        <p:attrNameLst>
                                          <p:attrName>ppt_x</p:attrName>
                                          <p:attrName>ppt_y</p:attrName>
                                        </p:attrNameLst>
                                      </p:cBhvr>
                                      <p:rCtr x="0" y="2847"/>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264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4.44444E-6 -3.7037E-6 L 4.44444E-6 0.04213 " pathEditMode="relative" rAng="0" ptsTypes="AA">
                                      <p:cBhvr>
                                        <p:cTn id="46" dur="2000" fill="hold"/>
                                        <p:tgtEl>
                                          <p:spTgt spid="5"/>
                                        </p:tgtEl>
                                        <p:attrNameLst>
                                          <p:attrName>ppt_x</p:attrName>
                                          <p:attrName>ppt_y</p:attrName>
                                        </p:attrNameLst>
                                      </p:cBhvr>
                                      <p:rCtr x="0" y="210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64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2647"/>
                                        </p:tgtEl>
                                        <p:attrNameLst>
                                          <p:attrName>style.visibility</p:attrName>
                                        </p:attrNameLst>
                                      </p:cBhvr>
                                      <p:to>
                                        <p:strVal val="hidden"/>
                                      </p:to>
                                    </p:set>
                                  </p:childTnLst>
                                </p:cTn>
                              </p:par>
                            </p:childTnLst>
                          </p:cTn>
                        </p:par>
                        <p:par>
                          <p:cTn id="59" fill="hold" nodeType="afterGroup">
                            <p:stCondLst>
                              <p:cond delay="0"/>
                            </p:stCondLst>
                            <p:childTnLst>
                              <p:par>
                                <p:cTn id="60" presetID="0" presetClass="path" presetSubtype="0" accel="50000" decel="50000" fill="hold" nodeType="afterEffect">
                                  <p:stCondLst>
                                    <p:cond delay="0"/>
                                  </p:stCondLst>
                                  <p:childTnLst>
                                    <p:animMotion origin="layout" path="M 3.05556E-6 -7.40741E-7 L 3.05556E-6 0.13889 L 0.40295 0.13889 L 0.40295 0.09884 L 0.57152 0.10093 L 0.57152 0.57708 L 0.66371 0.50857 L 0.66371 0.42847 " pathEditMode="relative" rAng="0" ptsTypes="AAAAAAAA">
                                      <p:cBhvr>
                                        <p:cTn id="61" dur="3000" fill="hold"/>
                                        <p:tgtEl>
                                          <p:spTgt spid="16"/>
                                        </p:tgtEl>
                                        <p:attrNameLst>
                                          <p:attrName>ppt_x</p:attrName>
                                          <p:attrName>ppt_y</p:attrName>
                                        </p:attrNameLst>
                                      </p:cBhvr>
                                      <p:rCtr x="33177" y="28843"/>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64" presetClass="path" presetSubtype="0" accel="50000" decel="50000" fill="hold" nodeType="clickEffect">
                                  <p:stCondLst>
                                    <p:cond delay="0"/>
                                  </p:stCondLst>
                                  <p:childTnLst>
                                    <p:animMotion origin="layout" path="M 0.00156 -0.00047 L 0.00156 -0.04815 " pathEditMode="relative" rAng="0" ptsTypes="AA">
                                      <p:cBhvr>
                                        <p:cTn id="71" dur="2000" fill="hold"/>
                                        <p:tgtEl>
                                          <p:spTgt spid="15"/>
                                        </p:tgtEl>
                                        <p:attrNameLst>
                                          <p:attrName>ppt_x</p:attrName>
                                          <p:attrName>ppt_y</p:attrName>
                                        </p:attrNameLst>
                                      </p:cBhvr>
                                      <p:rCtr x="0" y="-2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5" grpId="1"/>
      <p:bldP spid="112644" grpId="0"/>
      <p:bldP spid="112644" grpId="1"/>
      <p:bldP spid="112814" grpId="0"/>
      <p:bldP spid="112647" grpId="0"/>
      <p:bldP spid="112647"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CEAAA-1443-8D4C-2ED5-A0AEA4070610}"/>
            </a:ext>
          </a:extLst>
        </p:cNvPr>
        <p:cNvGrpSpPr/>
        <p:nvPr/>
      </p:nvGrpSpPr>
      <p:grpSpPr>
        <a:xfrm>
          <a:off x="0" y="0"/>
          <a:ext cx="0" cy="0"/>
          <a:chOff x="0" y="0"/>
          <a:chExt cx="0" cy="0"/>
        </a:xfrm>
      </p:grpSpPr>
      <p:sp>
        <p:nvSpPr>
          <p:cNvPr id="112642" name="Line 2">
            <a:extLst>
              <a:ext uri="{FF2B5EF4-FFF2-40B4-BE49-F238E27FC236}">
                <a16:creationId xmlns:a16="http://schemas.microsoft.com/office/drawing/2014/main" id="{42D4C441-41B3-DF35-BFA9-57655A5C37C2}"/>
              </a:ext>
            </a:extLst>
          </p:cNvPr>
          <p:cNvSpPr>
            <a:spLocks noChangeShapeType="1"/>
          </p:cNvSpPr>
          <p:nvPr/>
        </p:nvSpPr>
        <p:spPr bwMode="auto">
          <a:xfrm>
            <a:off x="295275" y="1336675"/>
            <a:ext cx="0" cy="5101719"/>
          </a:xfrm>
          <a:prstGeom prst="line">
            <a:avLst/>
          </a:prstGeom>
          <a:noFill/>
          <a:ln w="28575" cap="flat" cmpd="sng" algn="ctr">
            <a:solidFill>
              <a:srgbClr val="0000FF"/>
            </a:solidFill>
            <a:prstDash val="solid"/>
            <a:round/>
            <a:headEnd type="none" w="med" len="med"/>
            <a:tailEnd type="stealth" w="lg" len="lg"/>
          </a:ln>
        </p:spPr>
        <p:txBody>
          <a:bodyPr wrap="none" anchor="ctr">
            <a:prstTxWarp prst="textNoShape">
              <a:avLst/>
            </a:prstTxWarp>
          </a:bodyPr>
          <a:lstStyle/>
          <a:p>
            <a:endParaRPr lang="en-US" dirty="0"/>
          </a:p>
        </p:txBody>
      </p:sp>
      <p:sp>
        <p:nvSpPr>
          <p:cNvPr id="112643" name="Text Box 3">
            <a:extLst>
              <a:ext uri="{FF2B5EF4-FFF2-40B4-BE49-F238E27FC236}">
                <a16:creationId xmlns:a16="http://schemas.microsoft.com/office/drawing/2014/main" id="{73678D1A-F85A-A57A-8850-DBDBA62EF8CD}"/>
              </a:ext>
            </a:extLst>
          </p:cNvPr>
          <p:cNvSpPr txBox="1">
            <a:spLocks noChangeArrowheads="1"/>
          </p:cNvSpPr>
          <p:nvPr/>
        </p:nvSpPr>
        <p:spPr bwMode="auto">
          <a:xfrm>
            <a:off x="0" y="6299859"/>
            <a:ext cx="900113" cy="457200"/>
          </a:xfrm>
          <a:prstGeom prst="rect">
            <a:avLst/>
          </a:prstGeom>
          <a:noFill/>
          <a:ln w="9525">
            <a:noFill/>
            <a:miter lim="800000"/>
            <a:headEnd/>
            <a:tailEnd/>
          </a:ln>
        </p:spPr>
        <p:txBody>
          <a:bodyPr>
            <a:prstTxWarp prst="textNoShape">
              <a:avLst/>
            </a:prstTxWarp>
            <a:spAutoFit/>
          </a:bodyPr>
          <a:lstStyle/>
          <a:p>
            <a:pPr>
              <a:spcBef>
                <a:spcPct val="20000"/>
              </a:spcBef>
              <a:buClr>
                <a:schemeClr val="accent2"/>
              </a:buClr>
              <a:buSzPct val="85000"/>
              <a:buFont typeface="ZapfDingbats" pitchFamily="82" charset="2"/>
              <a:buNone/>
            </a:pPr>
            <a:r>
              <a:rPr lang="en-US" b="1" dirty="0">
                <a:solidFill>
                  <a:srgbClr val="0000FF"/>
                </a:solidFill>
                <a:latin typeface="Times New Roman" charset="0"/>
              </a:rPr>
              <a:t>time</a:t>
            </a:r>
            <a:endParaRPr lang="en-US" dirty="0">
              <a:solidFill>
                <a:srgbClr val="FF0000"/>
              </a:solidFill>
              <a:latin typeface="Comic Sans MS" charset="0"/>
            </a:endParaRPr>
          </a:p>
        </p:txBody>
      </p:sp>
      <p:sp>
        <p:nvSpPr>
          <p:cNvPr id="112644" name="Text Box 4">
            <a:extLst>
              <a:ext uri="{FF2B5EF4-FFF2-40B4-BE49-F238E27FC236}">
                <a16:creationId xmlns:a16="http://schemas.microsoft.com/office/drawing/2014/main" id="{1BAF1D05-1013-EBF1-5119-F4E5862F77AD}"/>
              </a:ext>
            </a:extLst>
          </p:cNvPr>
          <p:cNvSpPr txBox="1">
            <a:spLocks noChangeArrowheads="1"/>
          </p:cNvSpPr>
          <p:nvPr/>
        </p:nvSpPr>
        <p:spPr bwMode="auto">
          <a:xfrm>
            <a:off x="83967" y="536446"/>
            <a:ext cx="5290359" cy="400110"/>
          </a:xfrm>
          <a:prstGeom prst="rect">
            <a:avLst/>
          </a:prstGeom>
          <a:noFill/>
          <a:ln w="9525">
            <a:noFill/>
            <a:miter lim="800000"/>
            <a:headEnd/>
            <a:tailEnd/>
          </a:ln>
        </p:spPr>
        <p:txBody>
          <a:bodyPr wrap="none">
            <a:prstTxWarp prst="textNoShape">
              <a:avLst/>
            </a:prstTxWarp>
            <a:spAutoFit/>
          </a:bodyPr>
          <a:lstStyle/>
          <a:p>
            <a:r>
              <a:rPr lang="en-US" sz="2000" dirty="0">
                <a:latin typeface="Helvetica Neue"/>
                <a:cs typeface="Helvetica Neue"/>
              </a:rPr>
              <a:t>User clicks URL</a:t>
            </a:r>
            <a:r>
              <a:rPr lang="en-US" sz="2000" dirty="0">
                <a:latin typeface="Times New Roman" charset="0"/>
              </a:rPr>
              <a:t> </a:t>
            </a:r>
            <a:r>
              <a:rPr lang="en-US" sz="1800" dirty="0" err="1">
                <a:solidFill>
                  <a:srgbClr val="0000FF"/>
                </a:solidFill>
                <a:latin typeface="Arial"/>
                <a:cs typeface="Arial"/>
              </a:rPr>
              <a:t>www.httpforever.com</a:t>
            </a:r>
            <a:r>
              <a:rPr lang="en-US" sz="1800" dirty="0">
                <a:solidFill>
                  <a:srgbClr val="0000FF"/>
                </a:solidFill>
                <a:latin typeface="Arial"/>
                <a:cs typeface="Arial"/>
              </a:rPr>
              <a:t>/</a:t>
            </a:r>
            <a:r>
              <a:rPr lang="en-US" sz="1800" dirty="0" err="1">
                <a:solidFill>
                  <a:srgbClr val="0000FF"/>
                </a:solidFill>
                <a:latin typeface="Arial"/>
                <a:cs typeface="Arial"/>
              </a:rPr>
              <a:t>index.html</a:t>
            </a:r>
            <a:endParaRPr lang="en-US" sz="1800" dirty="0">
              <a:latin typeface="Arial"/>
              <a:cs typeface="Arial"/>
            </a:endParaRPr>
          </a:p>
        </p:txBody>
      </p:sp>
      <p:sp>
        <p:nvSpPr>
          <p:cNvPr id="112645" name="Rectangle 5">
            <a:extLst>
              <a:ext uri="{FF2B5EF4-FFF2-40B4-BE49-F238E27FC236}">
                <a16:creationId xmlns:a16="http://schemas.microsoft.com/office/drawing/2014/main" id="{0EBAB7CA-4530-F857-CF40-AC0B31306B65}"/>
              </a:ext>
            </a:extLst>
          </p:cNvPr>
          <p:cNvSpPr>
            <a:spLocks noGrp="1" noChangeArrowheads="1"/>
          </p:cNvSpPr>
          <p:nvPr>
            <p:ph type="title"/>
          </p:nvPr>
        </p:nvSpPr>
        <p:spPr>
          <a:xfrm>
            <a:off x="245137" y="0"/>
            <a:ext cx="8680450" cy="679531"/>
          </a:xfrm>
        </p:spPr>
        <p:txBody>
          <a:bodyPr>
            <a:normAutofit/>
          </a:bodyPr>
          <a:lstStyle/>
          <a:p>
            <a:r>
              <a:rPr lang="en-US" sz="3200" dirty="0"/>
              <a:t>Persistent HTTP </a:t>
            </a:r>
            <a:r>
              <a:rPr lang="en-US" sz="3200" b="0" dirty="0"/>
              <a:t>(HTTP 1.1)</a:t>
            </a:r>
            <a:endParaRPr lang="en-US" dirty="0"/>
          </a:p>
        </p:txBody>
      </p:sp>
      <p:sp>
        <p:nvSpPr>
          <p:cNvPr id="112646" name="Rectangle 6">
            <a:extLst>
              <a:ext uri="{FF2B5EF4-FFF2-40B4-BE49-F238E27FC236}">
                <a16:creationId xmlns:a16="http://schemas.microsoft.com/office/drawing/2014/main" id="{D5049429-C09C-AAE1-567A-091A421DEC25}"/>
              </a:ext>
            </a:extLst>
          </p:cNvPr>
          <p:cNvSpPr>
            <a:spLocks noGrp="1" noChangeArrowheads="1"/>
          </p:cNvSpPr>
          <p:nvPr>
            <p:ph sz="half" idx="1"/>
          </p:nvPr>
        </p:nvSpPr>
        <p:spPr>
          <a:xfrm>
            <a:off x="379412" y="1391421"/>
            <a:ext cx="4496583" cy="5250634"/>
          </a:xfrm>
        </p:spPr>
        <p:txBody>
          <a:bodyPr>
            <a:normAutofit/>
          </a:bodyPr>
          <a:lstStyle/>
          <a:p>
            <a:pPr marL="243840" indent="-365760">
              <a:lnSpc>
                <a:spcPct val="90000"/>
              </a:lnSpc>
              <a:buNone/>
            </a:pPr>
            <a:r>
              <a:rPr lang="en-US" sz="2000" dirty="0">
                <a:solidFill>
                  <a:srgbClr val="FF0000"/>
                </a:solidFill>
              </a:rPr>
              <a:t>1.</a:t>
            </a:r>
            <a:r>
              <a:rPr lang="en-US" sz="2000" dirty="0"/>
              <a:t> HTTP client sends TCP connection open request to </a:t>
            </a:r>
            <a:r>
              <a:rPr lang="en-US" sz="2000" dirty="0" err="1">
                <a:solidFill>
                  <a:srgbClr val="0000FF"/>
                </a:solidFill>
                <a:latin typeface="Arial"/>
                <a:cs typeface="Arial"/>
              </a:rPr>
              <a:t>www.httpforever.com</a:t>
            </a:r>
            <a:endParaRPr lang="en-US" sz="2000" dirty="0"/>
          </a:p>
          <a:p>
            <a:pPr marL="243840" indent="-365760" eaLnBrk="1" hangingPunct="1">
              <a:lnSpc>
                <a:spcPct val="90000"/>
              </a:lnSpc>
            </a:pPr>
            <a:endParaRPr lang="en-US" sz="2000" dirty="0"/>
          </a:p>
          <a:p>
            <a:pPr marL="243840" indent="-365760" eaLnBrk="1" hangingPunct="1">
              <a:lnSpc>
                <a:spcPct val="90000"/>
              </a:lnSpc>
            </a:pPr>
            <a:endParaRPr lang="en-US" sz="2000" dirty="0"/>
          </a:p>
          <a:p>
            <a:pPr marL="243840" indent="-365760" eaLnBrk="1" hangingPunct="1">
              <a:lnSpc>
                <a:spcPct val="90000"/>
              </a:lnSpc>
              <a:buFontTx/>
              <a:buNone/>
            </a:pPr>
            <a:r>
              <a:rPr lang="en-US" sz="2000" dirty="0">
                <a:solidFill>
                  <a:srgbClr val="FF0000"/>
                </a:solidFill>
              </a:rPr>
              <a:t>3.</a:t>
            </a:r>
            <a:r>
              <a:rPr lang="en-US" sz="2000" dirty="0"/>
              <a:t> HTTP client sends HTTP request message asking for object</a:t>
            </a:r>
            <a:r>
              <a:rPr lang="en-US" sz="2000" dirty="0">
                <a:solidFill>
                  <a:srgbClr val="800000"/>
                </a:solidFill>
              </a:rPr>
              <a:t> index.html</a:t>
            </a:r>
            <a:endParaRPr lang="en-US" sz="2000" dirty="0"/>
          </a:p>
          <a:p>
            <a:pPr marL="0" indent="0" eaLnBrk="1" hangingPunct="1">
              <a:lnSpc>
                <a:spcPct val="90000"/>
              </a:lnSpc>
              <a:buNone/>
            </a:pPr>
            <a:endParaRPr lang="en-US" sz="2000" dirty="0"/>
          </a:p>
          <a:p>
            <a:pPr marL="243840" indent="-365760" eaLnBrk="1" hangingPunct="1">
              <a:lnSpc>
                <a:spcPct val="90000"/>
              </a:lnSpc>
              <a:buFontTx/>
              <a:buNone/>
            </a:pPr>
            <a:r>
              <a:rPr lang="en-US" sz="2000" dirty="0">
                <a:solidFill>
                  <a:srgbClr val="FF0000"/>
                </a:solidFill>
              </a:rPr>
              <a:t>5.</a:t>
            </a:r>
            <a:r>
              <a:rPr lang="en-US" sz="2000" dirty="0"/>
              <a:t> HTTP client receives response message (</a:t>
            </a:r>
            <a:r>
              <a:rPr lang="en-US" sz="2000" dirty="0" err="1"/>
              <a:t>index.html</a:t>
            </a:r>
            <a:r>
              <a:rPr lang="en-US" sz="2000" dirty="0"/>
              <a:t> file), parsing the html file, finds 15 referenced objects</a:t>
            </a:r>
          </a:p>
        </p:txBody>
      </p:sp>
      <p:sp>
        <p:nvSpPr>
          <p:cNvPr id="112647" name="Rectangle 7">
            <a:extLst>
              <a:ext uri="{FF2B5EF4-FFF2-40B4-BE49-F238E27FC236}">
                <a16:creationId xmlns:a16="http://schemas.microsoft.com/office/drawing/2014/main" id="{EF84D75B-1B9B-8B17-C34E-1B873BA7C6A3}"/>
              </a:ext>
            </a:extLst>
          </p:cNvPr>
          <p:cNvSpPr>
            <a:spLocks noGrp="1" noChangeArrowheads="1"/>
          </p:cNvSpPr>
          <p:nvPr>
            <p:ph sz="half" idx="2"/>
          </p:nvPr>
        </p:nvSpPr>
        <p:spPr>
          <a:xfrm>
            <a:off x="4968598" y="922946"/>
            <a:ext cx="4089400" cy="5795354"/>
          </a:xfrm>
        </p:spPr>
        <p:txBody>
          <a:bodyPr>
            <a:normAutofit/>
          </a:bodyPr>
          <a:lstStyle/>
          <a:p>
            <a:pPr marL="251460" indent="-251460">
              <a:lnSpc>
                <a:spcPct val="90000"/>
              </a:lnSpc>
              <a:buNone/>
            </a:pPr>
            <a:r>
              <a:rPr lang="en-US" sz="2000" dirty="0">
                <a:solidFill>
                  <a:srgbClr val="FF0000"/>
                </a:solidFill>
              </a:rPr>
              <a:t>    </a:t>
            </a:r>
            <a:r>
              <a:rPr lang="en-US" sz="2000" dirty="0"/>
              <a:t>Host </a:t>
            </a:r>
            <a:r>
              <a:rPr lang="en-US" sz="2000" dirty="0" err="1">
                <a:solidFill>
                  <a:srgbClr val="0000FF"/>
                </a:solidFill>
                <a:latin typeface="Arial"/>
                <a:cs typeface="Arial"/>
              </a:rPr>
              <a:t>www.httpforever.com</a:t>
            </a:r>
            <a:r>
              <a:rPr lang="en-US" sz="2000" dirty="0"/>
              <a:t> runs HTTP server process, waiting for incoming requests</a:t>
            </a:r>
          </a:p>
          <a:p>
            <a:pPr marL="251460" indent="-251460" eaLnBrk="1" hangingPunct="1">
              <a:lnSpc>
                <a:spcPct val="90000"/>
              </a:lnSpc>
            </a:pPr>
            <a:endParaRPr lang="en-US" sz="2000" dirty="0"/>
          </a:p>
          <a:p>
            <a:pPr marL="251460" indent="-251460" eaLnBrk="1" hangingPunct="1">
              <a:lnSpc>
                <a:spcPct val="90000"/>
              </a:lnSpc>
              <a:buFontTx/>
              <a:buNone/>
            </a:pPr>
            <a:r>
              <a:rPr lang="en-US" sz="2400" dirty="0">
                <a:solidFill>
                  <a:srgbClr val="FF0000"/>
                </a:solidFill>
              </a:rPr>
              <a:t>2.</a:t>
            </a:r>
            <a:r>
              <a:rPr lang="en-US" sz="2000" dirty="0"/>
              <a:t> HTTP server responds with "accept TCP connection”</a:t>
            </a:r>
          </a:p>
          <a:p>
            <a:pPr marL="251460" indent="-251460" eaLnBrk="1" hangingPunct="1">
              <a:lnSpc>
                <a:spcPct val="90000"/>
              </a:lnSpc>
              <a:buNone/>
            </a:pPr>
            <a:endParaRPr lang="en-US" sz="2000" dirty="0"/>
          </a:p>
          <a:p>
            <a:pPr marL="251460" indent="-251460" eaLnBrk="1" hangingPunct="1">
              <a:lnSpc>
                <a:spcPct val="90000"/>
              </a:lnSpc>
              <a:buNone/>
            </a:pPr>
            <a:endParaRPr lang="en-US" sz="2000" dirty="0"/>
          </a:p>
          <a:p>
            <a:pPr marL="251460" indent="-251460" eaLnBrk="1" hangingPunct="1">
              <a:lnSpc>
                <a:spcPct val="90000"/>
              </a:lnSpc>
              <a:spcBef>
                <a:spcPts val="0"/>
              </a:spcBef>
              <a:buFontTx/>
              <a:buNone/>
            </a:pPr>
            <a:r>
              <a:rPr lang="en-US" sz="2400" dirty="0">
                <a:solidFill>
                  <a:srgbClr val="FF0000"/>
                </a:solidFill>
              </a:rPr>
              <a:t>4.</a:t>
            </a:r>
            <a:r>
              <a:rPr lang="en-US" sz="2000" dirty="0"/>
              <a:t> HTTP server receives request message, forms a reply containing requested object, and sends it.</a:t>
            </a:r>
          </a:p>
          <a:p>
            <a:pPr marL="251460" indent="-251460">
              <a:spcBef>
                <a:spcPts val="600"/>
              </a:spcBef>
              <a:buFontTx/>
              <a:buNone/>
            </a:pPr>
            <a:r>
              <a:rPr lang="en-US" sz="2000" dirty="0"/>
              <a:t>    </a:t>
            </a:r>
            <a:endParaRPr lang="en-US" sz="2400" dirty="0"/>
          </a:p>
        </p:txBody>
      </p:sp>
      <p:sp>
        <p:nvSpPr>
          <p:cNvPr id="112655" name="Footer Placeholder 14">
            <a:extLst>
              <a:ext uri="{FF2B5EF4-FFF2-40B4-BE49-F238E27FC236}">
                <a16:creationId xmlns:a16="http://schemas.microsoft.com/office/drawing/2014/main" id="{A11E2D16-91FE-F143-A5C0-AF3134DE313C}"/>
              </a:ext>
            </a:extLst>
          </p:cNvPr>
          <p:cNvSpPr>
            <a:spLocks noGrp="1"/>
          </p:cNvSpPr>
          <p:nvPr>
            <p:ph type="ftr" sz="quarter" idx="11"/>
          </p:nvPr>
        </p:nvSpPr>
        <p:spPr>
          <a:noFill/>
        </p:spPr>
        <p:txBody>
          <a:bodyPr/>
          <a:lstStyle/>
          <a:p>
            <a:r>
              <a:rPr lang="en-US"/>
              <a:t>CS118 - Winter 2025</a:t>
            </a:r>
            <a:endParaRPr lang="en-US" dirty="0"/>
          </a:p>
        </p:txBody>
      </p:sp>
      <p:sp>
        <p:nvSpPr>
          <p:cNvPr id="112654" name="Slide Number Placeholder 13">
            <a:extLst>
              <a:ext uri="{FF2B5EF4-FFF2-40B4-BE49-F238E27FC236}">
                <a16:creationId xmlns:a16="http://schemas.microsoft.com/office/drawing/2014/main" id="{6F1388EB-EEB6-B857-64CE-D8DD0FDC8043}"/>
              </a:ext>
            </a:extLst>
          </p:cNvPr>
          <p:cNvSpPr>
            <a:spLocks noGrp="1"/>
          </p:cNvSpPr>
          <p:nvPr>
            <p:ph type="sldNum" sz="quarter" idx="12"/>
          </p:nvPr>
        </p:nvSpPr>
        <p:spPr>
          <a:noFill/>
        </p:spPr>
        <p:txBody>
          <a:bodyPr/>
          <a:lstStyle/>
          <a:p>
            <a:fld id="{FFFCE382-24DC-2646-A793-5A316C848EBD}" type="slidenum">
              <a:rPr lang="en-US" smtClean="0">
                <a:latin typeface="Helvetica Neue" charset="0"/>
                <a:ea typeface="ＭＳ Ｐゴシック" charset="-128"/>
                <a:cs typeface="ＭＳ Ｐゴシック" charset="-128"/>
              </a:rPr>
              <a:pPr/>
              <a:t>30</a:t>
            </a:fld>
            <a:endParaRPr lang="en-US" dirty="0">
              <a:latin typeface="Helvetica Neue" charset="0"/>
              <a:ea typeface="ＭＳ Ｐゴシック" charset="-128"/>
              <a:cs typeface="ＭＳ Ｐゴシック" charset="-128"/>
            </a:endParaRPr>
          </a:p>
        </p:txBody>
      </p:sp>
      <p:sp>
        <p:nvSpPr>
          <p:cNvPr id="112648" name="Line 8">
            <a:extLst>
              <a:ext uri="{FF2B5EF4-FFF2-40B4-BE49-F238E27FC236}">
                <a16:creationId xmlns:a16="http://schemas.microsoft.com/office/drawing/2014/main" id="{3975E6FE-9559-22FA-FE95-4643E50C6B34}"/>
              </a:ext>
            </a:extLst>
          </p:cNvPr>
          <p:cNvSpPr>
            <a:spLocks noChangeShapeType="1"/>
          </p:cNvSpPr>
          <p:nvPr/>
        </p:nvSpPr>
        <p:spPr bwMode="auto">
          <a:xfrm>
            <a:off x="4027115" y="1894543"/>
            <a:ext cx="858854" cy="338200"/>
          </a:xfrm>
          <a:prstGeom prst="line">
            <a:avLst/>
          </a:prstGeom>
          <a:noFill/>
          <a:ln w="38100">
            <a:solidFill>
              <a:srgbClr val="FF0000"/>
            </a:solidFill>
            <a:round/>
            <a:headEnd/>
            <a:tailEnd type="stealth" w="med" len="med"/>
          </a:ln>
        </p:spPr>
        <p:txBody>
          <a:bodyPr wrap="none" anchor="ctr">
            <a:prstTxWarp prst="textNoShape">
              <a:avLst/>
            </a:prstTxWarp>
          </a:bodyPr>
          <a:lstStyle/>
          <a:p>
            <a:endParaRPr lang="en-US" dirty="0"/>
          </a:p>
        </p:txBody>
      </p:sp>
      <p:sp>
        <p:nvSpPr>
          <p:cNvPr id="112649" name="Line 9">
            <a:extLst>
              <a:ext uri="{FF2B5EF4-FFF2-40B4-BE49-F238E27FC236}">
                <a16:creationId xmlns:a16="http://schemas.microsoft.com/office/drawing/2014/main" id="{6B6B4A65-F299-3CE2-6B46-4DB2044789AE}"/>
              </a:ext>
            </a:extLst>
          </p:cNvPr>
          <p:cNvSpPr>
            <a:spLocks noChangeShapeType="1"/>
          </p:cNvSpPr>
          <p:nvPr/>
        </p:nvSpPr>
        <p:spPr bwMode="auto">
          <a:xfrm>
            <a:off x="3876538" y="3655351"/>
            <a:ext cx="999463" cy="387329"/>
          </a:xfrm>
          <a:prstGeom prst="line">
            <a:avLst/>
          </a:prstGeom>
          <a:noFill/>
          <a:ln w="38100">
            <a:solidFill>
              <a:srgbClr val="FF0000"/>
            </a:solidFill>
            <a:round/>
            <a:headEnd/>
            <a:tailEnd type="stealth" w="med" len="med"/>
          </a:ln>
        </p:spPr>
        <p:txBody>
          <a:bodyPr wrap="none" anchor="ctr">
            <a:prstTxWarp prst="textNoShape">
              <a:avLst/>
            </a:prstTxWarp>
          </a:bodyPr>
          <a:lstStyle/>
          <a:p>
            <a:endParaRPr lang="en-US" dirty="0"/>
          </a:p>
        </p:txBody>
      </p:sp>
      <p:sp>
        <p:nvSpPr>
          <p:cNvPr id="112650" name="Line 10">
            <a:extLst>
              <a:ext uri="{FF2B5EF4-FFF2-40B4-BE49-F238E27FC236}">
                <a16:creationId xmlns:a16="http://schemas.microsoft.com/office/drawing/2014/main" id="{FFD1F3C4-1590-3177-0E58-10AAA0E516AC}"/>
              </a:ext>
            </a:extLst>
          </p:cNvPr>
          <p:cNvSpPr>
            <a:spLocks noChangeShapeType="1"/>
          </p:cNvSpPr>
          <p:nvPr/>
        </p:nvSpPr>
        <p:spPr bwMode="auto">
          <a:xfrm flipH="1">
            <a:off x="4148360" y="2518655"/>
            <a:ext cx="891306" cy="458553"/>
          </a:xfrm>
          <a:prstGeom prst="line">
            <a:avLst/>
          </a:prstGeom>
          <a:noFill/>
          <a:ln w="38100">
            <a:solidFill>
              <a:srgbClr val="FF0000"/>
            </a:solidFill>
            <a:round/>
            <a:headEnd/>
            <a:tailEnd type="stealth" w="med" len="med"/>
          </a:ln>
        </p:spPr>
        <p:txBody>
          <a:bodyPr wrap="none" anchor="ctr">
            <a:prstTxWarp prst="textNoShape">
              <a:avLst/>
            </a:prstTxWarp>
          </a:bodyPr>
          <a:lstStyle/>
          <a:p>
            <a:endParaRPr lang="en-US" dirty="0"/>
          </a:p>
        </p:txBody>
      </p:sp>
      <p:sp>
        <p:nvSpPr>
          <p:cNvPr id="112651" name="Line 11">
            <a:extLst>
              <a:ext uri="{FF2B5EF4-FFF2-40B4-BE49-F238E27FC236}">
                <a16:creationId xmlns:a16="http://schemas.microsoft.com/office/drawing/2014/main" id="{74B56CEB-46BD-3E88-06EE-9A5FF485C369}"/>
              </a:ext>
            </a:extLst>
          </p:cNvPr>
          <p:cNvSpPr>
            <a:spLocks noChangeShapeType="1"/>
          </p:cNvSpPr>
          <p:nvPr/>
        </p:nvSpPr>
        <p:spPr bwMode="auto">
          <a:xfrm flipH="1">
            <a:off x="4276982" y="4169616"/>
            <a:ext cx="694861" cy="299542"/>
          </a:xfrm>
          <a:prstGeom prst="line">
            <a:avLst/>
          </a:prstGeom>
          <a:noFill/>
          <a:ln w="38100">
            <a:solidFill>
              <a:srgbClr val="FF0000"/>
            </a:solidFill>
            <a:round/>
            <a:headEnd/>
            <a:tailEnd type="stealth" w="med" len="med"/>
          </a:ln>
        </p:spPr>
        <p:txBody>
          <a:bodyPr wrap="none" anchor="ctr">
            <a:prstTxWarp prst="textNoShape">
              <a:avLst/>
            </a:prstTxWarp>
          </a:bodyPr>
          <a:lstStyle/>
          <a:p>
            <a:endParaRPr lang="en-US" dirty="0"/>
          </a:p>
        </p:txBody>
      </p:sp>
      <p:sp>
        <p:nvSpPr>
          <p:cNvPr id="11" name="TextBox 10">
            <a:extLst>
              <a:ext uri="{FF2B5EF4-FFF2-40B4-BE49-F238E27FC236}">
                <a16:creationId xmlns:a16="http://schemas.microsoft.com/office/drawing/2014/main" id="{2614A394-10F5-B6D8-573E-910D24E2BC8A}"/>
              </a:ext>
            </a:extLst>
          </p:cNvPr>
          <p:cNvSpPr txBox="1"/>
          <p:nvPr/>
        </p:nvSpPr>
        <p:spPr>
          <a:xfrm>
            <a:off x="5039666" y="3983474"/>
            <a:ext cx="4021705" cy="1077218"/>
          </a:xfrm>
          <a:prstGeom prst="rect">
            <a:avLst/>
          </a:prstGeom>
          <a:solidFill>
            <a:schemeClr val="bg1"/>
          </a:solidFill>
          <a:ln w="19050">
            <a:solidFill>
              <a:srgbClr val="FF6600"/>
            </a:solidFill>
          </a:ln>
        </p:spPr>
        <p:txBody>
          <a:bodyPr wrap="square" rtlCol="0">
            <a:spAutoFit/>
          </a:bodyPr>
          <a:lstStyle/>
          <a:p>
            <a:r>
              <a:rPr lang="en-US" dirty="0">
                <a:latin typeface="Helvetica Neue"/>
                <a:cs typeface="Helvetica Neue"/>
              </a:rPr>
              <a:t>After sending out first object, keep the connection open for a short time period, so if there is next request, it can use the same connection</a:t>
            </a:r>
          </a:p>
        </p:txBody>
      </p:sp>
      <p:grpSp>
        <p:nvGrpSpPr>
          <p:cNvPr id="12" name="Group 11">
            <a:extLst>
              <a:ext uri="{FF2B5EF4-FFF2-40B4-BE49-F238E27FC236}">
                <a16:creationId xmlns:a16="http://schemas.microsoft.com/office/drawing/2014/main" id="{FB63228B-8F04-E50A-AD6E-5D19BB74EAE1}"/>
              </a:ext>
            </a:extLst>
          </p:cNvPr>
          <p:cNvGrpSpPr/>
          <p:nvPr/>
        </p:nvGrpSpPr>
        <p:grpSpPr>
          <a:xfrm>
            <a:off x="439326" y="4574750"/>
            <a:ext cx="8704674" cy="2196169"/>
            <a:chOff x="449965" y="4283811"/>
            <a:chExt cx="8704674" cy="2196169"/>
          </a:xfrm>
        </p:grpSpPr>
        <p:sp>
          <p:nvSpPr>
            <p:cNvPr id="13" name="TextBox 12">
              <a:extLst>
                <a:ext uri="{FF2B5EF4-FFF2-40B4-BE49-F238E27FC236}">
                  <a16:creationId xmlns:a16="http://schemas.microsoft.com/office/drawing/2014/main" id="{A36082AE-1DCC-59FA-92DE-7A6950F982E4}"/>
                </a:ext>
              </a:extLst>
            </p:cNvPr>
            <p:cNvSpPr txBox="1"/>
            <p:nvPr/>
          </p:nvSpPr>
          <p:spPr>
            <a:xfrm>
              <a:off x="543075" y="5402762"/>
              <a:ext cx="8611564" cy="1077218"/>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At Step 5: use the established TCP connection to send 15 HTTP requests for the 15 referenced objects</a:t>
              </a:r>
              <a:r>
                <a:rPr 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sz="24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a:t>
              </a:r>
              <a:r>
                <a:rPr lang="en-US" sz="2000" dirty="0">
                  <a:latin typeface="Helvetica Neue" panose="02000503000000020004" pitchFamily="2" charset="0"/>
                  <a:ea typeface="Helvetica Neue" panose="02000503000000020004" pitchFamily="2" charset="0"/>
                  <a:cs typeface="Helvetica Neue" panose="02000503000000020004" pitchFamily="2" charset="0"/>
                </a:rPr>
                <a:t> total time needed: 17RTT + trans. Time for 16 objects</a:t>
              </a:r>
            </a:p>
          </p:txBody>
        </p:sp>
        <p:cxnSp>
          <p:nvCxnSpPr>
            <p:cNvPr id="14" name="Straight Arrow Connector 13">
              <a:extLst>
                <a:ext uri="{FF2B5EF4-FFF2-40B4-BE49-F238E27FC236}">
                  <a16:creationId xmlns:a16="http://schemas.microsoft.com/office/drawing/2014/main" id="{71931178-5CDD-E696-155E-5A8BE3387C75}"/>
                </a:ext>
              </a:extLst>
            </p:cNvPr>
            <p:cNvCxnSpPr>
              <a:cxnSpLocks/>
            </p:cNvCxnSpPr>
            <p:nvPr/>
          </p:nvCxnSpPr>
          <p:spPr bwMode="auto">
            <a:xfrm flipV="1">
              <a:off x="449965" y="4283811"/>
              <a:ext cx="1" cy="1503672"/>
            </a:xfrm>
            <a:prstGeom prst="straightConnector1">
              <a:avLst/>
            </a:prstGeom>
            <a:noFill/>
            <a:ln w="76200" cap="flat" cmpd="sng" algn="ctr">
              <a:solidFill>
                <a:srgbClr val="FF6600"/>
              </a:solidFill>
              <a:prstDash val="solid"/>
              <a:round/>
              <a:headEnd type="none" w="med" len="med"/>
              <a:tailEnd type="arrow"/>
            </a:ln>
            <a:effectLst/>
          </p:spPr>
        </p:cxnSp>
      </p:grpSp>
    </p:spTree>
    <p:extLst>
      <p:ext uri="{BB962C8B-B14F-4D97-AF65-F5344CB8AC3E}">
        <p14:creationId xmlns:p14="http://schemas.microsoft.com/office/powerpoint/2010/main" val="290809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dirty="0"/>
              <a:t>HTTP 1.0 vs 1.1 summary</a:t>
            </a:r>
          </a:p>
        </p:txBody>
      </p:sp>
      <p:sp>
        <p:nvSpPr>
          <p:cNvPr id="106499" name="Rectangle 3"/>
          <p:cNvSpPr>
            <a:spLocks noGrp="1" noChangeArrowheads="1"/>
          </p:cNvSpPr>
          <p:nvPr>
            <p:ph sz="half" idx="1"/>
          </p:nvPr>
        </p:nvSpPr>
        <p:spPr>
          <a:xfrm>
            <a:off x="381000" y="1295400"/>
            <a:ext cx="4229100" cy="5297488"/>
          </a:xfrm>
        </p:spPr>
        <p:txBody>
          <a:bodyPr>
            <a:normAutofit lnSpcReduction="10000"/>
          </a:bodyPr>
          <a:lstStyle/>
          <a:p>
            <a:pPr eaLnBrk="1" hangingPunct="1">
              <a:buFontTx/>
              <a:buNone/>
            </a:pPr>
            <a:r>
              <a:rPr lang="en-US" u="sng" dirty="0">
                <a:solidFill>
                  <a:srgbClr val="C00000"/>
                </a:solidFill>
              </a:rPr>
              <a:t>Nonpersistent HTTP(1.0)</a:t>
            </a:r>
            <a:endParaRPr lang="en-US" dirty="0">
              <a:solidFill>
                <a:srgbClr val="C00000"/>
              </a:solidFill>
            </a:endParaRPr>
          </a:p>
          <a:p>
            <a:r>
              <a:rPr lang="en-US" dirty="0"/>
              <a:t>At most </a:t>
            </a:r>
            <a:r>
              <a:rPr lang="en-US" dirty="0">
                <a:solidFill>
                  <a:srgbClr val="0B26FF"/>
                </a:solidFill>
              </a:rPr>
              <a:t>one</a:t>
            </a:r>
            <a:r>
              <a:rPr lang="en-US" dirty="0"/>
              <a:t> object is fetched over a single TCP connection between client and server.</a:t>
            </a:r>
          </a:p>
          <a:p>
            <a:pPr>
              <a:lnSpc>
                <a:spcPct val="90000"/>
              </a:lnSpc>
              <a:spcAft>
                <a:spcPts val="1200"/>
              </a:spcAft>
            </a:pPr>
            <a:r>
              <a:rPr lang="en-US" dirty="0"/>
              <a:t>Described in RFC1945</a:t>
            </a:r>
          </a:p>
          <a:p>
            <a:pPr marL="400050" lvl="1" indent="0">
              <a:lnSpc>
                <a:spcPct val="90000"/>
              </a:lnSpc>
              <a:spcAft>
                <a:spcPts val="1200"/>
              </a:spcAft>
              <a:buNone/>
            </a:pPr>
            <a:r>
              <a:rPr lang="en-US" sz="2000" dirty="0">
                <a:hlinkClick r:id="rId3"/>
              </a:rPr>
              <a:t>http://tools.ietf.org/html/</a:t>
            </a:r>
            <a:r>
              <a:rPr lang="en-US" sz="2000" b="1" dirty="0">
                <a:hlinkClick r:id="rId3"/>
              </a:rPr>
              <a:t>rfc1945</a:t>
            </a:r>
            <a:endParaRPr lang="en-US" sz="2000" b="1" dirty="0"/>
          </a:p>
          <a:p>
            <a:pPr marL="0" indent="0">
              <a:lnSpc>
                <a:spcPct val="90000"/>
              </a:lnSpc>
              <a:spcAft>
                <a:spcPts val="1200"/>
              </a:spcAft>
              <a:buNone/>
            </a:pPr>
            <a:r>
              <a:rPr lang="en-US" dirty="0"/>
              <a:t>Can set up multiple TCP connections in parallel to speed up data fetching</a:t>
            </a:r>
            <a:endParaRPr lang="en-US" b="1" dirty="0"/>
          </a:p>
          <a:p>
            <a:pPr>
              <a:lnSpc>
                <a:spcPct val="90000"/>
              </a:lnSpc>
              <a:spcAft>
                <a:spcPts val="1200"/>
              </a:spcAft>
            </a:pPr>
            <a:endParaRPr lang="en-US" dirty="0"/>
          </a:p>
        </p:txBody>
      </p:sp>
      <p:sp>
        <p:nvSpPr>
          <p:cNvPr id="106500" name="Rectangle 4"/>
          <p:cNvSpPr>
            <a:spLocks noGrp="1" noChangeArrowheads="1"/>
          </p:cNvSpPr>
          <p:nvPr>
            <p:ph sz="half" idx="2"/>
          </p:nvPr>
        </p:nvSpPr>
        <p:spPr>
          <a:xfrm>
            <a:off x="4781550" y="1295400"/>
            <a:ext cx="4229100" cy="3728013"/>
          </a:xfrm>
        </p:spPr>
        <p:txBody>
          <a:bodyPr>
            <a:normAutofit lnSpcReduction="10000"/>
          </a:bodyPr>
          <a:lstStyle/>
          <a:p>
            <a:pPr eaLnBrk="1" hangingPunct="1">
              <a:buFontTx/>
              <a:buNone/>
            </a:pPr>
            <a:r>
              <a:rPr lang="en-US" u="sng" dirty="0">
                <a:solidFill>
                  <a:srgbClr val="C00000"/>
                </a:solidFill>
              </a:rPr>
              <a:t>Persistent HTTP (1.1)</a:t>
            </a:r>
            <a:endParaRPr lang="en-US" dirty="0">
              <a:solidFill>
                <a:srgbClr val="C00000"/>
              </a:solidFill>
            </a:endParaRPr>
          </a:p>
          <a:p>
            <a:pPr eaLnBrk="1" hangingPunct="1"/>
            <a:r>
              <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Multiple </a:t>
            </a:r>
            <a:r>
              <a:rPr lang="en-US" dirty="0"/>
              <a:t>objects can be fetched over a single TCP connection.</a:t>
            </a:r>
          </a:p>
          <a:p>
            <a:r>
              <a:rPr lang="en-US" dirty="0"/>
              <a:t>Described in RFC2616</a:t>
            </a:r>
          </a:p>
          <a:p>
            <a:pPr eaLnBrk="1" hangingPunct="1"/>
            <a:endParaRPr lang="en-US" dirty="0"/>
          </a:p>
          <a:p>
            <a:pPr eaLnBrk="1" hangingPunct="1"/>
            <a:endParaRPr lang="en-US" dirty="0"/>
          </a:p>
        </p:txBody>
      </p:sp>
      <p:sp>
        <p:nvSpPr>
          <p:cNvPr id="106502" name="Footer Placeholder 5"/>
          <p:cNvSpPr>
            <a:spLocks noGrp="1"/>
          </p:cNvSpPr>
          <p:nvPr>
            <p:ph type="ftr" sz="quarter" idx="11"/>
          </p:nvPr>
        </p:nvSpPr>
        <p:spPr>
          <a:noFill/>
        </p:spPr>
        <p:txBody>
          <a:bodyPr/>
          <a:lstStyle/>
          <a:p>
            <a:r>
              <a:rPr lang="en-US"/>
              <a:t>CS118 - Winter 2025</a:t>
            </a:r>
            <a:endParaRPr lang="en-US" dirty="0"/>
          </a:p>
        </p:txBody>
      </p:sp>
      <p:sp>
        <p:nvSpPr>
          <p:cNvPr id="106503" name="Slide Number Placeholder 6"/>
          <p:cNvSpPr>
            <a:spLocks noGrp="1"/>
          </p:cNvSpPr>
          <p:nvPr>
            <p:ph type="sldNum" sz="quarter" idx="12"/>
          </p:nvPr>
        </p:nvSpPr>
        <p:spPr>
          <a:noFill/>
        </p:spPr>
        <p:txBody>
          <a:bodyPr/>
          <a:lstStyle/>
          <a:p>
            <a:fld id="{AF3189AB-78FB-5E4A-88A8-47E435B103E9}" type="slidenum">
              <a:rPr lang="en-US">
                <a:latin typeface="Helvetica Neue" charset="0"/>
                <a:ea typeface="ＭＳ Ｐゴシック" charset="-128"/>
                <a:cs typeface="ＭＳ Ｐゴシック" charset="-128"/>
              </a:rPr>
              <a:pPr/>
              <a:t>31</a:t>
            </a:fld>
            <a:endParaRPr lang="en-US" dirty="0">
              <a:latin typeface="Helvetica Neue" charset="0"/>
              <a:ea typeface="ＭＳ Ｐゴシック" charset="-128"/>
              <a:cs typeface="ＭＳ Ｐゴシック" charset="-128"/>
            </a:endParaRPr>
          </a:p>
        </p:txBody>
      </p:sp>
      <p:grpSp>
        <p:nvGrpSpPr>
          <p:cNvPr id="2" name="Group 1">
            <a:extLst>
              <a:ext uri="{FF2B5EF4-FFF2-40B4-BE49-F238E27FC236}">
                <a16:creationId xmlns:a16="http://schemas.microsoft.com/office/drawing/2014/main" id="{8882BBBD-6767-EC43-97B3-78783AFED6BC}"/>
              </a:ext>
            </a:extLst>
          </p:cNvPr>
          <p:cNvGrpSpPr/>
          <p:nvPr/>
        </p:nvGrpSpPr>
        <p:grpSpPr>
          <a:xfrm>
            <a:off x="4577750" y="5104435"/>
            <a:ext cx="4080113" cy="954107"/>
            <a:chOff x="4577750" y="5104435"/>
            <a:chExt cx="4080113" cy="954107"/>
          </a:xfrm>
        </p:grpSpPr>
        <p:sp>
          <p:nvSpPr>
            <p:cNvPr id="4" name="TextBox 3">
              <a:extLst>
                <a:ext uri="{FF2B5EF4-FFF2-40B4-BE49-F238E27FC236}">
                  <a16:creationId xmlns:a16="http://schemas.microsoft.com/office/drawing/2014/main" id="{C1AF2EBD-734D-B447-9DFC-C962B77E2BD5}"/>
                </a:ext>
              </a:extLst>
            </p:cNvPr>
            <p:cNvSpPr txBox="1"/>
            <p:nvPr/>
          </p:nvSpPr>
          <p:spPr>
            <a:xfrm>
              <a:off x="5069711" y="5104435"/>
              <a:ext cx="3588152" cy="954107"/>
            </a:xfrm>
            <a:prstGeom prst="rect">
              <a:avLst/>
            </a:prstGeom>
            <a:noFill/>
          </p:spPr>
          <p:txBody>
            <a:bodyPr wrap="square" rtlCol="0">
              <a:spAutoFit/>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Does HTTP 1.1 need to do the same?</a:t>
              </a:r>
            </a:p>
          </p:txBody>
        </p:sp>
        <p:sp>
          <p:nvSpPr>
            <p:cNvPr id="5" name="Left Arrow 4">
              <a:extLst>
                <a:ext uri="{FF2B5EF4-FFF2-40B4-BE49-F238E27FC236}">
                  <a16:creationId xmlns:a16="http://schemas.microsoft.com/office/drawing/2014/main" id="{459FF140-BB1A-F14A-9D7F-27A782B25647}"/>
                </a:ext>
              </a:extLst>
            </p:cNvPr>
            <p:cNvSpPr/>
            <p:nvPr/>
          </p:nvSpPr>
          <p:spPr bwMode="auto">
            <a:xfrm>
              <a:off x="4577750" y="5329146"/>
              <a:ext cx="509286" cy="428927"/>
            </a:xfrm>
            <a:prstGeom prst="leftArrow">
              <a:avLst>
                <a:gd name="adj1" fmla="val 25558"/>
                <a:gd name="adj2" fmla="val 50000"/>
              </a:avLst>
            </a:prstGeom>
            <a:noFill/>
            <a:ln w="12700" cap="flat" cmpd="sng" algn="ctr">
              <a:solidFill>
                <a:srgbClr val="0B2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grpSp>
    </p:spTree>
    <p:extLst>
      <p:ext uri="{BB962C8B-B14F-4D97-AF65-F5344CB8AC3E}">
        <p14:creationId xmlns:p14="http://schemas.microsoft.com/office/powerpoint/2010/main" val="96342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a:bodyPr>
          <a:lstStyle/>
          <a:p>
            <a:pPr eaLnBrk="1" hangingPunct="1"/>
            <a:r>
              <a:rPr lang="en-US" dirty="0"/>
              <a:t>Persistent HTTP: one more detail</a:t>
            </a:r>
            <a:endParaRPr lang="en-US" sz="4400" dirty="0"/>
          </a:p>
        </p:txBody>
      </p:sp>
      <p:sp>
        <p:nvSpPr>
          <p:cNvPr id="184324" name="Rectangle 4"/>
          <p:cNvSpPr>
            <a:spLocks noGrp="1" noChangeArrowheads="1"/>
          </p:cNvSpPr>
          <p:nvPr>
            <p:ph idx="1"/>
          </p:nvPr>
        </p:nvSpPr>
        <p:spPr/>
        <p:txBody>
          <a:bodyPr>
            <a:noAutofit/>
          </a:bodyPr>
          <a:lstStyle/>
          <a:p>
            <a:pPr eaLnBrk="1" hangingPunct="1">
              <a:spcAft>
                <a:spcPts val="0"/>
              </a:spcAft>
              <a:buFontTx/>
              <a:buNone/>
            </a:pPr>
            <a:r>
              <a:rPr lang="en-US" sz="2800" u="sng" dirty="0"/>
              <a:t>Persistent </a:t>
            </a:r>
            <a:r>
              <a:rPr lang="en-US" sz="2800" b="1" i="1" u="sng" dirty="0">
                <a:solidFill>
                  <a:srgbClr val="3A1FFF"/>
                </a:solidFill>
              </a:rPr>
              <a:t>without</a:t>
            </a:r>
            <a:r>
              <a:rPr lang="en-US" sz="2800" u="sng" dirty="0">
                <a:solidFill>
                  <a:srgbClr val="3A1FFF"/>
                </a:solidFill>
              </a:rPr>
              <a:t> pipelining</a:t>
            </a:r>
            <a:r>
              <a:rPr lang="en-US" sz="2800" u="sng" dirty="0"/>
              <a:t>:</a:t>
            </a:r>
            <a:endParaRPr lang="en-US" sz="2800" dirty="0"/>
          </a:p>
          <a:p>
            <a:pPr eaLnBrk="1" hangingPunct="1"/>
            <a:r>
              <a:rPr lang="en-US" sz="2800" dirty="0"/>
              <a:t>client issues next request after the previous response </a:t>
            </a:r>
            <a:r>
              <a:rPr lang="en-US" sz="2800" i="1" dirty="0">
                <a:solidFill>
                  <a:srgbClr val="0B26FF"/>
                </a:solidFill>
              </a:rPr>
              <a:t>has been received</a:t>
            </a:r>
          </a:p>
          <a:p>
            <a:pPr eaLnBrk="1" hangingPunct="1"/>
            <a:r>
              <a:rPr lang="en-US" sz="2800" dirty="0"/>
              <a:t>Total delay: one RTT for </a:t>
            </a:r>
            <a:r>
              <a:rPr lang="en-US" sz="2800" i="1" dirty="0"/>
              <a:t>each</a:t>
            </a:r>
            <a:r>
              <a:rPr lang="en-US" sz="2800" dirty="0"/>
              <a:t> object plus data transfer time (after TCP connection setup)</a:t>
            </a:r>
          </a:p>
          <a:p>
            <a:pPr eaLnBrk="1" hangingPunct="1">
              <a:spcBef>
                <a:spcPts val="1800"/>
              </a:spcBef>
              <a:spcAft>
                <a:spcPts val="0"/>
              </a:spcAft>
              <a:buFontTx/>
              <a:buNone/>
            </a:pPr>
            <a:r>
              <a:rPr lang="en-US" sz="2800" u="sng" dirty="0"/>
              <a:t>Persistent </a:t>
            </a:r>
            <a:r>
              <a:rPr lang="en-US" sz="2800" b="1" i="1" u="sng" dirty="0">
                <a:solidFill>
                  <a:srgbClr val="3A1FFF"/>
                </a:solidFill>
              </a:rPr>
              <a:t>with</a:t>
            </a:r>
            <a:r>
              <a:rPr lang="en-US" sz="2800" u="sng" dirty="0">
                <a:solidFill>
                  <a:srgbClr val="3A1FFF"/>
                </a:solidFill>
              </a:rPr>
              <a:t> pipelining</a:t>
            </a:r>
            <a:r>
              <a:rPr lang="en-US" sz="2800" u="sng" dirty="0"/>
              <a:t>:</a:t>
            </a:r>
            <a:endParaRPr lang="en-US" sz="2800" dirty="0"/>
          </a:p>
          <a:p>
            <a:pPr eaLnBrk="1" hangingPunct="1"/>
            <a:r>
              <a:rPr lang="en-US" sz="2800" dirty="0"/>
              <a:t>client sends requests as soon as it sees a referenced object</a:t>
            </a:r>
          </a:p>
          <a:p>
            <a:r>
              <a:rPr lang="en-US" sz="2800" dirty="0"/>
              <a:t>Total delay: one RTT plus data transfer time for all objects (after TCP connection setup)</a:t>
            </a:r>
          </a:p>
          <a:p>
            <a:pPr eaLnBrk="1" hangingPunct="1"/>
            <a:endParaRPr lang="en-US" sz="2800" dirty="0"/>
          </a:p>
        </p:txBody>
      </p:sp>
      <p:sp>
        <p:nvSpPr>
          <p:cNvPr id="116742" name="Footer Placeholder 5"/>
          <p:cNvSpPr>
            <a:spLocks noGrp="1"/>
          </p:cNvSpPr>
          <p:nvPr>
            <p:ph type="ftr" sz="quarter" idx="11"/>
          </p:nvPr>
        </p:nvSpPr>
        <p:spPr>
          <a:noFill/>
        </p:spPr>
        <p:txBody>
          <a:bodyPr/>
          <a:lstStyle/>
          <a:p>
            <a:r>
              <a:rPr lang="en-US"/>
              <a:t>CS118 - Winter 2025</a:t>
            </a:r>
            <a:endParaRPr lang="en-US" dirty="0"/>
          </a:p>
        </p:txBody>
      </p:sp>
      <p:sp>
        <p:nvSpPr>
          <p:cNvPr id="116743" name="Slide Number Placeholder 6"/>
          <p:cNvSpPr>
            <a:spLocks noGrp="1"/>
          </p:cNvSpPr>
          <p:nvPr>
            <p:ph type="sldNum" sz="quarter" idx="12"/>
          </p:nvPr>
        </p:nvSpPr>
        <p:spPr>
          <a:noFill/>
        </p:spPr>
        <p:txBody>
          <a:bodyPr/>
          <a:lstStyle/>
          <a:p>
            <a:fld id="{DDE1D4B7-8F78-2645-B4B8-5A574A1B1BFF}" type="slidenum">
              <a:rPr lang="en-US">
                <a:latin typeface="Helvetica Neue" charset="0"/>
                <a:ea typeface="ＭＳ Ｐゴシック" charset="-128"/>
                <a:cs typeface="ＭＳ Ｐゴシック" charset="-128"/>
              </a:rPr>
              <a:pPr/>
              <a:t>32</a:t>
            </a:fld>
            <a:endParaRPr lang="en-US" dirty="0">
              <a:latin typeface="Helvetica Neue" charset="0"/>
              <a:ea typeface="ＭＳ Ｐゴシック" charset="-128"/>
              <a:cs typeface="ＭＳ Ｐゴシック" charset="-128"/>
            </a:endParaRPr>
          </a:p>
        </p:txBody>
      </p:sp>
    </p:spTree>
    <p:extLst>
      <p:ext uri="{BB962C8B-B14F-4D97-AF65-F5344CB8AC3E}">
        <p14:creationId xmlns:p14="http://schemas.microsoft.com/office/powerpoint/2010/main" val="256848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4">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Three factors in HTTP fetching</a:t>
            </a:r>
          </a:p>
        </p:txBody>
      </p:sp>
      <p:sp>
        <p:nvSpPr>
          <p:cNvPr id="4" name="Footer Placeholder 3"/>
          <p:cNvSpPr>
            <a:spLocks noGrp="1"/>
          </p:cNvSpPr>
          <p:nvPr>
            <p:ph type="ftr" sz="quarter" idx="11"/>
          </p:nvPr>
        </p:nvSpPr>
        <p:spPr/>
        <p:txBody>
          <a:bodyPr/>
          <a:lstStyle/>
          <a:p>
            <a:pPr>
              <a:defRPr/>
            </a:pPr>
            <a:r>
              <a:rPr lang="en-US"/>
              <a:t>CS118 - Winter 2025</a:t>
            </a:r>
            <a:endParaRPr lang="en-US" dirty="0"/>
          </a:p>
        </p:txBody>
      </p:sp>
      <p:sp>
        <p:nvSpPr>
          <p:cNvPr id="5" name="Slide Number Placeholder 4"/>
          <p:cNvSpPr>
            <a:spLocks noGrp="1"/>
          </p:cNvSpPr>
          <p:nvPr>
            <p:ph type="sldNum" sz="quarter" idx="12"/>
          </p:nvPr>
        </p:nvSpPr>
        <p:spPr/>
        <p:txBody>
          <a:bodyPr/>
          <a:lstStyle/>
          <a:p>
            <a:pPr>
              <a:defRPr/>
            </a:pPr>
            <a:fld id="{9C723E0E-4F07-CD49-BE2C-9BB645675CFB}" type="slidenum">
              <a:rPr lang="en-US" smtClean="0"/>
              <a:pPr>
                <a:defRPr/>
              </a:pPr>
              <a:t>33</a:t>
            </a:fld>
            <a:endParaRPr lang="en-US" dirty="0"/>
          </a:p>
        </p:txBody>
      </p:sp>
      <p:sp>
        <p:nvSpPr>
          <p:cNvPr id="7" name="TextBox 6"/>
          <p:cNvSpPr txBox="1"/>
          <p:nvPr/>
        </p:nvSpPr>
        <p:spPr>
          <a:xfrm>
            <a:off x="4083136" y="2025277"/>
            <a:ext cx="1986360" cy="646331"/>
          </a:xfrm>
          <a:prstGeom prst="rect">
            <a:avLst/>
          </a:prstGeom>
          <a:noFill/>
        </p:spPr>
        <p:txBody>
          <a:bodyPr wrap="square" rtlCol="0">
            <a:spAutoFit/>
          </a:bodyPr>
          <a:lstStyle/>
          <a:p>
            <a:r>
              <a:rPr lang="en-US" sz="1800" dirty="0">
                <a:latin typeface="Helvetica Neue"/>
                <a:cs typeface="Helvetica Neue"/>
              </a:rPr>
              <a:t>2. Use persistent connection or not</a:t>
            </a:r>
          </a:p>
        </p:txBody>
      </p:sp>
      <p:sp>
        <p:nvSpPr>
          <p:cNvPr id="11" name="TextBox 10"/>
          <p:cNvSpPr txBox="1"/>
          <p:nvPr/>
        </p:nvSpPr>
        <p:spPr>
          <a:xfrm>
            <a:off x="1929384" y="2060751"/>
            <a:ext cx="2185416" cy="646331"/>
          </a:xfrm>
          <a:prstGeom prst="rect">
            <a:avLst/>
          </a:prstGeom>
          <a:noFill/>
        </p:spPr>
        <p:txBody>
          <a:bodyPr wrap="square" rtlCol="0">
            <a:spAutoFit/>
          </a:bodyPr>
          <a:lstStyle/>
          <a:p>
            <a:r>
              <a:rPr lang="en-US" sz="1800" dirty="0">
                <a:latin typeface="Helvetica Neue"/>
                <a:cs typeface="Helvetica Neue"/>
              </a:rPr>
              <a:t>1. Set up parallel connections, or not</a:t>
            </a:r>
          </a:p>
        </p:txBody>
      </p:sp>
      <p:graphicFrame>
        <p:nvGraphicFramePr>
          <p:cNvPr id="3" name="Table 2">
            <a:extLst>
              <a:ext uri="{FF2B5EF4-FFF2-40B4-BE49-F238E27FC236}">
                <a16:creationId xmlns:a16="http://schemas.microsoft.com/office/drawing/2014/main" id="{A103525F-5E27-8C40-AF58-43337BC58EEF}"/>
              </a:ext>
            </a:extLst>
          </p:cNvPr>
          <p:cNvGraphicFramePr>
            <a:graphicFrameLocks noGrp="1"/>
          </p:cNvGraphicFramePr>
          <p:nvPr>
            <p:extLst>
              <p:ext uri="{D42A27DB-BD31-4B8C-83A1-F6EECF244321}">
                <p14:modId xmlns:p14="http://schemas.microsoft.com/office/powerpoint/2010/main" val="3979991338"/>
              </p:ext>
            </p:extLst>
          </p:nvPr>
        </p:nvGraphicFramePr>
        <p:xfrm>
          <a:off x="1953536" y="2715884"/>
          <a:ext cx="6123664" cy="1472068"/>
        </p:xfrm>
        <a:graphic>
          <a:graphicData uri="http://schemas.openxmlformats.org/drawingml/2006/table">
            <a:tbl>
              <a:tblPr firstRow="1" bandRow="1">
                <a:tableStyleId>{5C22544A-7EE6-4342-B048-85BDC9FD1C3A}</a:tableStyleId>
              </a:tblPr>
              <a:tblGrid>
                <a:gridCol w="2135864">
                  <a:extLst>
                    <a:ext uri="{9D8B030D-6E8A-4147-A177-3AD203B41FA5}">
                      <a16:colId xmlns:a16="http://schemas.microsoft.com/office/drawing/2014/main" val="1172723444"/>
                    </a:ext>
                  </a:extLst>
                </a:gridCol>
                <a:gridCol w="1981200">
                  <a:extLst>
                    <a:ext uri="{9D8B030D-6E8A-4147-A177-3AD203B41FA5}">
                      <a16:colId xmlns:a16="http://schemas.microsoft.com/office/drawing/2014/main" val="3727678079"/>
                    </a:ext>
                  </a:extLst>
                </a:gridCol>
                <a:gridCol w="2006600">
                  <a:extLst>
                    <a:ext uri="{9D8B030D-6E8A-4147-A177-3AD203B41FA5}">
                      <a16:colId xmlns:a16="http://schemas.microsoft.com/office/drawing/2014/main" val="672302397"/>
                    </a:ext>
                  </a:extLst>
                </a:gridCol>
              </a:tblGrid>
              <a:tr h="736034">
                <a:tc>
                  <a:txBody>
                    <a:bodyPr/>
                    <a:lstStyle/>
                    <a:p>
                      <a:r>
                        <a:rPr lang="en-US" sz="20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Can do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No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No</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677792"/>
                  </a:ext>
                </a:extLst>
              </a:tr>
              <a:tr h="736034">
                <a:tc>
                  <a:txBody>
                    <a:bodyPr/>
                    <a:lstStyle/>
                    <a:p>
                      <a:r>
                        <a:rPr lang="en-US" sz="20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Can do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Yes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Can do both</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1648716"/>
                  </a:ext>
                </a:extLst>
              </a:tr>
            </a:tbl>
          </a:graphicData>
        </a:graphic>
      </p:graphicFrame>
      <p:sp>
        <p:nvSpPr>
          <p:cNvPr id="14" name="TextBox 13">
            <a:extLst>
              <a:ext uri="{FF2B5EF4-FFF2-40B4-BE49-F238E27FC236}">
                <a16:creationId xmlns:a16="http://schemas.microsoft.com/office/drawing/2014/main" id="{20E7F347-160B-0846-97E8-533084538232}"/>
              </a:ext>
            </a:extLst>
          </p:cNvPr>
          <p:cNvSpPr txBox="1"/>
          <p:nvPr/>
        </p:nvSpPr>
        <p:spPr>
          <a:xfrm>
            <a:off x="425513" y="2869951"/>
            <a:ext cx="1188146" cy="1138773"/>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HTTP1.0</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dirty="0">
                <a:latin typeface="Helvetica Neue" panose="02000503000000020004" pitchFamily="2" charset="0"/>
                <a:ea typeface="Helvetica Neue" panose="02000503000000020004" pitchFamily="2" charset="0"/>
                <a:cs typeface="Helvetica Neue" panose="02000503000000020004" pitchFamily="2" charset="0"/>
              </a:rPr>
              <a:t>HTTP1.1</a:t>
            </a:r>
          </a:p>
        </p:txBody>
      </p:sp>
      <p:sp>
        <p:nvSpPr>
          <p:cNvPr id="12" name="TextBox 11">
            <a:extLst>
              <a:ext uri="{FF2B5EF4-FFF2-40B4-BE49-F238E27FC236}">
                <a16:creationId xmlns:a16="http://schemas.microsoft.com/office/drawing/2014/main" id="{84519E32-2817-4244-9FD6-D1179DCD28C4}"/>
              </a:ext>
            </a:extLst>
          </p:cNvPr>
          <p:cNvSpPr txBox="1"/>
          <p:nvPr/>
        </p:nvSpPr>
        <p:spPr>
          <a:xfrm>
            <a:off x="6178737" y="2038927"/>
            <a:ext cx="1849695" cy="646331"/>
          </a:xfrm>
          <a:prstGeom prst="rect">
            <a:avLst/>
          </a:prstGeom>
          <a:noFill/>
        </p:spPr>
        <p:txBody>
          <a:bodyPr wrap="square" rtlCol="0">
            <a:spAutoFit/>
          </a:bodyPr>
          <a:lstStyle/>
          <a:p>
            <a:r>
              <a:rPr lang="en-US" sz="1800" dirty="0">
                <a:latin typeface="Helvetica Neue"/>
                <a:cs typeface="Helvetica Neue"/>
              </a:rPr>
              <a:t>3. Use, or not use, pipelining</a:t>
            </a:r>
          </a:p>
        </p:txBody>
      </p:sp>
    </p:spTree>
    <p:extLst>
      <p:ext uri="{BB962C8B-B14F-4D97-AF65-F5344CB8AC3E}">
        <p14:creationId xmlns:p14="http://schemas.microsoft.com/office/powerpoint/2010/main" val="907188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Example: Non-persistent HTTP vs. persistent HTTP </a:t>
            </a:r>
          </a:p>
        </p:txBody>
      </p:sp>
      <p:sp>
        <p:nvSpPr>
          <p:cNvPr id="8" name="Content Placeholder 7"/>
          <p:cNvSpPr>
            <a:spLocks noGrp="1"/>
          </p:cNvSpPr>
          <p:nvPr>
            <p:ph idx="1"/>
          </p:nvPr>
        </p:nvSpPr>
        <p:spPr/>
        <p:txBody>
          <a:bodyPr>
            <a:normAutofit fontScale="92500" lnSpcReduction="10000"/>
          </a:bodyPr>
          <a:lstStyle/>
          <a:p>
            <a:pPr>
              <a:lnSpc>
                <a:spcPct val="150000"/>
              </a:lnSpc>
            </a:pPr>
            <a:r>
              <a:rPr lang="en-US" sz="2800" dirty="0"/>
              <a:t>A web page (base html) with 10 (small) referenced objects. How long for client to receive all them all?</a:t>
            </a:r>
          </a:p>
          <a:p>
            <a:pPr lvl="1">
              <a:lnSpc>
                <a:spcPct val="150000"/>
              </a:lnSpc>
            </a:pPr>
            <a:r>
              <a:rPr lang="en-US" dirty="0"/>
              <a:t>Ignore the object transmission time  </a:t>
            </a:r>
          </a:p>
          <a:p>
            <a:pPr marL="457200" lvl="1" indent="0">
              <a:lnSpc>
                <a:spcPct val="150000"/>
              </a:lnSpc>
              <a:buNone/>
            </a:pPr>
            <a:endParaRPr lang="en-US" sz="2400" dirty="0"/>
          </a:p>
          <a:p>
            <a:pPr lvl="1">
              <a:lnSpc>
                <a:spcPct val="150000"/>
              </a:lnSpc>
            </a:pPr>
            <a:r>
              <a:rPr lang="en-US" dirty="0"/>
              <a:t>Non-persistent HTTP (with 1 object one time)</a:t>
            </a:r>
          </a:p>
          <a:p>
            <a:pPr lvl="2">
              <a:lnSpc>
                <a:spcPct val="150000"/>
              </a:lnSpc>
            </a:pPr>
            <a:r>
              <a:rPr lang="en-US" dirty="0"/>
              <a:t>2RTT + 2RTT* 10 = 22 RTT</a:t>
            </a:r>
          </a:p>
          <a:p>
            <a:pPr lvl="1">
              <a:lnSpc>
                <a:spcPct val="150000"/>
              </a:lnSpc>
            </a:pPr>
            <a:r>
              <a:rPr lang="en-US" dirty="0"/>
              <a:t>Persistent HTTP </a:t>
            </a:r>
          </a:p>
          <a:p>
            <a:pPr lvl="2">
              <a:lnSpc>
                <a:spcPct val="150000"/>
              </a:lnSpc>
            </a:pPr>
            <a:r>
              <a:rPr lang="en-US" dirty="0"/>
              <a:t>2RTT + 10 RTT = 12 RTT</a:t>
            </a:r>
            <a:endParaRPr lang="en-US" sz="2800" dirty="0"/>
          </a:p>
          <a:p>
            <a:pPr lvl="1">
              <a:lnSpc>
                <a:spcPct val="150000"/>
              </a:lnSpc>
            </a:pPr>
            <a:r>
              <a:rPr lang="en-US" dirty="0"/>
              <a:t>Non-persistent HTTP (5 objects in parallel)</a:t>
            </a:r>
          </a:p>
          <a:p>
            <a:pPr lvl="2">
              <a:lnSpc>
                <a:spcPct val="150000"/>
              </a:lnSpc>
            </a:pPr>
            <a:r>
              <a:rPr lang="en-US" dirty="0"/>
              <a:t>2RTT + 2RTT (1~5 objects) + 2RTT (6~10 objects) = 6RTT</a:t>
            </a:r>
          </a:p>
          <a:p>
            <a:pPr marL="342900" lvl="1" indent="0">
              <a:lnSpc>
                <a:spcPct val="150000"/>
              </a:lnSpc>
              <a:buNone/>
            </a:pPr>
            <a:endParaRPr lang="en-US" dirty="0"/>
          </a:p>
          <a:p>
            <a:pPr>
              <a:lnSpc>
                <a:spcPct val="150000"/>
              </a:lnSpc>
            </a:pPr>
            <a:endParaRPr lang="en-US" dirty="0"/>
          </a:p>
        </p:txBody>
      </p:sp>
      <p:sp>
        <p:nvSpPr>
          <p:cNvPr id="2" name="Footer Placeholder 1">
            <a:extLst>
              <a:ext uri="{FF2B5EF4-FFF2-40B4-BE49-F238E27FC236}">
                <a16:creationId xmlns:a16="http://schemas.microsoft.com/office/drawing/2014/main" id="{07F0759E-56AE-A9D2-E802-D109DCF4B0D8}"/>
              </a:ext>
            </a:extLst>
          </p:cNvPr>
          <p:cNvSpPr>
            <a:spLocks noGrp="1"/>
          </p:cNvSpPr>
          <p:nvPr>
            <p:ph type="ftr" sz="quarter" idx="11"/>
          </p:nvPr>
        </p:nvSpPr>
        <p:spPr/>
        <p:txBody>
          <a:bodyPr/>
          <a:lstStyle/>
          <a:p>
            <a:pPr>
              <a:defRPr/>
            </a:pPr>
            <a:r>
              <a:rPr lang="en-US"/>
              <a:t>CS118 - Winter 2025</a:t>
            </a:r>
            <a:endParaRPr lang="en-US" dirty="0"/>
          </a:p>
        </p:txBody>
      </p:sp>
      <p:sp>
        <p:nvSpPr>
          <p:cNvPr id="4" name="Slide Number Placeholder 3">
            <a:extLst>
              <a:ext uri="{FF2B5EF4-FFF2-40B4-BE49-F238E27FC236}">
                <a16:creationId xmlns:a16="http://schemas.microsoft.com/office/drawing/2014/main" id="{1DCE3FD8-0B6C-B24A-E6AE-D854B636EF98}"/>
              </a:ext>
            </a:extLst>
          </p:cNvPr>
          <p:cNvSpPr>
            <a:spLocks noGrp="1"/>
          </p:cNvSpPr>
          <p:nvPr>
            <p:ph type="sldNum" sz="quarter" idx="12"/>
          </p:nvPr>
        </p:nvSpPr>
        <p:spPr/>
        <p:txBody>
          <a:bodyPr/>
          <a:lstStyle/>
          <a:p>
            <a:pPr>
              <a:defRPr/>
            </a:pPr>
            <a:fld id="{9C723E0E-4F07-CD49-BE2C-9BB645675CFB}" type="slidenum">
              <a:rPr lang="en-US" smtClean="0"/>
              <a:pPr>
                <a:defRPr/>
              </a:pPr>
              <a:t>34</a:t>
            </a:fld>
            <a:endParaRPr lang="en-US" dirty="0"/>
          </a:p>
        </p:txBody>
      </p:sp>
    </p:spTree>
    <p:extLst>
      <p:ext uri="{BB962C8B-B14F-4D97-AF65-F5344CB8AC3E}">
        <p14:creationId xmlns:p14="http://schemas.microsoft.com/office/powerpoint/2010/main" val="2979532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51"/>
          <p:cNvSpPr>
            <a:spLocks noGrp="1" noChangeArrowheads="1"/>
          </p:cNvSpPr>
          <p:nvPr>
            <p:ph type="title"/>
          </p:nvPr>
        </p:nvSpPr>
        <p:spPr/>
        <p:txBody>
          <a:bodyPr/>
          <a:lstStyle/>
          <a:p>
            <a:pPr eaLnBrk="1" hangingPunct="1"/>
            <a:r>
              <a:rPr lang="en-US" dirty="0"/>
              <a:t>HTTP/1.0 vs HTTP/1.1 with pipelining</a:t>
            </a:r>
          </a:p>
        </p:txBody>
      </p:sp>
      <p:sp>
        <p:nvSpPr>
          <p:cNvPr id="21510" name="Footer Placeholder 3"/>
          <p:cNvSpPr>
            <a:spLocks noGrp="1"/>
          </p:cNvSpPr>
          <p:nvPr>
            <p:ph type="ftr" sz="quarter" idx="11"/>
          </p:nvPr>
        </p:nvSpPr>
        <p:spPr>
          <a:xfrm>
            <a:off x="0" y="6701405"/>
            <a:ext cx="1026488" cy="156595"/>
          </a:xfrm>
          <a:prstGeom prst="rect">
            <a:avLst/>
          </a:prstGeom>
          <a:noFill/>
        </p:spPr>
        <p:txBody>
          <a:bodyPr/>
          <a:lstStyle/>
          <a:p>
            <a:r>
              <a:rPr lang="en-US"/>
              <a:t>CS118 - Winter 2025</a:t>
            </a:r>
            <a:endParaRPr lang="en-US" dirty="0"/>
          </a:p>
        </p:txBody>
      </p:sp>
      <p:sp>
        <p:nvSpPr>
          <p:cNvPr id="21511" name="Slide Number Placeholder 4"/>
          <p:cNvSpPr>
            <a:spLocks noGrp="1"/>
          </p:cNvSpPr>
          <p:nvPr>
            <p:ph type="sldNum" sz="quarter" idx="12"/>
          </p:nvPr>
        </p:nvSpPr>
        <p:spPr>
          <a:xfrm>
            <a:off x="5295900" y="6673850"/>
            <a:ext cx="457200" cy="184150"/>
          </a:xfrm>
          <a:noFill/>
        </p:spPr>
        <p:txBody>
          <a:bodyPr/>
          <a:lstStyle/>
          <a:p>
            <a:fld id="{15C78D57-9518-8449-B5F0-87ABA583E087}" type="slidenum">
              <a:rPr lang="en-US">
                <a:latin typeface="Helvetica Neue" charset="0"/>
                <a:ea typeface="ＭＳ Ｐゴシック" charset="-128"/>
                <a:cs typeface="ＭＳ Ｐゴシック" charset="-128"/>
              </a:rPr>
              <a:pPr/>
              <a:t>35</a:t>
            </a:fld>
            <a:endParaRPr lang="en-US" dirty="0">
              <a:latin typeface="Helvetica Neue" charset="0"/>
              <a:ea typeface="ＭＳ Ｐゴシック" charset="-128"/>
              <a:cs typeface="ＭＳ Ｐゴシック" charset="-128"/>
            </a:endParaRPr>
          </a:p>
        </p:txBody>
      </p:sp>
      <p:sp>
        <p:nvSpPr>
          <p:cNvPr id="34824" name="Text Box 5"/>
          <p:cNvSpPr txBox="1">
            <a:spLocks noChangeArrowheads="1"/>
          </p:cNvSpPr>
          <p:nvPr/>
        </p:nvSpPr>
        <p:spPr bwMode="auto">
          <a:xfrm>
            <a:off x="347663" y="977900"/>
            <a:ext cx="7897413" cy="461665"/>
          </a:xfrm>
          <a:prstGeom prst="rect">
            <a:avLst/>
          </a:prstGeom>
          <a:noFill/>
          <a:ln w="9525">
            <a:noFill/>
            <a:miter lim="800000"/>
            <a:headEnd/>
            <a:tailEnd/>
          </a:ln>
        </p:spPr>
        <p:txBody>
          <a:bodyPr wrap="none">
            <a:prstTxWarp prst="textNoShape">
              <a:avLst/>
            </a:prstTxWarp>
            <a:spAutoFit/>
          </a:bodyPr>
          <a:lstStyle/>
          <a:p>
            <a:pPr>
              <a:defRPr/>
            </a:pPr>
            <a:r>
              <a:rPr lang="en-US" sz="2400" dirty="0">
                <a:latin typeface="Helvetica Neue"/>
                <a:cs typeface="Helvetica Neue"/>
              </a:rPr>
              <a:t>Fetching one index.html file </a:t>
            </a:r>
            <a:r>
              <a:rPr lang="en-US" sz="2400" b="1" i="1" dirty="0">
                <a:latin typeface="Helvetica Neue"/>
                <a:cs typeface="Helvetica Neue"/>
              </a:rPr>
              <a:t>and</a:t>
            </a:r>
            <a:r>
              <a:rPr lang="en-US" sz="2400" dirty="0">
                <a:latin typeface="Helvetica Neue"/>
                <a:cs typeface="Helvetica Neue"/>
              </a:rPr>
              <a:t> 10 referenced jpeg files  </a:t>
            </a:r>
          </a:p>
        </p:txBody>
      </p:sp>
      <p:graphicFrame>
        <p:nvGraphicFramePr>
          <p:cNvPr id="21506" name="Object 2"/>
          <p:cNvGraphicFramePr>
            <a:graphicFrameLocks noChangeAspect="1"/>
          </p:cNvGraphicFramePr>
          <p:nvPr/>
        </p:nvGraphicFramePr>
        <p:xfrm>
          <a:off x="1604963" y="2038350"/>
          <a:ext cx="752475" cy="596900"/>
        </p:xfrm>
        <a:graphic>
          <a:graphicData uri="http://schemas.openxmlformats.org/presentationml/2006/ole">
            <mc:AlternateContent xmlns:mc="http://schemas.openxmlformats.org/markup-compatibility/2006">
              <mc:Choice xmlns:v="urn:schemas-microsoft-com:vml" Requires="v">
                <p:oleObj name="Clip" r:id="rId3" imgW="1308100" imgH="1079500" progId="">
                  <p:embed/>
                </p:oleObj>
              </mc:Choice>
              <mc:Fallback>
                <p:oleObj name="Clip" r:id="rId3" imgW="1308100" imgH="1079500" progId="">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963" y="2038350"/>
                        <a:ext cx="752475" cy="596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21513" name="Group 7"/>
          <p:cNvGrpSpPr>
            <a:grpSpLocks/>
          </p:cNvGrpSpPr>
          <p:nvPr/>
        </p:nvGrpSpPr>
        <p:grpSpPr bwMode="auto">
          <a:xfrm>
            <a:off x="3503613" y="1633538"/>
            <a:ext cx="504825" cy="1071562"/>
            <a:chOff x="4180" y="783"/>
            <a:chExt cx="150" cy="307"/>
          </a:xfrm>
        </p:grpSpPr>
        <p:sp>
          <p:nvSpPr>
            <p:cNvPr id="21555" name="AutoShape 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21556" name="Rectangle 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21557" name="Rectangle 1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21558" name="AutoShape 1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21559" name="Line 1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21560" name="Line 1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21561" name="Rectangle 1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21562" name="Rectangle 1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sp>
        <p:nvSpPr>
          <p:cNvPr id="21514" name="Line 16"/>
          <p:cNvSpPr>
            <a:spLocks noChangeShapeType="1"/>
          </p:cNvSpPr>
          <p:nvPr/>
        </p:nvSpPr>
        <p:spPr bwMode="auto">
          <a:xfrm flipH="1">
            <a:off x="1970088" y="2863850"/>
            <a:ext cx="46037" cy="3803650"/>
          </a:xfrm>
          <a:prstGeom prst="line">
            <a:avLst/>
          </a:prstGeom>
          <a:noFill/>
          <a:ln w="9525">
            <a:solidFill>
              <a:srgbClr val="FF0000"/>
            </a:solidFill>
            <a:prstDash val="sysDot"/>
            <a:round/>
            <a:headEnd/>
            <a:tailEnd type="triangle" w="med" len="med"/>
          </a:ln>
        </p:spPr>
        <p:txBody>
          <a:bodyPr wrap="none" anchor="ctr">
            <a:prstTxWarp prst="textNoShape">
              <a:avLst/>
            </a:prstTxWarp>
          </a:bodyPr>
          <a:lstStyle/>
          <a:p>
            <a:endParaRPr lang="en-US" dirty="0"/>
          </a:p>
        </p:txBody>
      </p:sp>
      <p:sp>
        <p:nvSpPr>
          <p:cNvPr id="21515" name="Line 17"/>
          <p:cNvSpPr>
            <a:spLocks noChangeShapeType="1"/>
          </p:cNvSpPr>
          <p:nvPr/>
        </p:nvSpPr>
        <p:spPr bwMode="auto">
          <a:xfrm flipH="1">
            <a:off x="3660775" y="2857500"/>
            <a:ext cx="46038" cy="3783013"/>
          </a:xfrm>
          <a:prstGeom prst="line">
            <a:avLst/>
          </a:prstGeom>
          <a:noFill/>
          <a:ln w="9525">
            <a:solidFill>
              <a:srgbClr val="FF0000"/>
            </a:solidFill>
            <a:prstDash val="sysDot"/>
            <a:round/>
            <a:headEnd/>
            <a:tailEnd type="triangle" w="med" len="med"/>
          </a:ln>
        </p:spPr>
        <p:txBody>
          <a:bodyPr wrap="none" anchor="ctr">
            <a:prstTxWarp prst="textNoShape">
              <a:avLst/>
            </a:prstTxWarp>
          </a:bodyPr>
          <a:lstStyle/>
          <a:p>
            <a:endParaRPr lang="en-US" dirty="0"/>
          </a:p>
        </p:txBody>
      </p:sp>
      <p:grpSp>
        <p:nvGrpSpPr>
          <p:cNvPr id="21516" name="Group 56"/>
          <p:cNvGrpSpPr>
            <a:grpSpLocks/>
          </p:cNvGrpSpPr>
          <p:nvPr/>
        </p:nvGrpSpPr>
        <p:grpSpPr bwMode="auto">
          <a:xfrm>
            <a:off x="1812925" y="2862263"/>
            <a:ext cx="1900238" cy="752475"/>
            <a:chOff x="481" y="1933"/>
            <a:chExt cx="1197" cy="474"/>
          </a:xfrm>
        </p:grpSpPr>
        <p:sp>
          <p:nvSpPr>
            <p:cNvPr id="21552" name="Line 18"/>
            <p:cNvSpPr>
              <a:spLocks noChangeShapeType="1"/>
            </p:cNvSpPr>
            <p:nvPr/>
          </p:nvSpPr>
          <p:spPr bwMode="auto">
            <a:xfrm>
              <a:off x="608" y="1945"/>
              <a:ext cx="1065" cy="21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21553" name="Line 19"/>
            <p:cNvSpPr>
              <a:spLocks noChangeShapeType="1"/>
            </p:cNvSpPr>
            <p:nvPr/>
          </p:nvSpPr>
          <p:spPr bwMode="auto">
            <a:xfrm flipH="1">
              <a:off x="608" y="2181"/>
              <a:ext cx="1070" cy="22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21554" name="AutoShape 22"/>
            <p:cNvSpPr>
              <a:spLocks/>
            </p:cNvSpPr>
            <p:nvPr/>
          </p:nvSpPr>
          <p:spPr bwMode="auto">
            <a:xfrm>
              <a:off x="481" y="1933"/>
              <a:ext cx="67" cy="462"/>
            </a:xfrm>
            <a:prstGeom prst="leftBrace">
              <a:avLst>
                <a:gd name="adj1" fmla="val 57463"/>
                <a:gd name="adj2" fmla="val 50000"/>
              </a:avLst>
            </a:prstGeom>
            <a:noFill/>
            <a:ln w="9525">
              <a:solidFill>
                <a:schemeClr val="tx1"/>
              </a:solidFill>
              <a:round/>
              <a:headEnd/>
              <a:tailEnd/>
            </a:ln>
          </p:spPr>
          <p:txBody>
            <a:bodyPr wrap="none" anchor="ctr">
              <a:prstTxWarp prst="textNoShape">
                <a:avLst/>
              </a:prstTxWarp>
            </a:bodyPr>
            <a:lstStyle/>
            <a:p>
              <a:endParaRPr lang="en-US" dirty="0"/>
            </a:p>
          </p:txBody>
        </p:sp>
      </p:grpSp>
      <p:sp>
        <p:nvSpPr>
          <p:cNvPr id="437303" name="Text Box 55"/>
          <p:cNvSpPr txBox="1">
            <a:spLocks noChangeArrowheads="1"/>
          </p:cNvSpPr>
          <p:nvPr/>
        </p:nvSpPr>
        <p:spPr bwMode="auto">
          <a:xfrm>
            <a:off x="454026" y="3144349"/>
            <a:ext cx="1543050" cy="338554"/>
          </a:xfrm>
          <a:prstGeom prst="rect">
            <a:avLst/>
          </a:prstGeom>
          <a:noFill/>
          <a:ln w="9525">
            <a:noFill/>
            <a:miter lim="800000"/>
            <a:headEnd/>
            <a:tailEnd/>
          </a:ln>
        </p:spPr>
        <p:txBody>
          <a:bodyPr wrap="square">
            <a:prstTxWarp prst="textNoShape">
              <a:avLst/>
            </a:prstTxWarp>
            <a:spAutoFit/>
          </a:bodyPr>
          <a:lstStyle/>
          <a:p>
            <a:pPr>
              <a:spcBef>
                <a:spcPct val="0"/>
              </a:spcBef>
              <a:buClrTx/>
              <a:buSzTx/>
              <a:buFontTx/>
              <a:buNone/>
            </a:pPr>
            <a:r>
              <a:rPr lang="en-US" dirty="0"/>
              <a:t>Open TCP conn</a:t>
            </a:r>
            <a:endParaRPr lang="en-US" sz="1800" dirty="0"/>
          </a:p>
        </p:txBody>
      </p:sp>
      <p:grpSp>
        <p:nvGrpSpPr>
          <p:cNvPr id="12" name="Group 11"/>
          <p:cNvGrpSpPr/>
          <p:nvPr/>
        </p:nvGrpSpPr>
        <p:grpSpPr>
          <a:xfrm>
            <a:off x="388844" y="3702050"/>
            <a:ext cx="3352894" cy="752475"/>
            <a:chOff x="388844" y="3702050"/>
            <a:chExt cx="3352894" cy="752475"/>
          </a:xfrm>
        </p:grpSpPr>
        <p:sp>
          <p:nvSpPr>
            <p:cNvPr id="21549" name="Line 58"/>
            <p:cNvSpPr>
              <a:spLocks noChangeShapeType="1"/>
            </p:cNvSpPr>
            <p:nvPr/>
          </p:nvSpPr>
          <p:spPr bwMode="auto">
            <a:xfrm>
              <a:off x="2043113" y="3721100"/>
              <a:ext cx="1690688" cy="33337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21550" name="Line 59"/>
            <p:cNvSpPr>
              <a:spLocks noChangeShapeType="1"/>
            </p:cNvSpPr>
            <p:nvPr/>
          </p:nvSpPr>
          <p:spPr bwMode="auto">
            <a:xfrm flipH="1">
              <a:off x="2043113" y="4095750"/>
              <a:ext cx="1698625" cy="35877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21551" name="AutoShape 60"/>
            <p:cNvSpPr>
              <a:spLocks/>
            </p:cNvSpPr>
            <p:nvPr/>
          </p:nvSpPr>
          <p:spPr bwMode="auto">
            <a:xfrm>
              <a:off x="1841500" y="3702050"/>
              <a:ext cx="106363" cy="733425"/>
            </a:xfrm>
            <a:prstGeom prst="leftBrace">
              <a:avLst>
                <a:gd name="adj1" fmla="val 57463"/>
                <a:gd name="adj2" fmla="val 50000"/>
              </a:avLst>
            </a:prstGeom>
            <a:noFill/>
            <a:ln w="9525">
              <a:solidFill>
                <a:schemeClr val="tx1"/>
              </a:solidFill>
              <a:round/>
              <a:headEnd/>
              <a:tailEnd/>
            </a:ln>
          </p:spPr>
          <p:txBody>
            <a:bodyPr wrap="none" anchor="ctr">
              <a:prstTxWarp prst="textNoShape">
                <a:avLst/>
              </a:prstTxWarp>
            </a:bodyPr>
            <a:lstStyle/>
            <a:p>
              <a:endParaRPr lang="en-US" dirty="0"/>
            </a:p>
          </p:txBody>
        </p:sp>
        <p:sp>
          <p:nvSpPr>
            <p:cNvPr id="437309" name="Text Box 61"/>
            <p:cNvSpPr txBox="1">
              <a:spLocks noChangeArrowheads="1"/>
            </p:cNvSpPr>
            <p:nvPr/>
          </p:nvSpPr>
          <p:spPr bwMode="auto">
            <a:xfrm>
              <a:off x="388844" y="3924608"/>
              <a:ext cx="1597024" cy="338554"/>
            </a:xfrm>
            <a:prstGeom prst="rect">
              <a:avLst/>
            </a:prstGeom>
            <a:noFill/>
            <a:ln w="9525">
              <a:noFill/>
              <a:miter lim="800000"/>
              <a:headEnd/>
              <a:tailEnd/>
            </a:ln>
          </p:spPr>
          <p:txBody>
            <a:bodyPr wrap="square">
              <a:prstTxWarp prst="textNoShape">
                <a:avLst/>
              </a:prstTxWarp>
              <a:spAutoFit/>
            </a:bodyPr>
            <a:lstStyle/>
            <a:p>
              <a:pPr>
                <a:spcBef>
                  <a:spcPct val="0"/>
                </a:spcBef>
                <a:buClrTx/>
                <a:buSzTx/>
                <a:buFontTx/>
                <a:buNone/>
              </a:pPr>
              <a:r>
                <a:rPr lang="en-US" dirty="0"/>
                <a:t>Fetch index file</a:t>
              </a:r>
              <a:endParaRPr lang="en-US" sz="1800" dirty="0"/>
            </a:p>
          </p:txBody>
        </p:sp>
      </p:grpSp>
      <p:sp>
        <p:nvSpPr>
          <p:cNvPr id="21522" name="Text Box 63"/>
          <p:cNvSpPr txBox="1">
            <a:spLocks noChangeArrowheads="1"/>
          </p:cNvSpPr>
          <p:nvPr/>
        </p:nvSpPr>
        <p:spPr bwMode="auto">
          <a:xfrm>
            <a:off x="1558925" y="1550988"/>
            <a:ext cx="1271588" cy="396875"/>
          </a:xfrm>
          <a:prstGeom prst="rect">
            <a:avLst/>
          </a:prstGeom>
          <a:noFill/>
          <a:ln w="9525">
            <a:noFill/>
            <a:miter lim="800000"/>
            <a:headEnd/>
            <a:tailEnd/>
          </a:ln>
        </p:spPr>
        <p:txBody>
          <a:bodyPr wrap="none">
            <a:prstTxWarp prst="textNoShape">
              <a:avLst/>
            </a:prstTxWarp>
            <a:spAutoFit/>
          </a:bodyPr>
          <a:lstStyle/>
          <a:p>
            <a:r>
              <a:rPr lang="en-US" sz="2000" dirty="0">
                <a:solidFill>
                  <a:srgbClr val="0000FF"/>
                </a:solidFill>
                <a:latin typeface="Arial" charset="0"/>
              </a:rPr>
              <a:t>HTTP/1.0</a:t>
            </a:r>
          </a:p>
        </p:txBody>
      </p:sp>
      <p:grpSp>
        <p:nvGrpSpPr>
          <p:cNvPr id="10" name="Group 9"/>
          <p:cNvGrpSpPr/>
          <p:nvPr/>
        </p:nvGrpSpPr>
        <p:grpSpPr>
          <a:xfrm>
            <a:off x="171450" y="4543425"/>
            <a:ext cx="3714750" cy="2314575"/>
            <a:chOff x="171450" y="4543425"/>
            <a:chExt cx="3714750" cy="2314575"/>
          </a:xfrm>
        </p:grpSpPr>
        <p:sp>
          <p:nvSpPr>
            <p:cNvPr id="21517" name="AutoShape 43"/>
            <p:cNvSpPr>
              <a:spLocks/>
            </p:cNvSpPr>
            <p:nvPr/>
          </p:nvSpPr>
          <p:spPr bwMode="auto">
            <a:xfrm>
              <a:off x="1614488" y="4543425"/>
              <a:ext cx="347662" cy="2314575"/>
            </a:xfrm>
            <a:prstGeom prst="leftBrace">
              <a:avLst>
                <a:gd name="adj1" fmla="val 82726"/>
                <a:gd name="adj2" fmla="val 50000"/>
              </a:avLst>
            </a:prstGeom>
            <a:noFill/>
            <a:ln w="9525">
              <a:solidFill>
                <a:schemeClr val="tx1"/>
              </a:solidFill>
              <a:round/>
              <a:headEnd/>
              <a:tailEnd/>
            </a:ln>
          </p:spPr>
          <p:txBody>
            <a:bodyPr wrap="none" anchor="ctr">
              <a:prstTxWarp prst="textNoShape">
                <a:avLst/>
              </a:prstTxWarp>
            </a:bodyPr>
            <a:lstStyle/>
            <a:p>
              <a:endParaRPr lang="en-US" dirty="0"/>
            </a:p>
          </p:txBody>
        </p:sp>
        <p:sp>
          <p:nvSpPr>
            <p:cNvPr id="437310" name="Text Box 62"/>
            <p:cNvSpPr txBox="1">
              <a:spLocks noChangeArrowheads="1"/>
            </p:cNvSpPr>
            <p:nvPr/>
          </p:nvSpPr>
          <p:spPr bwMode="auto">
            <a:xfrm>
              <a:off x="171450" y="5366429"/>
              <a:ext cx="1597024" cy="664797"/>
            </a:xfrm>
            <a:prstGeom prst="rect">
              <a:avLst/>
            </a:prstGeom>
            <a:noFill/>
            <a:ln w="9525">
              <a:noFill/>
              <a:miter lim="800000"/>
              <a:headEnd/>
              <a:tailEnd/>
            </a:ln>
          </p:spPr>
          <p:txBody>
            <a:bodyPr wrap="square" lIns="0" tIns="0" rIns="0" bIns="0">
              <a:prstTxWarp prst="textNoShape">
                <a:avLst/>
              </a:prstTxWarp>
              <a:spAutoFit/>
            </a:bodyPr>
            <a:lstStyle/>
            <a:p>
              <a:pPr>
                <a:lnSpc>
                  <a:spcPct val="90000"/>
                </a:lnSpc>
                <a:spcBef>
                  <a:spcPct val="0"/>
                </a:spcBef>
                <a:buClrTx/>
                <a:buSzTx/>
                <a:buFontTx/>
                <a:buNone/>
              </a:pPr>
              <a:r>
                <a:rPr lang="en-US" dirty="0"/>
                <a:t>Repeat the above 2 steps 10 times to get all objects</a:t>
              </a:r>
            </a:p>
          </p:txBody>
        </p:sp>
        <p:sp>
          <p:nvSpPr>
            <p:cNvPr id="437316" name="Text Box 68"/>
            <p:cNvSpPr txBox="1">
              <a:spLocks noChangeArrowheads="1"/>
            </p:cNvSpPr>
            <p:nvPr/>
          </p:nvSpPr>
          <p:spPr bwMode="auto">
            <a:xfrm>
              <a:off x="1958975" y="5634038"/>
              <a:ext cx="1927225" cy="825500"/>
            </a:xfrm>
            <a:prstGeom prst="rect">
              <a:avLst/>
            </a:prstGeom>
            <a:noFill/>
            <a:ln w="9525">
              <a:noFill/>
              <a:miter lim="800000"/>
              <a:headEnd/>
              <a:tailEnd/>
            </a:ln>
          </p:spPr>
          <p:txBody>
            <a:bodyPr>
              <a:prstTxWarp prst="textNoShape">
                <a:avLst/>
              </a:prstTxWarp>
              <a:spAutoFit/>
            </a:bodyPr>
            <a:lstStyle/>
            <a:p>
              <a:pPr>
                <a:spcBef>
                  <a:spcPct val="0"/>
                </a:spcBef>
                <a:buClrTx/>
                <a:buSzTx/>
                <a:buFontTx/>
                <a:buNone/>
              </a:pPr>
              <a:r>
                <a:rPr lang="en-US" dirty="0"/>
                <a:t>Total time: 22RTT (plus data transfer time)</a:t>
              </a:r>
            </a:p>
          </p:txBody>
        </p:sp>
      </p:grpSp>
      <p:graphicFrame>
        <p:nvGraphicFramePr>
          <p:cNvPr id="21507" name="Object 3"/>
          <p:cNvGraphicFramePr>
            <a:graphicFrameLocks noChangeAspect="1"/>
          </p:cNvGraphicFramePr>
          <p:nvPr/>
        </p:nvGraphicFramePr>
        <p:xfrm>
          <a:off x="6218238" y="2038251"/>
          <a:ext cx="752475" cy="596776"/>
        </p:xfrm>
        <a:graphic>
          <a:graphicData uri="http://schemas.openxmlformats.org/presentationml/2006/ole">
            <mc:AlternateContent xmlns:mc="http://schemas.openxmlformats.org/markup-compatibility/2006">
              <mc:Choice xmlns:v="urn:schemas-microsoft-com:vml" Requires="v">
                <p:oleObj name="Clip" r:id="rId5" imgW="1308100" imgH="1079500" progId="">
                  <p:embed/>
                </p:oleObj>
              </mc:Choice>
              <mc:Fallback>
                <p:oleObj name="Clip" r:id="rId5" imgW="1308100" imgH="1079500" progId="">
                  <p:embed/>
                  <p:pic>
                    <p:nvPicPr>
                      <p:cNvPr id="0" name="Picture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238" y="2038251"/>
                        <a:ext cx="752475" cy="59677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1525" name="AutoShape 29"/>
          <p:cNvSpPr>
            <a:spLocks noChangeArrowheads="1"/>
          </p:cNvSpPr>
          <p:nvPr/>
        </p:nvSpPr>
        <p:spPr bwMode="auto">
          <a:xfrm>
            <a:off x="8116888" y="2457092"/>
            <a:ext cx="504825" cy="247769"/>
          </a:xfrm>
          <a:prstGeom prst="parallelogram">
            <a:avLst>
              <a:gd name="adj" fmla="val 81388"/>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21526" name="Rectangle 30"/>
          <p:cNvSpPr>
            <a:spLocks noChangeArrowheads="1"/>
          </p:cNvSpPr>
          <p:nvPr/>
        </p:nvSpPr>
        <p:spPr bwMode="auto">
          <a:xfrm>
            <a:off x="8372666" y="1640502"/>
            <a:ext cx="232220" cy="823570"/>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21527" name="Rectangle 31"/>
          <p:cNvSpPr>
            <a:spLocks noChangeArrowheads="1"/>
          </p:cNvSpPr>
          <p:nvPr/>
        </p:nvSpPr>
        <p:spPr bwMode="auto">
          <a:xfrm>
            <a:off x="8120254" y="1874313"/>
            <a:ext cx="319723" cy="823570"/>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21528" name="AutoShape 32"/>
          <p:cNvSpPr>
            <a:spLocks noChangeArrowheads="1"/>
          </p:cNvSpPr>
          <p:nvPr/>
        </p:nvSpPr>
        <p:spPr bwMode="auto">
          <a:xfrm>
            <a:off x="8116888" y="1633523"/>
            <a:ext cx="504825" cy="247769"/>
          </a:xfrm>
          <a:prstGeom prst="parallelogram">
            <a:avLst>
              <a:gd name="adj" fmla="val 81388"/>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21529" name="Line 33"/>
          <p:cNvSpPr>
            <a:spLocks noChangeShapeType="1"/>
          </p:cNvSpPr>
          <p:nvPr/>
        </p:nvSpPr>
        <p:spPr bwMode="auto">
          <a:xfrm>
            <a:off x="8621713" y="1650971"/>
            <a:ext cx="0" cy="80612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21530" name="Line 34"/>
          <p:cNvSpPr>
            <a:spLocks noChangeShapeType="1"/>
          </p:cNvSpPr>
          <p:nvPr/>
        </p:nvSpPr>
        <p:spPr bwMode="auto">
          <a:xfrm flipH="1">
            <a:off x="8439976" y="2457092"/>
            <a:ext cx="181737" cy="240790"/>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21531" name="Rectangle 35"/>
          <p:cNvSpPr>
            <a:spLocks noChangeArrowheads="1"/>
          </p:cNvSpPr>
          <p:nvPr/>
        </p:nvSpPr>
        <p:spPr bwMode="auto">
          <a:xfrm>
            <a:off x="8160640" y="1982493"/>
            <a:ext cx="212027" cy="474599"/>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21532" name="Rectangle 36"/>
          <p:cNvSpPr>
            <a:spLocks noChangeArrowheads="1"/>
          </p:cNvSpPr>
          <p:nvPr/>
        </p:nvSpPr>
        <p:spPr bwMode="auto">
          <a:xfrm>
            <a:off x="8190929" y="2125571"/>
            <a:ext cx="161544" cy="167506"/>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sp>
        <p:nvSpPr>
          <p:cNvPr id="21533" name="Line 37"/>
          <p:cNvSpPr>
            <a:spLocks noChangeShapeType="1"/>
          </p:cNvSpPr>
          <p:nvPr/>
        </p:nvSpPr>
        <p:spPr bwMode="auto">
          <a:xfrm>
            <a:off x="6629401" y="2863578"/>
            <a:ext cx="0" cy="3858127"/>
          </a:xfrm>
          <a:prstGeom prst="line">
            <a:avLst/>
          </a:prstGeom>
          <a:noFill/>
          <a:ln w="9525">
            <a:solidFill>
              <a:srgbClr val="FF0000"/>
            </a:solidFill>
            <a:prstDash val="sysDot"/>
            <a:round/>
            <a:headEnd/>
            <a:tailEnd type="triangle" w="med" len="med"/>
          </a:ln>
        </p:spPr>
        <p:txBody>
          <a:bodyPr wrap="none" anchor="ctr">
            <a:prstTxWarp prst="textNoShape">
              <a:avLst/>
            </a:prstTxWarp>
          </a:bodyPr>
          <a:lstStyle/>
          <a:p>
            <a:endParaRPr lang="en-US" dirty="0"/>
          </a:p>
        </p:txBody>
      </p:sp>
      <p:sp>
        <p:nvSpPr>
          <p:cNvPr id="21534" name="Line 38"/>
          <p:cNvSpPr>
            <a:spLocks noChangeShapeType="1"/>
          </p:cNvSpPr>
          <p:nvPr/>
        </p:nvSpPr>
        <p:spPr bwMode="auto">
          <a:xfrm>
            <a:off x="8320088" y="2857230"/>
            <a:ext cx="0" cy="3838821"/>
          </a:xfrm>
          <a:prstGeom prst="line">
            <a:avLst/>
          </a:prstGeom>
          <a:noFill/>
          <a:ln w="9525">
            <a:solidFill>
              <a:srgbClr val="FF0000"/>
            </a:solidFill>
            <a:prstDash val="sysDot"/>
            <a:round/>
            <a:headEnd/>
            <a:tailEnd type="triangle" w="med" len="med"/>
          </a:ln>
        </p:spPr>
        <p:txBody>
          <a:bodyPr wrap="none" anchor="ctr">
            <a:prstTxWarp prst="textNoShape">
              <a:avLst/>
            </a:prstTxWarp>
          </a:bodyPr>
          <a:lstStyle/>
          <a:p>
            <a:endParaRPr lang="en-US" dirty="0"/>
          </a:p>
        </p:txBody>
      </p:sp>
      <p:sp>
        <p:nvSpPr>
          <p:cNvPr id="21535" name="Text Box 64"/>
          <p:cNvSpPr txBox="1">
            <a:spLocks noChangeArrowheads="1"/>
          </p:cNvSpPr>
          <p:nvPr/>
        </p:nvSpPr>
        <p:spPr bwMode="auto">
          <a:xfrm>
            <a:off x="6184901" y="1560513"/>
            <a:ext cx="1271587" cy="396792"/>
          </a:xfrm>
          <a:prstGeom prst="rect">
            <a:avLst/>
          </a:prstGeom>
          <a:noFill/>
          <a:ln w="9525">
            <a:noFill/>
            <a:miter lim="800000"/>
            <a:headEnd/>
            <a:tailEnd/>
          </a:ln>
        </p:spPr>
        <p:txBody>
          <a:bodyPr wrap="none">
            <a:prstTxWarp prst="textNoShape">
              <a:avLst/>
            </a:prstTxWarp>
            <a:spAutoFit/>
          </a:bodyPr>
          <a:lstStyle/>
          <a:p>
            <a:r>
              <a:rPr lang="en-US" sz="2000" dirty="0">
                <a:solidFill>
                  <a:srgbClr val="0000FF"/>
                </a:solidFill>
                <a:latin typeface="Arial" charset="0"/>
              </a:rPr>
              <a:t>HTTP/1.1</a:t>
            </a:r>
          </a:p>
        </p:txBody>
      </p:sp>
      <p:grpSp>
        <p:nvGrpSpPr>
          <p:cNvPr id="8" name="Group 7"/>
          <p:cNvGrpSpPr/>
          <p:nvPr/>
        </p:nvGrpSpPr>
        <p:grpSpPr>
          <a:xfrm>
            <a:off x="4928754" y="2842946"/>
            <a:ext cx="3408797" cy="752318"/>
            <a:chOff x="4928754" y="2842946"/>
            <a:chExt cx="3408797" cy="752318"/>
          </a:xfrm>
        </p:grpSpPr>
        <p:sp>
          <p:nvSpPr>
            <p:cNvPr id="21536" name="Line 70"/>
            <p:cNvSpPr>
              <a:spLocks noChangeShapeType="1"/>
            </p:cNvSpPr>
            <p:nvPr/>
          </p:nvSpPr>
          <p:spPr bwMode="auto">
            <a:xfrm>
              <a:off x="6638926" y="2861992"/>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21537" name="Line 71"/>
            <p:cNvSpPr>
              <a:spLocks noChangeShapeType="1"/>
            </p:cNvSpPr>
            <p:nvPr/>
          </p:nvSpPr>
          <p:spPr bwMode="auto">
            <a:xfrm flipH="1">
              <a:off x="6638926" y="3236564"/>
              <a:ext cx="1698625" cy="3587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21538" name="AutoShape 72"/>
            <p:cNvSpPr>
              <a:spLocks/>
            </p:cNvSpPr>
            <p:nvPr/>
          </p:nvSpPr>
          <p:spPr bwMode="auto">
            <a:xfrm>
              <a:off x="6437313" y="2842946"/>
              <a:ext cx="106363" cy="733272"/>
            </a:xfrm>
            <a:prstGeom prst="leftBrace">
              <a:avLst>
                <a:gd name="adj1" fmla="val 57462"/>
                <a:gd name="adj2" fmla="val 50000"/>
              </a:avLst>
            </a:prstGeom>
            <a:noFill/>
            <a:ln w="9525">
              <a:solidFill>
                <a:schemeClr val="tx1"/>
              </a:solidFill>
              <a:round/>
              <a:headEnd/>
              <a:tailEnd/>
            </a:ln>
          </p:spPr>
          <p:txBody>
            <a:bodyPr wrap="none" anchor="ctr">
              <a:prstTxWarp prst="textNoShape">
                <a:avLst/>
              </a:prstTxWarp>
            </a:bodyPr>
            <a:lstStyle/>
            <a:p>
              <a:endParaRPr lang="en-US" dirty="0"/>
            </a:p>
          </p:txBody>
        </p:sp>
        <p:sp>
          <p:nvSpPr>
            <p:cNvPr id="21539" name="Text Box 73"/>
            <p:cNvSpPr txBox="1">
              <a:spLocks noChangeArrowheads="1"/>
            </p:cNvSpPr>
            <p:nvPr/>
          </p:nvSpPr>
          <p:spPr bwMode="auto">
            <a:xfrm>
              <a:off x="4928754" y="3068560"/>
              <a:ext cx="1549040" cy="338554"/>
            </a:xfrm>
            <a:prstGeom prst="rect">
              <a:avLst/>
            </a:prstGeom>
            <a:noFill/>
            <a:ln w="9525">
              <a:noFill/>
              <a:miter lim="800000"/>
              <a:headEnd/>
              <a:tailEnd/>
            </a:ln>
          </p:spPr>
          <p:txBody>
            <a:bodyPr wrap="square">
              <a:prstTxWarp prst="textNoShape">
                <a:avLst/>
              </a:prstTxWarp>
              <a:spAutoFit/>
            </a:bodyPr>
            <a:lstStyle/>
            <a:p>
              <a:pPr>
                <a:spcBef>
                  <a:spcPct val="0"/>
                </a:spcBef>
                <a:buClrTx/>
                <a:buSzTx/>
                <a:buFontTx/>
                <a:buNone/>
              </a:pPr>
              <a:r>
                <a:rPr lang="en-US" dirty="0"/>
                <a:t>Open TCP conn</a:t>
              </a:r>
              <a:endParaRPr lang="en-US" sz="1800" dirty="0"/>
            </a:p>
          </p:txBody>
        </p:sp>
      </p:grpSp>
      <p:grpSp>
        <p:nvGrpSpPr>
          <p:cNvPr id="9" name="Group 8"/>
          <p:cNvGrpSpPr/>
          <p:nvPr/>
        </p:nvGrpSpPr>
        <p:grpSpPr>
          <a:xfrm>
            <a:off x="4928755" y="3682558"/>
            <a:ext cx="3429434" cy="752318"/>
            <a:chOff x="4928755" y="3682558"/>
            <a:chExt cx="3429434" cy="752318"/>
          </a:xfrm>
        </p:grpSpPr>
        <p:sp>
          <p:nvSpPr>
            <p:cNvPr id="21540" name="Line 75"/>
            <p:cNvSpPr>
              <a:spLocks noChangeShapeType="1"/>
            </p:cNvSpPr>
            <p:nvPr/>
          </p:nvSpPr>
          <p:spPr bwMode="auto">
            <a:xfrm>
              <a:off x="6667501" y="3701604"/>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21541" name="Line 76"/>
            <p:cNvSpPr>
              <a:spLocks noChangeShapeType="1"/>
            </p:cNvSpPr>
            <p:nvPr/>
          </p:nvSpPr>
          <p:spPr bwMode="auto">
            <a:xfrm flipH="1">
              <a:off x="6632576" y="4076176"/>
              <a:ext cx="1698625" cy="3587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21542" name="AutoShape 77"/>
            <p:cNvSpPr>
              <a:spLocks/>
            </p:cNvSpPr>
            <p:nvPr/>
          </p:nvSpPr>
          <p:spPr bwMode="auto">
            <a:xfrm>
              <a:off x="6465888" y="3682558"/>
              <a:ext cx="106363" cy="733272"/>
            </a:xfrm>
            <a:prstGeom prst="leftBrace">
              <a:avLst>
                <a:gd name="adj1" fmla="val 57462"/>
                <a:gd name="adj2" fmla="val 50000"/>
              </a:avLst>
            </a:prstGeom>
            <a:noFill/>
            <a:ln w="9525">
              <a:solidFill>
                <a:schemeClr val="tx1"/>
              </a:solidFill>
              <a:round/>
              <a:headEnd/>
              <a:tailEnd/>
            </a:ln>
          </p:spPr>
          <p:txBody>
            <a:bodyPr wrap="none" anchor="ctr">
              <a:prstTxWarp prst="textNoShape">
                <a:avLst/>
              </a:prstTxWarp>
            </a:bodyPr>
            <a:lstStyle/>
            <a:p>
              <a:endParaRPr lang="en-US" dirty="0"/>
            </a:p>
          </p:txBody>
        </p:sp>
        <p:sp>
          <p:nvSpPr>
            <p:cNvPr id="21543" name="Text Box 78"/>
            <p:cNvSpPr txBox="1">
              <a:spLocks noChangeArrowheads="1"/>
            </p:cNvSpPr>
            <p:nvPr/>
          </p:nvSpPr>
          <p:spPr bwMode="auto">
            <a:xfrm>
              <a:off x="4928755" y="3937643"/>
              <a:ext cx="1844762" cy="338554"/>
            </a:xfrm>
            <a:prstGeom prst="rect">
              <a:avLst/>
            </a:prstGeom>
            <a:noFill/>
            <a:ln w="9525">
              <a:noFill/>
              <a:miter lim="800000"/>
              <a:headEnd/>
              <a:tailEnd/>
            </a:ln>
          </p:spPr>
          <p:txBody>
            <a:bodyPr wrap="square">
              <a:prstTxWarp prst="textNoShape">
                <a:avLst/>
              </a:prstTxWarp>
              <a:spAutoFit/>
            </a:bodyPr>
            <a:lstStyle/>
            <a:p>
              <a:pPr>
                <a:spcBef>
                  <a:spcPct val="0"/>
                </a:spcBef>
                <a:buClrTx/>
                <a:buSzTx/>
                <a:buFontTx/>
                <a:buNone/>
              </a:pPr>
              <a:r>
                <a:rPr lang="en-US" dirty="0"/>
                <a:t>Fetch index file</a:t>
              </a:r>
              <a:endParaRPr lang="en-US" sz="1800" dirty="0"/>
            </a:p>
          </p:txBody>
        </p:sp>
      </p:grpSp>
      <p:cxnSp>
        <p:nvCxnSpPr>
          <p:cNvPr id="4" name="Straight Connector 3"/>
          <p:cNvCxnSpPr/>
          <p:nvPr/>
        </p:nvCxnSpPr>
        <p:spPr bwMode="auto">
          <a:xfrm>
            <a:off x="1796086" y="4464031"/>
            <a:ext cx="6632687" cy="0"/>
          </a:xfrm>
          <a:prstGeom prst="line">
            <a:avLst/>
          </a:prstGeom>
          <a:noFill/>
          <a:ln w="12700" cap="flat" cmpd="sng" algn="ctr">
            <a:solidFill>
              <a:schemeClr val="tx1"/>
            </a:solidFill>
            <a:prstDash val="dot"/>
            <a:round/>
            <a:headEnd type="none" w="med" len="med"/>
            <a:tailEnd type="none" w="med" len="med"/>
          </a:ln>
          <a:effectLst/>
        </p:spPr>
      </p:cxnSp>
      <p:sp>
        <p:nvSpPr>
          <p:cNvPr id="21548" name="Text Box 85"/>
          <p:cNvSpPr txBox="1">
            <a:spLocks noChangeArrowheads="1"/>
          </p:cNvSpPr>
          <p:nvPr/>
        </p:nvSpPr>
        <p:spPr bwMode="auto">
          <a:xfrm>
            <a:off x="6467347" y="6032672"/>
            <a:ext cx="2448935" cy="584776"/>
          </a:xfrm>
          <a:prstGeom prst="rect">
            <a:avLst/>
          </a:prstGeom>
          <a:noFill/>
          <a:ln w="9525">
            <a:noFill/>
            <a:miter lim="800000"/>
            <a:headEnd/>
            <a:tailEnd/>
          </a:ln>
        </p:spPr>
        <p:txBody>
          <a:bodyPr wrap="square">
            <a:prstTxWarp prst="textNoShape">
              <a:avLst/>
            </a:prstTxWarp>
            <a:spAutoFit/>
          </a:bodyPr>
          <a:lstStyle/>
          <a:p>
            <a:pPr>
              <a:spcBef>
                <a:spcPct val="0"/>
              </a:spcBef>
              <a:buClrTx/>
              <a:buSzTx/>
              <a:buFontTx/>
              <a:buNone/>
            </a:pPr>
            <a:r>
              <a:rPr lang="en-US" dirty="0">
                <a:latin typeface="Helvetica Neue"/>
                <a:cs typeface="Helvetica Neue"/>
              </a:rPr>
              <a:t>Total time: 3RTT (plus data transfer time)</a:t>
            </a:r>
          </a:p>
        </p:txBody>
      </p:sp>
      <p:grpSp>
        <p:nvGrpSpPr>
          <p:cNvPr id="13" name="Group 12"/>
          <p:cNvGrpSpPr/>
          <p:nvPr/>
        </p:nvGrpSpPr>
        <p:grpSpPr>
          <a:xfrm>
            <a:off x="4953369" y="4466620"/>
            <a:ext cx="3363545" cy="1394430"/>
            <a:chOff x="4953369" y="4466620"/>
            <a:chExt cx="3363545" cy="1394430"/>
          </a:xfrm>
        </p:grpSpPr>
        <p:sp>
          <p:nvSpPr>
            <p:cNvPr id="21544" name="AutoShape 79"/>
            <p:cNvSpPr>
              <a:spLocks/>
            </p:cNvSpPr>
            <p:nvPr/>
          </p:nvSpPr>
          <p:spPr bwMode="auto">
            <a:xfrm>
              <a:off x="6397626" y="4466620"/>
              <a:ext cx="160337" cy="1394430"/>
            </a:xfrm>
            <a:prstGeom prst="leftBrace">
              <a:avLst>
                <a:gd name="adj1" fmla="val 54621"/>
                <a:gd name="adj2" fmla="val 50000"/>
              </a:avLst>
            </a:prstGeom>
            <a:noFill/>
            <a:ln w="9525">
              <a:solidFill>
                <a:schemeClr val="tx1"/>
              </a:solidFill>
              <a:round/>
              <a:headEnd/>
              <a:tailEnd/>
            </a:ln>
          </p:spPr>
          <p:txBody>
            <a:bodyPr wrap="none" anchor="ctr">
              <a:prstTxWarp prst="textNoShape">
                <a:avLst/>
              </a:prstTxWarp>
            </a:bodyPr>
            <a:lstStyle/>
            <a:p>
              <a:endParaRPr lang="en-US" dirty="0"/>
            </a:p>
          </p:txBody>
        </p:sp>
        <p:sp>
          <p:nvSpPr>
            <p:cNvPr id="21545" name="Text Box 80"/>
            <p:cNvSpPr txBox="1">
              <a:spLocks noChangeArrowheads="1"/>
            </p:cNvSpPr>
            <p:nvPr/>
          </p:nvSpPr>
          <p:spPr bwMode="auto">
            <a:xfrm>
              <a:off x="4953369" y="4825386"/>
              <a:ext cx="1506645" cy="830997"/>
            </a:xfrm>
            <a:prstGeom prst="rect">
              <a:avLst/>
            </a:prstGeom>
            <a:noFill/>
            <a:ln w="9525">
              <a:noFill/>
              <a:miter lim="800000"/>
              <a:headEnd/>
              <a:tailEnd/>
            </a:ln>
          </p:spPr>
          <p:txBody>
            <a:bodyPr wrap="square">
              <a:prstTxWarp prst="textNoShape">
                <a:avLst/>
              </a:prstTxWarp>
              <a:spAutoFit/>
            </a:bodyPr>
            <a:lstStyle/>
            <a:p>
              <a:pPr>
                <a:spcBef>
                  <a:spcPct val="0"/>
                </a:spcBef>
                <a:buClrTx/>
                <a:buSzTx/>
                <a:buFontTx/>
                <a:buNone/>
              </a:pPr>
              <a:r>
                <a:rPr lang="en-US" dirty="0"/>
                <a:t>Send 10 requests, get all objects</a:t>
              </a:r>
              <a:endParaRPr lang="en-US" sz="1800" dirty="0"/>
            </a:p>
          </p:txBody>
        </p:sp>
        <p:grpSp>
          <p:nvGrpSpPr>
            <p:cNvPr id="3" name="Group 2"/>
            <p:cNvGrpSpPr/>
            <p:nvPr/>
          </p:nvGrpSpPr>
          <p:grpSpPr>
            <a:xfrm>
              <a:off x="6619875" y="4468542"/>
              <a:ext cx="1697039" cy="642340"/>
              <a:chOff x="6619875" y="4468542"/>
              <a:chExt cx="1697039" cy="642340"/>
            </a:xfrm>
          </p:grpSpPr>
          <p:sp>
            <p:nvSpPr>
              <p:cNvPr id="62" name="Line 70"/>
              <p:cNvSpPr>
                <a:spLocks noChangeShapeType="1"/>
              </p:cNvSpPr>
              <p:nvPr/>
            </p:nvSpPr>
            <p:spPr bwMode="auto">
              <a:xfrm>
                <a:off x="6626226" y="4468542"/>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63" name="Line 70"/>
              <p:cNvSpPr>
                <a:spLocks noChangeShapeType="1"/>
              </p:cNvSpPr>
              <p:nvPr/>
            </p:nvSpPr>
            <p:spPr bwMode="auto">
              <a:xfrm>
                <a:off x="6619875" y="4493943"/>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b="1" dirty="0"/>
              </a:p>
            </p:txBody>
          </p:sp>
          <p:sp>
            <p:nvSpPr>
              <p:cNvPr id="64" name="Line 70"/>
              <p:cNvSpPr>
                <a:spLocks noChangeShapeType="1"/>
              </p:cNvSpPr>
              <p:nvPr/>
            </p:nvSpPr>
            <p:spPr bwMode="auto">
              <a:xfrm>
                <a:off x="6624108" y="4523577"/>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b="1" dirty="0"/>
              </a:p>
            </p:txBody>
          </p:sp>
          <p:sp>
            <p:nvSpPr>
              <p:cNvPr id="65" name="Line 70"/>
              <p:cNvSpPr>
                <a:spLocks noChangeShapeType="1"/>
              </p:cNvSpPr>
              <p:nvPr/>
            </p:nvSpPr>
            <p:spPr bwMode="auto">
              <a:xfrm>
                <a:off x="6624109" y="4557442"/>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b="1" dirty="0"/>
              </a:p>
            </p:txBody>
          </p:sp>
          <p:sp>
            <p:nvSpPr>
              <p:cNvPr id="66" name="Line 70"/>
              <p:cNvSpPr>
                <a:spLocks noChangeShapeType="1"/>
              </p:cNvSpPr>
              <p:nvPr/>
            </p:nvSpPr>
            <p:spPr bwMode="auto">
              <a:xfrm>
                <a:off x="6624110" y="4595542"/>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b="1" dirty="0"/>
              </a:p>
            </p:txBody>
          </p:sp>
          <p:sp>
            <p:nvSpPr>
              <p:cNvPr id="67" name="Line 70"/>
              <p:cNvSpPr>
                <a:spLocks noChangeShapeType="1"/>
              </p:cNvSpPr>
              <p:nvPr/>
            </p:nvSpPr>
            <p:spPr bwMode="auto">
              <a:xfrm>
                <a:off x="6624110" y="4625175"/>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b="1" dirty="0"/>
              </a:p>
            </p:txBody>
          </p:sp>
          <p:sp>
            <p:nvSpPr>
              <p:cNvPr id="68" name="Line 70"/>
              <p:cNvSpPr>
                <a:spLocks noChangeShapeType="1"/>
              </p:cNvSpPr>
              <p:nvPr/>
            </p:nvSpPr>
            <p:spPr bwMode="auto">
              <a:xfrm>
                <a:off x="6624110" y="4663275"/>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b="1" dirty="0"/>
              </a:p>
            </p:txBody>
          </p:sp>
          <p:sp>
            <p:nvSpPr>
              <p:cNvPr id="69" name="Line 70"/>
              <p:cNvSpPr>
                <a:spLocks noChangeShapeType="1"/>
              </p:cNvSpPr>
              <p:nvPr/>
            </p:nvSpPr>
            <p:spPr bwMode="auto">
              <a:xfrm>
                <a:off x="6624110" y="4701376"/>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b="1" dirty="0"/>
              </a:p>
            </p:txBody>
          </p:sp>
          <p:sp>
            <p:nvSpPr>
              <p:cNvPr id="70" name="Line 70"/>
              <p:cNvSpPr>
                <a:spLocks noChangeShapeType="1"/>
              </p:cNvSpPr>
              <p:nvPr/>
            </p:nvSpPr>
            <p:spPr bwMode="auto">
              <a:xfrm>
                <a:off x="6624109" y="4739476"/>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b="1" dirty="0"/>
              </a:p>
            </p:txBody>
          </p:sp>
          <p:sp>
            <p:nvSpPr>
              <p:cNvPr id="71" name="Line 70"/>
              <p:cNvSpPr>
                <a:spLocks noChangeShapeType="1"/>
              </p:cNvSpPr>
              <p:nvPr/>
            </p:nvSpPr>
            <p:spPr bwMode="auto">
              <a:xfrm>
                <a:off x="6624109" y="4777576"/>
                <a:ext cx="1690688" cy="33330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b="1" dirty="0"/>
              </a:p>
            </p:txBody>
          </p:sp>
        </p:grpSp>
      </p:grpSp>
      <p:grpSp>
        <p:nvGrpSpPr>
          <p:cNvPr id="7" name="Group 6"/>
          <p:cNvGrpSpPr/>
          <p:nvPr/>
        </p:nvGrpSpPr>
        <p:grpSpPr>
          <a:xfrm>
            <a:off x="6588508" y="5037467"/>
            <a:ext cx="1782468" cy="613362"/>
            <a:chOff x="6588508" y="5037467"/>
            <a:chExt cx="1782468" cy="613362"/>
          </a:xfrm>
        </p:grpSpPr>
        <p:sp>
          <p:nvSpPr>
            <p:cNvPr id="2" name="Left Arrow 1"/>
            <p:cNvSpPr/>
            <p:nvPr/>
          </p:nvSpPr>
          <p:spPr bwMode="auto">
            <a:xfrm rot="20627400">
              <a:off x="6588508" y="5037467"/>
              <a:ext cx="1757069" cy="83139"/>
            </a:xfrm>
            <a:prstGeom prst="leftArrow">
              <a:avLst>
                <a:gd name="adj1" fmla="val 68337"/>
                <a:gd name="adj2" fmla="val 718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65" charset="0"/>
              </a:endParaRPr>
            </a:p>
          </p:txBody>
        </p:sp>
        <p:grpSp>
          <p:nvGrpSpPr>
            <p:cNvPr id="6" name="Group 5"/>
            <p:cNvGrpSpPr/>
            <p:nvPr/>
          </p:nvGrpSpPr>
          <p:grpSpPr>
            <a:xfrm>
              <a:off x="6594857" y="5100968"/>
              <a:ext cx="1776119" cy="549861"/>
              <a:chOff x="6594857" y="5100968"/>
              <a:chExt cx="1776119" cy="549861"/>
            </a:xfrm>
          </p:grpSpPr>
          <p:sp>
            <p:nvSpPr>
              <p:cNvPr id="72" name="Left Arrow 71"/>
              <p:cNvSpPr/>
              <p:nvPr/>
            </p:nvSpPr>
            <p:spPr bwMode="auto">
              <a:xfrm rot="20627400">
                <a:off x="6604382" y="5100968"/>
                <a:ext cx="1757069" cy="83139"/>
              </a:xfrm>
              <a:prstGeom prst="leftArrow">
                <a:avLst>
                  <a:gd name="adj1" fmla="val 68337"/>
                  <a:gd name="adj2" fmla="val 718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65" charset="0"/>
                </a:endParaRPr>
              </a:p>
            </p:txBody>
          </p:sp>
          <p:sp>
            <p:nvSpPr>
              <p:cNvPr id="73" name="Left Arrow 72"/>
              <p:cNvSpPr/>
              <p:nvPr/>
            </p:nvSpPr>
            <p:spPr bwMode="auto">
              <a:xfrm rot="20627400">
                <a:off x="6601208" y="5161293"/>
                <a:ext cx="1757069" cy="83139"/>
              </a:xfrm>
              <a:prstGeom prst="leftArrow">
                <a:avLst>
                  <a:gd name="adj1" fmla="val 68337"/>
                  <a:gd name="adj2" fmla="val 718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65" charset="0"/>
                </a:endParaRPr>
              </a:p>
            </p:txBody>
          </p:sp>
          <p:sp>
            <p:nvSpPr>
              <p:cNvPr id="74" name="Left Arrow 73"/>
              <p:cNvSpPr/>
              <p:nvPr/>
            </p:nvSpPr>
            <p:spPr bwMode="auto">
              <a:xfrm rot="20627400">
                <a:off x="6594858" y="5221617"/>
                <a:ext cx="1757069" cy="83139"/>
              </a:xfrm>
              <a:prstGeom prst="leftArrow">
                <a:avLst>
                  <a:gd name="adj1" fmla="val 68337"/>
                  <a:gd name="adj2" fmla="val 718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65" charset="0"/>
                </a:endParaRPr>
              </a:p>
            </p:txBody>
          </p:sp>
          <p:sp>
            <p:nvSpPr>
              <p:cNvPr id="75" name="Left Arrow 74"/>
              <p:cNvSpPr/>
              <p:nvPr/>
            </p:nvSpPr>
            <p:spPr bwMode="auto">
              <a:xfrm rot="20627400">
                <a:off x="6604382" y="5275592"/>
                <a:ext cx="1757069" cy="83139"/>
              </a:xfrm>
              <a:prstGeom prst="leftArrow">
                <a:avLst>
                  <a:gd name="adj1" fmla="val 68337"/>
                  <a:gd name="adj2" fmla="val 718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65" charset="0"/>
                </a:endParaRPr>
              </a:p>
            </p:txBody>
          </p:sp>
          <p:sp>
            <p:nvSpPr>
              <p:cNvPr id="76" name="Left Arrow 75"/>
              <p:cNvSpPr/>
              <p:nvPr/>
            </p:nvSpPr>
            <p:spPr bwMode="auto">
              <a:xfrm rot="20627400">
                <a:off x="6598032" y="5335915"/>
                <a:ext cx="1757069" cy="83139"/>
              </a:xfrm>
              <a:prstGeom prst="leftArrow">
                <a:avLst>
                  <a:gd name="adj1" fmla="val 68337"/>
                  <a:gd name="adj2" fmla="val 718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65" charset="0"/>
                </a:endParaRPr>
              </a:p>
            </p:txBody>
          </p:sp>
          <p:sp>
            <p:nvSpPr>
              <p:cNvPr id="77" name="Left Arrow 76"/>
              <p:cNvSpPr/>
              <p:nvPr/>
            </p:nvSpPr>
            <p:spPr bwMode="auto">
              <a:xfrm rot="20627400">
                <a:off x="6594857" y="5396241"/>
                <a:ext cx="1757069" cy="83139"/>
              </a:xfrm>
              <a:prstGeom prst="leftArrow">
                <a:avLst>
                  <a:gd name="adj1" fmla="val 68337"/>
                  <a:gd name="adj2" fmla="val 718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65" charset="0"/>
                </a:endParaRPr>
              </a:p>
            </p:txBody>
          </p:sp>
          <p:sp>
            <p:nvSpPr>
              <p:cNvPr id="78" name="Left Arrow 77"/>
              <p:cNvSpPr/>
              <p:nvPr/>
            </p:nvSpPr>
            <p:spPr bwMode="auto">
              <a:xfrm rot="20627400">
                <a:off x="6601207" y="5513714"/>
                <a:ext cx="1757069" cy="83139"/>
              </a:xfrm>
              <a:prstGeom prst="leftArrow">
                <a:avLst>
                  <a:gd name="adj1" fmla="val 68337"/>
                  <a:gd name="adj2" fmla="val 718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65" charset="0"/>
                </a:endParaRPr>
              </a:p>
            </p:txBody>
          </p:sp>
          <p:sp>
            <p:nvSpPr>
              <p:cNvPr id="79" name="Left Arrow 78"/>
              <p:cNvSpPr/>
              <p:nvPr/>
            </p:nvSpPr>
            <p:spPr bwMode="auto">
              <a:xfrm rot="20627400">
                <a:off x="6594857" y="5456565"/>
                <a:ext cx="1757069" cy="83139"/>
              </a:xfrm>
              <a:prstGeom prst="leftArrow">
                <a:avLst>
                  <a:gd name="adj1" fmla="val 68337"/>
                  <a:gd name="adj2" fmla="val 718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65" charset="0"/>
                </a:endParaRPr>
              </a:p>
            </p:txBody>
          </p:sp>
          <p:sp>
            <p:nvSpPr>
              <p:cNvPr id="80" name="Left Arrow 79"/>
              <p:cNvSpPr/>
              <p:nvPr/>
            </p:nvSpPr>
            <p:spPr bwMode="auto">
              <a:xfrm rot="20627400">
                <a:off x="6613907" y="5567690"/>
                <a:ext cx="1757069" cy="83139"/>
              </a:xfrm>
              <a:prstGeom prst="leftArrow">
                <a:avLst>
                  <a:gd name="adj1" fmla="val 68337"/>
                  <a:gd name="adj2" fmla="val 718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65" charset="0"/>
                </a:endParaRPr>
              </a:p>
            </p:txBody>
          </p:sp>
        </p:grpSp>
      </p:grpSp>
    </p:spTree>
    <p:extLst>
      <p:ext uri="{BB962C8B-B14F-4D97-AF65-F5344CB8AC3E}">
        <p14:creationId xmlns:p14="http://schemas.microsoft.com/office/powerpoint/2010/main" val="354787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81CEAB-CD2D-FED2-C51F-46A7BA3E8F32}"/>
              </a:ext>
            </a:extLst>
          </p:cNvPr>
          <p:cNvSpPr>
            <a:spLocks noGrp="1"/>
          </p:cNvSpPr>
          <p:nvPr>
            <p:ph type="title"/>
          </p:nvPr>
        </p:nvSpPr>
        <p:spPr/>
        <p:txBody>
          <a:bodyPr/>
          <a:lstStyle/>
          <a:p>
            <a:r>
              <a:rPr lang="en-US" dirty="0"/>
              <a:t>How to scale web services?</a:t>
            </a:r>
          </a:p>
        </p:txBody>
      </p:sp>
      <p:sp>
        <p:nvSpPr>
          <p:cNvPr id="6" name="Content Placeholder 5">
            <a:extLst>
              <a:ext uri="{FF2B5EF4-FFF2-40B4-BE49-F238E27FC236}">
                <a16:creationId xmlns:a16="http://schemas.microsoft.com/office/drawing/2014/main" id="{29DF5862-BAC0-636B-DC87-6903499045D2}"/>
              </a:ext>
            </a:extLst>
          </p:cNvPr>
          <p:cNvSpPr>
            <a:spLocks noGrp="1"/>
          </p:cNvSpPr>
          <p:nvPr>
            <p:ph idx="1"/>
          </p:nvPr>
        </p:nvSpPr>
        <p:spPr>
          <a:xfrm>
            <a:off x="163037" y="935279"/>
            <a:ext cx="4988512" cy="5733808"/>
          </a:xfrm>
        </p:spPr>
        <p:txBody>
          <a:bodyPr/>
          <a:lstStyle/>
          <a:p>
            <a:r>
              <a:rPr lang="en-US" dirty="0"/>
              <a:t>Popular websites may receive thousands of requests per second</a:t>
            </a:r>
          </a:p>
          <a:p>
            <a:r>
              <a:rPr lang="en-US" dirty="0"/>
              <a:t>Each web server can only handle limited number of users at any given time</a:t>
            </a:r>
          </a:p>
          <a:p>
            <a:r>
              <a:rPr lang="en-US" dirty="0"/>
              <a:t>Popular web contents requested by many users</a:t>
            </a:r>
          </a:p>
          <a:p>
            <a:pPr marL="0" indent="0">
              <a:buNone/>
            </a:pPr>
            <a:endParaRPr lang="en-US" dirty="0"/>
          </a:p>
        </p:txBody>
      </p:sp>
      <p:sp>
        <p:nvSpPr>
          <p:cNvPr id="3" name="Footer Placeholder 2">
            <a:extLst>
              <a:ext uri="{FF2B5EF4-FFF2-40B4-BE49-F238E27FC236}">
                <a16:creationId xmlns:a16="http://schemas.microsoft.com/office/drawing/2014/main" id="{F6DD497A-363A-3A58-5E52-8FC1D7240CC8}"/>
              </a:ext>
            </a:extLst>
          </p:cNvPr>
          <p:cNvSpPr>
            <a:spLocks noGrp="1"/>
          </p:cNvSpPr>
          <p:nvPr>
            <p:ph type="ftr" sz="quarter" idx="11"/>
          </p:nvPr>
        </p:nvSpPr>
        <p:spPr/>
        <p:txBody>
          <a:bodyPr/>
          <a:lstStyle/>
          <a:p>
            <a:pPr>
              <a:defRPr/>
            </a:pPr>
            <a:r>
              <a:rPr lang="en-US"/>
              <a:t>CS118 - Winter 2025</a:t>
            </a:r>
            <a:endParaRPr lang="en-US" dirty="0"/>
          </a:p>
        </p:txBody>
      </p:sp>
      <p:sp>
        <p:nvSpPr>
          <p:cNvPr id="4" name="Slide Number Placeholder 3">
            <a:extLst>
              <a:ext uri="{FF2B5EF4-FFF2-40B4-BE49-F238E27FC236}">
                <a16:creationId xmlns:a16="http://schemas.microsoft.com/office/drawing/2014/main" id="{21771BE2-F5D8-2365-65A5-F630EF51ED71}"/>
              </a:ext>
            </a:extLst>
          </p:cNvPr>
          <p:cNvSpPr>
            <a:spLocks noGrp="1"/>
          </p:cNvSpPr>
          <p:nvPr>
            <p:ph type="sldNum" sz="quarter" idx="12"/>
          </p:nvPr>
        </p:nvSpPr>
        <p:spPr/>
        <p:txBody>
          <a:bodyPr/>
          <a:lstStyle/>
          <a:p>
            <a:pPr>
              <a:defRPr/>
            </a:pPr>
            <a:fld id="{AF481967-A08F-0A45-977A-839BE59CFC43}" type="slidenum">
              <a:rPr lang="en-US" smtClean="0"/>
              <a:pPr>
                <a:defRPr/>
              </a:pPr>
              <a:t>36</a:t>
            </a:fld>
            <a:endParaRPr lang="en-US" dirty="0"/>
          </a:p>
        </p:txBody>
      </p:sp>
      <p:sp>
        <p:nvSpPr>
          <p:cNvPr id="7" name="Right Brace 6">
            <a:extLst>
              <a:ext uri="{FF2B5EF4-FFF2-40B4-BE49-F238E27FC236}">
                <a16:creationId xmlns:a16="http://schemas.microsoft.com/office/drawing/2014/main" id="{D07B8A07-21F9-B1E8-CE7F-04CBFFD727E3}"/>
              </a:ext>
            </a:extLst>
          </p:cNvPr>
          <p:cNvSpPr/>
          <p:nvPr/>
        </p:nvSpPr>
        <p:spPr bwMode="auto">
          <a:xfrm>
            <a:off x="5274527" y="1035640"/>
            <a:ext cx="468352" cy="4618028"/>
          </a:xfrm>
          <a:prstGeom prst="rightBrace">
            <a:avLst>
              <a:gd name="adj1" fmla="val 26938"/>
              <a:gd name="adj2" fmla="val 49775"/>
            </a:avLst>
          </a:prstGeom>
          <a:noFill/>
          <a:ln w="28575" cap="flat" cmpd="sng" algn="ctr">
            <a:solidFill>
              <a:srgbClr val="0B26FF"/>
            </a:solidFill>
            <a:prstDash val="solid"/>
            <a:round/>
            <a:headEnd type="none" w="med" len="med"/>
            <a:tailEnd type="none" w="med" len="med"/>
          </a:ln>
          <a:effectLst/>
        </p:spPr>
        <p:txBody>
          <a:bodyPr vert="horz" wrap="none" lIns="1554480" tIns="128016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0B26FF"/>
                </a:solidFill>
                <a:effectLst/>
                <a:latin typeface="Helvetica Neue" panose="02000503000000020004" pitchFamily="2" charset="0"/>
                <a:ea typeface="Helvetica Neue" panose="02000503000000020004" pitchFamily="2" charset="0"/>
                <a:cs typeface="Helvetica Neue" panose="02000503000000020004" pitchFamily="2" charset="0"/>
              </a:rPr>
              <a:t>Cache popular</a:t>
            </a:r>
          </a:p>
          <a:p>
            <a:pPr marL="0" marR="0" indent="0" algn="l" defTabSz="914400" rtl="0" eaLnBrk="0" fontAlgn="base" latinLnBrk="0" hangingPunct="0">
              <a:lnSpc>
                <a:spcPct val="100000"/>
              </a:lnSpc>
              <a:spcBef>
                <a:spcPct val="0"/>
              </a:spcBef>
              <a:spcAft>
                <a:spcPct val="0"/>
              </a:spcAft>
              <a:buClrTx/>
              <a:buSzTx/>
              <a:buFontTx/>
              <a:buNone/>
              <a:tabLst/>
            </a:pPr>
            <a:r>
              <a:rPr lang="en-US" sz="32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contents, serve</a:t>
            </a:r>
          </a:p>
          <a:p>
            <a:pPr marL="0" marR="0" indent="0" algn="l" defTabSz="914400" rtl="0" eaLnBrk="0" fontAlgn="base" latinLnBrk="0" hangingPunct="0">
              <a:lnSpc>
                <a:spcPct val="100000"/>
              </a:lnSpc>
              <a:spcBef>
                <a:spcPct val="0"/>
              </a:spcBef>
              <a:spcAft>
                <a:spcPct val="0"/>
              </a:spcAft>
              <a:buClrTx/>
              <a:buSzTx/>
              <a:buFontTx/>
              <a:buNone/>
              <a:tabLst/>
            </a:pPr>
            <a:r>
              <a:rPr lang="en-US" sz="32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user requests</a:t>
            </a:r>
          </a:p>
          <a:p>
            <a:pPr marL="0" marR="0" indent="0" algn="l" defTabSz="914400" rtl="0" eaLnBrk="0" fontAlgn="base" latinLnBrk="0" hangingPunct="0">
              <a:lnSpc>
                <a:spcPct val="100000"/>
              </a:lnSpc>
              <a:spcBef>
                <a:spcPct val="0"/>
              </a:spcBef>
              <a:spcAft>
                <a:spcPct val="0"/>
              </a:spcAft>
              <a:buClrTx/>
              <a:buSzTx/>
              <a:buFontTx/>
              <a:buNone/>
              <a:tabLst/>
            </a:pPr>
            <a:r>
              <a:rPr lang="en-US" sz="32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from caches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16996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dirty="0"/>
              <a:t>Web caching</a:t>
            </a:r>
          </a:p>
        </p:txBody>
      </p:sp>
      <p:sp>
        <p:nvSpPr>
          <p:cNvPr id="45061" name="Rectangle 3"/>
          <p:cNvSpPr>
            <a:spLocks noGrp="1" noChangeArrowheads="1"/>
          </p:cNvSpPr>
          <p:nvPr>
            <p:ph sz="half" idx="1"/>
          </p:nvPr>
        </p:nvSpPr>
        <p:spPr>
          <a:xfrm>
            <a:off x="250825" y="984250"/>
            <a:ext cx="4240151" cy="5684838"/>
          </a:xfrm>
        </p:spPr>
        <p:txBody>
          <a:bodyPr>
            <a:normAutofit/>
          </a:bodyPr>
          <a:lstStyle/>
          <a:p>
            <a:r>
              <a:rPr lang="en-US" dirty="0"/>
              <a:t>Configure each browser to send web requests to a proxy server (cache)</a:t>
            </a:r>
          </a:p>
          <a:p>
            <a:pPr lvl="1"/>
            <a:r>
              <a:rPr lang="en-US" dirty="0"/>
              <a:t>For each request: open a TCP connection with the cache</a:t>
            </a:r>
          </a:p>
          <a:p>
            <a:r>
              <a:rPr lang="en-US" dirty="0"/>
              <a:t>Cache:</a:t>
            </a:r>
          </a:p>
          <a:p>
            <a:pPr lvl="1"/>
            <a:r>
              <a:rPr lang="en-US" i="1" dirty="0"/>
              <a:t>If</a:t>
            </a:r>
            <a:r>
              <a:rPr lang="en-US" dirty="0"/>
              <a:t> a requested object in cache: returns the object </a:t>
            </a:r>
          </a:p>
          <a:p>
            <a:pPr lvl="1"/>
            <a:r>
              <a:rPr lang="en-US" i="1" dirty="0"/>
              <a:t>else</a:t>
            </a:r>
            <a:r>
              <a:rPr lang="en-US" dirty="0"/>
              <a:t> fetches the object from server, then returns object to client, and save a copy </a:t>
            </a:r>
          </a:p>
        </p:txBody>
      </p:sp>
      <p:sp>
        <p:nvSpPr>
          <p:cNvPr id="45063" name="Footer Placeholder 5"/>
          <p:cNvSpPr>
            <a:spLocks noGrp="1"/>
          </p:cNvSpPr>
          <p:nvPr>
            <p:ph type="ftr" sz="quarter" idx="11"/>
          </p:nvPr>
        </p:nvSpPr>
        <p:spPr/>
        <p:txBody>
          <a:bodyPr/>
          <a:lstStyle/>
          <a:p>
            <a:r>
              <a:rPr lang="en-US"/>
              <a:t>CS118 - Winter 2025</a:t>
            </a:r>
            <a:endParaRPr lang="en-US" dirty="0"/>
          </a:p>
        </p:txBody>
      </p:sp>
      <p:sp>
        <p:nvSpPr>
          <p:cNvPr id="45064" name="Slide Number Placeholder 6"/>
          <p:cNvSpPr>
            <a:spLocks noGrp="1"/>
          </p:cNvSpPr>
          <p:nvPr>
            <p:ph type="sldNum" sz="quarter" idx="12"/>
          </p:nvPr>
        </p:nvSpPr>
        <p:spPr/>
        <p:txBody>
          <a:bodyPr/>
          <a:lstStyle/>
          <a:p>
            <a:fld id="{A1218377-C084-0047-8208-6C68302300AB}" type="slidenum">
              <a:rPr lang="en-US" smtClean="0"/>
              <a:pPr/>
              <a:t>37</a:t>
            </a:fld>
            <a:endParaRPr lang="en-US" dirty="0"/>
          </a:p>
        </p:txBody>
      </p:sp>
      <p:graphicFrame>
        <p:nvGraphicFramePr>
          <p:cNvPr id="61" name="Object 5"/>
          <p:cNvGraphicFramePr>
            <a:graphicFrameLocks noChangeAspect="1"/>
          </p:cNvGraphicFramePr>
          <p:nvPr>
            <p:extLst>
              <p:ext uri="{D42A27DB-BD31-4B8C-83A1-F6EECF244321}">
                <p14:modId xmlns:p14="http://schemas.microsoft.com/office/powerpoint/2010/main" val="151332988"/>
              </p:ext>
            </p:extLst>
          </p:nvPr>
        </p:nvGraphicFramePr>
        <p:xfrm>
          <a:off x="4821435" y="1236227"/>
          <a:ext cx="515938" cy="414338"/>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Picture 1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1435" y="1236227"/>
                        <a:ext cx="515938" cy="4143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2" name="Text Box 6"/>
          <p:cNvSpPr txBox="1">
            <a:spLocks noChangeArrowheads="1"/>
          </p:cNvSpPr>
          <p:nvPr/>
        </p:nvSpPr>
        <p:spPr bwMode="auto">
          <a:xfrm>
            <a:off x="4657517" y="1584177"/>
            <a:ext cx="66236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600" dirty="0">
                <a:latin typeface="Arial" panose="020B0604020202020204" pitchFamily="34" charset="0"/>
                <a:cs typeface="Arial" panose="020B0604020202020204" pitchFamily="34" charset="0"/>
              </a:rPr>
              <a:t>client</a:t>
            </a:r>
            <a:endParaRPr lang="en-US" dirty="0">
              <a:latin typeface="Arial" panose="020B0604020202020204" pitchFamily="34" charset="0"/>
              <a:cs typeface="Arial" panose="020B0604020202020204" pitchFamily="34" charset="0"/>
            </a:endParaRPr>
          </a:p>
        </p:txBody>
      </p:sp>
      <p:graphicFrame>
        <p:nvGraphicFramePr>
          <p:cNvPr id="63" name="Object 7"/>
          <p:cNvGraphicFramePr>
            <a:graphicFrameLocks noChangeAspect="1"/>
          </p:cNvGraphicFramePr>
          <p:nvPr>
            <p:extLst>
              <p:ext uri="{D42A27DB-BD31-4B8C-83A1-F6EECF244321}">
                <p14:modId xmlns:p14="http://schemas.microsoft.com/office/powerpoint/2010/main" val="3107403073"/>
              </p:ext>
            </p:extLst>
          </p:nvPr>
        </p:nvGraphicFramePr>
        <p:xfrm>
          <a:off x="4797123" y="3106302"/>
          <a:ext cx="515937" cy="41275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1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123" y="3106302"/>
                        <a:ext cx="515937" cy="41275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4" name="Text Box 8"/>
          <p:cNvSpPr txBox="1">
            <a:spLocks noChangeArrowheads="1"/>
          </p:cNvSpPr>
          <p:nvPr/>
        </p:nvSpPr>
        <p:spPr bwMode="auto">
          <a:xfrm>
            <a:off x="6476698" y="1055252"/>
            <a:ext cx="95567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2000" dirty="0"/>
              <a:t>Proxy</a:t>
            </a:r>
          </a:p>
          <a:p>
            <a:pPr algn="ctr">
              <a:spcBef>
                <a:spcPct val="0"/>
              </a:spcBef>
              <a:buClrTx/>
              <a:buSzTx/>
              <a:buFontTx/>
              <a:buNone/>
            </a:pPr>
            <a:r>
              <a:rPr lang="en-US" sz="2000" dirty="0"/>
              <a:t>server</a:t>
            </a:r>
            <a:endParaRPr lang="en-US" dirty="0">
              <a:latin typeface="Times New Roman" charset="0"/>
            </a:endParaRPr>
          </a:p>
        </p:txBody>
      </p:sp>
      <p:grpSp>
        <p:nvGrpSpPr>
          <p:cNvPr id="65" name="Group 9"/>
          <p:cNvGrpSpPr>
            <a:grpSpLocks/>
          </p:cNvGrpSpPr>
          <p:nvPr/>
        </p:nvGrpSpPr>
        <p:grpSpPr bwMode="auto">
          <a:xfrm>
            <a:off x="6702123" y="1836302"/>
            <a:ext cx="346075" cy="742950"/>
            <a:chOff x="4180" y="783"/>
            <a:chExt cx="150" cy="307"/>
          </a:xfrm>
        </p:grpSpPr>
        <p:sp>
          <p:nvSpPr>
            <p:cNvPr id="66" name="AutoShape 1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7" name="Rectangle 1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8" name="Rectangle 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dirty="0"/>
            </a:p>
          </p:txBody>
        </p:sp>
        <p:sp>
          <p:nvSpPr>
            <p:cNvPr id="69" name="AutoShape 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dirty="0"/>
            </a:p>
          </p:txBody>
        </p:sp>
        <p:sp>
          <p:nvSpPr>
            <p:cNvPr id="70" name="Line 1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 name="Line 1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2" name="Rectangle 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73" name="Rectangle 1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grpSp>
      <p:sp>
        <p:nvSpPr>
          <p:cNvPr id="74" name="Text Box 21"/>
          <p:cNvSpPr txBox="1">
            <a:spLocks noChangeArrowheads="1"/>
          </p:cNvSpPr>
          <p:nvPr/>
        </p:nvSpPr>
        <p:spPr bwMode="auto">
          <a:xfrm>
            <a:off x="4853292" y="3514290"/>
            <a:ext cx="66236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600" dirty="0">
                <a:latin typeface="Arial" panose="020B0604020202020204" pitchFamily="34" charset="0"/>
                <a:cs typeface="Arial" panose="020B0604020202020204" pitchFamily="34" charset="0"/>
              </a:rPr>
              <a:t>client</a:t>
            </a:r>
            <a:endParaRPr lang="en-US" dirty="0">
              <a:latin typeface="Arial" panose="020B0604020202020204" pitchFamily="34" charset="0"/>
              <a:cs typeface="Arial" panose="020B0604020202020204" pitchFamily="34" charset="0"/>
            </a:endParaRPr>
          </a:p>
        </p:txBody>
      </p:sp>
      <p:grpSp>
        <p:nvGrpSpPr>
          <p:cNvPr id="75" name="Group 53"/>
          <p:cNvGrpSpPr>
            <a:grpSpLocks/>
          </p:cNvGrpSpPr>
          <p:nvPr/>
        </p:nvGrpSpPr>
        <p:grpSpPr bwMode="auto">
          <a:xfrm>
            <a:off x="5125737" y="2376052"/>
            <a:ext cx="1487488" cy="760413"/>
            <a:chOff x="2944" y="2580"/>
            <a:chExt cx="937" cy="479"/>
          </a:xfrm>
        </p:grpSpPr>
        <p:sp>
          <p:nvSpPr>
            <p:cNvPr id="76" name="Line 19"/>
            <p:cNvSpPr>
              <a:spLocks noChangeShapeType="1"/>
            </p:cNvSpPr>
            <p:nvPr/>
          </p:nvSpPr>
          <p:spPr bwMode="auto">
            <a:xfrm flipV="1">
              <a:off x="2998" y="2580"/>
              <a:ext cx="883" cy="479"/>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7" name="Text Box 23"/>
            <p:cNvSpPr txBox="1">
              <a:spLocks noChangeArrowheads="1"/>
            </p:cNvSpPr>
            <p:nvPr/>
          </p:nvSpPr>
          <p:spPr bwMode="auto">
            <a:xfrm rot="19907361">
              <a:off x="2944" y="2655"/>
              <a:ext cx="816"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400" dirty="0">
                  <a:solidFill>
                    <a:srgbClr val="FF0000"/>
                  </a:solidFill>
                  <a:latin typeface="Arial" panose="020B0604020202020204" pitchFamily="34" charset="0"/>
                  <a:cs typeface="Arial" panose="020B0604020202020204" pitchFamily="34" charset="0"/>
                </a:rPr>
                <a:t>HTTP request</a:t>
              </a:r>
              <a:endParaRPr lang="en-US" sz="2000" dirty="0">
                <a:latin typeface="Arial" panose="020B0604020202020204" pitchFamily="34" charset="0"/>
                <a:cs typeface="Arial" panose="020B0604020202020204" pitchFamily="34" charset="0"/>
              </a:endParaRPr>
            </a:p>
          </p:txBody>
        </p:sp>
      </p:grpSp>
      <p:grpSp>
        <p:nvGrpSpPr>
          <p:cNvPr id="78" name="Group 54"/>
          <p:cNvGrpSpPr>
            <a:grpSpLocks/>
          </p:cNvGrpSpPr>
          <p:nvPr/>
        </p:nvGrpSpPr>
        <p:grpSpPr bwMode="auto">
          <a:xfrm>
            <a:off x="5262262" y="2463365"/>
            <a:ext cx="1501775" cy="785812"/>
            <a:chOff x="3030" y="2635"/>
            <a:chExt cx="946" cy="495"/>
          </a:xfrm>
        </p:grpSpPr>
        <p:sp>
          <p:nvSpPr>
            <p:cNvPr id="79" name="Line 20"/>
            <p:cNvSpPr>
              <a:spLocks noChangeShapeType="1"/>
            </p:cNvSpPr>
            <p:nvPr/>
          </p:nvSpPr>
          <p:spPr bwMode="auto">
            <a:xfrm flipH="1">
              <a:off x="3030" y="2635"/>
              <a:ext cx="884" cy="495"/>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0" name="Text Box 25"/>
            <p:cNvSpPr txBox="1">
              <a:spLocks noChangeArrowheads="1"/>
            </p:cNvSpPr>
            <p:nvPr/>
          </p:nvSpPr>
          <p:spPr bwMode="auto">
            <a:xfrm rot="19862217">
              <a:off x="3059" y="2856"/>
              <a:ext cx="917"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400" dirty="0">
                  <a:solidFill>
                    <a:srgbClr val="FF0000"/>
                  </a:solidFill>
                  <a:latin typeface="Arial" panose="020B0604020202020204" pitchFamily="34" charset="0"/>
                  <a:cs typeface="Arial" panose="020B0604020202020204" pitchFamily="34" charset="0"/>
                </a:rPr>
                <a:t>HTTP response</a:t>
              </a:r>
              <a:endParaRPr lang="en-US" sz="2000" dirty="0">
                <a:latin typeface="Arial" panose="020B0604020202020204" pitchFamily="34" charset="0"/>
                <a:cs typeface="Arial" panose="020B0604020202020204" pitchFamily="34" charset="0"/>
              </a:endParaRPr>
            </a:p>
          </p:txBody>
        </p:sp>
      </p:grpSp>
      <p:grpSp>
        <p:nvGrpSpPr>
          <p:cNvPr id="81" name="Group 26"/>
          <p:cNvGrpSpPr>
            <a:grpSpLocks/>
          </p:cNvGrpSpPr>
          <p:nvPr/>
        </p:nvGrpSpPr>
        <p:grpSpPr bwMode="auto">
          <a:xfrm>
            <a:off x="8403135" y="1072715"/>
            <a:ext cx="346075" cy="742950"/>
            <a:chOff x="4180" y="783"/>
            <a:chExt cx="150" cy="307"/>
          </a:xfrm>
        </p:grpSpPr>
        <p:sp>
          <p:nvSpPr>
            <p:cNvPr id="82" name="AutoShape 2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83" name="Rectangle 2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84" name="Rectangle 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dirty="0"/>
            </a:p>
          </p:txBody>
        </p:sp>
        <p:sp>
          <p:nvSpPr>
            <p:cNvPr id="85" name="AutoShape 3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dirty="0"/>
            </a:p>
          </p:txBody>
        </p:sp>
        <p:sp>
          <p:nvSpPr>
            <p:cNvPr id="86" name="Line 3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7" name="Line 3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8" name="Rectangle 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dirty="0"/>
            </a:p>
          </p:txBody>
        </p:sp>
        <p:sp>
          <p:nvSpPr>
            <p:cNvPr id="89" name="Rectangle 3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grpSp>
      <p:grpSp>
        <p:nvGrpSpPr>
          <p:cNvPr id="90" name="Group 49"/>
          <p:cNvGrpSpPr>
            <a:grpSpLocks/>
          </p:cNvGrpSpPr>
          <p:nvPr/>
        </p:nvGrpSpPr>
        <p:grpSpPr bwMode="auto">
          <a:xfrm>
            <a:off x="5371798" y="1447365"/>
            <a:ext cx="3016250" cy="704850"/>
            <a:chOff x="3099" y="1995"/>
            <a:chExt cx="1900" cy="444"/>
          </a:xfrm>
        </p:grpSpPr>
        <p:sp>
          <p:nvSpPr>
            <p:cNvPr id="91" name="Freeform 18"/>
            <p:cNvSpPr>
              <a:spLocks/>
            </p:cNvSpPr>
            <p:nvPr/>
          </p:nvSpPr>
          <p:spPr bwMode="auto">
            <a:xfrm>
              <a:off x="3099" y="1995"/>
              <a:ext cx="1900" cy="444"/>
            </a:xfrm>
            <a:custGeom>
              <a:avLst/>
              <a:gdLst>
                <a:gd name="T0" fmla="*/ 0 w 2048"/>
                <a:gd name="T1" fmla="*/ 2 h 460"/>
                <a:gd name="T2" fmla="*/ 1011 w 2048"/>
                <a:gd name="T3" fmla="*/ 460 h 460"/>
                <a:gd name="T4" fmla="*/ 2048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2" name="Text Box 22"/>
            <p:cNvSpPr txBox="1">
              <a:spLocks noChangeArrowheads="1"/>
            </p:cNvSpPr>
            <p:nvPr/>
          </p:nvSpPr>
          <p:spPr bwMode="auto">
            <a:xfrm rot="1422049">
              <a:off x="3127" y="2015"/>
              <a:ext cx="824"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400" dirty="0">
                  <a:solidFill>
                    <a:srgbClr val="FF0000"/>
                  </a:solidFill>
                </a:rPr>
                <a:t>HTTP </a:t>
              </a:r>
              <a:r>
                <a:rPr lang="en-US" sz="1400" dirty="0">
                  <a:solidFill>
                    <a:srgbClr val="FF0000"/>
                  </a:solidFill>
                  <a:latin typeface="Arial" panose="020B0604020202020204" pitchFamily="34" charset="0"/>
                  <a:cs typeface="Arial" panose="020B0604020202020204" pitchFamily="34" charset="0"/>
                </a:rPr>
                <a:t>request</a:t>
              </a:r>
              <a:endParaRPr lang="en-US" sz="2000" dirty="0">
                <a:latin typeface="Arial" panose="020B0604020202020204" pitchFamily="34" charset="0"/>
                <a:cs typeface="Arial" panose="020B0604020202020204" pitchFamily="34" charset="0"/>
              </a:endParaRPr>
            </a:p>
          </p:txBody>
        </p:sp>
        <p:sp>
          <p:nvSpPr>
            <p:cNvPr id="93" name="Text Box 45"/>
            <p:cNvSpPr txBox="1">
              <a:spLocks noChangeArrowheads="1"/>
            </p:cNvSpPr>
            <p:nvPr/>
          </p:nvSpPr>
          <p:spPr bwMode="auto">
            <a:xfrm rot="20180032">
              <a:off x="4162" y="2025"/>
              <a:ext cx="816"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400" dirty="0">
                  <a:solidFill>
                    <a:srgbClr val="FF0000"/>
                  </a:solidFill>
                  <a:latin typeface="Arial" panose="020B0604020202020204" pitchFamily="34" charset="0"/>
                  <a:cs typeface="Arial" panose="020B0604020202020204" pitchFamily="34" charset="0"/>
                </a:rPr>
                <a:t>HTTP request</a:t>
              </a:r>
              <a:endParaRPr lang="en-US" sz="2000" dirty="0">
                <a:latin typeface="Arial" panose="020B0604020202020204" pitchFamily="34" charset="0"/>
                <a:cs typeface="Arial" panose="020B0604020202020204" pitchFamily="34" charset="0"/>
              </a:endParaRPr>
            </a:p>
          </p:txBody>
        </p:sp>
      </p:grpSp>
      <p:sp>
        <p:nvSpPr>
          <p:cNvPr id="94" name="Text Box 48"/>
          <p:cNvSpPr txBox="1">
            <a:spLocks noChangeArrowheads="1"/>
          </p:cNvSpPr>
          <p:nvPr/>
        </p:nvSpPr>
        <p:spPr bwMode="auto">
          <a:xfrm>
            <a:off x="8130085" y="274202"/>
            <a:ext cx="8001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600" dirty="0"/>
              <a:t>origin </a:t>
            </a:r>
          </a:p>
          <a:p>
            <a:pPr algn="ctr">
              <a:spcBef>
                <a:spcPct val="0"/>
              </a:spcBef>
              <a:buClrTx/>
              <a:buSzTx/>
              <a:buFontTx/>
              <a:buNone/>
            </a:pPr>
            <a:r>
              <a:rPr lang="en-US" sz="1600" dirty="0"/>
              <a:t>server</a:t>
            </a:r>
            <a:endParaRPr lang="en-US" dirty="0">
              <a:latin typeface="Times New Roman" charset="0"/>
            </a:endParaRPr>
          </a:p>
        </p:txBody>
      </p:sp>
      <p:sp>
        <p:nvSpPr>
          <p:cNvPr id="95" name="Rectangle 55"/>
          <p:cNvSpPr>
            <a:spLocks noChangeArrowheads="1"/>
          </p:cNvSpPr>
          <p:nvPr/>
        </p:nvSpPr>
        <p:spPr bwMode="auto">
          <a:xfrm>
            <a:off x="7399035" y="2630052"/>
            <a:ext cx="406400"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pic>
        <p:nvPicPr>
          <p:cNvPr id="96" name="Picture 56"/>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78050" y="888187"/>
            <a:ext cx="527050"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7" name="Group 60"/>
          <p:cNvGrpSpPr>
            <a:grpSpLocks/>
          </p:cNvGrpSpPr>
          <p:nvPr/>
        </p:nvGrpSpPr>
        <p:grpSpPr bwMode="auto">
          <a:xfrm>
            <a:off x="4669532" y="958415"/>
            <a:ext cx="3791650" cy="1814512"/>
            <a:chOff x="2585" y="1687"/>
            <a:chExt cx="2457" cy="1143"/>
          </a:xfrm>
        </p:grpSpPr>
        <p:sp>
          <p:nvSpPr>
            <p:cNvPr id="98" name="Freeform 44"/>
            <p:cNvSpPr>
              <a:spLocks/>
            </p:cNvSpPr>
            <p:nvPr/>
          </p:nvSpPr>
          <p:spPr bwMode="auto">
            <a:xfrm>
              <a:off x="3035" y="2067"/>
              <a:ext cx="1955" cy="435"/>
            </a:xfrm>
            <a:custGeom>
              <a:avLst/>
              <a:gdLst>
                <a:gd name="T0" fmla="*/ 2119 w 2119"/>
                <a:gd name="T1" fmla="*/ 0 h 476"/>
                <a:gd name="T2" fmla="*/ 1020 w 2119"/>
                <a:gd name="T3" fmla="*/ 476 h 476"/>
                <a:gd name="T4" fmla="*/ 0 w 2119"/>
                <a:gd name="T5" fmla="*/ 8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9" name="Text Box 24"/>
            <p:cNvSpPr txBox="1">
              <a:spLocks noChangeArrowheads="1"/>
            </p:cNvSpPr>
            <p:nvPr/>
          </p:nvSpPr>
          <p:spPr bwMode="auto">
            <a:xfrm rot="1411598">
              <a:off x="2940" y="2203"/>
              <a:ext cx="943"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400" dirty="0">
                  <a:solidFill>
                    <a:srgbClr val="FF0000"/>
                  </a:solidFill>
                  <a:latin typeface="Arial" panose="020B0604020202020204" pitchFamily="34" charset="0"/>
                  <a:cs typeface="Arial" panose="020B0604020202020204" pitchFamily="34" charset="0"/>
                </a:rPr>
                <a:t>HTTP response</a:t>
              </a:r>
              <a:endParaRPr lang="en-US" sz="2000" dirty="0">
                <a:latin typeface="Arial" panose="020B0604020202020204" pitchFamily="34" charset="0"/>
                <a:cs typeface="Arial" panose="020B0604020202020204" pitchFamily="34" charset="0"/>
              </a:endParaRPr>
            </a:p>
          </p:txBody>
        </p:sp>
        <p:sp>
          <p:nvSpPr>
            <p:cNvPr id="100" name="Text Box 46"/>
            <p:cNvSpPr txBox="1">
              <a:spLocks noChangeArrowheads="1"/>
            </p:cNvSpPr>
            <p:nvPr/>
          </p:nvSpPr>
          <p:spPr bwMode="auto">
            <a:xfrm rot="20184211">
              <a:off x="4112" y="2236"/>
              <a:ext cx="930"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400" dirty="0">
                  <a:solidFill>
                    <a:srgbClr val="FF0000"/>
                  </a:solidFill>
                  <a:latin typeface="Arial" panose="020B0604020202020204" pitchFamily="34" charset="0"/>
                  <a:cs typeface="Arial" panose="020B0604020202020204" pitchFamily="34" charset="0"/>
                </a:rPr>
                <a:t>HTTP response</a:t>
              </a:r>
              <a:endParaRPr lang="en-US" sz="2000" dirty="0">
                <a:latin typeface="Arial" panose="020B0604020202020204" pitchFamily="34" charset="0"/>
                <a:cs typeface="Arial" panose="020B0604020202020204" pitchFamily="34" charset="0"/>
              </a:endParaRPr>
            </a:p>
          </p:txBody>
        </p:sp>
        <p:pic>
          <p:nvPicPr>
            <p:cNvPr id="101" name="Picture 57"/>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979" y="2557"/>
              <a:ext cx="332"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 name="Picture 59"/>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585" y="1687"/>
              <a:ext cx="332"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03" name="Picture 61"/>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616367" y="2893577"/>
            <a:ext cx="527050"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 name="Group 10"/>
          <p:cNvGrpSpPr/>
          <p:nvPr/>
        </p:nvGrpSpPr>
        <p:grpSpPr>
          <a:xfrm>
            <a:off x="7013097" y="2490496"/>
            <a:ext cx="1900514" cy="1080522"/>
            <a:chOff x="6775877" y="4064653"/>
            <a:chExt cx="1900514" cy="1080522"/>
          </a:xfrm>
        </p:grpSpPr>
        <p:sp>
          <p:nvSpPr>
            <p:cNvPr id="8" name="TextBox 7"/>
            <p:cNvSpPr txBox="1"/>
            <p:nvPr/>
          </p:nvSpPr>
          <p:spPr>
            <a:xfrm>
              <a:off x="6775877" y="4498844"/>
              <a:ext cx="1900514" cy="646331"/>
            </a:xfrm>
            <a:prstGeom prst="rect">
              <a:avLst/>
            </a:prstGeom>
            <a:noFill/>
            <a:ln>
              <a:solidFill>
                <a:schemeClr val="bg1">
                  <a:lumMod val="50000"/>
                </a:schemeClr>
              </a:solidFill>
            </a:ln>
          </p:spPr>
          <p:txBody>
            <a:bodyPr wrap="square" rtlCol="0">
              <a:spAutoFit/>
            </a:bodyPr>
            <a:lstStyle/>
            <a:p>
              <a:r>
                <a:rPr lang="en-US" sz="1800" dirty="0">
                  <a:latin typeface="Helvetica Neue"/>
                  <a:cs typeface="Helvetica Neue"/>
                </a:rPr>
                <a:t>acts as both client and server</a:t>
              </a:r>
            </a:p>
          </p:txBody>
        </p:sp>
        <p:cxnSp>
          <p:nvCxnSpPr>
            <p:cNvPr id="10" name="Straight Arrow Connector 9"/>
            <p:cNvCxnSpPr>
              <a:cxnSpLocks/>
            </p:cNvCxnSpPr>
            <p:nvPr/>
          </p:nvCxnSpPr>
          <p:spPr bwMode="auto">
            <a:xfrm flipH="1" flipV="1">
              <a:off x="7097046" y="4064653"/>
              <a:ext cx="470688" cy="506191"/>
            </a:xfrm>
            <a:prstGeom prst="straightConnector1">
              <a:avLst/>
            </a:prstGeom>
            <a:noFill/>
            <a:ln w="76200" cap="flat" cmpd="sng" algn="ctr">
              <a:solidFill>
                <a:srgbClr val="7F7F7F"/>
              </a:solidFill>
              <a:prstDash val="solid"/>
              <a:round/>
              <a:headEnd type="none" w="med" len="med"/>
              <a:tailEnd type="arrow"/>
            </a:ln>
            <a:effectLst/>
          </p:spPr>
        </p:cxnSp>
      </p:grpSp>
      <p:pic>
        <p:nvPicPr>
          <p:cNvPr id="53" name="Picture 52">
            <a:extLst>
              <a:ext uri="{FF2B5EF4-FFF2-40B4-BE49-F238E27FC236}">
                <a16:creationId xmlns:a16="http://schemas.microsoft.com/office/drawing/2014/main" id="{2B1BF6B7-CAC8-4E45-B28B-11B96DB753A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978400" y="3966659"/>
            <a:ext cx="4165600" cy="28913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20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righ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left)">
                                      <p:cBhvr>
                                        <p:cTn id="17" dur="20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right)">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wipe(right)">
                                      <p:cBhvr>
                                        <p:cTn id="27" dur="500"/>
                                        <p:tgtEl>
                                          <p:spTgt spid="10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3"/>
          <p:cNvSpPr>
            <a:spLocks noGrp="1" noChangeArrowheads="1"/>
          </p:cNvSpPr>
          <p:nvPr>
            <p:ph type="title"/>
          </p:nvPr>
        </p:nvSpPr>
        <p:spPr>
          <a:xfrm>
            <a:off x="0" y="-1"/>
            <a:ext cx="9014571" cy="938399"/>
          </a:xfrm>
        </p:spPr>
        <p:txBody>
          <a:bodyPr/>
          <a:lstStyle/>
          <a:p>
            <a:pPr eaLnBrk="1" hangingPunct="1"/>
            <a:r>
              <a:rPr lang="en-US" sz="3200" dirty="0"/>
              <a:t>Example: without caching </a:t>
            </a:r>
            <a:endParaRPr lang="en-US" dirty="0"/>
          </a:p>
        </p:txBody>
      </p:sp>
      <p:sp>
        <p:nvSpPr>
          <p:cNvPr id="49159" name="Rectangle 4"/>
          <p:cNvSpPr>
            <a:spLocks noGrp="1" noChangeArrowheads="1"/>
          </p:cNvSpPr>
          <p:nvPr>
            <p:ph sz="half" idx="1"/>
          </p:nvPr>
        </p:nvSpPr>
        <p:spPr>
          <a:xfrm>
            <a:off x="149225" y="873682"/>
            <a:ext cx="5170436" cy="5708093"/>
          </a:xfrm>
        </p:spPr>
        <p:txBody>
          <a:bodyPr>
            <a:normAutofit/>
          </a:bodyPr>
          <a:lstStyle/>
          <a:p>
            <a:pPr eaLnBrk="1" hangingPunct="1">
              <a:lnSpc>
                <a:spcPct val="90000"/>
              </a:lnSpc>
              <a:buFontTx/>
              <a:buNone/>
            </a:pPr>
            <a:r>
              <a:rPr lang="en-US" sz="2400" u="sng" dirty="0">
                <a:solidFill>
                  <a:srgbClr val="0000FF"/>
                </a:solidFill>
              </a:rPr>
              <a:t>Assumptions</a:t>
            </a:r>
            <a:endParaRPr lang="en-US" sz="2400" dirty="0">
              <a:solidFill>
                <a:srgbClr val="0000FF"/>
              </a:solidFill>
            </a:endParaRPr>
          </a:p>
          <a:p>
            <a:pPr eaLnBrk="1" hangingPunct="1">
              <a:lnSpc>
                <a:spcPct val="90000"/>
              </a:lnSpc>
            </a:pPr>
            <a:r>
              <a:rPr lang="en-US" sz="2400" dirty="0"/>
              <a:t>avg. web request rate = 10 reqs/sec</a:t>
            </a:r>
          </a:p>
          <a:p>
            <a:pPr>
              <a:lnSpc>
                <a:spcPct val="90000"/>
              </a:lnSpc>
            </a:pPr>
            <a:r>
              <a:rPr lang="en-US" sz="2400" dirty="0"/>
              <a:t>average object size = 100,000 bits</a:t>
            </a:r>
          </a:p>
          <a:p>
            <a:pPr lvl="1">
              <a:lnSpc>
                <a:spcPct val="90000"/>
              </a:lnSpc>
            </a:pPr>
            <a:r>
              <a:rPr lang="en-US" sz="2000" dirty="0"/>
              <a:t>10 objects </a:t>
            </a:r>
            <a:r>
              <a:rPr lang="en-US" sz="2000" dirty="0">
                <a:sym typeface="Wingdings" pitchFamily="2" charset="2"/>
              </a:rPr>
              <a:t> 1M bits</a:t>
            </a:r>
            <a:endParaRPr lang="en-US" sz="2000" dirty="0"/>
          </a:p>
          <a:p>
            <a:pPr>
              <a:lnSpc>
                <a:spcPct val="90000"/>
              </a:lnSpc>
            </a:pPr>
            <a:r>
              <a:rPr lang="en-US" sz="2400" dirty="0"/>
              <a:t>RTT from </a:t>
            </a:r>
            <a:r>
              <a:rPr lang="en-US" sz="2400" dirty="0">
                <a:solidFill>
                  <a:srgbClr val="FF0000"/>
                </a:solidFill>
              </a:rPr>
              <a:t>institutional router </a:t>
            </a:r>
            <a:r>
              <a:rPr lang="en-US" sz="2400" dirty="0"/>
              <a:t>to any web server and back =  500msec</a:t>
            </a:r>
          </a:p>
          <a:p>
            <a:pPr eaLnBrk="1" hangingPunct="1">
              <a:lnSpc>
                <a:spcPct val="90000"/>
              </a:lnSpc>
              <a:buFontTx/>
              <a:buNone/>
            </a:pPr>
            <a:r>
              <a:rPr lang="en-US" sz="2400" u="sng" dirty="0">
                <a:solidFill>
                  <a:srgbClr val="0000FF"/>
                </a:solidFill>
              </a:rPr>
              <a:t>Consequences</a:t>
            </a:r>
            <a:endParaRPr lang="en-US" sz="2400" dirty="0">
              <a:solidFill>
                <a:srgbClr val="0000FF"/>
              </a:solidFill>
            </a:endParaRPr>
          </a:p>
          <a:p>
            <a:pPr eaLnBrk="1" hangingPunct="1">
              <a:lnSpc>
                <a:spcPct val="90000"/>
              </a:lnSpc>
            </a:pPr>
            <a:r>
              <a:rPr lang="en-US" sz="2400" dirty="0"/>
              <a:t>utilization on LAN = 1%</a:t>
            </a:r>
          </a:p>
          <a:p>
            <a:pPr eaLnBrk="1" hangingPunct="1">
              <a:lnSpc>
                <a:spcPct val="90000"/>
              </a:lnSpc>
            </a:pPr>
            <a:r>
              <a:rPr lang="en-US" sz="2400" dirty="0"/>
              <a:t>utilization on access link = 100%</a:t>
            </a:r>
          </a:p>
          <a:p>
            <a:pPr lvl="1">
              <a:lnSpc>
                <a:spcPct val="90000"/>
              </a:lnSpc>
            </a:pPr>
            <a:r>
              <a:rPr lang="en-US" sz="2000" dirty="0"/>
              <a:t>Queuing delay at </a:t>
            </a:r>
            <a:r>
              <a:rPr lang="en-US" sz="2000" dirty="0">
                <a:solidFill>
                  <a:srgbClr val="FF0000"/>
                </a:solidFill>
              </a:rPr>
              <a:t>institutional router</a:t>
            </a:r>
            <a:r>
              <a:rPr lang="en-US" sz="2000" dirty="0"/>
              <a:t>: may grow without bound</a:t>
            </a:r>
          </a:p>
          <a:p>
            <a:pPr>
              <a:lnSpc>
                <a:spcPct val="90000"/>
              </a:lnSpc>
            </a:pPr>
            <a:r>
              <a:rPr lang="en-US" sz="2400" dirty="0"/>
              <a:t>delay = 500msec + queuing delay</a:t>
            </a:r>
          </a:p>
        </p:txBody>
      </p:sp>
      <p:sp>
        <p:nvSpPr>
          <p:cNvPr id="49161" name="Footer Placeholder 5"/>
          <p:cNvSpPr>
            <a:spLocks noGrp="1"/>
          </p:cNvSpPr>
          <p:nvPr>
            <p:ph type="ftr" sz="quarter" idx="11"/>
          </p:nvPr>
        </p:nvSpPr>
        <p:spPr>
          <a:noFill/>
        </p:spPr>
        <p:txBody>
          <a:bodyPr/>
          <a:lstStyle/>
          <a:p>
            <a:r>
              <a:rPr lang="en-US"/>
              <a:t>CS118 - Winter 2025</a:t>
            </a:r>
            <a:endParaRPr lang="en-US" dirty="0"/>
          </a:p>
        </p:txBody>
      </p:sp>
      <p:sp>
        <p:nvSpPr>
          <p:cNvPr id="49162" name="Slide Number Placeholder 6"/>
          <p:cNvSpPr>
            <a:spLocks noGrp="1"/>
          </p:cNvSpPr>
          <p:nvPr>
            <p:ph type="sldNum" sz="quarter" idx="12"/>
          </p:nvPr>
        </p:nvSpPr>
        <p:spPr>
          <a:noFill/>
        </p:spPr>
        <p:txBody>
          <a:bodyPr/>
          <a:lstStyle/>
          <a:p>
            <a:fld id="{80937C98-999D-F949-9A9A-0E3F4540C751}" type="slidenum">
              <a:rPr lang="en-US">
                <a:latin typeface="Helvetica Neue" charset="0"/>
                <a:ea typeface="ＭＳ Ｐゴシック" charset="-128"/>
                <a:cs typeface="ＭＳ Ｐゴシック" charset="-128"/>
              </a:rPr>
              <a:pPr/>
              <a:t>38</a:t>
            </a:fld>
            <a:endParaRPr lang="en-US" dirty="0">
              <a:latin typeface="Helvetica Neue" charset="0"/>
              <a:ea typeface="ＭＳ Ｐゴシック" charset="-128"/>
              <a:cs typeface="ＭＳ Ｐゴシック" charset="-128"/>
            </a:endParaRPr>
          </a:p>
        </p:txBody>
      </p:sp>
      <p:sp>
        <p:nvSpPr>
          <p:cNvPr id="49163" name="Line 2"/>
          <p:cNvSpPr>
            <a:spLocks noChangeShapeType="1"/>
          </p:cNvSpPr>
          <p:nvPr/>
        </p:nvSpPr>
        <p:spPr bwMode="auto">
          <a:xfrm>
            <a:off x="5733540" y="2359877"/>
            <a:ext cx="285750" cy="11430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grpSp>
        <p:nvGrpSpPr>
          <p:cNvPr id="49164" name="Group 5"/>
          <p:cNvGrpSpPr>
            <a:grpSpLocks/>
          </p:cNvGrpSpPr>
          <p:nvPr/>
        </p:nvGrpSpPr>
        <p:grpSpPr bwMode="auto">
          <a:xfrm>
            <a:off x="5544627" y="1982052"/>
            <a:ext cx="184150" cy="542925"/>
            <a:chOff x="4180" y="783"/>
            <a:chExt cx="150" cy="307"/>
          </a:xfrm>
        </p:grpSpPr>
        <p:sp>
          <p:nvSpPr>
            <p:cNvPr id="49247"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49248" name="Rectangle 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49249"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49250"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49251" name="Line 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49252" name="Line 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49253"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49254" name="Rectangle 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49165" name="Group 14"/>
          <p:cNvGrpSpPr>
            <a:grpSpLocks/>
          </p:cNvGrpSpPr>
          <p:nvPr/>
        </p:nvGrpSpPr>
        <p:grpSpPr bwMode="auto">
          <a:xfrm>
            <a:off x="6468552" y="1439127"/>
            <a:ext cx="184150" cy="542925"/>
            <a:chOff x="4180" y="783"/>
            <a:chExt cx="150" cy="307"/>
          </a:xfrm>
        </p:grpSpPr>
        <p:sp>
          <p:nvSpPr>
            <p:cNvPr id="49239"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49240" name="Rectangle 1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49241"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49242"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49243" name="Line 1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49244" name="Line 2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49245"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49246" name="Rectangle 2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49166" name="Group 23"/>
          <p:cNvGrpSpPr>
            <a:grpSpLocks/>
          </p:cNvGrpSpPr>
          <p:nvPr/>
        </p:nvGrpSpPr>
        <p:grpSpPr bwMode="auto">
          <a:xfrm>
            <a:off x="7144827" y="1467702"/>
            <a:ext cx="184150" cy="542925"/>
            <a:chOff x="4180" y="783"/>
            <a:chExt cx="150" cy="307"/>
          </a:xfrm>
        </p:grpSpPr>
        <p:sp>
          <p:nvSpPr>
            <p:cNvPr id="49231"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49232" name="Rectangle 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49233"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49234"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49235" name="Line 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49236" name="Line 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49237"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49238" name="Rectangle 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49167" name="Group 32"/>
          <p:cNvGrpSpPr>
            <a:grpSpLocks/>
          </p:cNvGrpSpPr>
          <p:nvPr/>
        </p:nvGrpSpPr>
        <p:grpSpPr bwMode="auto">
          <a:xfrm>
            <a:off x="7725852" y="1648677"/>
            <a:ext cx="184150" cy="542925"/>
            <a:chOff x="4180" y="783"/>
            <a:chExt cx="150" cy="307"/>
          </a:xfrm>
        </p:grpSpPr>
        <p:sp>
          <p:nvSpPr>
            <p:cNvPr id="49223"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49224" name="Rectangle 3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49225"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49226"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49227" name="Line 3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49228" name="Line 3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49229"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49230" name="Rectangle 4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49168" name="Group 41"/>
          <p:cNvGrpSpPr>
            <a:grpSpLocks/>
          </p:cNvGrpSpPr>
          <p:nvPr/>
        </p:nvGrpSpPr>
        <p:grpSpPr bwMode="auto">
          <a:xfrm>
            <a:off x="8040177" y="2439252"/>
            <a:ext cx="184150" cy="542925"/>
            <a:chOff x="4180" y="783"/>
            <a:chExt cx="150" cy="307"/>
          </a:xfrm>
        </p:grpSpPr>
        <p:sp>
          <p:nvSpPr>
            <p:cNvPr id="49215"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49216" name="Rectangle 4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49217"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49218"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49219" name="Line 4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49220" name="Line 4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49221"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49222" name="Rectangle 4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sp>
        <p:nvSpPr>
          <p:cNvPr id="49169" name="Text Box 50"/>
          <p:cNvSpPr txBox="1">
            <a:spLocks noChangeArrowheads="1"/>
          </p:cNvSpPr>
          <p:nvPr/>
        </p:nvSpPr>
        <p:spPr bwMode="auto">
          <a:xfrm>
            <a:off x="7743272" y="892880"/>
            <a:ext cx="1015021" cy="707886"/>
          </a:xfrm>
          <a:prstGeom prst="rect">
            <a:avLst/>
          </a:prstGeom>
          <a:noFill/>
          <a:ln w="9525">
            <a:noFill/>
            <a:miter lim="800000"/>
            <a:headEnd/>
            <a:tailEnd/>
          </a:ln>
        </p:spPr>
        <p:txBody>
          <a:bodyPr wrap="none">
            <a:prstTxWarp prst="textNoShape">
              <a:avLst/>
            </a:prstTxWarp>
            <a:spAutoFit/>
          </a:bodyPr>
          <a:lstStyle/>
          <a:p>
            <a:pPr algn="r">
              <a:spcBef>
                <a:spcPct val="0"/>
              </a:spcBef>
              <a:buClrTx/>
              <a:buSzTx/>
              <a:buFontTx/>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origin</a:t>
            </a:r>
          </a:p>
          <a:p>
            <a:pPr algn="r">
              <a:spcBef>
                <a:spcPct val="0"/>
              </a:spcBef>
              <a:buClrTx/>
              <a:buSzTx/>
              <a:buFontTx/>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servers</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9170" name="Line 51"/>
          <p:cNvSpPr>
            <a:spLocks noChangeShapeType="1"/>
          </p:cNvSpPr>
          <p:nvPr/>
        </p:nvSpPr>
        <p:spPr bwMode="auto">
          <a:xfrm>
            <a:off x="6543165" y="1978877"/>
            <a:ext cx="66675" cy="276225"/>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49171" name="Line 52"/>
          <p:cNvSpPr>
            <a:spLocks noChangeShapeType="1"/>
          </p:cNvSpPr>
          <p:nvPr/>
        </p:nvSpPr>
        <p:spPr bwMode="auto">
          <a:xfrm flipH="1">
            <a:off x="7171815" y="2016977"/>
            <a:ext cx="9525" cy="238125"/>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49172" name="Line 53"/>
          <p:cNvSpPr>
            <a:spLocks noChangeShapeType="1"/>
          </p:cNvSpPr>
          <p:nvPr/>
        </p:nvSpPr>
        <p:spPr bwMode="auto">
          <a:xfrm flipH="1">
            <a:off x="7629015" y="2178902"/>
            <a:ext cx="133350" cy="20955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49173" name="Line 54"/>
          <p:cNvSpPr>
            <a:spLocks noChangeShapeType="1"/>
          </p:cNvSpPr>
          <p:nvPr/>
        </p:nvSpPr>
        <p:spPr bwMode="auto">
          <a:xfrm flipH="1" flipV="1">
            <a:off x="7790940" y="2940902"/>
            <a:ext cx="247650" cy="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49174" name="Freeform 55"/>
          <p:cNvSpPr>
            <a:spLocks/>
          </p:cNvSpPr>
          <p:nvPr/>
        </p:nvSpPr>
        <p:spPr bwMode="auto">
          <a:xfrm>
            <a:off x="5828790" y="1972527"/>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prstTxWarp prst="textNoShape">
              <a:avLst/>
            </a:prstTxWarp>
          </a:bodyPr>
          <a:lstStyle/>
          <a:p>
            <a:endParaRPr lang="en-US" dirty="0"/>
          </a:p>
        </p:txBody>
      </p:sp>
      <p:grpSp>
        <p:nvGrpSpPr>
          <p:cNvPr id="49175" name="Group 56"/>
          <p:cNvGrpSpPr>
            <a:grpSpLocks/>
          </p:cNvGrpSpPr>
          <p:nvPr/>
        </p:nvGrpSpPr>
        <p:grpSpPr bwMode="auto">
          <a:xfrm>
            <a:off x="6811452" y="3174264"/>
            <a:ext cx="501650" cy="233363"/>
            <a:chOff x="3600" y="219"/>
            <a:chExt cx="360" cy="175"/>
          </a:xfrm>
        </p:grpSpPr>
        <p:sp>
          <p:nvSpPr>
            <p:cNvPr id="49202"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sp>
          <p:nvSpPr>
            <p:cNvPr id="49203" name="Line 5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49204" name="Line 5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49205" name="Rectangle 6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prstTxWarp prst="textNoShape">
                <a:avLst/>
              </a:prstTxWarp>
            </a:bodyPr>
            <a:lstStyle/>
            <a:p>
              <a:pPr algn="ctr">
                <a:spcBef>
                  <a:spcPct val="0"/>
                </a:spcBef>
                <a:buClrTx/>
                <a:buSzTx/>
                <a:buFontTx/>
                <a:buNone/>
              </a:pPr>
              <a:endParaRPr lang="en-US" sz="2400" dirty="0"/>
            </a:p>
          </p:txBody>
        </p:sp>
        <p:sp>
          <p:nvSpPr>
            <p:cNvPr id="49206"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grpSp>
          <p:nvGrpSpPr>
            <p:cNvPr id="49207" name="Group 62"/>
            <p:cNvGrpSpPr>
              <a:grpSpLocks/>
            </p:cNvGrpSpPr>
            <p:nvPr/>
          </p:nvGrpSpPr>
          <p:grpSpPr bwMode="auto">
            <a:xfrm>
              <a:off x="3686" y="244"/>
              <a:ext cx="177" cy="66"/>
              <a:chOff x="2848" y="848"/>
              <a:chExt cx="140" cy="98"/>
            </a:xfrm>
          </p:grpSpPr>
          <p:sp>
            <p:nvSpPr>
              <p:cNvPr id="49212" name="Line 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49213" name="Line 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49214" name="Line 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nvGrpSpPr>
            <p:cNvPr id="49208" name="Group 66"/>
            <p:cNvGrpSpPr>
              <a:grpSpLocks/>
            </p:cNvGrpSpPr>
            <p:nvPr/>
          </p:nvGrpSpPr>
          <p:grpSpPr bwMode="auto">
            <a:xfrm flipV="1">
              <a:off x="3686" y="243"/>
              <a:ext cx="177" cy="66"/>
              <a:chOff x="2848" y="848"/>
              <a:chExt cx="140" cy="98"/>
            </a:xfrm>
          </p:grpSpPr>
          <p:sp>
            <p:nvSpPr>
              <p:cNvPr id="49209" name="Line 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49210" name="Line 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49211" name="Line 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sp>
        <p:nvSpPr>
          <p:cNvPr id="49176" name="Text Box 70"/>
          <p:cNvSpPr txBox="1">
            <a:spLocks noChangeArrowheads="1"/>
          </p:cNvSpPr>
          <p:nvPr/>
        </p:nvSpPr>
        <p:spPr bwMode="auto">
          <a:xfrm>
            <a:off x="6262177" y="2282089"/>
            <a:ext cx="1081088" cy="58102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Comic Sans MS" charset="0"/>
              </a:rPr>
              <a:t>public</a:t>
            </a:r>
          </a:p>
          <a:p>
            <a:pPr algn="ctr">
              <a:spcBef>
                <a:spcPct val="0"/>
              </a:spcBef>
              <a:buClrTx/>
              <a:buSzTx/>
              <a:buFontTx/>
              <a:buNone/>
            </a:pPr>
            <a:r>
              <a:rPr lang="en-US" dirty="0">
                <a:latin typeface="Comic Sans MS" charset="0"/>
              </a:rPr>
              <a:t> Internet</a:t>
            </a:r>
            <a:endParaRPr lang="en-US" sz="2400" dirty="0">
              <a:solidFill>
                <a:schemeClr val="accent2"/>
              </a:solidFill>
            </a:endParaRPr>
          </a:p>
        </p:txBody>
      </p:sp>
      <p:sp>
        <p:nvSpPr>
          <p:cNvPr id="49177" name="Freeform 71"/>
          <p:cNvSpPr>
            <a:spLocks/>
          </p:cNvSpPr>
          <p:nvPr/>
        </p:nvSpPr>
        <p:spPr bwMode="auto">
          <a:xfrm>
            <a:off x="5398577" y="4342664"/>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prstTxWarp prst="textNoShape">
              <a:avLst/>
            </a:prstTxWarp>
          </a:bodyPr>
          <a:lstStyle/>
          <a:p>
            <a:endParaRPr lang="en-US" dirty="0"/>
          </a:p>
        </p:txBody>
      </p:sp>
      <p:graphicFrame>
        <p:nvGraphicFramePr>
          <p:cNvPr id="49154" name="Object 2"/>
          <p:cNvGraphicFramePr>
            <a:graphicFrameLocks noChangeAspect="1"/>
          </p:cNvGraphicFramePr>
          <p:nvPr/>
        </p:nvGraphicFramePr>
        <p:xfrm>
          <a:off x="5646227" y="5087202"/>
          <a:ext cx="444500" cy="357187"/>
        </p:xfrm>
        <a:graphic>
          <a:graphicData uri="http://schemas.openxmlformats.org/presentationml/2006/ole">
            <mc:AlternateContent xmlns:mc="http://schemas.openxmlformats.org/markup-compatibility/2006">
              <mc:Choice xmlns:v="urn:schemas-microsoft-com:vml" Requires="v">
                <p:oleObj name="Clip" r:id="rId3" imgW="1308100" imgH="1079500" progId="">
                  <p:embed/>
                </p:oleObj>
              </mc:Choice>
              <mc:Fallback>
                <p:oleObj name="Clip" r:id="rId3" imgW="1308100" imgH="1079500" progId="">
                  <p:embed/>
                  <p:pic>
                    <p:nvPicPr>
                      <p:cNvPr id="0" name="Picture 3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6227" y="5087202"/>
                        <a:ext cx="444500" cy="3571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9155" name="Object 3"/>
          <p:cNvGraphicFramePr>
            <a:graphicFrameLocks noChangeAspect="1"/>
          </p:cNvGraphicFramePr>
          <p:nvPr/>
        </p:nvGraphicFramePr>
        <p:xfrm>
          <a:off x="6151052" y="5087202"/>
          <a:ext cx="444500" cy="357187"/>
        </p:xfrm>
        <a:graphic>
          <a:graphicData uri="http://schemas.openxmlformats.org/presentationml/2006/ole">
            <mc:AlternateContent xmlns:mc="http://schemas.openxmlformats.org/markup-compatibility/2006">
              <mc:Choice xmlns:v="urn:schemas-microsoft-com:vml" Requires="v">
                <p:oleObj name="Clip" r:id="rId5" imgW="1308100" imgH="1079500" progId="">
                  <p:embed/>
                </p:oleObj>
              </mc:Choice>
              <mc:Fallback>
                <p:oleObj name="Clip" r:id="rId5" imgW="1308100" imgH="1079500" progId="">
                  <p:embed/>
                  <p:pic>
                    <p:nvPicPr>
                      <p:cNvPr id="0" name="Picture 3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1052" y="5087202"/>
                        <a:ext cx="444500" cy="3571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nvGraphicFramePr>
        <p:xfrm>
          <a:off x="6684452" y="5077677"/>
          <a:ext cx="444500" cy="357187"/>
        </p:xfrm>
        <a:graphic>
          <a:graphicData uri="http://schemas.openxmlformats.org/presentationml/2006/ole">
            <mc:AlternateContent xmlns:mc="http://schemas.openxmlformats.org/markup-compatibility/2006">
              <mc:Choice xmlns:v="urn:schemas-microsoft-com:vml" Requires="v">
                <p:oleObj name="Clip" r:id="rId6" imgW="1308100" imgH="1079500" progId="">
                  <p:embed/>
                </p:oleObj>
              </mc:Choice>
              <mc:Fallback>
                <p:oleObj name="Clip" r:id="rId6" imgW="1308100" imgH="1079500" progId="">
                  <p:embed/>
                  <p:pic>
                    <p:nvPicPr>
                      <p:cNvPr id="0" name="Picture 3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452" y="5077677"/>
                        <a:ext cx="444500" cy="3571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nvGraphicFramePr>
        <p:xfrm>
          <a:off x="7198802" y="5087202"/>
          <a:ext cx="444500" cy="357187"/>
        </p:xfrm>
        <a:graphic>
          <a:graphicData uri="http://schemas.openxmlformats.org/presentationml/2006/ole">
            <mc:AlternateContent xmlns:mc="http://schemas.openxmlformats.org/markup-compatibility/2006">
              <mc:Choice xmlns:v="urn:schemas-microsoft-com:vml" Requires="v">
                <p:oleObj name="Clip" r:id="rId7" imgW="1308100" imgH="1079500" progId="">
                  <p:embed/>
                </p:oleObj>
              </mc:Choice>
              <mc:Fallback>
                <p:oleObj name="Clip" r:id="rId7" imgW="1308100" imgH="1079500" progId="">
                  <p:embed/>
                  <p:pic>
                    <p:nvPicPr>
                      <p:cNvPr id="0" name="Picture 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8802" y="5087202"/>
                        <a:ext cx="444500" cy="3571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9178" name="Line 76"/>
          <p:cNvSpPr>
            <a:spLocks noChangeShapeType="1"/>
          </p:cNvSpPr>
          <p:nvPr/>
        </p:nvSpPr>
        <p:spPr bwMode="auto">
          <a:xfrm flipV="1">
            <a:off x="5838315" y="4876064"/>
            <a:ext cx="1557337" cy="1270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49179" name="Line 77"/>
          <p:cNvSpPr>
            <a:spLocks noChangeShapeType="1"/>
          </p:cNvSpPr>
          <p:nvPr/>
        </p:nvSpPr>
        <p:spPr bwMode="auto">
          <a:xfrm>
            <a:off x="5847840" y="4888764"/>
            <a:ext cx="0" cy="195263"/>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49180" name="Line 78"/>
          <p:cNvSpPr>
            <a:spLocks noChangeShapeType="1"/>
          </p:cNvSpPr>
          <p:nvPr/>
        </p:nvSpPr>
        <p:spPr bwMode="auto">
          <a:xfrm>
            <a:off x="6357427" y="4898289"/>
            <a:ext cx="0" cy="195263"/>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49181" name="Line 79"/>
          <p:cNvSpPr>
            <a:spLocks noChangeShapeType="1"/>
          </p:cNvSpPr>
          <p:nvPr/>
        </p:nvSpPr>
        <p:spPr bwMode="auto">
          <a:xfrm>
            <a:off x="6895590" y="4893527"/>
            <a:ext cx="0" cy="19526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49182" name="Line 80"/>
          <p:cNvSpPr>
            <a:spLocks noChangeShapeType="1"/>
          </p:cNvSpPr>
          <p:nvPr/>
        </p:nvSpPr>
        <p:spPr bwMode="auto">
          <a:xfrm>
            <a:off x="7395652" y="4893527"/>
            <a:ext cx="0" cy="223837"/>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nvGrpSpPr>
          <p:cNvPr id="49183" name="Group 81"/>
          <p:cNvGrpSpPr>
            <a:grpSpLocks/>
          </p:cNvGrpSpPr>
          <p:nvPr/>
        </p:nvGrpSpPr>
        <p:grpSpPr bwMode="auto">
          <a:xfrm>
            <a:off x="6811452" y="4464902"/>
            <a:ext cx="501650" cy="233362"/>
            <a:chOff x="3600" y="219"/>
            <a:chExt cx="360" cy="175"/>
          </a:xfrm>
          <a:solidFill>
            <a:srgbClr val="FF6600"/>
          </a:solidFill>
        </p:grpSpPr>
        <p:sp>
          <p:nvSpPr>
            <p:cNvPr id="49189" name="Oval 82"/>
            <p:cNvSpPr>
              <a:spLocks noChangeArrowheads="1"/>
            </p:cNvSpPr>
            <p:nvPr/>
          </p:nvSpPr>
          <p:spPr bwMode="auto">
            <a:xfrm>
              <a:off x="3603" y="297"/>
              <a:ext cx="357" cy="97"/>
            </a:xfrm>
            <a:prstGeom prst="ellipse">
              <a:avLst/>
            </a:prstGeom>
            <a:grpFill/>
            <a:ln w="12700">
              <a:solidFill>
                <a:schemeClr val="tx1"/>
              </a:solidFill>
              <a:round/>
              <a:headEnd/>
              <a:tailEnd/>
            </a:ln>
          </p:spPr>
          <p:txBody>
            <a:bodyPr wrap="none" anchor="ctr">
              <a:prstTxWarp prst="textNoShape">
                <a:avLst/>
              </a:prstTxWarp>
            </a:bodyPr>
            <a:lstStyle/>
            <a:p>
              <a:endParaRPr lang="en-US" dirty="0"/>
            </a:p>
          </p:txBody>
        </p:sp>
        <p:sp>
          <p:nvSpPr>
            <p:cNvPr id="49190" name="Line 83"/>
            <p:cNvSpPr>
              <a:spLocks noChangeShapeType="1"/>
            </p:cNvSpPr>
            <p:nvPr/>
          </p:nvSpPr>
          <p:spPr bwMode="auto">
            <a:xfrm>
              <a:off x="3603" y="289"/>
              <a:ext cx="0" cy="60"/>
            </a:xfrm>
            <a:prstGeom prst="line">
              <a:avLst/>
            </a:prstGeom>
            <a:grpFill/>
            <a:ln w="12700">
              <a:solidFill>
                <a:schemeClr val="tx1"/>
              </a:solidFill>
              <a:round/>
              <a:headEnd/>
              <a:tailEnd/>
            </a:ln>
          </p:spPr>
          <p:txBody>
            <a:bodyPr wrap="none" anchor="ctr">
              <a:prstTxWarp prst="textNoShape">
                <a:avLst/>
              </a:prstTxWarp>
            </a:bodyPr>
            <a:lstStyle/>
            <a:p>
              <a:endParaRPr lang="en-US" dirty="0"/>
            </a:p>
          </p:txBody>
        </p:sp>
        <p:sp>
          <p:nvSpPr>
            <p:cNvPr id="49191" name="Line 84"/>
            <p:cNvSpPr>
              <a:spLocks noChangeShapeType="1"/>
            </p:cNvSpPr>
            <p:nvPr/>
          </p:nvSpPr>
          <p:spPr bwMode="auto">
            <a:xfrm>
              <a:off x="3960" y="289"/>
              <a:ext cx="0" cy="60"/>
            </a:xfrm>
            <a:prstGeom prst="line">
              <a:avLst/>
            </a:prstGeom>
            <a:grpFill/>
            <a:ln w="12700">
              <a:solidFill>
                <a:schemeClr val="tx1"/>
              </a:solidFill>
              <a:round/>
              <a:headEnd/>
              <a:tailEnd/>
            </a:ln>
          </p:spPr>
          <p:txBody>
            <a:bodyPr wrap="none" anchor="ctr">
              <a:prstTxWarp prst="textNoShape">
                <a:avLst/>
              </a:prstTxWarp>
            </a:bodyPr>
            <a:lstStyle/>
            <a:p>
              <a:endParaRPr lang="en-US" dirty="0"/>
            </a:p>
          </p:txBody>
        </p:sp>
        <p:sp>
          <p:nvSpPr>
            <p:cNvPr id="49192" name="Rectangle 85"/>
            <p:cNvSpPr>
              <a:spLocks noChangeArrowheads="1"/>
            </p:cNvSpPr>
            <p:nvPr/>
          </p:nvSpPr>
          <p:spPr bwMode="auto">
            <a:xfrm>
              <a:off x="3603" y="289"/>
              <a:ext cx="354" cy="59"/>
            </a:xfrm>
            <a:prstGeom prst="rect">
              <a:avLst/>
            </a:prstGeom>
            <a:grpFill/>
            <a:ln w="12700">
              <a:noFill/>
              <a:miter lim="800000"/>
              <a:headEnd/>
              <a:tailEnd/>
            </a:ln>
          </p:spPr>
          <p:txBody>
            <a:bodyPr wrap="none" anchor="ctr">
              <a:prstTxWarp prst="textNoShape">
                <a:avLst/>
              </a:prstTxWarp>
            </a:bodyPr>
            <a:lstStyle/>
            <a:p>
              <a:pPr algn="ctr">
                <a:spcBef>
                  <a:spcPct val="0"/>
                </a:spcBef>
                <a:buClrTx/>
                <a:buSzTx/>
                <a:buFontTx/>
                <a:buNone/>
              </a:pPr>
              <a:endParaRPr lang="en-US" sz="2400" dirty="0"/>
            </a:p>
          </p:txBody>
        </p:sp>
        <p:sp>
          <p:nvSpPr>
            <p:cNvPr id="49193" name="Oval 86"/>
            <p:cNvSpPr>
              <a:spLocks noChangeArrowheads="1"/>
            </p:cNvSpPr>
            <p:nvPr/>
          </p:nvSpPr>
          <p:spPr bwMode="auto">
            <a:xfrm>
              <a:off x="3600" y="219"/>
              <a:ext cx="357" cy="113"/>
            </a:xfrm>
            <a:prstGeom prst="ellipse">
              <a:avLst/>
            </a:prstGeom>
            <a:grpFill/>
            <a:ln w="12700">
              <a:solidFill>
                <a:schemeClr val="tx1"/>
              </a:solidFill>
              <a:round/>
              <a:headEnd/>
              <a:tailEnd/>
            </a:ln>
          </p:spPr>
          <p:txBody>
            <a:bodyPr wrap="none" anchor="ctr">
              <a:prstTxWarp prst="textNoShape">
                <a:avLst/>
              </a:prstTxWarp>
            </a:bodyPr>
            <a:lstStyle/>
            <a:p>
              <a:endParaRPr lang="en-US" dirty="0"/>
            </a:p>
          </p:txBody>
        </p:sp>
        <p:grpSp>
          <p:nvGrpSpPr>
            <p:cNvPr id="49194" name="Group 87"/>
            <p:cNvGrpSpPr>
              <a:grpSpLocks/>
            </p:cNvGrpSpPr>
            <p:nvPr/>
          </p:nvGrpSpPr>
          <p:grpSpPr bwMode="auto">
            <a:xfrm>
              <a:off x="3686" y="244"/>
              <a:ext cx="177" cy="66"/>
              <a:chOff x="2848" y="848"/>
              <a:chExt cx="140" cy="98"/>
            </a:xfrm>
            <a:grpFill/>
          </p:grpSpPr>
          <p:sp>
            <p:nvSpPr>
              <p:cNvPr id="49199" name="Line 88"/>
              <p:cNvSpPr>
                <a:spLocks noChangeShapeType="1"/>
              </p:cNvSpPr>
              <p:nvPr/>
            </p:nvSpPr>
            <p:spPr bwMode="auto">
              <a:xfrm flipV="1">
                <a:off x="2848" y="848"/>
                <a:ext cx="50" cy="2"/>
              </a:xfrm>
              <a:prstGeom prst="line">
                <a:avLst/>
              </a:prstGeom>
              <a:grpFill/>
              <a:ln w="28575">
                <a:solidFill>
                  <a:schemeClr val="tx1"/>
                </a:solidFill>
                <a:round/>
                <a:headEnd/>
                <a:tailEnd/>
              </a:ln>
            </p:spPr>
            <p:txBody>
              <a:bodyPr wrap="none" anchor="ctr">
                <a:prstTxWarp prst="textNoShape">
                  <a:avLst/>
                </a:prstTxWarp>
              </a:bodyPr>
              <a:lstStyle/>
              <a:p>
                <a:endParaRPr lang="en-US" dirty="0"/>
              </a:p>
            </p:txBody>
          </p:sp>
          <p:sp>
            <p:nvSpPr>
              <p:cNvPr id="49200" name="Line 89"/>
              <p:cNvSpPr>
                <a:spLocks noChangeShapeType="1"/>
              </p:cNvSpPr>
              <p:nvPr/>
            </p:nvSpPr>
            <p:spPr bwMode="auto">
              <a:xfrm>
                <a:off x="2944" y="946"/>
                <a:ext cx="44" cy="0"/>
              </a:xfrm>
              <a:prstGeom prst="line">
                <a:avLst/>
              </a:prstGeom>
              <a:grpFill/>
              <a:ln w="28575">
                <a:solidFill>
                  <a:schemeClr val="tx1"/>
                </a:solidFill>
                <a:round/>
                <a:headEnd/>
                <a:tailEnd/>
              </a:ln>
            </p:spPr>
            <p:txBody>
              <a:bodyPr wrap="none" anchor="ctr">
                <a:prstTxWarp prst="textNoShape">
                  <a:avLst/>
                </a:prstTxWarp>
              </a:bodyPr>
              <a:lstStyle/>
              <a:p>
                <a:endParaRPr lang="en-US" dirty="0"/>
              </a:p>
            </p:txBody>
          </p:sp>
          <p:sp>
            <p:nvSpPr>
              <p:cNvPr id="49201" name="Line 90"/>
              <p:cNvSpPr>
                <a:spLocks noChangeShapeType="1"/>
              </p:cNvSpPr>
              <p:nvPr/>
            </p:nvSpPr>
            <p:spPr bwMode="auto">
              <a:xfrm>
                <a:off x="2894" y="850"/>
                <a:ext cx="52" cy="96"/>
              </a:xfrm>
              <a:prstGeom prst="line">
                <a:avLst/>
              </a:prstGeom>
              <a:grpFill/>
              <a:ln w="28575">
                <a:solidFill>
                  <a:schemeClr val="tx1"/>
                </a:solidFill>
                <a:round/>
                <a:headEnd/>
                <a:tailEnd/>
              </a:ln>
            </p:spPr>
            <p:txBody>
              <a:bodyPr wrap="none" anchor="ctr">
                <a:prstTxWarp prst="textNoShape">
                  <a:avLst/>
                </a:prstTxWarp>
              </a:bodyPr>
              <a:lstStyle/>
              <a:p>
                <a:endParaRPr lang="en-US" dirty="0"/>
              </a:p>
            </p:txBody>
          </p:sp>
        </p:grpSp>
        <p:grpSp>
          <p:nvGrpSpPr>
            <p:cNvPr id="49195" name="Group 91"/>
            <p:cNvGrpSpPr>
              <a:grpSpLocks/>
            </p:cNvGrpSpPr>
            <p:nvPr/>
          </p:nvGrpSpPr>
          <p:grpSpPr bwMode="auto">
            <a:xfrm flipV="1">
              <a:off x="3686" y="243"/>
              <a:ext cx="177" cy="66"/>
              <a:chOff x="2848" y="848"/>
              <a:chExt cx="140" cy="98"/>
            </a:xfrm>
            <a:grpFill/>
          </p:grpSpPr>
          <p:sp>
            <p:nvSpPr>
              <p:cNvPr id="49196" name="Line 92"/>
              <p:cNvSpPr>
                <a:spLocks noChangeShapeType="1"/>
              </p:cNvSpPr>
              <p:nvPr/>
            </p:nvSpPr>
            <p:spPr bwMode="auto">
              <a:xfrm flipV="1">
                <a:off x="2848" y="848"/>
                <a:ext cx="50" cy="2"/>
              </a:xfrm>
              <a:prstGeom prst="line">
                <a:avLst/>
              </a:prstGeom>
              <a:grpFill/>
              <a:ln w="28575">
                <a:solidFill>
                  <a:schemeClr val="tx1"/>
                </a:solidFill>
                <a:round/>
                <a:headEnd/>
                <a:tailEnd/>
              </a:ln>
            </p:spPr>
            <p:txBody>
              <a:bodyPr wrap="none" anchor="ctr">
                <a:prstTxWarp prst="textNoShape">
                  <a:avLst/>
                </a:prstTxWarp>
              </a:bodyPr>
              <a:lstStyle/>
              <a:p>
                <a:endParaRPr lang="en-US" dirty="0"/>
              </a:p>
            </p:txBody>
          </p:sp>
          <p:sp>
            <p:nvSpPr>
              <p:cNvPr id="49197" name="Line 93"/>
              <p:cNvSpPr>
                <a:spLocks noChangeShapeType="1"/>
              </p:cNvSpPr>
              <p:nvPr/>
            </p:nvSpPr>
            <p:spPr bwMode="auto">
              <a:xfrm>
                <a:off x="2944" y="946"/>
                <a:ext cx="44" cy="0"/>
              </a:xfrm>
              <a:prstGeom prst="line">
                <a:avLst/>
              </a:prstGeom>
              <a:grpFill/>
              <a:ln w="28575">
                <a:solidFill>
                  <a:schemeClr val="tx1"/>
                </a:solidFill>
                <a:round/>
                <a:headEnd/>
                <a:tailEnd/>
              </a:ln>
            </p:spPr>
            <p:txBody>
              <a:bodyPr wrap="none" anchor="ctr">
                <a:prstTxWarp prst="textNoShape">
                  <a:avLst/>
                </a:prstTxWarp>
              </a:bodyPr>
              <a:lstStyle/>
              <a:p>
                <a:endParaRPr lang="en-US" dirty="0"/>
              </a:p>
            </p:txBody>
          </p:sp>
          <p:sp>
            <p:nvSpPr>
              <p:cNvPr id="49198" name="Line 94"/>
              <p:cNvSpPr>
                <a:spLocks noChangeShapeType="1"/>
              </p:cNvSpPr>
              <p:nvPr/>
            </p:nvSpPr>
            <p:spPr bwMode="auto">
              <a:xfrm>
                <a:off x="2894" y="850"/>
                <a:ext cx="52" cy="96"/>
              </a:xfrm>
              <a:prstGeom prst="line">
                <a:avLst/>
              </a:prstGeom>
              <a:grpFill/>
              <a:ln w="28575">
                <a:solidFill>
                  <a:schemeClr val="tx1"/>
                </a:solidFill>
                <a:round/>
                <a:headEnd/>
                <a:tailEnd/>
              </a:ln>
            </p:spPr>
            <p:txBody>
              <a:bodyPr wrap="none" anchor="ctr">
                <a:prstTxWarp prst="textNoShape">
                  <a:avLst/>
                </a:prstTxWarp>
              </a:bodyPr>
              <a:lstStyle/>
              <a:p>
                <a:endParaRPr lang="en-US" dirty="0"/>
              </a:p>
            </p:txBody>
          </p:sp>
        </p:grpSp>
      </p:grpSp>
      <p:sp>
        <p:nvSpPr>
          <p:cNvPr id="49184" name="Line 95"/>
          <p:cNvSpPr>
            <a:spLocks noChangeShapeType="1"/>
          </p:cNvSpPr>
          <p:nvPr/>
        </p:nvSpPr>
        <p:spPr bwMode="auto">
          <a:xfrm>
            <a:off x="7057515" y="3417152"/>
            <a:ext cx="0" cy="1062037"/>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49185" name="Line 96"/>
          <p:cNvSpPr>
            <a:spLocks noChangeShapeType="1"/>
          </p:cNvSpPr>
          <p:nvPr/>
        </p:nvSpPr>
        <p:spPr bwMode="auto">
          <a:xfrm>
            <a:off x="7062277" y="4703027"/>
            <a:ext cx="0" cy="166687"/>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49186" name="Text Box 97"/>
          <p:cNvSpPr txBox="1">
            <a:spLocks noChangeArrowheads="1"/>
          </p:cNvSpPr>
          <p:nvPr/>
        </p:nvSpPr>
        <p:spPr bwMode="auto">
          <a:xfrm>
            <a:off x="5410735" y="4229952"/>
            <a:ext cx="1228221" cy="58477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institutional</a:t>
            </a:r>
          </a:p>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network</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9187" name="Text Box 98"/>
          <p:cNvSpPr txBox="1">
            <a:spLocks noChangeArrowheads="1"/>
          </p:cNvSpPr>
          <p:nvPr/>
        </p:nvSpPr>
        <p:spPr bwMode="auto">
          <a:xfrm>
            <a:off x="7367727" y="4577614"/>
            <a:ext cx="1309975" cy="338554"/>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1 Gbps LAN</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9188" name="Text Box 99"/>
          <p:cNvSpPr txBox="1">
            <a:spLocks noChangeArrowheads="1"/>
          </p:cNvSpPr>
          <p:nvPr/>
        </p:nvSpPr>
        <p:spPr bwMode="auto">
          <a:xfrm>
            <a:off x="7059102" y="3606064"/>
            <a:ext cx="1195388" cy="581025"/>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1 Mbps </a:t>
            </a:r>
          </a:p>
          <a:p>
            <a:pP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access link</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3"/>
          <p:cNvSpPr>
            <a:spLocks noGrp="1" noChangeArrowheads="1"/>
          </p:cNvSpPr>
          <p:nvPr>
            <p:ph type="title"/>
          </p:nvPr>
        </p:nvSpPr>
        <p:spPr/>
        <p:txBody>
          <a:bodyPr/>
          <a:lstStyle/>
          <a:p>
            <a:pPr eaLnBrk="1" hangingPunct="1"/>
            <a:r>
              <a:rPr lang="en-US" sz="3200" dirty="0"/>
              <a:t>Option-1: buy more bandwidth</a:t>
            </a:r>
            <a:endParaRPr lang="en-US" dirty="0"/>
          </a:p>
        </p:txBody>
      </p:sp>
      <p:sp>
        <p:nvSpPr>
          <p:cNvPr id="51207" name="Rectangle 4"/>
          <p:cNvSpPr>
            <a:spLocks noGrp="1" noChangeArrowheads="1"/>
          </p:cNvSpPr>
          <p:nvPr>
            <p:ph sz="half" idx="1"/>
          </p:nvPr>
        </p:nvSpPr>
        <p:spPr>
          <a:xfrm>
            <a:off x="250824" y="984250"/>
            <a:ext cx="4642554" cy="5684838"/>
          </a:xfrm>
        </p:spPr>
        <p:txBody>
          <a:bodyPr>
            <a:normAutofit/>
          </a:bodyPr>
          <a:lstStyle/>
          <a:p>
            <a:pPr marL="0" indent="0" eaLnBrk="1" hangingPunct="1">
              <a:lnSpc>
                <a:spcPct val="90000"/>
              </a:lnSpc>
              <a:buNone/>
            </a:pPr>
            <a:r>
              <a:rPr lang="en-US" dirty="0"/>
              <a:t>Increase bandwidth of access link to 10 Mbps</a:t>
            </a:r>
          </a:p>
          <a:p>
            <a:pPr eaLnBrk="1" hangingPunct="1">
              <a:lnSpc>
                <a:spcPct val="90000"/>
              </a:lnSpc>
              <a:buFontTx/>
              <a:buNone/>
            </a:pPr>
            <a:r>
              <a:rPr lang="en-US" u="sng" dirty="0">
                <a:solidFill>
                  <a:srgbClr val="0000FF"/>
                </a:solidFill>
              </a:rPr>
              <a:t>Consequences</a:t>
            </a:r>
            <a:endParaRPr lang="en-US" dirty="0">
              <a:solidFill>
                <a:srgbClr val="0000FF"/>
              </a:solidFill>
            </a:endParaRPr>
          </a:p>
          <a:p>
            <a:pPr>
              <a:lnSpc>
                <a:spcPct val="90000"/>
              </a:lnSpc>
            </a:pPr>
            <a:r>
              <a:rPr lang="en-US" sz="2400" dirty="0"/>
              <a:t>Can be costly</a:t>
            </a:r>
          </a:p>
          <a:p>
            <a:pPr eaLnBrk="1" hangingPunct="1">
              <a:lnSpc>
                <a:spcPct val="90000"/>
              </a:lnSpc>
            </a:pPr>
            <a:r>
              <a:rPr lang="en-US" sz="2400" dirty="0"/>
              <a:t>utilization on LAN = 1%</a:t>
            </a:r>
          </a:p>
          <a:p>
            <a:pPr eaLnBrk="1" hangingPunct="1">
              <a:lnSpc>
                <a:spcPct val="90000"/>
              </a:lnSpc>
            </a:pPr>
            <a:r>
              <a:rPr lang="en-US" sz="2400" dirty="0"/>
              <a:t>utilization on access link = 10%</a:t>
            </a:r>
          </a:p>
          <a:p>
            <a:pPr eaLnBrk="1" hangingPunct="1">
              <a:lnSpc>
                <a:spcPct val="90000"/>
              </a:lnSpc>
            </a:pPr>
            <a:r>
              <a:rPr lang="en-US" sz="2400" dirty="0"/>
              <a:t>delay for each request</a:t>
            </a:r>
          </a:p>
          <a:p>
            <a:pPr marL="548640" lvl="1" indent="-182880">
              <a:lnSpc>
                <a:spcPct val="90000"/>
              </a:lnSpc>
              <a:buNone/>
            </a:pPr>
            <a:r>
              <a:rPr lang="en-US" dirty="0"/>
              <a:t>≈ 500msec+queueing delay (negligible)</a:t>
            </a:r>
          </a:p>
        </p:txBody>
      </p:sp>
      <p:sp>
        <p:nvSpPr>
          <p:cNvPr id="51209" name="Footer Placeholder 5"/>
          <p:cNvSpPr>
            <a:spLocks noGrp="1"/>
          </p:cNvSpPr>
          <p:nvPr>
            <p:ph type="ftr" sz="quarter" idx="11"/>
          </p:nvPr>
        </p:nvSpPr>
        <p:spPr>
          <a:noFill/>
        </p:spPr>
        <p:txBody>
          <a:bodyPr/>
          <a:lstStyle/>
          <a:p>
            <a:r>
              <a:rPr lang="en-US"/>
              <a:t>CS118 - Winter 2025</a:t>
            </a:r>
            <a:endParaRPr lang="en-US" dirty="0"/>
          </a:p>
        </p:txBody>
      </p:sp>
      <p:sp>
        <p:nvSpPr>
          <p:cNvPr id="51210" name="Slide Number Placeholder 6"/>
          <p:cNvSpPr>
            <a:spLocks noGrp="1"/>
          </p:cNvSpPr>
          <p:nvPr>
            <p:ph type="sldNum" sz="quarter" idx="12"/>
          </p:nvPr>
        </p:nvSpPr>
        <p:spPr>
          <a:noFill/>
        </p:spPr>
        <p:txBody>
          <a:bodyPr/>
          <a:lstStyle/>
          <a:p>
            <a:fld id="{37E30639-FA4B-4A4C-904A-EA061D22B127}" type="slidenum">
              <a:rPr lang="en-US">
                <a:latin typeface="Helvetica Neue" charset="0"/>
                <a:ea typeface="ＭＳ Ｐゴシック" charset="-128"/>
                <a:cs typeface="ＭＳ Ｐゴシック" charset="-128"/>
              </a:rPr>
              <a:pPr/>
              <a:t>39</a:t>
            </a:fld>
            <a:endParaRPr lang="en-US" dirty="0">
              <a:latin typeface="Helvetica Neue" charset="0"/>
              <a:ea typeface="ＭＳ Ｐゴシック" charset="-128"/>
              <a:cs typeface="ＭＳ Ｐゴシック" charset="-128"/>
            </a:endParaRPr>
          </a:p>
        </p:txBody>
      </p:sp>
      <p:sp>
        <p:nvSpPr>
          <p:cNvPr id="51211" name="Line 103"/>
          <p:cNvSpPr>
            <a:spLocks noChangeShapeType="1"/>
          </p:cNvSpPr>
          <p:nvPr/>
        </p:nvSpPr>
        <p:spPr bwMode="auto">
          <a:xfrm>
            <a:off x="5507038" y="2820988"/>
            <a:ext cx="285750" cy="11430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grpSp>
        <p:nvGrpSpPr>
          <p:cNvPr id="51212" name="Group 104"/>
          <p:cNvGrpSpPr>
            <a:grpSpLocks/>
          </p:cNvGrpSpPr>
          <p:nvPr/>
        </p:nvGrpSpPr>
        <p:grpSpPr bwMode="auto">
          <a:xfrm>
            <a:off x="5318125" y="2443163"/>
            <a:ext cx="184150" cy="542925"/>
            <a:chOff x="4180" y="783"/>
            <a:chExt cx="150" cy="307"/>
          </a:xfrm>
        </p:grpSpPr>
        <p:sp>
          <p:nvSpPr>
            <p:cNvPr id="51295" name="AutoShape 10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1296" name="Rectangle 10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1297" name="Rectangle 10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1298" name="AutoShape 10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1299" name="Line 10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1300" name="Line 11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1301" name="Rectangle 1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1302" name="Rectangle 11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51213" name="Group 113"/>
          <p:cNvGrpSpPr>
            <a:grpSpLocks/>
          </p:cNvGrpSpPr>
          <p:nvPr/>
        </p:nvGrpSpPr>
        <p:grpSpPr bwMode="auto">
          <a:xfrm>
            <a:off x="6242050" y="1900238"/>
            <a:ext cx="184150" cy="542925"/>
            <a:chOff x="4180" y="783"/>
            <a:chExt cx="150" cy="307"/>
          </a:xfrm>
        </p:grpSpPr>
        <p:sp>
          <p:nvSpPr>
            <p:cNvPr id="51287" name="AutoShape 11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1288" name="Rectangle 11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1289" name="Rectangle 11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1290" name="AutoShape 11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1291" name="Line 11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1292" name="Line 11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1293" name="Rectangle 12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1294" name="Rectangle 12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51214" name="Group 122"/>
          <p:cNvGrpSpPr>
            <a:grpSpLocks/>
          </p:cNvGrpSpPr>
          <p:nvPr/>
        </p:nvGrpSpPr>
        <p:grpSpPr bwMode="auto">
          <a:xfrm>
            <a:off x="6918325" y="1928813"/>
            <a:ext cx="184150" cy="542925"/>
            <a:chOff x="4180" y="783"/>
            <a:chExt cx="150" cy="307"/>
          </a:xfrm>
        </p:grpSpPr>
        <p:sp>
          <p:nvSpPr>
            <p:cNvPr id="51279" name="AutoShape 12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1280" name="Rectangle 12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1281" name="Rectangle 12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1282" name="AutoShape 12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1283" name="Line 12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1284" name="Line 12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1285" name="Rectangle 12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1286" name="Rectangle 13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51215" name="Group 131"/>
          <p:cNvGrpSpPr>
            <a:grpSpLocks/>
          </p:cNvGrpSpPr>
          <p:nvPr/>
        </p:nvGrpSpPr>
        <p:grpSpPr bwMode="auto">
          <a:xfrm>
            <a:off x="7499350" y="2109788"/>
            <a:ext cx="184150" cy="542925"/>
            <a:chOff x="4180" y="783"/>
            <a:chExt cx="150" cy="307"/>
          </a:xfrm>
        </p:grpSpPr>
        <p:sp>
          <p:nvSpPr>
            <p:cNvPr id="51271" name="AutoShape 13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1272" name="Rectangle 13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1273" name="Rectangle 13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1274" name="AutoShape 13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1275" name="Line 13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1276" name="Line 13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1277" name="Rectangle 13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1278" name="Rectangle 13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51216" name="Group 140"/>
          <p:cNvGrpSpPr>
            <a:grpSpLocks/>
          </p:cNvGrpSpPr>
          <p:nvPr/>
        </p:nvGrpSpPr>
        <p:grpSpPr bwMode="auto">
          <a:xfrm>
            <a:off x="7813675" y="2900363"/>
            <a:ext cx="184150" cy="542925"/>
            <a:chOff x="4180" y="783"/>
            <a:chExt cx="150" cy="307"/>
          </a:xfrm>
        </p:grpSpPr>
        <p:sp>
          <p:nvSpPr>
            <p:cNvPr id="51263" name="AutoShape 14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1264" name="Rectangle 14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1265" name="Rectangle 1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1266" name="AutoShape 1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1267" name="Line 14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1268" name="Line 14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1269" name="Rectangle 1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1270" name="Rectangle 14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sp>
        <p:nvSpPr>
          <p:cNvPr id="51217" name="Text Box 149"/>
          <p:cNvSpPr txBox="1">
            <a:spLocks noChangeArrowheads="1"/>
          </p:cNvSpPr>
          <p:nvPr/>
        </p:nvSpPr>
        <p:spPr bwMode="auto">
          <a:xfrm>
            <a:off x="7331929" y="1952625"/>
            <a:ext cx="1644122" cy="707886"/>
          </a:xfrm>
          <a:prstGeom prst="rect">
            <a:avLst/>
          </a:prstGeom>
          <a:noFill/>
          <a:ln w="9525">
            <a:noFill/>
            <a:miter lim="800000"/>
            <a:headEnd/>
            <a:tailEnd/>
          </a:ln>
        </p:spPr>
        <p:txBody>
          <a:bodyPr wrap="square">
            <a:prstTxWarp prst="textNoShape">
              <a:avLst/>
            </a:prstTxWarp>
            <a:spAutoFit/>
          </a:bodyPr>
          <a:lstStyle/>
          <a:p>
            <a:pPr algn="r">
              <a:spcBef>
                <a:spcPct val="0"/>
              </a:spcBef>
              <a:buClrTx/>
              <a:buSzTx/>
              <a:buFontTx/>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origin web</a:t>
            </a:r>
          </a:p>
          <a:p>
            <a:pPr algn="r">
              <a:spcBef>
                <a:spcPct val="0"/>
              </a:spcBef>
              <a:buClrTx/>
              <a:buSzTx/>
              <a:buFontTx/>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servers</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1218" name="Line 150"/>
          <p:cNvSpPr>
            <a:spLocks noChangeShapeType="1"/>
          </p:cNvSpPr>
          <p:nvPr/>
        </p:nvSpPr>
        <p:spPr bwMode="auto">
          <a:xfrm>
            <a:off x="6316663" y="2439988"/>
            <a:ext cx="66675" cy="276225"/>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51219" name="Line 151"/>
          <p:cNvSpPr>
            <a:spLocks noChangeShapeType="1"/>
          </p:cNvSpPr>
          <p:nvPr/>
        </p:nvSpPr>
        <p:spPr bwMode="auto">
          <a:xfrm flipH="1">
            <a:off x="6945313" y="2478088"/>
            <a:ext cx="9525" cy="238125"/>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51220" name="Line 152"/>
          <p:cNvSpPr>
            <a:spLocks noChangeShapeType="1"/>
          </p:cNvSpPr>
          <p:nvPr/>
        </p:nvSpPr>
        <p:spPr bwMode="auto">
          <a:xfrm flipH="1">
            <a:off x="7402513" y="2640013"/>
            <a:ext cx="133350" cy="20955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51221" name="Line 153"/>
          <p:cNvSpPr>
            <a:spLocks noChangeShapeType="1"/>
          </p:cNvSpPr>
          <p:nvPr/>
        </p:nvSpPr>
        <p:spPr bwMode="auto">
          <a:xfrm flipH="1" flipV="1">
            <a:off x="7564438" y="3402013"/>
            <a:ext cx="247650" cy="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51222" name="Freeform 154"/>
          <p:cNvSpPr>
            <a:spLocks/>
          </p:cNvSpPr>
          <p:nvPr/>
        </p:nvSpPr>
        <p:spPr bwMode="auto">
          <a:xfrm>
            <a:off x="5602288" y="2433638"/>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prstTxWarp prst="textNoShape">
              <a:avLst/>
            </a:prstTxWarp>
          </a:bodyPr>
          <a:lstStyle/>
          <a:p>
            <a:endParaRPr lang="en-US" dirty="0"/>
          </a:p>
        </p:txBody>
      </p:sp>
      <p:grpSp>
        <p:nvGrpSpPr>
          <p:cNvPr id="51223" name="Group 155"/>
          <p:cNvGrpSpPr>
            <a:grpSpLocks/>
          </p:cNvGrpSpPr>
          <p:nvPr/>
        </p:nvGrpSpPr>
        <p:grpSpPr bwMode="auto">
          <a:xfrm>
            <a:off x="6584950" y="3635375"/>
            <a:ext cx="501650" cy="233363"/>
            <a:chOff x="3600" y="219"/>
            <a:chExt cx="360" cy="175"/>
          </a:xfrm>
        </p:grpSpPr>
        <p:sp>
          <p:nvSpPr>
            <p:cNvPr id="51250" name="Oval 15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sp>
          <p:nvSpPr>
            <p:cNvPr id="51251" name="Line 15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51252" name="Line 15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51253" name="Rectangle 15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prstTxWarp prst="textNoShape">
                <a:avLst/>
              </a:prstTxWarp>
            </a:bodyPr>
            <a:lstStyle/>
            <a:p>
              <a:pPr algn="ctr">
                <a:spcBef>
                  <a:spcPct val="0"/>
                </a:spcBef>
                <a:buClrTx/>
                <a:buSzTx/>
                <a:buFontTx/>
                <a:buNone/>
              </a:pPr>
              <a:endParaRPr lang="en-US" sz="2400" dirty="0"/>
            </a:p>
          </p:txBody>
        </p:sp>
        <p:sp>
          <p:nvSpPr>
            <p:cNvPr id="51254" name="Oval 16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grpSp>
          <p:nvGrpSpPr>
            <p:cNvPr id="51255" name="Group 161"/>
            <p:cNvGrpSpPr>
              <a:grpSpLocks/>
            </p:cNvGrpSpPr>
            <p:nvPr/>
          </p:nvGrpSpPr>
          <p:grpSpPr bwMode="auto">
            <a:xfrm>
              <a:off x="3686" y="244"/>
              <a:ext cx="177" cy="66"/>
              <a:chOff x="2848" y="848"/>
              <a:chExt cx="140" cy="98"/>
            </a:xfrm>
          </p:grpSpPr>
          <p:sp>
            <p:nvSpPr>
              <p:cNvPr id="51260" name="Line 16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61" name="Line 16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62" name="Line 16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nvGrpSpPr>
            <p:cNvPr id="51256" name="Group 165"/>
            <p:cNvGrpSpPr>
              <a:grpSpLocks/>
            </p:cNvGrpSpPr>
            <p:nvPr/>
          </p:nvGrpSpPr>
          <p:grpSpPr bwMode="auto">
            <a:xfrm flipV="1">
              <a:off x="3686" y="243"/>
              <a:ext cx="177" cy="66"/>
              <a:chOff x="2848" y="848"/>
              <a:chExt cx="140" cy="98"/>
            </a:xfrm>
          </p:grpSpPr>
          <p:sp>
            <p:nvSpPr>
              <p:cNvPr id="51257" name="Line 16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58" name="Line 16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59" name="Line 16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sp>
        <p:nvSpPr>
          <p:cNvPr id="51224" name="Text Box 169"/>
          <p:cNvSpPr txBox="1">
            <a:spLocks noChangeArrowheads="1"/>
          </p:cNvSpPr>
          <p:nvPr/>
        </p:nvSpPr>
        <p:spPr bwMode="auto">
          <a:xfrm>
            <a:off x="6035675" y="2743200"/>
            <a:ext cx="1081088" cy="58102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Comic Sans MS" charset="0"/>
              </a:rPr>
              <a:t>public</a:t>
            </a:r>
          </a:p>
          <a:p>
            <a:pPr algn="ctr">
              <a:spcBef>
                <a:spcPct val="0"/>
              </a:spcBef>
              <a:buClrTx/>
              <a:buSzTx/>
              <a:buFontTx/>
              <a:buNone/>
            </a:pPr>
            <a:r>
              <a:rPr lang="en-US" dirty="0">
                <a:latin typeface="Comic Sans MS" charset="0"/>
              </a:rPr>
              <a:t> Internet</a:t>
            </a:r>
            <a:endParaRPr lang="en-US" sz="2400" dirty="0">
              <a:solidFill>
                <a:schemeClr val="accent2"/>
              </a:solidFill>
            </a:endParaRPr>
          </a:p>
        </p:txBody>
      </p:sp>
      <p:sp>
        <p:nvSpPr>
          <p:cNvPr id="51225" name="Freeform 170"/>
          <p:cNvSpPr>
            <a:spLocks/>
          </p:cNvSpPr>
          <p:nvPr/>
        </p:nvSpPr>
        <p:spPr bwMode="auto">
          <a:xfrm>
            <a:off x="5172075" y="4803775"/>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prstTxWarp prst="textNoShape">
              <a:avLst/>
            </a:prstTxWarp>
          </a:bodyPr>
          <a:lstStyle/>
          <a:p>
            <a:endParaRPr lang="en-US" dirty="0"/>
          </a:p>
        </p:txBody>
      </p:sp>
      <p:graphicFrame>
        <p:nvGraphicFramePr>
          <p:cNvPr id="51202" name="Object 2"/>
          <p:cNvGraphicFramePr>
            <a:graphicFrameLocks noChangeAspect="1"/>
          </p:cNvGraphicFramePr>
          <p:nvPr/>
        </p:nvGraphicFramePr>
        <p:xfrm>
          <a:off x="5419725" y="5548313"/>
          <a:ext cx="444500" cy="357187"/>
        </p:xfrm>
        <a:graphic>
          <a:graphicData uri="http://schemas.openxmlformats.org/presentationml/2006/ole">
            <mc:AlternateContent xmlns:mc="http://schemas.openxmlformats.org/markup-compatibility/2006">
              <mc:Choice xmlns:v="urn:schemas-microsoft-com:vml" Requires="v">
                <p:oleObj name="Clip" r:id="rId3" imgW="1308100" imgH="1079500" progId="">
                  <p:embed/>
                </p:oleObj>
              </mc:Choice>
              <mc:Fallback>
                <p:oleObj name="Clip" r:id="rId3" imgW="1308100" imgH="1079500" progId="">
                  <p:embed/>
                  <p:pic>
                    <p:nvPicPr>
                      <p:cNvPr id="0" name="Picture 3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9725" y="5548313"/>
                        <a:ext cx="444500" cy="3571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1203" name="Object 3"/>
          <p:cNvGraphicFramePr>
            <a:graphicFrameLocks noChangeAspect="1"/>
          </p:cNvGraphicFramePr>
          <p:nvPr/>
        </p:nvGraphicFramePr>
        <p:xfrm>
          <a:off x="5924550" y="5548313"/>
          <a:ext cx="444500" cy="357187"/>
        </p:xfrm>
        <a:graphic>
          <a:graphicData uri="http://schemas.openxmlformats.org/presentationml/2006/ole">
            <mc:AlternateContent xmlns:mc="http://schemas.openxmlformats.org/markup-compatibility/2006">
              <mc:Choice xmlns:v="urn:schemas-microsoft-com:vml" Requires="v">
                <p:oleObj name="Clip" r:id="rId5" imgW="1308100" imgH="1079500" progId="">
                  <p:embed/>
                </p:oleObj>
              </mc:Choice>
              <mc:Fallback>
                <p:oleObj name="Clip" r:id="rId5" imgW="1308100" imgH="1079500" progId="">
                  <p:embed/>
                  <p:pic>
                    <p:nvPicPr>
                      <p:cNvPr id="0" name="Picture 3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550" y="5548313"/>
                        <a:ext cx="444500" cy="3571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1204" name="Object 4"/>
          <p:cNvGraphicFramePr>
            <a:graphicFrameLocks noChangeAspect="1"/>
          </p:cNvGraphicFramePr>
          <p:nvPr/>
        </p:nvGraphicFramePr>
        <p:xfrm>
          <a:off x="6457950" y="5538788"/>
          <a:ext cx="444500" cy="357187"/>
        </p:xfrm>
        <a:graphic>
          <a:graphicData uri="http://schemas.openxmlformats.org/presentationml/2006/ole">
            <mc:AlternateContent xmlns:mc="http://schemas.openxmlformats.org/markup-compatibility/2006">
              <mc:Choice xmlns:v="urn:schemas-microsoft-com:vml" Requires="v">
                <p:oleObj name="Clip" r:id="rId6" imgW="1308100" imgH="1079500" progId="">
                  <p:embed/>
                </p:oleObj>
              </mc:Choice>
              <mc:Fallback>
                <p:oleObj name="Clip" r:id="rId6" imgW="1308100" imgH="1079500" progId="">
                  <p:embed/>
                  <p:pic>
                    <p:nvPicPr>
                      <p:cNvPr id="0" name="Picture 3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950" y="5538788"/>
                        <a:ext cx="444500" cy="3571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1205" name="Object 5"/>
          <p:cNvGraphicFramePr>
            <a:graphicFrameLocks noChangeAspect="1"/>
          </p:cNvGraphicFramePr>
          <p:nvPr/>
        </p:nvGraphicFramePr>
        <p:xfrm>
          <a:off x="6972300" y="5548313"/>
          <a:ext cx="444500" cy="357187"/>
        </p:xfrm>
        <a:graphic>
          <a:graphicData uri="http://schemas.openxmlformats.org/presentationml/2006/ole">
            <mc:AlternateContent xmlns:mc="http://schemas.openxmlformats.org/markup-compatibility/2006">
              <mc:Choice xmlns:v="urn:schemas-microsoft-com:vml" Requires="v">
                <p:oleObj name="Clip" r:id="rId7" imgW="1308100" imgH="1079500" progId="">
                  <p:embed/>
                </p:oleObj>
              </mc:Choice>
              <mc:Fallback>
                <p:oleObj name="Clip" r:id="rId7" imgW="1308100" imgH="1079500" progId="">
                  <p:embed/>
                  <p:pic>
                    <p:nvPicPr>
                      <p:cNvPr id="0" name="Picture 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2300" y="5548313"/>
                        <a:ext cx="444500" cy="3571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1226" name="Line 175"/>
          <p:cNvSpPr>
            <a:spLocks noChangeShapeType="1"/>
          </p:cNvSpPr>
          <p:nvPr/>
        </p:nvSpPr>
        <p:spPr bwMode="auto">
          <a:xfrm flipV="1">
            <a:off x="5611813" y="5337175"/>
            <a:ext cx="1557337" cy="1270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27" name="Line 176"/>
          <p:cNvSpPr>
            <a:spLocks noChangeShapeType="1"/>
          </p:cNvSpPr>
          <p:nvPr/>
        </p:nvSpPr>
        <p:spPr bwMode="auto">
          <a:xfrm>
            <a:off x="5621338" y="5349875"/>
            <a:ext cx="0" cy="195263"/>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28" name="Line 177"/>
          <p:cNvSpPr>
            <a:spLocks noChangeShapeType="1"/>
          </p:cNvSpPr>
          <p:nvPr/>
        </p:nvSpPr>
        <p:spPr bwMode="auto">
          <a:xfrm>
            <a:off x="6130925" y="5359400"/>
            <a:ext cx="0" cy="195263"/>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29" name="Line 178"/>
          <p:cNvSpPr>
            <a:spLocks noChangeShapeType="1"/>
          </p:cNvSpPr>
          <p:nvPr/>
        </p:nvSpPr>
        <p:spPr bwMode="auto">
          <a:xfrm>
            <a:off x="6669088" y="5354638"/>
            <a:ext cx="0" cy="19526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30" name="Line 179"/>
          <p:cNvSpPr>
            <a:spLocks noChangeShapeType="1"/>
          </p:cNvSpPr>
          <p:nvPr/>
        </p:nvSpPr>
        <p:spPr bwMode="auto">
          <a:xfrm>
            <a:off x="7169150" y="5354638"/>
            <a:ext cx="0" cy="223837"/>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nvGrpSpPr>
          <p:cNvPr id="51231" name="Group 180"/>
          <p:cNvGrpSpPr>
            <a:grpSpLocks/>
          </p:cNvGrpSpPr>
          <p:nvPr/>
        </p:nvGrpSpPr>
        <p:grpSpPr bwMode="auto">
          <a:xfrm>
            <a:off x="6584950" y="4926013"/>
            <a:ext cx="501650" cy="233362"/>
            <a:chOff x="3600" y="219"/>
            <a:chExt cx="360" cy="175"/>
          </a:xfrm>
        </p:grpSpPr>
        <p:sp>
          <p:nvSpPr>
            <p:cNvPr id="51237" name="Oval 1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sp>
          <p:nvSpPr>
            <p:cNvPr id="51238" name="Line 182"/>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51239" name="Line 183"/>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51240" name="Rectangle 184"/>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prstTxWarp prst="textNoShape">
                <a:avLst/>
              </a:prstTxWarp>
            </a:bodyPr>
            <a:lstStyle/>
            <a:p>
              <a:pPr algn="ctr">
                <a:spcBef>
                  <a:spcPct val="0"/>
                </a:spcBef>
                <a:buClrTx/>
                <a:buSzTx/>
                <a:buFontTx/>
                <a:buNone/>
              </a:pPr>
              <a:endParaRPr lang="en-US" sz="2400" dirty="0"/>
            </a:p>
          </p:txBody>
        </p:sp>
        <p:sp>
          <p:nvSpPr>
            <p:cNvPr id="51241" name="Oval 18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grpSp>
          <p:nvGrpSpPr>
            <p:cNvPr id="51242" name="Group 186"/>
            <p:cNvGrpSpPr>
              <a:grpSpLocks/>
            </p:cNvGrpSpPr>
            <p:nvPr/>
          </p:nvGrpSpPr>
          <p:grpSpPr bwMode="auto">
            <a:xfrm>
              <a:off x="3686" y="244"/>
              <a:ext cx="177" cy="66"/>
              <a:chOff x="2848" y="848"/>
              <a:chExt cx="140" cy="98"/>
            </a:xfrm>
          </p:grpSpPr>
          <p:sp>
            <p:nvSpPr>
              <p:cNvPr id="51247" name="Line 18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48" name="Line 18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49" name="Line 18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nvGrpSpPr>
            <p:cNvPr id="51243" name="Group 190"/>
            <p:cNvGrpSpPr>
              <a:grpSpLocks/>
            </p:cNvGrpSpPr>
            <p:nvPr/>
          </p:nvGrpSpPr>
          <p:grpSpPr bwMode="auto">
            <a:xfrm flipV="1">
              <a:off x="3686" y="243"/>
              <a:ext cx="177" cy="66"/>
              <a:chOff x="2848" y="848"/>
              <a:chExt cx="140" cy="98"/>
            </a:xfrm>
          </p:grpSpPr>
          <p:sp>
            <p:nvSpPr>
              <p:cNvPr id="51244" name="Line 19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45" name="Line 19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46" name="Line 19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sp>
        <p:nvSpPr>
          <p:cNvPr id="51232" name="Line 194"/>
          <p:cNvSpPr>
            <a:spLocks noChangeShapeType="1"/>
          </p:cNvSpPr>
          <p:nvPr/>
        </p:nvSpPr>
        <p:spPr bwMode="auto">
          <a:xfrm>
            <a:off x="6831013" y="3878263"/>
            <a:ext cx="0" cy="1062037"/>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33" name="Line 195"/>
          <p:cNvSpPr>
            <a:spLocks noChangeShapeType="1"/>
          </p:cNvSpPr>
          <p:nvPr/>
        </p:nvSpPr>
        <p:spPr bwMode="auto">
          <a:xfrm>
            <a:off x="6835775" y="5164138"/>
            <a:ext cx="0" cy="166687"/>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1234" name="Text Box 196"/>
          <p:cNvSpPr txBox="1">
            <a:spLocks noChangeArrowheads="1"/>
          </p:cNvSpPr>
          <p:nvPr/>
        </p:nvSpPr>
        <p:spPr bwMode="auto">
          <a:xfrm>
            <a:off x="5184233" y="4691063"/>
            <a:ext cx="1228221" cy="58477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institutional</a:t>
            </a:r>
          </a:p>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network</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1235" name="Text Box 197"/>
          <p:cNvSpPr txBox="1">
            <a:spLocks noChangeArrowheads="1"/>
          </p:cNvSpPr>
          <p:nvPr/>
        </p:nvSpPr>
        <p:spPr bwMode="auto">
          <a:xfrm>
            <a:off x="7141225" y="5038725"/>
            <a:ext cx="1309975" cy="338554"/>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1 Gbps LAN</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1236" name="Text Box 198"/>
          <p:cNvSpPr txBox="1">
            <a:spLocks noChangeArrowheads="1"/>
          </p:cNvSpPr>
          <p:nvPr/>
        </p:nvSpPr>
        <p:spPr bwMode="auto">
          <a:xfrm>
            <a:off x="6832600" y="4067175"/>
            <a:ext cx="1195388" cy="581025"/>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pPr>
            <a:r>
              <a:rPr lang="en-US"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10</a:t>
            </a:r>
            <a:r>
              <a:rPr lang="en-US" dirty="0">
                <a:latin typeface="Helvetica Neue" panose="02000503000000020004" pitchFamily="2" charset="0"/>
                <a:ea typeface="Helvetica Neue" panose="02000503000000020004" pitchFamily="2" charset="0"/>
                <a:cs typeface="Helvetica Neue" panose="02000503000000020004" pitchFamily="2" charset="0"/>
              </a:rPr>
              <a:t> Mbps </a:t>
            </a:r>
          </a:p>
          <a:p>
            <a:pP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access link</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AutoShape 327">
            <a:extLst>
              <a:ext uri="{FF2B5EF4-FFF2-40B4-BE49-F238E27FC236}">
                <a16:creationId xmlns:a16="http://schemas.microsoft.com/office/drawing/2014/main" id="{1BE4E8F8-DD98-774A-A562-0E23A7C5E0E5}"/>
              </a:ext>
            </a:extLst>
          </p:cNvPr>
          <p:cNvSpPr>
            <a:spLocks noChangeArrowheads="1"/>
          </p:cNvSpPr>
          <p:nvPr/>
        </p:nvSpPr>
        <p:spPr bwMode="auto">
          <a:xfrm>
            <a:off x="401638" y="3671888"/>
            <a:ext cx="500062" cy="581025"/>
          </a:xfrm>
          <a:prstGeom prst="can">
            <a:avLst>
              <a:gd name="adj" fmla="val 23491"/>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grpSp>
        <p:nvGrpSpPr>
          <p:cNvPr id="111619" name="Group 64">
            <a:extLst>
              <a:ext uri="{FF2B5EF4-FFF2-40B4-BE49-F238E27FC236}">
                <a16:creationId xmlns:a16="http://schemas.microsoft.com/office/drawing/2014/main" id="{F9C3C403-4553-B448-B2CA-E5CE07617465}"/>
              </a:ext>
            </a:extLst>
          </p:cNvPr>
          <p:cNvGrpSpPr>
            <a:grpSpLocks/>
          </p:cNvGrpSpPr>
          <p:nvPr/>
        </p:nvGrpSpPr>
        <p:grpSpPr bwMode="auto">
          <a:xfrm>
            <a:off x="974725" y="4071938"/>
            <a:ext cx="352425" cy="876300"/>
            <a:chOff x="4140" y="429"/>
            <a:chExt cx="1425" cy="2396"/>
          </a:xfrm>
        </p:grpSpPr>
        <p:sp>
          <p:nvSpPr>
            <p:cNvPr id="111665" name="Freeform 65">
              <a:extLst>
                <a:ext uri="{FF2B5EF4-FFF2-40B4-BE49-F238E27FC236}">
                  <a16:creationId xmlns:a16="http://schemas.microsoft.com/office/drawing/2014/main" id="{7E8F095D-D078-DF49-9A60-2DF89E9AC253}"/>
                </a:ext>
              </a:extLst>
            </p:cNvPr>
            <p:cNvSpPr>
              <a:spLocks/>
            </p:cNvSpPr>
            <p:nvPr/>
          </p:nvSpPr>
          <p:spPr bwMode="auto">
            <a:xfrm>
              <a:off x="5268" y="433"/>
              <a:ext cx="283" cy="2286"/>
            </a:xfrm>
            <a:custGeom>
              <a:avLst/>
              <a:gdLst>
                <a:gd name="T0" fmla="*/ 2 w 354"/>
                <a:gd name="T1" fmla="*/ 0 h 2742"/>
                <a:gd name="T2" fmla="*/ 6 w 354"/>
                <a:gd name="T3" fmla="*/ 13 h 2742"/>
                <a:gd name="T4" fmla="*/ 6 w 354"/>
                <a:gd name="T5" fmla="*/ 99 h 2742"/>
                <a:gd name="T6" fmla="*/ 0 w 354"/>
                <a:gd name="T7" fmla="*/ 10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666" name="Rectangle 66">
              <a:extLst>
                <a:ext uri="{FF2B5EF4-FFF2-40B4-BE49-F238E27FC236}">
                  <a16:creationId xmlns:a16="http://schemas.microsoft.com/office/drawing/2014/main" id="{E92121F9-A754-A949-986C-82468A1AA654}"/>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67" name="Freeform 67">
              <a:extLst>
                <a:ext uri="{FF2B5EF4-FFF2-40B4-BE49-F238E27FC236}">
                  <a16:creationId xmlns:a16="http://schemas.microsoft.com/office/drawing/2014/main" id="{2D36A942-FDE2-BF44-90D9-10D27281058E}"/>
                </a:ext>
              </a:extLst>
            </p:cNvPr>
            <p:cNvSpPr>
              <a:spLocks/>
            </p:cNvSpPr>
            <p:nvPr/>
          </p:nvSpPr>
          <p:spPr bwMode="auto">
            <a:xfrm>
              <a:off x="5321" y="570"/>
              <a:ext cx="169" cy="2115"/>
            </a:xfrm>
            <a:custGeom>
              <a:avLst/>
              <a:gdLst>
                <a:gd name="T0" fmla="*/ 2 w 211"/>
                <a:gd name="T1" fmla="*/ 0 h 2537"/>
                <a:gd name="T2" fmla="*/ 4 w 211"/>
                <a:gd name="T3" fmla="*/ 9 h 2537"/>
                <a:gd name="T4" fmla="*/ 2 w 211"/>
                <a:gd name="T5" fmla="*/ 94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668" name="Freeform 68">
              <a:extLst>
                <a:ext uri="{FF2B5EF4-FFF2-40B4-BE49-F238E27FC236}">
                  <a16:creationId xmlns:a16="http://schemas.microsoft.com/office/drawing/2014/main" id="{BA430FEC-CB84-284E-BCB5-AED8111EBC36}"/>
                </a:ext>
              </a:extLst>
            </p:cNvPr>
            <p:cNvSpPr>
              <a:spLocks/>
            </p:cNvSpPr>
            <p:nvPr/>
          </p:nvSpPr>
          <p:spPr bwMode="auto">
            <a:xfrm>
              <a:off x="5284" y="1640"/>
              <a:ext cx="263" cy="189"/>
            </a:xfrm>
            <a:custGeom>
              <a:avLst/>
              <a:gdLst>
                <a:gd name="T0" fmla="*/ 2 w 328"/>
                <a:gd name="T1" fmla="*/ 0 h 226"/>
                <a:gd name="T2" fmla="*/ 6 w 328"/>
                <a:gd name="T3" fmla="*/ 6 h 226"/>
                <a:gd name="T4" fmla="*/ 6 w 328"/>
                <a:gd name="T5" fmla="*/ 9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669" name="Rectangle 69">
              <a:extLst>
                <a:ext uri="{FF2B5EF4-FFF2-40B4-BE49-F238E27FC236}">
                  <a16:creationId xmlns:a16="http://schemas.microsoft.com/office/drawing/2014/main" id="{47CF9FB0-0325-6B49-9BB4-41CD4D5CEA20}"/>
                </a:ext>
              </a:extLst>
            </p:cNvPr>
            <p:cNvSpPr>
              <a:spLocks noChangeArrowheads="1"/>
            </p:cNvSpPr>
            <p:nvPr/>
          </p:nvSpPr>
          <p:spPr bwMode="auto">
            <a:xfrm>
              <a:off x="4211" y="694"/>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111670" name="Group 70">
              <a:extLst>
                <a:ext uri="{FF2B5EF4-FFF2-40B4-BE49-F238E27FC236}">
                  <a16:creationId xmlns:a16="http://schemas.microsoft.com/office/drawing/2014/main" id="{65FF4EFD-6754-1B49-8C33-A86F4F88696B}"/>
                </a:ext>
              </a:extLst>
            </p:cNvPr>
            <p:cNvGrpSpPr>
              <a:grpSpLocks/>
            </p:cNvGrpSpPr>
            <p:nvPr/>
          </p:nvGrpSpPr>
          <p:grpSpPr bwMode="auto">
            <a:xfrm>
              <a:off x="4749" y="668"/>
              <a:ext cx="581" cy="145"/>
              <a:chOff x="614" y="2568"/>
              <a:chExt cx="725" cy="139"/>
            </a:xfrm>
          </p:grpSpPr>
          <p:sp>
            <p:nvSpPr>
              <p:cNvPr id="111695" name="AutoShape 71">
                <a:extLst>
                  <a:ext uri="{FF2B5EF4-FFF2-40B4-BE49-F238E27FC236}">
                    <a16:creationId xmlns:a16="http://schemas.microsoft.com/office/drawing/2014/main" id="{E7808074-483A-EC4F-A56A-715866333B52}"/>
                  </a:ext>
                </a:extLst>
              </p:cNvPr>
              <p:cNvSpPr>
                <a:spLocks noChangeArrowheads="1"/>
              </p:cNvSpPr>
              <p:nvPr/>
            </p:nvSpPr>
            <p:spPr bwMode="auto">
              <a:xfrm>
                <a:off x="615" y="2568"/>
                <a:ext cx="721"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96" name="AutoShape 72">
                <a:extLst>
                  <a:ext uri="{FF2B5EF4-FFF2-40B4-BE49-F238E27FC236}">
                    <a16:creationId xmlns:a16="http://schemas.microsoft.com/office/drawing/2014/main" id="{A5C35FA1-AF9F-1849-9642-E17470B96740}"/>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11671" name="Rectangle 73">
              <a:extLst>
                <a:ext uri="{FF2B5EF4-FFF2-40B4-BE49-F238E27FC236}">
                  <a16:creationId xmlns:a16="http://schemas.microsoft.com/office/drawing/2014/main" id="{1C6FBDCC-D8E0-8243-83BF-DE0ECAABDE4F}"/>
                </a:ext>
              </a:extLst>
            </p:cNvPr>
            <p:cNvSpPr>
              <a:spLocks noChangeArrowheads="1"/>
            </p:cNvSpPr>
            <p:nvPr/>
          </p:nvSpPr>
          <p:spPr bwMode="auto">
            <a:xfrm>
              <a:off x="4223" y="1019"/>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111672" name="Group 74">
              <a:extLst>
                <a:ext uri="{FF2B5EF4-FFF2-40B4-BE49-F238E27FC236}">
                  <a16:creationId xmlns:a16="http://schemas.microsoft.com/office/drawing/2014/main" id="{9FC33FD2-3149-4949-BAF9-59BB2ADE6835}"/>
                </a:ext>
              </a:extLst>
            </p:cNvPr>
            <p:cNvGrpSpPr>
              <a:grpSpLocks/>
            </p:cNvGrpSpPr>
            <p:nvPr/>
          </p:nvGrpSpPr>
          <p:grpSpPr bwMode="auto">
            <a:xfrm>
              <a:off x="4747" y="994"/>
              <a:ext cx="581" cy="134"/>
              <a:chOff x="614" y="2568"/>
              <a:chExt cx="725" cy="139"/>
            </a:xfrm>
          </p:grpSpPr>
          <p:sp>
            <p:nvSpPr>
              <p:cNvPr id="111693" name="AutoShape 75">
                <a:extLst>
                  <a:ext uri="{FF2B5EF4-FFF2-40B4-BE49-F238E27FC236}">
                    <a16:creationId xmlns:a16="http://schemas.microsoft.com/office/drawing/2014/main" id="{9ABB8542-3DAB-1E40-819E-E8254328527A}"/>
                  </a:ext>
                </a:extLst>
              </p:cNvPr>
              <p:cNvSpPr>
                <a:spLocks noChangeArrowheads="1"/>
              </p:cNvSpPr>
              <p:nvPr/>
            </p:nvSpPr>
            <p:spPr bwMode="auto">
              <a:xfrm>
                <a:off x="617" y="2567"/>
                <a:ext cx="72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94" name="AutoShape 76">
                <a:extLst>
                  <a:ext uri="{FF2B5EF4-FFF2-40B4-BE49-F238E27FC236}">
                    <a16:creationId xmlns:a16="http://schemas.microsoft.com/office/drawing/2014/main" id="{6EBA69C5-AC07-B14B-9182-2BD16522DF7B}"/>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11673" name="Rectangle 77">
              <a:extLst>
                <a:ext uri="{FF2B5EF4-FFF2-40B4-BE49-F238E27FC236}">
                  <a16:creationId xmlns:a16="http://schemas.microsoft.com/office/drawing/2014/main" id="{78958C63-854A-7746-8441-4DA5697D7648}"/>
                </a:ext>
              </a:extLst>
            </p:cNvPr>
            <p:cNvSpPr>
              <a:spLocks noChangeArrowheads="1"/>
            </p:cNvSpPr>
            <p:nvPr/>
          </p:nvSpPr>
          <p:spPr bwMode="auto">
            <a:xfrm>
              <a:off x="4217" y="1358"/>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74" name="Rectangle 78">
              <a:extLst>
                <a:ext uri="{FF2B5EF4-FFF2-40B4-BE49-F238E27FC236}">
                  <a16:creationId xmlns:a16="http://schemas.microsoft.com/office/drawing/2014/main" id="{36C5E95E-456B-1E4F-94EF-F2FE404ADC48}"/>
                </a:ext>
              </a:extLst>
            </p:cNvPr>
            <p:cNvSpPr>
              <a:spLocks noChangeArrowheads="1"/>
            </p:cNvSpPr>
            <p:nvPr/>
          </p:nvSpPr>
          <p:spPr bwMode="auto">
            <a:xfrm>
              <a:off x="4230" y="1653"/>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111675" name="Group 79">
              <a:extLst>
                <a:ext uri="{FF2B5EF4-FFF2-40B4-BE49-F238E27FC236}">
                  <a16:creationId xmlns:a16="http://schemas.microsoft.com/office/drawing/2014/main" id="{772A1844-4E09-3F48-B628-FBFB39C2B6AE}"/>
                </a:ext>
              </a:extLst>
            </p:cNvPr>
            <p:cNvGrpSpPr>
              <a:grpSpLocks/>
            </p:cNvGrpSpPr>
            <p:nvPr/>
          </p:nvGrpSpPr>
          <p:grpSpPr bwMode="auto">
            <a:xfrm>
              <a:off x="4735" y="1627"/>
              <a:ext cx="582" cy="151"/>
              <a:chOff x="614" y="2568"/>
              <a:chExt cx="725" cy="139"/>
            </a:xfrm>
          </p:grpSpPr>
          <p:sp>
            <p:nvSpPr>
              <p:cNvPr id="111691" name="AutoShape 80">
                <a:extLst>
                  <a:ext uri="{FF2B5EF4-FFF2-40B4-BE49-F238E27FC236}">
                    <a16:creationId xmlns:a16="http://schemas.microsoft.com/office/drawing/2014/main" id="{D1ECD0D7-8605-1E4E-8B10-90AD8C5AC643}"/>
                  </a:ext>
                </a:extLst>
              </p:cNvPr>
              <p:cNvSpPr>
                <a:spLocks noChangeArrowheads="1"/>
              </p:cNvSpPr>
              <p:nvPr/>
            </p:nvSpPr>
            <p:spPr bwMode="auto">
              <a:xfrm>
                <a:off x="616" y="2568"/>
                <a:ext cx="72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92" name="AutoShape 81">
                <a:extLst>
                  <a:ext uri="{FF2B5EF4-FFF2-40B4-BE49-F238E27FC236}">
                    <a16:creationId xmlns:a16="http://schemas.microsoft.com/office/drawing/2014/main" id="{6AB5C61C-31F0-854B-AEBC-DAA6632364DE}"/>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11676" name="Freeform 82">
              <a:extLst>
                <a:ext uri="{FF2B5EF4-FFF2-40B4-BE49-F238E27FC236}">
                  <a16:creationId xmlns:a16="http://schemas.microsoft.com/office/drawing/2014/main" id="{BCADD78B-36AB-ED44-A4DB-AAA5809D6B2A}"/>
                </a:ext>
              </a:extLst>
            </p:cNvPr>
            <p:cNvSpPr>
              <a:spLocks/>
            </p:cNvSpPr>
            <p:nvPr/>
          </p:nvSpPr>
          <p:spPr bwMode="auto">
            <a:xfrm>
              <a:off x="5288" y="1354"/>
              <a:ext cx="263" cy="188"/>
            </a:xfrm>
            <a:custGeom>
              <a:avLst/>
              <a:gdLst>
                <a:gd name="T0" fmla="*/ 2 w 328"/>
                <a:gd name="T1" fmla="*/ 0 h 226"/>
                <a:gd name="T2" fmla="*/ 6 w 328"/>
                <a:gd name="T3" fmla="*/ 5 h 226"/>
                <a:gd name="T4" fmla="*/ 6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1677" name="Group 83">
              <a:extLst>
                <a:ext uri="{FF2B5EF4-FFF2-40B4-BE49-F238E27FC236}">
                  <a16:creationId xmlns:a16="http://schemas.microsoft.com/office/drawing/2014/main" id="{5726DD54-F8A8-2C43-910F-C38904569887}"/>
                </a:ext>
              </a:extLst>
            </p:cNvPr>
            <p:cNvGrpSpPr>
              <a:grpSpLocks/>
            </p:cNvGrpSpPr>
            <p:nvPr/>
          </p:nvGrpSpPr>
          <p:grpSpPr bwMode="auto">
            <a:xfrm>
              <a:off x="4739" y="1327"/>
              <a:ext cx="582" cy="139"/>
              <a:chOff x="614" y="2568"/>
              <a:chExt cx="725" cy="139"/>
            </a:xfrm>
          </p:grpSpPr>
          <p:sp>
            <p:nvSpPr>
              <p:cNvPr id="111689" name="AutoShape 84">
                <a:extLst>
                  <a:ext uri="{FF2B5EF4-FFF2-40B4-BE49-F238E27FC236}">
                    <a16:creationId xmlns:a16="http://schemas.microsoft.com/office/drawing/2014/main" id="{5E0EA6CF-6956-904C-A54F-387D36D14E96}"/>
                  </a:ext>
                </a:extLst>
              </p:cNvPr>
              <p:cNvSpPr>
                <a:spLocks noChangeArrowheads="1"/>
              </p:cNvSpPr>
              <p:nvPr/>
            </p:nvSpPr>
            <p:spPr bwMode="auto">
              <a:xfrm>
                <a:off x="611" y="2568"/>
                <a:ext cx="728"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90" name="AutoShape 85">
                <a:extLst>
                  <a:ext uri="{FF2B5EF4-FFF2-40B4-BE49-F238E27FC236}">
                    <a16:creationId xmlns:a16="http://schemas.microsoft.com/office/drawing/2014/main" id="{5D88BB1D-2B9A-074C-84B7-73F21D2EBD7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11678" name="Rectangle 86">
              <a:extLst>
                <a:ext uri="{FF2B5EF4-FFF2-40B4-BE49-F238E27FC236}">
                  <a16:creationId xmlns:a16="http://schemas.microsoft.com/office/drawing/2014/main" id="{E8D21CBB-7CAD-A149-B521-DE3C3C9AAE6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79" name="Freeform 87">
              <a:extLst>
                <a:ext uri="{FF2B5EF4-FFF2-40B4-BE49-F238E27FC236}">
                  <a16:creationId xmlns:a16="http://schemas.microsoft.com/office/drawing/2014/main" id="{667590B2-81F7-384F-9E67-6530D9BB61BE}"/>
                </a:ext>
              </a:extLst>
            </p:cNvPr>
            <p:cNvSpPr>
              <a:spLocks/>
            </p:cNvSpPr>
            <p:nvPr/>
          </p:nvSpPr>
          <p:spPr bwMode="auto">
            <a:xfrm>
              <a:off x="5312" y="1007"/>
              <a:ext cx="237" cy="213"/>
            </a:xfrm>
            <a:custGeom>
              <a:avLst/>
              <a:gdLst>
                <a:gd name="T0" fmla="*/ 2 w 296"/>
                <a:gd name="T1" fmla="*/ 0 h 256"/>
                <a:gd name="T2" fmla="*/ 6 w 296"/>
                <a:gd name="T3" fmla="*/ 5 h 256"/>
                <a:gd name="T4" fmla="*/ 6 w 296"/>
                <a:gd name="T5" fmla="*/ 9 h 256"/>
                <a:gd name="T6" fmla="*/ 0 w 296"/>
                <a:gd name="T7" fmla="*/ 3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680" name="Freeform 88">
              <a:extLst>
                <a:ext uri="{FF2B5EF4-FFF2-40B4-BE49-F238E27FC236}">
                  <a16:creationId xmlns:a16="http://schemas.microsoft.com/office/drawing/2014/main" id="{8AAD84B2-7168-BE49-AE71-B033A018FCB1}"/>
                </a:ext>
              </a:extLst>
            </p:cNvPr>
            <p:cNvSpPr>
              <a:spLocks/>
            </p:cNvSpPr>
            <p:nvPr/>
          </p:nvSpPr>
          <p:spPr bwMode="auto">
            <a:xfrm>
              <a:off x="5315" y="680"/>
              <a:ext cx="244" cy="240"/>
            </a:xfrm>
            <a:custGeom>
              <a:avLst/>
              <a:gdLst>
                <a:gd name="T0" fmla="*/ 0 w 304"/>
                <a:gd name="T1" fmla="*/ 0 h 288"/>
                <a:gd name="T2" fmla="*/ 6 w 304"/>
                <a:gd name="T3" fmla="*/ 7 h 288"/>
                <a:gd name="T4" fmla="*/ 5 w 304"/>
                <a:gd name="T5" fmla="*/ 11 h 288"/>
                <a:gd name="T6" fmla="*/ 2 w 304"/>
                <a:gd name="T7" fmla="*/ 5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681" name="Oval 89">
              <a:extLst>
                <a:ext uri="{FF2B5EF4-FFF2-40B4-BE49-F238E27FC236}">
                  <a16:creationId xmlns:a16="http://schemas.microsoft.com/office/drawing/2014/main" id="{51C97ED8-E858-DE44-A798-9B761C535C53}"/>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82" name="Freeform 90">
              <a:extLst>
                <a:ext uri="{FF2B5EF4-FFF2-40B4-BE49-F238E27FC236}">
                  <a16:creationId xmlns:a16="http://schemas.microsoft.com/office/drawing/2014/main" id="{17D93F22-5CE3-A540-9278-28A312557BCC}"/>
                </a:ext>
              </a:extLst>
            </p:cNvPr>
            <p:cNvSpPr>
              <a:spLocks/>
            </p:cNvSpPr>
            <p:nvPr/>
          </p:nvSpPr>
          <p:spPr bwMode="auto">
            <a:xfrm>
              <a:off x="5302" y="2614"/>
              <a:ext cx="245" cy="200"/>
            </a:xfrm>
            <a:custGeom>
              <a:avLst/>
              <a:gdLst>
                <a:gd name="T0" fmla="*/ 0 w 306"/>
                <a:gd name="T1" fmla="*/ 5 h 240"/>
                <a:gd name="T2" fmla="*/ 2 w 306"/>
                <a:gd name="T3" fmla="*/ 9 h 240"/>
                <a:gd name="T4" fmla="*/ 6 w 306"/>
                <a:gd name="T5" fmla="*/ 5 h 240"/>
                <a:gd name="T6" fmla="*/ 6 w 306"/>
                <a:gd name="T7" fmla="*/ 0 h 240"/>
                <a:gd name="T8" fmla="*/ 0 w 306"/>
                <a:gd name="T9" fmla="*/ 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683" name="AutoShape 91">
              <a:extLst>
                <a:ext uri="{FF2B5EF4-FFF2-40B4-BE49-F238E27FC236}">
                  <a16:creationId xmlns:a16="http://schemas.microsoft.com/office/drawing/2014/main" id="{064D0363-9352-C445-B525-10529DA8CFA5}"/>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84" name="AutoShape 92">
              <a:extLst>
                <a:ext uri="{FF2B5EF4-FFF2-40B4-BE49-F238E27FC236}">
                  <a16:creationId xmlns:a16="http://schemas.microsoft.com/office/drawing/2014/main" id="{CA132ECE-5207-3948-B1DB-2EBDFF940CED}"/>
                </a:ext>
              </a:extLst>
            </p:cNvPr>
            <p:cNvSpPr>
              <a:spLocks noChangeArrowheads="1"/>
            </p:cNvSpPr>
            <p:nvPr/>
          </p:nvSpPr>
          <p:spPr bwMode="auto">
            <a:xfrm>
              <a:off x="4204" y="2712"/>
              <a:ext cx="1072"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85" name="Oval 93">
              <a:extLst>
                <a:ext uri="{FF2B5EF4-FFF2-40B4-BE49-F238E27FC236}">
                  <a16:creationId xmlns:a16="http://schemas.microsoft.com/office/drawing/2014/main" id="{BBDFB06E-5C36-7347-B184-C0131E754B05}"/>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86" name="Oval 94">
              <a:extLst>
                <a:ext uri="{FF2B5EF4-FFF2-40B4-BE49-F238E27FC236}">
                  <a16:creationId xmlns:a16="http://schemas.microsoft.com/office/drawing/2014/main" id="{E3E89AF8-3141-3347-88EF-1EA26AFEAD97}"/>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endParaRPr>
            </a:p>
          </p:txBody>
        </p:sp>
        <p:sp>
          <p:nvSpPr>
            <p:cNvPr id="111687" name="Oval 95">
              <a:extLst>
                <a:ext uri="{FF2B5EF4-FFF2-40B4-BE49-F238E27FC236}">
                  <a16:creationId xmlns:a16="http://schemas.microsoft.com/office/drawing/2014/main" id="{78DA64EF-D44E-7744-8078-8562BD6E470B}"/>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1688" name="Rectangle 96">
              <a:extLst>
                <a:ext uri="{FF2B5EF4-FFF2-40B4-BE49-F238E27FC236}">
                  <a16:creationId xmlns:a16="http://schemas.microsoft.com/office/drawing/2014/main" id="{8B0AE98D-3D9E-7A48-97F9-3636305A20B4}"/>
                </a:ext>
              </a:extLst>
            </p:cNvPr>
            <p:cNvSpPr>
              <a:spLocks noChangeArrowheads="1"/>
            </p:cNvSpPr>
            <p:nvPr/>
          </p:nvSpPr>
          <p:spPr bwMode="auto">
            <a:xfrm>
              <a:off x="5064" y="1835"/>
              <a:ext cx="83"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111620" name="Group 61">
            <a:extLst>
              <a:ext uri="{FF2B5EF4-FFF2-40B4-BE49-F238E27FC236}">
                <a16:creationId xmlns:a16="http://schemas.microsoft.com/office/drawing/2014/main" id="{75A8003F-EE96-CC4D-9424-8F45F1B70C3A}"/>
              </a:ext>
            </a:extLst>
          </p:cNvPr>
          <p:cNvGrpSpPr>
            <a:grpSpLocks/>
          </p:cNvGrpSpPr>
          <p:nvPr/>
        </p:nvGrpSpPr>
        <p:grpSpPr bwMode="auto">
          <a:xfrm flipH="1">
            <a:off x="7948613" y="4133850"/>
            <a:ext cx="1192212" cy="1171575"/>
            <a:chOff x="-44" y="1473"/>
            <a:chExt cx="981" cy="1105"/>
          </a:xfrm>
        </p:grpSpPr>
        <p:pic>
          <p:nvPicPr>
            <p:cNvPr id="111663" name="Picture 62" descr="desktop_computer_stylized_medium">
              <a:extLst>
                <a:ext uri="{FF2B5EF4-FFF2-40B4-BE49-F238E27FC236}">
                  <a16:creationId xmlns:a16="http://schemas.microsoft.com/office/drawing/2014/main" id="{E7251C1B-1700-8748-8F7D-333AD7C8E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64" name="Freeform 63">
              <a:extLst>
                <a:ext uri="{FF2B5EF4-FFF2-40B4-BE49-F238E27FC236}">
                  <a16:creationId xmlns:a16="http://schemas.microsoft.com/office/drawing/2014/main" id="{9CD7305F-1D9B-314F-AD77-7A59A9917374}"/>
                </a:ext>
              </a:extLst>
            </p:cNvPr>
            <p:cNvSpPr>
              <a:spLocks/>
            </p:cNvSpPr>
            <p:nvPr/>
          </p:nvSpPr>
          <p:spPr bwMode="auto">
            <a:xfrm flipH="1">
              <a:off x="374" y="1579"/>
              <a:ext cx="477" cy="506"/>
            </a:xfrm>
            <a:custGeom>
              <a:avLst/>
              <a:gdLst>
                <a:gd name="T0" fmla="*/ 0 w 356"/>
                <a:gd name="T1" fmla="*/ 0 h 368"/>
                <a:gd name="T2" fmla="*/ 58127 w 356"/>
                <a:gd name="T3" fmla="*/ 4362 h 368"/>
                <a:gd name="T4" fmla="*/ 68956 w 356"/>
                <a:gd name="T5" fmla="*/ 90881 h 368"/>
                <a:gd name="T6" fmla="*/ 15197 w 356"/>
                <a:gd name="T7" fmla="*/ 11365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111621" name="Rectangle 2">
            <a:extLst>
              <a:ext uri="{FF2B5EF4-FFF2-40B4-BE49-F238E27FC236}">
                <a16:creationId xmlns:a16="http://schemas.microsoft.com/office/drawing/2014/main" id="{B8F52D08-E873-DC44-BD13-5A76D406F95C}"/>
              </a:ext>
            </a:extLst>
          </p:cNvPr>
          <p:cNvSpPr>
            <a:spLocks noGrp="1" noChangeArrowheads="1"/>
          </p:cNvSpPr>
          <p:nvPr>
            <p:ph type="title" idx="4294967295"/>
          </p:nvPr>
        </p:nvSpPr>
        <p:spPr>
          <a:xfrm>
            <a:off x="-130078" y="57227"/>
            <a:ext cx="4033644" cy="1143000"/>
          </a:xfrm>
        </p:spPr>
        <p:txBody>
          <a:bodyPr/>
          <a:lstStyle/>
          <a:p>
            <a:pPr eaLnBrk="1" hangingPunct="1"/>
            <a:r>
              <a:rPr lang="en-US" altLang="en-US" dirty="0">
                <a:ea typeface="ＭＳ Ｐゴシック" panose="020B0600070205080204" pitchFamily="34" charset="-128"/>
              </a:rPr>
              <a:t>Throughput</a:t>
            </a:r>
          </a:p>
        </p:txBody>
      </p:sp>
      <p:sp>
        <p:nvSpPr>
          <p:cNvPr id="111622" name="Rectangle 3">
            <a:extLst>
              <a:ext uri="{FF2B5EF4-FFF2-40B4-BE49-F238E27FC236}">
                <a16:creationId xmlns:a16="http://schemas.microsoft.com/office/drawing/2014/main" id="{CCF9D222-20B4-8C4D-86AB-64F396F16892}"/>
              </a:ext>
            </a:extLst>
          </p:cNvPr>
          <p:cNvSpPr>
            <a:spLocks noGrp="1" noChangeArrowheads="1"/>
          </p:cNvSpPr>
          <p:nvPr>
            <p:ph type="body" idx="4294967295"/>
          </p:nvPr>
        </p:nvSpPr>
        <p:spPr>
          <a:xfrm>
            <a:off x="519113" y="1447800"/>
            <a:ext cx="7772400" cy="1779588"/>
          </a:xfrm>
        </p:spPr>
        <p:txBody>
          <a:bodyPr>
            <a:normAutofit lnSpcReduction="10000"/>
          </a:bodyPr>
          <a:lstStyle/>
          <a:p>
            <a:pPr marL="287338" indent="-287338" eaLnBrk="1" hangingPunct="1"/>
            <a:r>
              <a:rPr lang="en-US" altLang="en-US" i="1" dirty="0">
                <a:solidFill>
                  <a:srgbClr val="C00000"/>
                </a:solidFill>
                <a:ea typeface="ＭＳ Ｐゴシック" panose="020B0600070205080204" pitchFamily="34" charset="-128"/>
              </a:rPr>
              <a:t>throughput:</a:t>
            </a:r>
            <a:r>
              <a:rPr lang="en-US" altLang="en-US" dirty="0">
                <a:solidFill>
                  <a:srgbClr val="C00000"/>
                </a:solidFill>
                <a:ea typeface="ＭＳ Ｐゴシック" panose="020B0600070205080204" pitchFamily="34" charset="-128"/>
              </a:rPr>
              <a:t> </a:t>
            </a:r>
            <a:r>
              <a:rPr lang="en-US" altLang="en-US" dirty="0">
                <a:ea typeface="ＭＳ Ｐゴシック" panose="020B0600070205080204" pitchFamily="34" charset="-128"/>
              </a:rPr>
              <a:t>rate (bits/time unit) at which bits transferred between sender/receiver</a:t>
            </a:r>
          </a:p>
          <a:p>
            <a:pPr marL="682625" lvl="1" indent="-225425" eaLnBrk="1" hangingPunct="1"/>
            <a:r>
              <a:rPr lang="en-US" altLang="en-US" i="1" dirty="0">
                <a:solidFill>
                  <a:srgbClr val="C00000"/>
                </a:solidFill>
                <a:ea typeface="Arial" panose="020B0604020202020204" pitchFamily="34" charset="0"/>
              </a:rPr>
              <a:t>instantaneous</a:t>
            </a:r>
            <a:r>
              <a:rPr lang="en-US" altLang="en-US" i="1" dirty="0">
                <a:solidFill>
                  <a:srgbClr val="0B26FF"/>
                </a:solidFill>
                <a:ea typeface="Arial" panose="020B0604020202020204" pitchFamily="34" charset="0"/>
              </a:rPr>
              <a:t>:</a:t>
            </a:r>
            <a:r>
              <a:rPr lang="en-US" altLang="en-US" dirty="0">
                <a:solidFill>
                  <a:srgbClr val="0B26FF"/>
                </a:solidFill>
                <a:ea typeface="Arial" panose="020B0604020202020204" pitchFamily="34" charset="0"/>
              </a:rPr>
              <a:t> </a:t>
            </a:r>
            <a:r>
              <a:rPr lang="en-US" altLang="en-US" dirty="0">
                <a:ea typeface="Arial" panose="020B0604020202020204" pitchFamily="34" charset="0"/>
              </a:rPr>
              <a:t>rate at given point in time</a:t>
            </a:r>
          </a:p>
          <a:p>
            <a:pPr marL="682625" lvl="1" indent="-225425" eaLnBrk="1" hangingPunct="1"/>
            <a:r>
              <a:rPr lang="en-US" altLang="en-US" i="1" dirty="0">
                <a:solidFill>
                  <a:srgbClr val="C00000"/>
                </a:solidFill>
                <a:ea typeface="Arial" panose="020B0604020202020204" pitchFamily="34" charset="0"/>
              </a:rPr>
              <a:t>average:</a:t>
            </a:r>
            <a:r>
              <a:rPr lang="en-US" altLang="en-US" dirty="0">
                <a:solidFill>
                  <a:srgbClr val="C00000"/>
                </a:solidFill>
                <a:ea typeface="Arial" panose="020B0604020202020204" pitchFamily="34" charset="0"/>
              </a:rPr>
              <a:t> </a:t>
            </a:r>
            <a:r>
              <a:rPr lang="en-US" altLang="en-US" dirty="0">
                <a:ea typeface="Arial" panose="020B0604020202020204" pitchFamily="34" charset="0"/>
              </a:rPr>
              <a:t>rate over longer period of time</a:t>
            </a:r>
          </a:p>
        </p:txBody>
      </p:sp>
      <p:sp>
        <p:nvSpPr>
          <p:cNvPr id="111623" name="Text Box 325">
            <a:extLst>
              <a:ext uri="{FF2B5EF4-FFF2-40B4-BE49-F238E27FC236}">
                <a16:creationId xmlns:a16="http://schemas.microsoft.com/office/drawing/2014/main" id="{AD144EE9-561F-6643-9D06-14B6E9CF1A75}"/>
              </a:ext>
            </a:extLst>
          </p:cNvPr>
          <p:cNvSpPr txBox="1">
            <a:spLocks noChangeArrowheads="1"/>
          </p:cNvSpPr>
          <p:nvPr/>
        </p:nvSpPr>
        <p:spPr bwMode="auto">
          <a:xfrm>
            <a:off x="368300" y="5043488"/>
            <a:ext cx="187483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2000">
                <a:latin typeface="Gill Sans MT" panose="020B0502020104020203" pitchFamily="34" charset="77"/>
              </a:rPr>
              <a:t>server, with</a:t>
            </a:r>
          </a:p>
          <a:p>
            <a:pPr algn="ctr">
              <a:lnSpc>
                <a:spcPct val="85000"/>
              </a:lnSpc>
            </a:pPr>
            <a:r>
              <a:rPr lang="en-US" altLang="en-US" sz="2000">
                <a:latin typeface="Gill Sans MT" panose="020B0502020104020203" pitchFamily="34" charset="77"/>
              </a:rPr>
              <a:t>file of F bits </a:t>
            </a:r>
          </a:p>
          <a:p>
            <a:pPr algn="ctr">
              <a:lnSpc>
                <a:spcPct val="85000"/>
              </a:lnSpc>
            </a:pPr>
            <a:r>
              <a:rPr lang="en-US" altLang="en-US" sz="2000">
                <a:latin typeface="Gill Sans MT" panose="020B0502020104020203" pitchFamily="34" charset="77"/>
              </a:rPr>
              <a:t>to send to client</a:t>
            </a:r>
          </a:p>
        </p:txBody>
      </p:sp>
      <p:sp>
        <p:nvSpPr>
          <p:cNvPr id="111624" name="Text Box 328">
            <a:extLst>
              <a:ext uri="{FF2B5EF4-FFF2-40B4-BE49-F238E27FC236}">
                <a16:creationId xmlns:a16="http://schemas.microsoft.com/office/drawing/2014/main" id="{226E2C89-8063-7C41-8E15-EA92AAD3B87F}"/>
              </a:ext>
            </a:extLst>
          </p:cNvPr>
          <p:cNvSpPr txBox="1">
            <a:spLocks noChangeArrowheads="1"/>
          </p:cNvSpPr>
          <p:nvPr/>
        </p:nvSpPr>
        <p:spPr bwMode="auto">
          <a:xfrm>
            <a:off x="2784475" y="5040313"/>
            <a:ext cx="14303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2000">
                <a:latin typeface="Gill Sans MT" panose="020B0502020104020203" pitchFamily="34" charset="77"/>
              </a:rPr>
              <a:t>link capacity</a:t>
            </a:r>
          </a:p>
          <a:p>
            <a:pPr algn="ctr">
              <a:lnSpc>
                <a:spcPct val="85000"/>
              </a:lnSpc>
            </a:pPr>
            <a:r>
              <a:rPr lang="en-US" altLang="en-US" sz="2000">
                <a:latin typeface="Gill Sans MT" panose="020B0502020104020203" pitchFamily="34" charset="77"/>
              </a:rPr>
              <a:t> R</a:t>
            </a:r>
            <a:r>
              <a:rPr lang="en-US" altLang="en-US" sz="2800" baseline="-25000">
                <a:latin typeface="Gill Sans MT" panose="020B0502020104020203" pitchFamily="34" charset="77"/>
              </a:rPr>
              <a:t>s</a:t>
            </a:r>
            <a:r>
              <a:rPr lang="en-US" altLang="en-US" sz="2000" baseline="-25000">
                <a:latin typeface="Gill Sans MT" panose="020B0502020104020203" pitchFamily="34" charset="77"/>
              </a:rPr>
              <a:t> </a:t>
            </a:r>
            <a:r>
              <a:rPr lang="en-US" altLang="en-US" sz="2000">
                <a:latin typeface="Gill Sans MT" panose="020B0502020104020203" pitchFamily="34" charset="77"/>
              </a:rPr>
              <a:t>bits/sec</a:t>
            </a:r>
          </a:p>
        </p:txBody>
      </p:sp>
      <p:sp>
        <p:nvSpPr>
          <p:cNvPr id="111625" name="Text Box 329">
            <a:extLst>
              <a:ext uri="{FF2B5EF4-FFF2-40B4-BE49-F238E27FC236}">
                <a16:creationId xmlns:a16="http://schemas.microsoft.com/office/drawing/2014/main" id="{93CE2251-3132-1F4E-996E-9D078EC1592A}"/>
              </a:ext>
            </a:extLst>
          </p:cNvPr>
          <p:cNvSpPr txBox="1">
            <a:spLocks noChangeArrowheads="1"/>
          </p:cNvSpPr>
          <p:nvPr/>
        </p:nvSpPr>
        <p:spPr bwMode="auto">
          <a:xfrm>
            <a:off x="5653088" y="5048250"/>
            <a:ext cx="14303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2000">
                <a:latin typeface="Gill Sans MT" panose="020B0502020104020203" pitchFamily="34" charset="77"/>
              </a:rPr>
              <a:t>link capacity</a:t>
            </a:r>
          </a:p>
          <a:p>
            <a:pPr algn="ctr">
              <a:lnSpc>
                <a:spcPct val="85000"/>
              </a:lnSpc>
            </a:pPr>
            <a:r>
              <a:rPr lang="en-US" altLang="en-US" sz="2000">
                <a:latin typeface="Gill Sans MT" panose="020B0502020104020203" pitchFamily="34" charset="77"/>
              </a:rPr>
              <a:t> R</a:t>
            </a:r>
            <a:r>
              <a:rPr lang="en-US" altLang="en-US" sz="2800" baseline="-25000">
                <a:latin typeface="Gill Sans MT" panose="020B0502020104020203" pitchFamily="34" charset="77"/>
              </a:rPr>
              <a:t>c</a:t>
            </a:r>
            <a:r>
              <a:rPr lang="en-US" altLang="en-US" sz="2000" baseline="-25000">
                <a:latin typeface="Gill Sans MT" panose="020B0502020104020203" pitchFamily="34" charset="77"/>
              </a:rPr>
              <a:t> </a:t>
            </a:r>
            <a:r>
              <a:rPr lang="en-US" altLang="en-US" sz="2000">
                <a:latin typeface="Gill Sans MT" panose="020B0502020104020203" pitchFamily="34" charset="77"/>
              </a:rPr>
              <a:t>bits/sec</a:t>
            </a:r>
          </a:p>
        </p:txBody>
      </p:sp>
      <p:sp>
        <p:nvSpPr>
          <p:cNvPr id="111626" name="Line 337">
            <a:extLst>
              <a:ext uri="{FF2B5EF4-FFF2-40B4-BE49-F238E27FC236}">
                <a16:creationId xmlns:a16="http://schemas.microsoft.com/office/drawing/2014/main" id="{C4FE0E1D-5AB9-3145-9050-7DA72CB9A5E4}"/>
              </a:ext>
            </a:extLst>
          </p:cNvPr>
          <p:cNvSpPr>
            <a:spLocks noChangeShapeType="1"/>
          </p:cNvSpPr>
          <p:nvPr/>
        </p:nvSpPr>
        <p:spPr bwMode="auto">
          <a:xfrm flipH="1" flipV="1">
            <a:off x="2997200" y="4806950"/>
            <a:ext cx="282575" cy="3032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7" name="Line 347">
            <a:extLst>
              <a:ext uri="{FF2B5EF4-FFF2-40B4-BE49-F238E27FC236}">
                <a16:creationId xmlns:a16="http://schemas.microsoft.com/office/drawing/2014/main" id="{1DDDC20C-5CD0-3046-A764-1B96D3FD0BBF}"/>
              </a:ext>
            </a:extLst>
          </p:cNvPr>
          <p:cNvSpPr>
            <a:spLocks noChangeShapeType="1"/>
          </p:cNvSpPr>
          <p:nvPr/>
        </p:nvSpPr>
        <p:spPr bwMode="auto">
          <a:xfrm flipH="1" flipV="1">
            <a:off x="6119813" y="4876800"/>
            <a:ext cx="193675" cy="2032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8" name="Line 352">
            <a:extLst>
              <a:ext uri="{FF2B5EF4-FFF2-40B4-BE49-F238E27FC236}">
                <a16:creationId xmlns:a16="http://schemas.microsoft.com/office/drawing/2014/main" id="{20707027-1CD1-9C48-A1BC-977B65204307}"/>
              </a:ext>
            </a:extLst>
          </p:cNvPr>
          <p:cNvSpPr>
            <a:spLocks noChangeShapeType="1"/>
          </p:cNvSpPr>
          <p:nvPr/>
        </p:nvSpPr>
        <p:spPr bwMode="auto">
          <a:xfrm flipH="1">
            <a:off x="801688" y="4716463"/>
            <a:ext cx="11112" cy="411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9" name="Line 321">
            <a:extLst>
              <a:ext uri="{FF2B5EF4-FFF2-40B4-BE49-F238E27FC236}">
                <a16:creationId xmlns:a16="http://schemas.microsoft.com/office/drawing/2014/main" id="{E1D335DB-ECF6-6149-AFC5-D3FFECD93C11}"/>
              </a:ext>
            </a:extLst>
          </p:cNvPr>
          <p:cNvSpPr>
            <a:spLocks noChangeShapeType="1"/>
          </p:cNvSpPr>
          <p:nvPr/>
        </p:nvSpPr>
        <p:spPr bwMode="auto">
          <a:xfrm>
            <a:off x="1441450" y="4530725"/>
            <a:ext cx="63166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1630" name="Group 246">
            <a:extLst>
              <a:ext uri="{FF2B5EF4-FFF2-40B4-BE49-F238E27FC236}">
                <a16:creationId xmlns:a16="http://schemas.microsoft.com/office/drawing/2014/main" id="{5172E9F6-177B-EE45-B3EC-60A9ADFBB45A}"/>
              </a:ext>
            </a:extLst>
          </p:cNvPr>
          <p:cNvGrpSpPr>
            <a:grpSpLocks/>
          </p:cNvGrpSpPr>
          <p:nvPr/>
        </p:nvGrpSpPr>
        <p:grpSpPr bwMode="auto">
          <a:xfrm>
            <a:off x="3806825" y="4394200"/>
            <a:ext cx="1055688" cy="360363"/>
            <a:chOff x="3600" y="219"/>
            <a:chExt cx="360" cy="175"/>
          </a:xfrm>
        </p:grpSpPr>
        <p:sp>
          <p:nvSpPr>
            <p:cNvPr id="111650" name="Oval 247">
              <a:extLst>
                <a:ext uri="{FF2B5EF4-FFF2-40B4-BE49-F238E27FC236}">
                  <a16:creationId xmlns:a16="http://schemas.microsoft.com/office/drawing/2014/main" id="{A730378C-68FF-8445-B180-FB616A03541A}"/>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sp>
          <p:nvSpPr>
            <p:cNvPr id="111651" name="Line 248">
              <a:extLst>
                <a:ext uri="{FF2B5EF4-FFF2-40B4-BE49-F238E27FC236}">
                  <a16:creationId xmlns:a16="http://schemas.microsoft.com/office/drawing/2014/main" id="{68D8E7C5-514E-7947-ADBE-2180F38115B6}"/>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2" name="Line 249">
              <a:extLst>
                <a:ext uri="{FF2B5EF4-FFF2-40B4-BE49-F238E27FC236}">
                  <a16:creationId xmlns:a16="http://schemas.microsoft.com/office/drawing/2014/main" id="{B139B4AC-2938-5447-BEAA-FD5A4EC26F89}"/>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3" name="Rectangle 250">
              <a:extLst>
                <a:ext uri="{FF2B5EF4-FFF2-40B4-BE49-F238E27FC236}">
                  <a16:creationId xmlns:a16="http://schemas.microsoft.com/office/drawing/2014/main" id="{1B5AE7C1-E686-1546-89D7-DC7AEC36AA30}"/>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endParaRPr>
            </a:p>
          </p:txBody>
        </p:sp>
        <p:sp>
          <p:nvSpPr>
            <p:cNvPr id="111654" name="Oval 251">
              <a:extLst>
                <a:ext uri="{FF2B5EF4-FFF2-40B4-BE49-F238E27FC236}">
                  <a16:creationId xmlns:a16="http://schemas.microsoft.com/office/drawing/2014/main" id="{5A90496A-A9C5-944D-A327-3226C4ABBE2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grpSp>
          <p:nvGrpSpPr>
            <p:cNvPr id="111655" name="Group 252">
              <a:extLst>
                <a:ext uri="{FF2B5EF4-FFF2-40B4-BE49-F238E27FC236}">
                  <a16:creationId xmlns:a16="http://schemas.microsoft.com/office/drawing/2014/main" id="{9E8E5FC5-573E-7340-AD6C-AD8CFC45BF07}"/>
                </a:ext>
              </a:extLst>
            </p:cNvPr>
            <p:cNvGrpSpPr>
              <a:grpSpLocks/>
            </p:cNvGrpSpPr>
            <p:nvPr/>
          </p:nvGrpSpPr>
          <p:grpSpPr bwMode="auto">
            <a:xfrm>
              <a:off x="3686" y="244"/>
              <a:ext cx="177" cy="66"/>
              <a:chOff x="2848" y="848"/>
              <a:chExt cx="140" cy="98"/>
            </a:xfrm>
          </p:grpSpPr>
          <p:sp>
            <p:nvSpPr>
              <p:cNvPr id="111660" name="Line 253">
                <a:extLst>
                  <a:ext uri="{FF2B5EF4-FFF2-40B4-BE49-F238E27FC236}">
                    <a16:creationId xmlns:a16="http://schemas.microsoft.com/office/drawing/2014/main" id="{82007416-9A20-9647-932A-E0FFB18DF05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1" name="Line 254">
                <a:extLst>
                  <a:ext uri="{FF2B5EF4-FFF2-40B4-BE49-F238E27FC236}">
                    <a16:creationId xmlns:a16="http://schemas.microsoft.com/office/drawing/2014/main" id="{F1C5A756-F63D-2C47-8FD2-7E1DE77CF5B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255">
                <a:extLst>
                  <a:ext uri="{FF2B5EF4-FFF2-40B4-BE49-F238E27FC236}">
                    <a16:creationId xmlns:a16="http://schemas.microsoft.com/office/drawing/2014/main" id="{BC9390BC-8762-CE45-BE8E-436AAC433B6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56" name="Group 256">
              <a:extLst>
                <a:ext uri="{FF2B5EF4-FFF2-40B4-BE49-F238E27FC236}">
                  <a16:creationId xmlns:a16="http://schemas.microsoft.com/office/drawing/2014/main" id="{9551E928-22D4-9141-9F05-28A2FE54F6F5}"/>
                </a:ext>
              </a:extLst>
            </p:cNvPr>
            <p:cNvGrpSpPr>
              <a:grpSpLocks/>
            </p:cNvGrpSpPr>
            <p:nvPr/>
          </p:nvGrpSpPr>
          <p:grpSpPr bwMode="auto">
            <a:xfrm flipV="1">
              <a:off x="3686" y="243"/>
              <a:ext cx="177" cy="66"/>
              <a:chOff x="2848" y="848"/>
              <a:chExt cx="140" cy="98"/>
            </a:xfrm>
          </p:grpSpPr>
          <p:sp>
            <p:nvSpPr>
              <p:cNvPr id="111657" name="Line 257">
                <a:extLst>
                  <a:ext uri="{FF2B5EF4-FFF2-40B4-BE49-F238E27FC236}">
                    <a16:creationId xmlns:a16="http://schemas.microsoft.com/office/drawing/2014/main" id="{6E71E8D2-1C45-E444-A889-57B9B3B85C6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8" name="Line 258">
                <a:extLst>
                  <a:ext uri="{FF2B5EF4-FFF2-40B4-BE49-F238E27FC236}">
                    <a16:creationId xmlns:a16="http://schemas.microsoft.com/office/drawing/2014/main" id="{736337DF-FCF9-5B4F-B214-1C1708F7B13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9" name="Line 259">
                <a:extLst>
                  <a:ext uri="{FF2B5EF4-FFF2-40B4-BE49-F238E27FC236}">
                    <a16:creationId xmlns:a16="http://schemas.microsoft.com/office/drawing/2014/main" id="{FED80220-A5C8-E646-B971-51B12A7DD01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1631" name="AutoShape 350">
            <a:extLst>
              <a:ext uri="{FF2B5EF4-FFF2-40B4-BE49-F238E27FC236}">
                <a16:creationId xmlns:a16="http://schemas.microsoft.com/office/drawing/2014/main" id="{B533368B-7319-C14D-B61F-BEA346FBDAA5}"/>
              </a:ext>
            </a:extLst>
          </p:cNvPr>
          <p:cNvSpPr>
            <a:spLocks noChangeArrowheads="1"/>
          </p:cNvSpPr>
          <p:nvPr/>
        </p:nvSpPr>
        <p:spPr bwMode="auto">
          <a:xfrm>
            <a:off x="7286625" y="4325938"/>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grpSp>
        <p:nvGrpSpPr>
          <p:cNvPr id="111632" name="Group 335">
            <a:extLst>
              <a:ext uri="{FF2B5EF4-FFF2-40B4-BE49-F238E27FC236}">
                <a16:creationId xmlns:a16="http://schemas.microsoft.com/office/drawing/2014/main" id="{AFF643F4-C868-E84E-84D4-B8580FE048D9}"/>
              </a:ext>
            </a:extLst>
          </p:cNvPr>
          <p:cNvGrpSpPr>
            <a:grpSpLocks/>
          </p:cNvGrpSpPr>
          <p:nvPr/>
        </p:nvGrpSpPr>
        <p:grpSpPr bwMode="auto">
          <a:xfrm>
            <a:off x="1404938" y="4360863"/>
            <a:ext cx="2322512" cy="392112"/>
            <a:chOff x="2249" y="3430"/>
            <a:chExt cx="1389" cy="256"/>
          </a:xfrm>
        </p:grpSpPr>
        <p:sp>
          <p:nvSpPr>
            <p:cNvPr id="255309" name="Oval 333">
              <a:extLst>
                <a:ext uri="{FF2B5EF4-FFF2-40B4-BE49-F238E27FC236}">
                  <a16:creationId xmlns:a16="http://schemas.microsoft.com/office/drawing/2014/main" id="{B05F8C05-1716-BB45-95E3-AC379C58A938}"/>
                </a:ext>
              </a:extLst>
            </p:cNvPr>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dirty="0">
                <a:latin typeface="Times New Roman" charset="0"/>
                <a:ea typeface="ＭＳ Ｐゴシック" charset="0"/>
                <a:cs typeface="ＭＳ Ｐゴシック" charset="0"/>
              </a:endParaRPr>
            </a:p>
          </p:txBody>
        </p:sp>
        <p:sp>
          <p:nvSpPr>
            <p:cNvPr id="255308" name="Rectangle 332">
              <a:extLst>
                <a:ext uri="{FF2B5EF4-FFF2-40B4-BE49-F238E27FC236}">
                  <a16:creationId xmlns:a16="http://schemas.microsoft.com/office/drawing/2014/main" id="{259B0A70-6D85-0241-A0D2-70D4469A817B}"/>
                </a:ext>
              </a:extLst>
            </p:cNvPr>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dirty="0">
                <a:latin typeface="Times New Roman" charset="0"/>
                <a:ea typeface="ＭＳ Ｐゴシック" charset="0"/>
                <a:cs typeface="ＭＳ Ｐゴシック" charset="0"/>
              </a:endParaRPr>
            </a:p>
          </p:txBody>
        </p:sp>
        <p:sp>
          <p:nvSpPr>
            <p:cNvPr id="111648" name="Oval 331">
              <a:extLst>
                <a:ext uri="{FF2B5EF4-FFF2-40B4-BE49-F238E27FC236}">
                  <a16:creationId xmlns:a16="http://schemas.microsoft.com/office/drawing/2014/main" id="{56EB8BD2-5870-2640-ABAD-FF9083319766}"/>
                </a:ext>
              </a:extLst>
            </p:cNvPr>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sp>
          <p:nvSpPr>
            <p:cNvPr id="255310" name="Rectangle 334">
              <a:extLst>
                <a:ext uri="{FF2B5EF4-FFF2-40B4-BE49-F238E27FC236}">
                  <a16:creationId xmlns:a16="http://schemas.microsoft.com/office/drawing/2014/main" id="{071691B1-69C9-0448-9C37-A1B201C0C0A9}"/>
                </a:ext>
              </a:extLst>
            </p:cNvPr>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dirty="0">
                <a:latin typeface="Times New Roman" charset="0"/>
                <a:ea typeface="ＭＳ Ｐゴシック" charset="0"/>
                <a:cs typeface="ＭＳ Ｐゴシック" charset="0"/>
              </a:endParaRPr>
            </a:p>
          </p:txBody>
        </p:sp>
      </p:grpSp>
      <p:grpSp>
        <p:nvGrpSpPr>
          <p:cNvPr id="111633" name="Group 341">
            <a:extLst>
              <a:ext uri="{FF2B5EF4-FFF2-40B4-BE49-F238E27FC236}">
                <a16:creationId xmlns:a16="http://schemas.microsoft.com/office/drawing/2014/main" id="{4621DC7D-D293-6444-8342-A2F3936C737C}"/>
              </a:ext>
            </a:extLst>
          </p:cNvPr>
          <p:cNvGrpSpPr>
            <a:grpSpLocks/>
          </p:cNvGrpSpPr>
          <p:nvPr/>
        </p:nvGrpSpPr>
        <p:grpSpPr bwMode="auto">
          <a:xfrm>
            <a:off x="4910138" y="4248150"/>
            <a:ext cx="2801937" cy="581025"/>
            <a:chOff x="2249" y="3430"/>
            <a:chExt cx="1389" cy="256"/>
          </a:xfrm>
        </p:grpSpPr>
        <p:sp>
          <p:nvSpPr>
            <p:cNvPr id="255318" name="Oval 342">
              <a:extLst>
                <a:ext uri="{FF2B5EF4-FFF2-40B4-BE49-F238E27FC236}">
                  <a16:creationId xmlns:a16="http://schemas.microsoft.com/office/drawing/2014/main" id="{927F8370-DEE3-3243-8F44-74FAE9FABB03}"/>
                </a:ext>
              </a:extLst>
            </p:cNvPr>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dirty="0">
                <a:latin typeface="Times New Roman" charset="0"/>
                <a:ea typeface="ＭＳ Ｐゴシック" charset="0"/>
                <a:cs typeface="ＭＳ Ｐゴシック" charset="0"/>
              </a:endParaRPr>
            </a:p>
          </p:txBody>
        </p:sp>
        <p:sp>
          <p:nvSpPr>
            <p:cNvPr id="255319" name="Rectangle 343">
              <a:extLst>
                <a:ext uri="{FF2B5EF4-FFF2-40B4-BE49-F238E27FC236}">
                  <a16:creationId xmlns:a16="http://schemas.microsoft.com/office/drawing/2014/main" id="{13B9AE8B-8EBD-AC49-AF38-4290888C92B0}"/>
                </a:ext>
              </a:extLst>
            </p:cNvPr>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dirty="0">
                <a:latin typeface="Times New Roman" charset="0"/>
                <a:ea typeface="ＭＳ Ｐゴシック" charset="0"/>
                <a:cs typeface="ＭＳ Ｐゴシック" charset="0"/>
              </a:endParaRPr>
            </a:p>
          </p:txBody>
        </p:sp>
        <p:sp>
          <p:nvSpPr>
            <p:cNvPr id="111644" name="Oval 344">
              <a:extLst>
                <a:ext uri="{FF2B5EF4-FFF2-40B4-BE49-F238E27FC236}">
                  <a16:creationId xmlns:a16="http://schemas.microsoft.com/office/drawing/2014/main" id="{75E7080F-7AB2-174C-A59A-306AE8483934}"/>
                </a:ext>
              </a:extLst>
            </p:cNvPr>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sp>
          <p:nvSpPr>
            <p:cNvPr id="255321" name="Rectangle 345">
              <a:extLst>
                <a:ext uri="{FF2B5EF4-FFF2-40B4-BE49-F238E27FC236}">
                  <a16:creationId xmlns:a16="http://schemas.microsoft.com/office/drawing/2014/main" id="{318DC0D7-860C-F340-B316-21B101F3E7C0}"/>
                </a:ext>
              </a:extLst>
            </p:cNvPr>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dirty="0">
                <a:latin typeface="Times New Roman" charset="0"/>
                <a:ea typeface="ＭＳ Ｐゴシック" charset="0"/>
                <a:cs typeface="ＭＳ Ｐゴシック" charset="0"/>
              </a:endParaRPr>
            </a:p>
          </p:txBody>
        </p:sp>
      </p:grpSp>
      <p:grpSp>
        <p:nvGrpSpPr>
          <p:cNvPr id="13" name="Group 99">
            <a:extLst>
              <a:ext uri="{FF2B5EF4-FFF2-40B4-BE49-F238E27FC236}">
                <a16:creationId xmlns:a16="http://schemas.microsoft.com/office/drawing/2014/main" id="{A8B7B3F7-8178-164E-8B1E-6437B44DF55E}"/>
              </a:ext>
            </a:extLst>
          </p:cNvPr>
          <p:cNvGrpSpPr>
            <a:grpSpLocks/>
          </p:cNvGrpSpPr>
          <p:nvPr/>
        </p:nvGrpSpPr>
        <p:grpSpPr bwMode="auto">
          <a:xfrm>
            <a:off x="239713" y="5111756"/>
            <a:ext cx="8235950" cy="1028701"/>
            <a:chOff x="0" y="3803"/>
            <a:chExt cx="5188" cy="648"/>
          </a:xfrm>
        </p:grpSpPr>
        <p:sp>
          <p:nvSpPr>
            <p:cNvPr id="111639" name="Text Box 353">
              <a:extLst>
                <a:ext uri="{FF2B5EF4-FFF2-40B4-BE49-F238E27FC236}">
                  <a16:creationId xmlns:a16="http://schemas.microsoft.com/office/drawing/2014/main" id="{153ABCC3-8672-A049-B106-FB71D389CAAB}"/>
                </a:ext>
              </a:extLst>
            </p:cNvPr>
            <p:cNvSpPr txBox="1">
              <a:spLocks noChangeArrowheads="1"/>
            </p:cNvSpPr>
            <p:nvPr/>
          </p:nvSpPr>
          <p:spPr bwMode="auto">
            <a:xfrm>
              <a:off x="0" y="3821"/>
              <a:ext cx="1461" cy="6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server sends bits </a:t>
              </a:r>
            </a:p>
            <a:p>
              <a:pPr algn="ctr">
                <a:lnSpc>
                  <a:spcPct val="85000"/>
                </a:lnSpc>
              </a:pP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(fluid) into pipe</a:t>
              </a:r>
            </a:p>
            <a:p>
              <a:pPr algn="ctr">
                <a:lnSpc>
                  <a:spcPct val="85000"/>
                </a:lnSpc>
              </a:pPr>
              <a:endParaRPr lang="en-US" alt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1640" name="Text Box 336">
              <a:extLst>
                <a:ext uri="{FF2B5EF4-FFF2-40B4-BE49-F238E27FC236}">
                  <a16:creationId xmlns:a16="http://schemas.microsoft.com/office/drawing/2014/main" id="{D3D1EA75-43B4-9240-AFEF-EFF2F3C3D173}"/>
                </a:ext>
              </a:extLst>
            </p:cNvPr>
            <p:cNvSpPr txBox="1">
              <a:spLocks noChangeArrowheads="1"/>
            </p:cNvSpPr>
            <p:nvPr/>
          </p:nvSpPr>
          <p:spPr bwMode="auto">
            <a:xfrm>
              <a:off x="1573" y="3803"/>
              <a:ext cx="1769" cy="6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 pipe that can carry</a:t>
              </a:r>
            </a:p>
            <a:p>
              <a:pPr algn="ctr">
                <a:lnSpc>
                  <a:spcPct val="85000"/>
                </a:lnSpc>
              </a:pP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fluid at rate</a:t>
              </a:r>
            </a:p>
            <a:p>
              <a:pPr algn="ctr">
                <a:lnSpc>
                  <a:spcPct val="85000"/>
                </a:lnSpc>
              </a:pP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lang="en-US" altLang="en-US" sz="2000" i="1" dirty="0">
                  <a:latin typeface="Helvetica Neue" panose="02000503000000020004" pitchFamily="2" charset="0"/>
                  <a:ea typeface="Helvetica Neue" panose="02000503000000020004" pitchFamily="2" charset="0"/>
                  <a:cs typeface="Helvetica Neue" panose="02000503000000020004" pitchFamily="2" charset="0"/>
                </a:rPr>
                <a:t>R</a:t>
              </a:r>
              <a:r>
                <a:rPr lang="en-US" altLang="en-US" sz="2800" i="1" baseline="-25000" dirty="0">
                  <a:latin typeface="Helvetica Neue" panose="02000503000000020004" pitchFamily="2" charset="0"/>
                  <a:ea typeface="Helvetica Neue" panose="02000503000000020004" pitchFamily="2" charset="0"/>
                  <a:cs typeface="Helvetica Neue" panose="02000503000000020004" pitchFamily="2" charset="0"/>
                </a:rPr>
                <a:t>s</a:t>
              </a:r>
              <a:r>
                <a:rPr lang="en-US" altLang="en-US" sz="2000" i="1" baseline="-25000" dirty="0">
                  <a:latin typeface="Helvetica Neue" panose="02000503000000020004" pitchFamily="2" charset="0"/>
                  <a:ea typeface="Helvetica Neue" panose="02000503000000020004" pitchFamily="2" charset="0"/>
                  <a:cs typeface="Helvetica Neue" panose="02000503000000020004" pitchFamily="2" charset="0"/>
                </a:rPr>
                <a:t> </a:t>
              </a: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bits/sec)</a:t>
              </a:r>
            </a:p>
          </p:txBody>
        </p:sp>
        <p:sp>
          <p:nvSpPr>
            <p:cNvPr id="111641" name="Text Box 346">
              <a:extLst>
                <a:ext uri="{FF2B5EF4-FFF2-40B4-BE49-F238E27FC236}">
                  <a16:creationId xmlns:a16="http://schemas.microsoft.com/office/drawing/2014/main" id="{B88A4D50-2F81-664B-986C-D034A272B452}"/>
                </a:ext>
              </a:extLst>
            </p:cNvPr>
            <p:cNvSpPr txBox="1">
              <a:spLocks noChangeArrowheads="1"/>
            </p:cNvSpPr>
            <p:nvPr/>
          </p:nvSpPr>
          <p:spPr bwMode="auto">
            <a:xfrm>
              <a:off x="3328" y="3812"/>
              <a:ext cx="1860" cy="6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 pipe that can carry</a:t>
              </a:r>
            </a:p>
            <a:p>
              <a:pPr algn="ctr">
                <a:lnSpc>
                  <a:spcPct val="85000"/>
                </a:lnSpc>
              </a:pP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fluid at rate</a:t>
              </a:r>
            </a:p>
            <a:p>
              <a:pPr algn="ctr">
                <a:lnSpc>
                  <a:spcPct val="85000"/>
                </a:lnSpc>
              </a:pPr>
              <a:r>
                <a:rPr lang="en-US" altLang="en-US" sz="2000" i="1" dirty="0">
                  <a:latin typeface="Helvetica Neue" panose="02000503000000020004" pitchFamily="2" charset="0"/>
                  <a:ea typeface="Helvetica Neue" panose="02000503000000020004" pitchFamily="2" charset="0"/>
                  <a:cs typeface="Helvetica Neue" panose="02000503000000020004" pitchFamily="2" charset="0"/>
                </a:rPr>
                <a:t> </a:t>
              </a:r>
              <a:r>
                <a:rPr lang="en-US" altLang="en-US" sz="2000" i="1" dirty="0" err="1">
                  <a:latin typeface="Helvetica Neue" panose="02000503000000020004" pitchFamily="2" charset="0"/>
                  <a:ea typeface="Helvetica Neue" panose="02000503000000020004" pitchFamily="2" charset="0"/>
                  <a:cs typeface="Helvetica Neue" panose="02000503000000020004" pitchFamily="2" charset="0"/>
                </a:rPr>
                <a:t>R</a:t>
              </a:r>
              <a:r>
                <a:rPr lang="en-US" altLang="en-US" sz="2800" i="1" baseline="-25000" dirty="0" err="1">
                  <a:latin typeface="Helvetica Neue" panose="02000503000000020004" pitchFamily="2" charset="0"/>
                  <a:ea typeface="Helvetica Neue" panose="02000503000000020004" pitchFamily="2" charset="0"/>
                  <a:cs typeface="Helvetica Neue" panose="02000503000000020004" pitchFamily="2" charset="0"/>
                </a:rPr>
                <a:t>c</a:t>
              </a:r>
              <a:r>
                <a:rPr lang="en-US" altLang="en-US" sz="2000" i="1" baseline="-25000" dirty="0">
                  <a:latin typeface="Helvetica Neue" panose="02000503000000020004" pitchFamily="2" charset="0"/>
                  <a:ea typeface="Helvetica Neue" panose="02000503000000020004" pitchFamily="2" charset="0"/>
                  <a:cs typeface="Helvetica Neue" panose="02000503000000020004" pitchFamily="2" charset="0"/>
                </a:rPr>
                <a:t> </a:t>
              </a: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bits/sec)</a:t>
              </a:r>
            </a:p>
          </p:txBody>
        </p:sp>
      </p:grpSp>
      <p:pic>
        <p:nvPicPr>
          <p:cNvPr id="111635" name="Picture 60" descr="underline_base">
            <a:extLst>
              <a:ext uri="{FF2B5EF4-FFF2-40B4-BE49-F238E27FC236}">
                <a16:creationId xmlns:a16="http://schemas.microsoft.com/office/drawing/2014/main" id="{0C74C07D-860F-D84C-A715-D31DF42E692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931863"/>
            <a:ext cx="2913062"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6" name="AutoShape 351">
            <a:extLst>
              <a:ext uri="{FF2B5EF4-FFF2-40B4-BE49-F238E27FC236}">
                <a16:creationId xmlns:a16="http://schemas.microsoft.com/office/drawing/2014/main" id="{82E9747F-F68F-8641-80B3-874474AEA03C}"/>
              </a:ext>
            </a:extLst>
          </p:cNvPr>
          <p:cNvSpPr>
            <a:spLocks noChangeArrowheads="1"/>
          </p:cNvSpPr>
          <p:nvPr/>
        </p:nvSpPr>
        <p:spPr bwMode="auto">
          <a:xfrm>
            <a:off x="3732213" y="4308475"/>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sp>
        <p:nvSpPr>
          <p:cNvPr id="111637" name="AutoShape 349">
            <a:extLst>
              <a:ext uri="{FF2B5EF4-FFF2-40B4-BE49-F238E27FC236}">
                <a16:creationId xmlns:a16="http://schemas.microsoft.com/office/drawing/2014/main" id="{04661EA9-B6C9-1343-A9DE-56769E5D1FCE}"/>
              </a:ext>
            </a:extLst>
          </p:cNvPr>
          <p:cNvSpPr>
            <a:spLocks noChangeArrowheads="1"/>
          </p:cNvSpPr>
          <p:nvPr/>
        </p:nvSpPr>
        <p:spPr bwMode="auto">
          <a:xfrm flipV="1">
            <a:off x="508000" y="4064000"/>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endParaRPr lang="en-US"/>
          </a:p>
        </p:txBody>
      </p:sp>
      <p:sp>
        <p:nvSpPr>
          <p:cNvPr id="2" name="Footer Placeholder 1">
            <a:extLst>
              <a:ext uri="{FF2B5EF4-FFF2-40B4-BE49-F238E27FC236}">
                <a16:creationId xmlns:a16="http://schemas.microsoft.com/office/drawing/2014/main" id="{275E3476-A374-5FC9-640F-16BF2DA2C88A}"/>
              </a:ext>
            </a:extLst>
          </p:cNvPr>
          <p:cNvSpPr>
            <a:spLocks noGrp="1"/>
          </p:cNvSpPr>
          <p:nvPr>
            <p:ph type="ftr" sz="quarter" idx="11"/>
          </p:nvPr>
        </p:nvSpPr>
        <p:spPr/>
        <p:txBody>
          <a:bodyPr/>
          <a:lstStyle/>
          <a:p>
            <a:pPr>
              <a:defRPr/>
            </a:pPr>
            <a:r>
              <a:rPr lang="en-US"/>
              <a:t>CS118 - Winter 2025</a:t>
            </a:r>
            <a:endParaRPr lang="en-US" dirty="0"/>
          </a:p>
        </p:txBody>
      </p:sp>
      <p:sp>
        <p:nvSpPr>
          <p:cNvPr id="3" name="Slide Number Placeholder 2">
            <a:extLst>
              <a:ext uri="{FF2B5EF4-FFF2-40B4-BE49-F238E27FC236}">
                <a16:creationId xmlns:a16="http://schemas.microsoft.com/office/drawing/2014/main" id="{E7B4BCA8-59C0-49C0-0BFD-5D012B25F537}"/>
              </a:ext>
            </a:extLst>
          </p:cNvPr>
          <p:cNvSpPr>
            <a:spLocks noGrp="1"/>
          </p:cNvSpPr>
          <p:nvPr>
            <p:ph type="sldNum" sz="quarter" idx="12"/>
          </p:nvPr>
        </p:nvSpPr>
        <p:spPr/>
        <p:txBody>
          <a:bodyPr/>
          <a:lstStyle/>
          <a:p>
            <a:pPr>
              <a:defRPr/>
            </a:pPr>
            <a:fld id="{914E310D-C5B0-D842-AA30-B7CDBB819B51}" type="slidenum">
              <a:rPr lang="en-US" smtClean="0"/>
              <a:pPr>
                <a:defRPr/>
              </a:pPr>
              <a:t>4</a:t>
            </a:fld>
            <a:endParaRPr lang="en-US" dirty="0"/>
          </a:p>
        </p:txBody>
      </p:sp>
    </p:spTree>
    <p:extLst>
      <p:ext uri="{BB962C8B-B14F-4D97-AF65-F5344CB8AC3E}">
        <p14:creationId xmlns:p14="http://schemas.microsoft.com/office/powerpoint/2010/main" val="1275962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3"/>
          <p:cNvSpPr>
            <a:spLocks noGrp="1" noChangeArrowheads="1"/>
          </p:cNvSpPr>
          <p:nvPr>
            <p:ph type="title"/>
          </p:nvPr>
        </p:nvSpPr>
        <p:spPr/>
        <p:txBody>
          <a:bodyPr/>
          <a:lstStyle/>
          <a:p>
            <a:pPr eaLnBrk="1" hangingPunct="1"/>
            <a:r>
              <a:rPr lang="en-US" sz="3200" dirty="0"/>
              <a:t>Option-2: Adding a local cache</a:t>
            </a:r>
            <a:endParaRPr lang="en-US" dirty="0"/>
          </a:p>
        </p:txBody>
      </p:sp>
      <p:sp>
        <p:nvSpPr>
          <p:cNvPr id="53255" name="Rectangle 4"/>
          <p:cNvSpPr>
            <a:spLocks noGrp="1" noChangeArrowheads="1"/>
          </p:cNvSpPr>
          <p:nvPr>
            <p:ph sz="half" idx="1"/>
          </p:nvPr>
        </p:nvSpPr>
        <p:spPr>
          <a:xfrm>
            <a:off x="169863" y="932458"/>
            <a:ext cx="5121275" cy="5754592"/>
          </a:xfrm>
        </p:spPr>
        <p:txBody>
          <a:bodyPr>
            <a:normAutofit lnSpcReduction="10000"/>
          </a:bodyPr>
          <a:lstStyle/>
          <a:p>
            <a:pPr eaLnBrk="1" hangingPunct="1">
              <a:buFontTx/>
              <a:buNone/>
            </a:pPr>
            <a:r>
              <a:rPr lang="en-US" dirty="0">
                <a:solidFill>
                  <a:srgbClr val="0000FF"/>
                </a:solidFill>
              </a:rPr>
              <a:t>Consequences</a:t>
            </a:r>
          </a:p>
          <a:p>
            <a:pPr eaLnBrk="1" hangingPunct="1"/>
            <a:r>
              <a:rPr lang="en-US" sz="2400" dirty="0"/>
              <a:t>assume hit rate = 40% requests will be satisfied by the data in the cache (</a:t>
            </a:r>
            <a:r>
              <a:rPr lang="en-US" sz="2000" dirty="0"/>
              <a:t>delay ≈ 10msec)</a:t>
            </a:r>
          </a:p>
          <a:p>
            <a:pPr eaLnBrk="1" hangingPunct="1"/>
            <a:r>
              <a:rPr lang="en-US" sz="2400" dirty="0"/>
              <a:t>Remaining 60% requests served by origin servers</a:t>
            </a:r>
          </a:p>
          <a:p>
            <a:pPr eaLnBrk="1" hangingPunct="1"/>
            <a:r>
              <a:rPr lang="en-US" sz="2400" dirty="0"/>
              <a:t>utilization of access link reduced to 60% </a:t>
            </a:r>
            <a:r>
              <a:rPr lang="en-US" sz="2400" dirty="0">
                <a:sym typeface="Wingdings"/>
              </a:rPr>
              <a:t> much</a:t>
            </a:r>
            <a:r>
              <a:rPr lang="en-US" sz="2400" dirty="0"/>
              <a:t> smaller queueing delay (say 30 msec)</a:t>
            </a:r>
          </a:p>
          <a:p>
            <a:pPr eaLnBrk="1" hangingPunct="1"/>
            <a:r>
              <a:rPr lang="en-US" sz="2400" dirty="0"/>
              <a:t>avg delay for each object</a:t>
            </a:r>
          </a:p>
          <a:p>
            <a:pPr marL="548640" lvl="1" indent="-182880">
              <a:spcBef>
                <a:spcPts val="600"/>
              </a:spcBef>
              <a:buNone/>
            </a:pPr>
            <a:r>
              <a:rPr lang="en-US" sz="2000" dirty="0"/>
              <a:t>= 0.6x(Internet delay + access delay) + 0.4x(LAN+cache delay)</a:t>
            </a:r>
          </a:p>
          <a:p>
            <a:pPr marL="548640" lvl="1" indent="-182880">
              <a:spcBef>
                <a:spcPts val="600"/>
              </a:spcBef>
              <a:buNone/>
            </a:pPr>
            <a:r>
              <a:rPr lang="en-US" sz="2000" dirty="0"/>
              <a:t>= 0.6x(530 msec) + 0.4 x (1 msec)</a:t>
            </a:r>
          </a:p>
          <a:p>
            <a:pPr marL="548640" lvl="1" indent="-182880">
              <a:spcBef>
                <a:spcPts val="600"/>
              </a:spcBef>
              <a:buNone/>
            </a:pPr>
            <a:r>
              <a:rPr lang="en-US" sz="2000" dirty="0"/>
              <a:t>= 313msec</a:t>
            </a:r>
          </a:p>
        </p:txBody>
      </p:sp>
      <p:sp>
        <p:nvSpPr>
          <p:cNvPr id="53257" name="Footer Placeholder 5"/>
          <p:cNvSpPr>
            <a:spLocks noGrp="1"/>
          </p:cNvSpPr>
          <p:nvPr>
            <p:ph type="ftr" sz="quarter" idx="11"/>
          </p:nvPr>
        </p:nvSpPr>
        <p:spPr>
          <a:noFill/>
        </p:spPr>
        <p:txBody>
          <a:bodyPr/>
          <a:lstStyle/>
          <a:p>
            <a:r>
              <a:rPr lang="en-US"/>
              <a:t>CS118 - Winter 2025</a:t>
            </a:r>
            <a:endParaRPr lang="en-US" dirty="0"/>
          </a:p>
        </p:txBody>
      </p:sp>
      <p:sp>
        <p:nvSpPr>
          <p:cNvPr id="53258" name="Slide Number Placeholder 6"/>
          <p:cNvSpPr>
            <a:spLocks noGrp="1"/>
          </p:cNvSpPr>
          <p:nvPr>
            <p:ph type="sldNum" sz="quarter" idx="12"/>
          </p:nvPr>
        </p:nvSpPr>
        <p:spPr>
          <a:noFill/>
        </p:spPr>
        <p:txBody>
          <a:bodyPr/>
          <a:lstStyle/>
          <a:p>
            <a:fld id="{53F55F14-5D9C-304C-9524-4F08D632B8E5}" type="slidenum">
              <a:rPr lang="en-US">
                <a:latin typeface="Helvetica Neue" charset="0"/>
                <a:ea typeface="ＭＳ Ｐゴシック" charset="-128"/>
                <a:cs typeface="ＭＳ Ｐゴシック" charset="-128"/>
              </a:rPr>
              <a:pPr/>
              <a:t>40</a:t>
            </a:fld>
            <a:endParaRPr lang="en-US" dirty="0">
              <a:latin typeface="Helvetica Neue" charset="0"/>
              <a:ea typeface="ＭＳ Ｐゴシック" charset="-128"/>
              <a:cs typeface="ＭＳ Ｐゴシック" charset="-128"/>
            </a:endParaRPr>
          </a:p>
        </p:txBody>
      </p:sp>
      <p:sp>
        <p:nvSpPr>
          <p:cNvPr id="53259" name="Line 2"/>
          <p:cNvSpPr>
            <a:spLocks noChangeShapeType="1"/>
          </p:cNvSpPr>
          <p:nvPr/>
        </p:nvSpPr>
        <p:spPr bwMode="auto">
          <a:xfrm>
            <a:off x="5581650" y="2774950"/>
            <a:ext cx="285750" cy="11430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grpSp>
        <p:nvGrpSpPr>
          <p:cNvPr id="53260" name="Group 5"/>
          <p:cNvGrpSpPr>
            <a:grpSpLocks/>
          </p:cNvGrpSpPr>
          <p:nvPr/>
        </p:nvGrpSpPr>
        <p:grpSpPr bwMode="auto">
          <a:xfrm>
            <a:off x="5392738" y="2397125"/>
            <a:ext cx="184150" cy="542925"/>
            <a:chOff x="4180" y="783"/>
            <a:chExt cx="150" cy="307"/>
          </a:xfrm>
        </p:grpSpPr>
        <p:sp>
          <p:nvSpPr>
            <p:cNvPr id="53356"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57" name="Rectangle 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58"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59"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60" name="Line 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61" name="Line 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62"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3363" name="Rectangle 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53261" name="Group 14"/>
          <p:cNvGrpSpPr>
            <a:grpSpLocks/>
          </p:cNvGrpSpPr>
          <p:nvPr/>
        </p:nvGrpSpPr>
        <p:grpSpPr bwMode="auto">
          <a:xfrm>
            <a:off x="6316663" y="1854200"/>
            <a:ext cx="184150" cy="542925"/>
            <a:chOff x="4180" y="783"/>
            <a:chExt cx="150" cy="307"/>
          </a:xfrm>
        </p:grpSpPr>
        <p:sp>
          <p:nvSpPr>
            <p:cNvPr id="53348"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49" name="Rectangle 1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50"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51"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52" name="Line 1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53" name="Line 2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54"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3355" name="Rectangle 2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53262" name="Group 23"/>
          <p:cNvGrpSpPr>
            <a:grpSpLocks/>
          </p:cNvGrpSpPr>
          <p:nvPr/>
        </p:nvGrpSpPr>
        <p:grpSpPr bwMode="auto">
          <a:xfrm>
            <a:off x="6992938" y="1882775"/>
            <a:ext cx="184150" cy="542925"/>
            <a:chOff x="4180" y="783"/>
            <a:chExt cx="150" cy="307"/>
          </a:xfrm>
        </p:grpSpPr>
        <p:sp>
          <p:nvSpPr>
            <p:cNvPr id="53340"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41" name="Rectangle 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42"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43"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44" name="Line 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45" name="Line 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46"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3347" name="Rectangle 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53263" name="Group 32"/>
          <p:cNvGrpSpPr>
            <a:grpSpLocks/>
          </p:cNvGrpSpPr>
          <p:nvPr/>
        </p:nvGrpSpPr>
        <p:grpSpPr bwMode="auto">
          <a:xfrm>
            <a:off x="7573963" y="2063750"/>
            <a:ext cx="184150" cy="542925"/>
            <a:chOff x="4180" y="783"/>
            <a:chExt cx="150" cy="307"/>
          </a:xfrm>
        </p:grpSpPr>
        <p:sp>
          <p:nvSpPr>
            <p:cNvPr id="53332"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33" name="Rectangle 3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34"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35"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36" name="Line 3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37" name="Line 3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38"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3339" name="Rectangle 4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53264" name="Group 41"/>
          <p:cNvGrpSpPr>
            <a:grpSpLocks/>
          </p:cNvGrpSpPr>
          <p:nvPr/>
        </p:nvGrpSpPr>
        <p:grpSpPr bwMode="auto">
          <a:xfrm>
            <a:off x="7888288" y="2854325"/>
            <a:ext cx="184150" cy="542925"/>
            <a:chOff x="4180" y="783"/>
            <a:chExt cx="150" cy="307"/>
          </a:xfrm>
        </p:grpSpPr>
        <p:sp>
          <p:nvSpPr>
            <p:cNvPr id="53324"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25" name="Rectangle 4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26"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27"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28" name="Line 4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29" name="Line 4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30"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3331" name="Rectangle 4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sp>
        <p:nvSpPr>
          <p:cNvPr id="53265" name="Text Box 50"/>
          <p:cNvSpPr txBox="1">
            <a:spLocks noChangeArrowheads="1"/>
          </p:cNvSpPr>
          <p:nvPr/>
        </p:nvSpPr>
        <p:spPr bwMode="auto">
          <a:xfrm>
            <a:off x="7986104" y="1858963"/>
            <a:ext cx="1015021" cy="707886"/>
          </a:xfrm>
          <a:prstGeom prst="rect">
            <a:avLst/>
          </a:prstGeom>
          <a:noFill/>
          <a:ln w="9525">
            <a:noFill/>
            <a:miter lim="800000"/>
            <a:headEnd/>
            <a:tailEnd/>
          </a:ln>
        </p:spPr>
        <p:txBody>
          <a:bodyPr wrap="none">
            <a:prstTxWarp prst="textNoShape">
              <a:avLst/>
            </a:prstTxWarp>
            <a:spAutoFit/>
          </a:bodyPr>
          <a:lstStyle/>
          <a:p>
            <a:pPr algn="r">
              <a:spcBef>
                <a:spcPct val="0"/>
              </a:spcBef>
              <a:buClrTx/>
              <a:buSzTx/>
              <a:buFontTx/>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origin</a:t>
            </a:r>
          </a:p>
          <a:p>
            <a:pPr algn="r">
              <a:spcBef>
                <a:spcPct val="0"/>
              </a:spcBef>
              <a:buClrTx/>
              <a:buSzTx/>
              <a:buFontTx/>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servers</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3266" name="Line 51"/>
          <p:cNvSpPr>
            <a:spLocks noChangeShapeType="1"/>
          </p:cNvSpPr>
          <p:nvPr/>
        </p:nvSpPr>
        <p:spPr bwMode="auto">
          <a:xfrm>
            <a:off x="6391275" y="2393950"/>
            <a:ext cx="66675" cy="276225"/>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53267" name="Line 52"/>
          <p:cNvSpPr>
            <a:spLocks noChangeShapeType="1"/>
          </p:cNvSpPr>
          <p:nvPr/>
        </p:nvSpPr>
        <p:spPr bwMode="auto">
          <a:xfrm flipH="1">
            <a:off x="7019925" y="2432050"/>
            <a:ext cx="9525" cy="238125"/>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53268" name="Line 53"/>
          <p:cNvSpPr>
            <a:spLocks noChangeShapeType="1"/>
          </p:cNvSpPr>
          <p:nvPr/>
        </p:nvSpPr>
        <p:spPr bwMode="auto">
          <a:xfrm flipH="1">
            <a:off x="7477125" y="2593975"/>
            <a:ext cx="133350" cy="20955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53269" name="Line 54"/>
          <p:cNvSpPr>
            <a:spLocks noChangeShapeType="1"/>
          </p:cNvSpPr>
          <p:nvPr/>
        </p:nvSpPr>
        <p:spPr bwMode="auto">
          <a:xfrm flipH="1" flipV="1">
            <a:off x="7639050" y="3355975"/>
            <a:ext cx="247650" cy="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53270" name="Freeform 55"/>
          <p:cNvSpPr>
            <a:spLocks/>
          </p:cNvSpPr>
          <p:nvPr/>
        </p:nvSpPr>
        <p:spPr bwMode="auto">
          <a:xfrm>
            <a:off x="5676900" y="2387600"/>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prstTxWarp prst="textNoShape">
              <a:avLst/>
            </a:prstTxWarp>
          </a:bodyPr>
          <a:lstStyle/>
          <a:p>
            <a:endParaRPr lang="en-US" dirty="0"/>
          </a:p>
        </p:txBody>
      </p:sp>
      <p:grpSp>
        <p:nvGrpSpPr>
          <p:cNvPr id="53271" name="Group 56"/>
          <p:cNvGrpSpPr>
            <a:grpSpLocks/>
          </p:cNvGrpSpPr>
          <p:nvPr/>
        </p:nvGrpSpPr>
        <p:grpSpPr bwMode="auto">
          <a:xfrm>
            <a:off x="6659563" y="3589338"/>
            <a:ext cx="501650" cy="233362"/>
            <a:chOff x="3600" y="219"/>
            <a:chExt cx="360" cy="175"/>
          </a:xfrm>
        </p:grpSpPr>
        <p:sp>
          <p:nvSpPr>
            <p:cNvPr id="53311"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sp>
          <p:nvSpPr>
            <p:cNvPr id="53312" name="Line 5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53313" name="Line 5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53314" name="Rectangle 6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prstTxWarp prst="textNoShape">
                <a:avLst/>
              </a:prstTxWarp>
            </a:bodyPr>
            <a:lstStyle/>
            <a:p>
              <a:pPr algn="ctr">
                <a:spcBef>
                  <a:spcPct val="0"/>
                </a:spcBef>
                <a:buClrTx/>
                <a:buSzTx/>
                <a:buFontTx/>
                <a:buNone/>
              </a:pPr>
              <a:endParaRPr lang="en-US" sz="2400" dirty="0"/>
            </a:p>
          </p:txBody>
        </p:sp>
        <p:sp>
          <p:nvSpPr>
            <p:cNvPr id="53315"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grpSp>
          <p:nvGrpSpPr>
            <p:cNvPr id="53316" name="Group 62"/>
            <p:cNvGrpSpPr>
              <a:grpSpLocks/>
            </p:cNvGrpSpPr>
            <p:nvPr/>
          </p:nvGrpSpPr>
          <p:grpSpPr bwMode="auto">
            <a:xfrm>
              <a:off x="3686" y="244"/>
              <a:ext cx="177" cy="66"/>
              <a:chOff x="2848" y="848"/>
              <a:chExt cx="140" cy="98"/>
            </a:xfrm>
          </p:grpSpPr>
          <p:sp>
            <p:nvSpPr>
              <p:cNvPr id="53321" name="Line 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322" name="Line 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323" name="Line 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nvGrpSpPr>
            <p:cNvPr id="53317" name="Group 66"/>
            <p:cNvGrpSpPr>
              <a:grpSpLocks/>
            </p:cNvGrpSpPr>
            <p:nvPr/>
          </p:nvGrpSpPr>
          <p:grpSpPr bwMode="auto">
            <a:xfrm flipV="1">
              <a:off x="3686" y="243"/>
              <a:ext cx="177" cy="66"/>
              <a:chOff x="2848" y="848"/>
              <a:chExt cx="140" cy="98"/>
            </a:xfrm>
          </p:grpSpPr>
          <p:sp>
            <p:nvSpPr>
              <p:cNvPr id="53318" name="Line 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319" name="Line 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320" name="Line 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sp>
        <p:nvSpPr>
          <p:cNvPr id="53272" name="Text Box 70"/>
          <p:cNvSpPr txBox="1">
            <a:spLocks noChangeArrowheads="1"/>
          </p:cNvSpPr>
          <p:nvPr/>
        </p:nvSpPr>
        <p:spPr bwMode="auto">
          <a:xfrm>
            <a:off x="6178330" y="2697163"/>
            <a:ext cx="945002" cy="58477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public</a:t>
            </a:r>
          </a:p>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 Internet</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3273" name="Freeform 71"/>
          <p:cNvSpPr>
            <a:spLocks/>
          </p:cNvSpPr>
          <p:nvPr/>
        </p:nvSpPr>
        <p:spPr bwMode="auto">
          <a:xfrm>
            <a:off x="5246688" y="4757738"/>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prstTxWarp prst="textNoShape">
              <a:avLst/>
            </a:prstTxWarp>
          </a:bodyPr>
          <a:lstStyle/>
          <a:p>
            <a:endParaRPr lang="en-US" dirty="0"/>
          </a:p>
        </p:txBody>
      </p:sp>
      <p:graphicFrame>
        <p:nvGraphicFramePr>
          <p:cNvPr id="53250" name="Object 2"/>
          <p:cNvGraphicFramePr>
            <a:graphicFrameLocks noChangeAspect="1"/>
          </p:cNvGraphicFramePr>
          <p:nvPr/>
        </p:nvGraphicFramePr>
        <p:xfrm>
          <a:off x="5494338" y="5502275"/>
          <a:ext cx="444500" cy="357188"/>
        </p:xfrm>
        <a:graphic>
          <a:graphicData uri="http://schemas.openxmlformats.org/presentationml/2006/ole">
            <mc:AlternateContent xmlns:mc="http://schemas.openxmlformats.org/markup-compatibility/2006">
              <mc:Choice xmlns:v="urn:schemas-microsoft-com:vml" Requires="v">
                <p:oleObj name="Clip" r:id="rId3" imgW="1308100" imgH="1079500" progId="">
                  <p:embed/>
                </p:oleObj>
              </mc:Choice>
              <mc:Fallback>
                <p:oleObj name="Clip" r:id="rId3" imgW="1308100" imgH="1079500" progId="">
                  <p:embed/>
                  <p:pic>
                    <p:nvPicPr>
                      <p:cNvPr id="0" name="Picture 3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338" y="5502275"/>
                        <a:ext cx="444500" cy="3571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3251" name="Object 3"/>
          <p:cNvGraphicFramePr>
            <a:graphicFrameLocks noChangeAspect="1"/>
          </p:cNvGraphicFramePr>
          <p:nvPr/>
        </p:nvGraphicFramePr>
        <p:xfrm>
          <a:off x="5999163" y="5502275"/>
          <a:ext cx="444500" cy="357188"/>
        </p:xfrm>
        <a:graphic>
          <a:graphicData uri="http://schemas.openxmlformats.org/presentationml/2006/ole">
            <mc:AlternateContent xmlns:mc="http://schemas.openxmlformats.org/markup-compatibility/2006">
              <mc:Choice xmlns:v="urn:schemas-microsoft-com:vml" Requires="v">
                <p:oleObj name="Clip" r:id="rId5" imgW="1308100" imgH="1079500" progId="">
                  <p:embed/>
                </p:oleObj>
              </mc:Choice>
              <mc:Fallback>
                <p:oleObj name="Clip" r:id="rId5" imgW="1308100" imgH="1079500" progId="">
                  <p:embed/>
                  <p:pic>
                    <p:nvPicPr>
                      <p:cNvPr id="0" name="Picture 3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163" y="5502275"/>
                        <a:ext cx="444500" cy="3571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3252" name="Object 4"/>
          <p:cNvGraphicFramePr>
            <a:graphicFrameLocks noChangeAspect="1"/>
          </p:cNvGraphicFramePr>
          <p:nvPr/>
        </p:nvGraphicFramePr>
        <p:xfrm>
          <a:off x="6532563" y="5492750"/>
          <a:ext cx="444500" cy="357188"/>
        </p:xfrm>
        <a:graphic>
          <a:graphicData uri="http://schemas.openxmlformats.org/presentationml/2006/ole">
            <mc:AlternateContent xmlns:mc="http://schemas.openxmlformats.org/markup-compatibility/2006">
              <mc:Choice xmlns:v="urn:schemas-microsoft-com:vml" Requires="v">
                <p:oleObj name="Clip" r:id="rId6" imgW="1308100" imgH="1079500" progId="">
                  <p:embed/>
                </p:oleObj>
              </mc:Choice>
              <mc:Fallback>
                <p:oleObj name="Clip" r:id="rId6" imgW="1308100" imgH="1079500" progId="">
                  <p:embed/>
                  <p:pic>
                    <p:nvPicPr>
                      <p:cNvPr id="0" name="Picture 3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563" y="5492750"/>
                        <a:ext cx="444500" cy="3571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3253" name="Object 5"/>
          <p:cNvGraphicFramePr>
            <a:graphicFrameLocks noChangeAspect="1"/>
          </p:cNvGraphicFramePr>
          <p:nvPr/>
        </p:nvGraphicFramePr>
        <p:xfrm>
          <a:off x="7046913" y="5502275"/>
          <a:ext cx="444500" cy="357188"/>
        </p:xfrm>
        <a:graphic>
          <a:graphicData uri="http://schemas.openxmlformats.org/presentationml/2006/ole">
            <mc:AlternateContent xmlns:mc="http://schemas.openxmlformats.org/markup-compatibility/2006">
              <mc:Choice xmlns:v="urn:schemas-microsoft-com:vml" Requires="v">
                <p:oleObj name="Clip" r:id="rId7" imgW="1308100" imgH="1079500" progId="">
                  <p:embed/>
                </p:oleObj>
              </mc:Choice>
              <mc:Fallback>
                <p:oleObj name="Clip" r:id="rId7" imgW="1308100" imgH="1079500" progId="">
                  <p:embed/>
                  <p:pic>
                    <p:nvPicPr>
                      <p:cNvPr id="0" name="Picture 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6913" y="5502275"/>
                        <a:ext cx="444500" cy="3571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3274" name="Line 76"/>
          <p:cNvSpPr>
            <a:spLocks noChangeShapeType="1"/>
          </p:cNvSpPr>
          <p:nvPr/>
        </p:nvSpPr>
        <p:spPr bwMode="auto">
          <a:xfrm>
            <a:off x="5686425" y="5303838"/>
            <a:ext cx="2205038"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275" name="Line 77"/>
          <p:cNvSpPr>
            <a:spLocks noChangeShapeType="1"/>
          </p:cNvSpPr>
          <p:nvPr/>
        </p:nvSpPr>
        <p:spPr bwMode="auto">
          <a:xfrm>
            <a:off x="5695950" y="5303838"/>
            <a:ext cx="0" cy="19526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276" name="Line 78"/>
          <p:cNvSpPr>
            <a:spLocks noChangeShapeType="1"/>
          </p:cNvSpPr>
          <p:nvPr/>
        </p:nvSpPr>
        <p:spPr bwMode="auto">
          <a:xfrm>
            <a:off x="6205538" y="5313363"/>
            <a:ext cx="0" cy="19526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277" name="Line 79"/>
          <p:cNvSpPr>
            <a:spLocks noChangeShapeType="1"/>
          </p:cNvSpPr>
          <p:nvPr/>
        </p:nvSpPr>
        <p:spPr bwMode="auto">
          <a:xfrm>
            <a:off x="6743700" y="5308600"/>
            <a:ext cx="0" cy="195263"/>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278" name="Line 80"/>
          <p:cNvSpPr>
            <a:spLocks noChangeShapeType="1"/>
          </p:cNvSpPr>
          <p:nvPr/>
        </p:nvSpPr>
        <p:spPr bwMode="auto">
          <a:xfrm>
            <a:off x="7243763" y="5308600"/>
            <a:ext cx="0" cy="223838"/>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279" name="Line 81"/>
          <p:cNvSpPr>
            <a:spLocks noChangeShapeType="1"/>
          </p:cNvSpPr>
          <p:nvPr/>
        </p:nvSpPr>
        <p:spPr bwMode="auto">
          <a:xfrm>
            <a:off x="7881938" y="5303838"/>
            <a:ext cx="0" cy="223837"/>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nvGrpSpPr>
          <p:cNvPr id="53280" name="Group 82"/>
          <p:cNvGrpSpPr>
            <a:grpSpLocks/>
          </p:cNvGrpSpPr>
          <p:nvPr/>
        </p:nvGrpSpPr>
        <p:grpSpPr bwMode="auto">
          <a:xfrm>
            <a:off x="7656513" y="5387975"/>
            <a:ext cx="347662" cy="695325"/>
            <a:chOff x="4730" y="2897"/>
            <a:chExt cx="219" cy="438"/>
          </a:xfrm>
        </p:grpSpPr>
        <p:sp>
          <p:nvSpPr>
            <p:cNvPr id="53301" name="Freeform 83"/>
            <p:cNvSpPr>
              <a:spLocks/>
            </p:cNvSpPr>
            <p:nvPr/>
          </p:nvSpPr>
          <p:spPr bwMode="auto">
            <a:xfrm>
              <a:off x="4730" y="2897"/>
              <a:ext cx="219" cy="438"/>
            </a:xfrm>
            <a:custGeom>
              <a:avLst/>
              <a:gdLst>
                <a:gd name="T0" fmla="*/ 16 w 219"/>
                <a:gd name="T1" fmla="*/ 109 h 438"/>
                <a:gd name="T2" fmla="*/ 94 w 219"/>
                <a:gd name="T3" fmla="*/ 7 h 438"/>
                <a:gd name="T4" fmla="*/ 178 w 219"/>
                <a:gd name="T5" fmla="*/ 67 h 438"/>
                <a:gd name="T6" fmla="*/ 196 w 219"/>
                <a:gd name="T7" fmla="*/ 379 h 438"/>
                <a:gd name="T8" fmla="*/ 40 w 219"/>
                <a:gd name="T9" fmla="*/ 421 h 438"/>
                <a:gd name="T10" fmla="*/ 4 w 219"/>
                <a:gd name="T11" fmla="*/ 313 h 438"/>
                <a:gd name="T12" fmla="*/ 16 w 219"/>
                <a:gd name="T13" fmla="*/ 109 h 438"/>
                <a:gd name="T14" fmla="*/ 0 60000 65536"/>
                <a:gd name="T15" fmla="*/ 0 60000 65536"/>
                <a:gd name="T16" fmla="*/ 0 60000 65536"/>
                <a:gd name="T17" fmla="*/ 0 60000 65536"/>
                <a:gd name="T18" fmla="*/ 0 60000 65536"/>
                <a:gd name="T19" fmla="*/ 0 60000 65536"/>
                <a:gd name="T20" fmla="*/ 0 60000 65536"/>
                <a:gd name="T21" fmla="*/ 0 w 219"/>
                <a:gd name="T22" fmla="*/ 0 h 438"/>
                <a:gd name="T23" fmla="*/ 219 w 219"/>
                <a:gd name="T24" fmla="*/ 438 h 4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9" h="438">
                  <a:moveTo>
                    <a:pt x="16" y="109"/>
                  </a:moveTo>
                  <a:cubicBezTo>
                    <a:pt x="31" y="58"/>
                    <a:pt x="67" y="14"/>
                    <a:pt x="94" y="7"/>
                  </a:cubicBezTo>
                  <a:cubicBezTo>
                    <a:pt x="121" y="0"/>
                    <a:pt x="161" y="5"/>
                    <a:pt x="178" y="67"/>
                  </a:cubicBezTo>
                  <a:cubicBezTo>
                    <a:pt x="195" y="129"/>
                    <a:pt x="219" y="320"/>
                    <a:pt x="196" y="379"/>
                  </a:cubicBezTo>
                  <a:cubicBezTo>
                    <a:pt x="173" y="438"/>
                    <a:pt x="72" y="432"/>
                    <a:pt x="40" y="421"/>
                  </a:cubicBezTo>
                  <a:cubicBezTo>
                    <a:pt x="8" y="410"/>
                    <a:pt x="8" y="365"/>
                    <a:pt x="4" y="313"/>
                  </a:cubicBezTo>
                  <a:cubicBezTo>
                    <a:pt x="0" y="261"/>
                    <a:pt x="1" y="160"/>
                    <a:pt x="16" y="109"/>
                  </a:cubicBezTo>
                  <a:close/>
                </a:path>
              </a:pathLst>
            </a:custGeom>
            <a:solidFill>
              <a:srgbClr val="FF0000"/>
            </a:solidFill>
            <a:ln w="9525">
              <a:noFill/>
              <a:round/>
              <a:headEnd/>
              <a:tailEnd/>
            </a:ln>
          </p:spPr>
          <p:txBody>
            <a:bodyPr wrap="none" anchor="ctr">
              <a:prstTxWarp prst="textNoShape">
                <a:avLst/>
              </a:prstTxWarp>
            </a:bodyPr>
            <a:lstStyle/>
            <a:p>
              <a:endParaRPr lang="en-US" dirty="0"/>
            </a:p>
          </p:txBody>
        </p:sp>
        <p:grpSp>
          <p:nvGrpSpPr>
            <p:cNvPr id="53302" name="Group 84"/>
            <p:cNvGrpSpPr>
              <a:grpSpLocks/>
            </p:cNvGrpSpPr>
            <p:nvPr/>
          </p:nvGrpSpPr>
          <p:grpSpPr bwMode="auto">
            <a:xfrm>
              <a:off x="4771" y="2948"/>
              <a:ext cx="116" cy="342"/>
              <a:chOff x="4180" y="783"/>
              <a:chExt cx="150" cy="307"/>
            </a:xfrm>
          </p:grpSpPr>
          <p:sp>
            <p:nvSpPr>
              <p:cNvPr id="53303" name="AutoShape 8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04" name="Rectangle 8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305"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06"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3307" name="Line 8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08" name="Line 9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3309"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3310" name="Rectangle 9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grpSp>
        <p:nvGrpSpPr>
          <p:cNvPr id="53281" name="Group 93"/>
          <p:cNvGrpSpPr>
            <a:grpSpLocks/>
          </p:cNvGrpSpPr>
          <p:nvPr/>
        </p:nvGrpSpPr>
        <p:grpSpPr bwMode="auto">
          <a:xfrm>
            <a:off x="6659563" y="4879975"/>
            <a:ext cx="501650" cy="233363"/>
            <a:chOff x="3600" y="219"/>
            <a:chExt cx="360" cy="175"/>
          </a:xfrm>
        </p:grpSpPr>
        <p:sp>
          <p:nvSpPr>
            <p:cNvPr id="53288" name="Oval 9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sp>
          <p:nvSpPr>
            <p:cNvPr id="53289" name="Line 9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53290" name="Line 9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53291" name="Rectangle 9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prstTxWarp prst="textNoShape">
                <a:avLst/>
              </a:prstTxWarp>
            </a:bodyPr>
            <a:lstStyle/>
            <a:p>
              <a:pPr algn="ctr">
                <a:spcBef>
                  <a:spcPct val="0"/>
                </a:spcBef>
                <a:buClrTx/>
                <a:buSzTx/>
                <a:buFontTx/>
                <a:buNone/>
              </a:pPr>
              <a:endParaRPr lang="en-US" sz="2400" dirty="0"/>
            </a:p>
          </p:txBody>
        </p:sp>
        <p:sp>
          <p:nvSpPr>
            <p:cNvPr id="53292" name="Oval 9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grpSp>
          <p:nvGrpSpPr>
            <p:cNvPr id="53293" name="Group 99"/>
            <p:cNvGrpSpPr>
              <a:grpSpLocks/>
            </p:cNvGrpSpPr>
            <p:nvPr/>
          </p:nvGrpSpPr>
          <p:grpSpPr bwMode="auto">
            <a:xfrm>
              <a:off x="3686" y="244"/>
              <a:ext cx="177" cy="66"/>
              <a:chOff x="2848" y="848"/>
              <a:chExt cx="140" cy="98"/>
            </a:xfrm>
          </p:grpSpPr>
          <p:sp>
            <p:nvSpPr>
              <p:cNvPr id="53298" name="Line 10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299" name="Line 10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300" name="Line 10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nvGrpSpPr>
            <p:cNvPr id="53294" name="Group 103"/>
            <p:cNvGrpSpPr>
              <a:grpSpLocks/>
            </p:cNvGrpSpPr>
            <p:nvPr/>
          </p:nvGrpSpPr>
          <p:grpSpPr bwMode="auto">
            <a:xfrm flipV="1">
              <a:off x="3686" y="243"/>
              <a:ext cx="177" cy="66"/>
              <a:chOff x="2848" y="848"/>
              <a:chExt cx="140" cy="98"/>
            </a:xfrm>
          </p:grpSpPr>
          <p:sp>
            <p:nvSpPr>
              <p:cNvPr id="53295" name="Line 10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296" name="Line 10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297" name="Line 10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sp>
        <p:nvSpPr>
          <p:cNvPr id="53282" name="Line 107"/>
          <p:cNvSpPr>
            <a:spLocks noChangeShapeType="1"/>
          </p:cNvSpPr>
          <p:nvPr/>
        </p:nvSpPr>
        <p:spPr bwMode="auto">
          <a:xfrm>
            <a:off x="6905625" y="3832225"/>
            <a:ext cx="0" cy="1062038"/>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283" name="Line 108"/>
          <p:cNvSpPr>
            <a:spLocks noChangeShapeType="1"/>
          </p:cNvSpPr>
          <p:nvPr/>
        </p:nvSpPr>
        <p:spPr bwMode="auto">
          <a:xfrm>
            <a:off x="6910388" y="5118100"/>
            <a:ext cx="0" cy="166688"/>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53284" name="Text Box 109"/>
          <p:cNvSpPr txBox="1">
            <a:spLocks noChangeArrowheads="1"/>
          </p:cNvSpPr>
          <p:nvPr/>
        </p:nvSpPr>
        <p:spPr bwMode="auto">
          <a:xfrm>
            <a:off x="5258846" y="4645025"/>
            <a:ext cx="1228221" cy="58477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institutional</a:t>
            </a:r>
          </a:p>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network</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3285" name="Text Box 110"/>
          <p:cNvSpPr txBox="1">
            <a:spLocks noChangeArrowheads="1"/>
          </p:cNvSpPr>
          <p:nvPr/>
        </p:nvSpPr>
        <p:spPr bwMode="auto">
          <a:xfrm>
            <a:off x="7252350" y="4992688"/>
            <a:ext cx="1309975" cy="338554"/>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1 Gbps LAN</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3286" name="Text Box 111"/>
          <p:cNvSpPr txBox="1">
            <a:spLocks noChangeArrowheads="1"/>
          </p:cNvSpPr>
          <p:nvPr/>
        </p:nvSpPr>
        <p:spPr bwMode="auto">
          <a:xfrm>
            <a:off x="6907213" y="4021138"/>
            <a:ext cx="1195387" cy="581025"/>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1 Mbps </a:t>
            </a:r>
          </a:p>
          <a:p>
            <a:pP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access link</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3287" name="Text Box 112"/>
          <p:cNvSpPr txBox="1">
            <a:spLocks noChangeArrowheads="1"/>
          </p:cNvSpPr>
          <p:nvPr/>
        </p:nvSpPr>
        <p:spPr bwMode="auto">
          <a:xfrm>
            <a:off x="7096125" y="6091238"/>
            <a:ext cx="2047875" cy="366712"/>
          </a:xfrm>
          <a:prstGeom prst="rect">
            <a:avLst/>
          </a:prstGeom>
          <a:noFill/>
          <a:ln w="9525">
            <a:noFill/>
            <a:miter lim="800000"/>
            <a:headEnd/>
            <a:tailEnd/>
          </a:ln>
        </p:spPr>
        <p:txBody>
          <a:bodyPr>
            <a:prstTxWarp prst="textNoShape">
              <a:avLst/>
            </a:prstTxWarp>
            <a:spAutoFit/>
          </a:bodyPr>
          <a:lstStyle/>
          <a:p>
            <a:pPr algn="ctr">
              <a:spcBef>
                <a:spcPct val="0"/>
              </a:spcBef>
              <a:buClrTx/>
              <a:buSzTx/>
              <a:buFontTx/>
              <a:buNone/>
            </a:pPr>
            <a:r>
              <a:rPr lang="en-US"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Institutional cache</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Having a local cache: there are issues</a:t>
            </a:r>
          </a:p>
        </p:txBody>
      </p:sp>
      <p:sp>
        <p:nvSpPr>
          <p:cNvPr id="8" name="Content Placeholder 7"/>
          <p:cNvSpPr>
            <a:spLocks noGrp="1"/>
          </p:cNvSpPr>
          <p:nvPr>
            <p:ph idx="1"/>
          </p:nvPr>
        </p:nvSpPr>
        <p:spPr>
          <a:xfrm>
            <a:off x="163037" y="935279"/>
            <a:ext cx="4993163" cy="5733808"/>
          </a:xfrm>
        </p:spPr>
        <p:txBody>
          <a:bodyPr>
            <a:normAutofit/>
          </a:bodyPr>
          <a:lstStyle/>
          <a:p>
            <a:r>
              <a:rPr lang="en-US" dirty="0"/>
              <a:t>Configuring browsers to use a local cache:</a:t>
            </a:r>
          </a:p>
          <a:p>
            <a:pPr lvl="1"/>
            <a:r>
              <a:rPr lang="en-US" dirty="0"/>
              <a:t>What if the local cache fails?</a:t>
            </a:r>
          </a:p>
          <a:p>
            <a:pPr lvl="1"/>
            <a:r>
              <a:rPr lang="en-US" dirty="0"/>
              <a:t>What if the browser moves?</a:t>
            </a:r>
          </a:p>
          <a:p>
            <a:r>
              <a:rPr lang="en-US" dirty="0"/>
              <a:t>Two more questions</a:t>
            </a:r>
          </a:p>
          <a:p>
            <a:pPr marL="822960" lvl="1" indent="-320040">
              <a:buSzPct val="80000"/>
              <a:buFont typeface="+mj-lt"/>
              <a:buAutoNum type="arabicPeriod"/>
            </a:pPr>
            <a:r>
              <a:rPr lang="en-US" dirty="0"/>
              <a:t>What if the cached contents are obsolete?</a:t>
            </a:r>
          </a:p>
          <a:p>
            <a:pPr marL="822960" lvl="1" indent="-320040">
              <a:buSzPct val="80000"/>
              <a:buFont typeface="+mj-lt"/>
              <a:buAutoNum type="arabicPeriod"/>
            </a:pPr>
            <a:r>
              <a:rPr lang="en-US" dirty="0"/>
              <a:t>What about secured HTTP connections?</a:t>
            </a:r>
          </a:p>
        </p:txBody>
      </p:sp>
      <p:sp>
        <p:nvSpPr>
          <p:cNvPr id="5" name="Footer Placeholder 4"/>
          <p:cNvSpPr>
            <a:spLocks noGrp="1"/>
          </p:cNvSpPr>
          <p:nvPr>
            <p:ph type="ftr" sz="quarter" idx="11"/>
          </p:nvPr>
        </p:nvSpPr>
        <p:spPr/>
        <p:txBody>
          <a:bodyPr/>
          <a:lstStyle/>
          <a:p>
            <a:pPr>
              <a:defRPr/>
            </a:pPr>
            <a:r>
              <a:rPr lang="en-US"/>
              <a:t>CS118 - Winter 2025</a:t>
            </a:r>
            <a:endParaRPr lang="en-US" dirty="0"/>
          </a:p>
        </p:txBody>
      </p:sp>
      <p:sp>
        <p:nvSpPr>
          <p:cNvPr id="6" name="Slide Number Placeholder 5"/>
          <p:cNvSpPr>
            <a:spLocks noGrp="1"/>
          </p:cNvSpPr>
          <p:nvPr>
            <p:ph type="sldNum" sz="quarter" idx="12"/>
          </p:nvPr>
        </p:nvSpPr>
        <p:spPr/>
        <p:txBody>
          <a:bodyPr/>
          <a:lstStyle/>
          <a:p>
            <a:pPr>
              <a:defRPr/>
            </a:pPr>
            <a:fld id="{2BB3E398-9B09-D048-8AEE-D2E409042061}" type="slidenum">
              <a:rPr lang="en-US" smtClean="0"/>
              <a:pPr>
                <a:defRPr/>
              </a:pPr>
              <a:t>41</a:t>
            </a:fld>
            <a:endParaRPr lang="en-US" dirty="0"/>
          </a:p>
        </p:txBody>
      </p:sp>
      <p:grpSp>
        <p:nvGrpSpPr>
          <p:cNvPr id="2" name="Group 1">
            <a:extLst>
              <a:ext uri="{FF2B5EF4-FFF2-40B4-BE49-F238E27FC236}">
                <a16:creationId xmlns:a16="http://schemas.microsoft.com/office/drawing/2014/main" id="{AB55015E-4D9C-FD4F-9568-9504D4522830}"/>
              </a:ext>
            </a:extLst>
          </p:cNvPr>
          <p:cNvGrpSpPr/>
          <p:nvPr/>
        </p:nvGrpSpPr>
        <p:grpSpPr>
          <a:xfrm>
            <a:off x="5246688" y="1854200"/>
            <a:ext cx="3897312" cy="4603750"/>
            <a:chOff x="5246688" y="1854200"/>
            <a:chExt cx="3897312" cy="4603750"/>
          </a:xfrm>
        </p:grpSpPr>
        <p:sp>
          <p:nvSpPr>
            <p:cNvPr id="49" name="Line 2">
              <a:extLst>
                <a:ext uri="{FF2B5EF4-FFF2-40B4-BE49-F238E27FC236}">
                  <a16:creationId xmlns:a16="http://schemas.microsoft.com/office/drawing/2014/main" id="{1365D289-F616-4D47-95DF-62027BECB0FC}"/>
                </a:ext>
              </a:extLst>
            </p:cNvPr>
            <p:cNvSpPr>
              <a:spLocks noChangeShapeType="1"/>
            </p:cNvSpPr>
            <p:nvPr/>
          </p:nvSpPr>
          <p:spPr bwMode="auto">
            <a:xfrm>
              <a:off x="5581650" y="2774950"/>
              <a:ext cx="285750" cy="11430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grpSp>
          <p:nvGrpSpPr>
            <p:cNvPr id="50" name="Group 5">
              <a:extLst>
                <a:ext uri="{FF2B5EF4-FFF2-40B4-BE49-F238E27FC236}">
                  <a16:creationId xmlns:a16="http://schemas.microsoft.com/office/drawing/2014/main" id="{2DB07D4F-1897-2F40-8466-D1B5A93E3F69}"/>
                </a:ext>
              </a:extLst>
            </p:cNvPr>
            <p:cNvGrpSpPr>
              <a:grpSpLocks/>
            </p:cNvGrpSpPr>
            <p:nvPr/>
          </p:nvGrpSpPr>
          <p:grpSpPr bwMode="auto">
            <a:xfrm>
              <a:off x="5392738" y="2397125"/>
              <a:ext cx="184150" cy="542925"/>
              <a:chOff x="4180" y="783"/>
              <a:chExt cx="150" cy="307"/>
            </a:xfrm>
          </p:grpSpPr>
          <p:sp>
            <p:nvSpPr>
              <p:cNvPr id="51" name="AutoShape 6">
                <a:extLst>
                  <a:ext uri="{FF2B5EF4-FFF2-40B4-BE49-F238E27FC236}">
                    <a16:creationId xmlns:a16="http://schemas.microsoft.com/office/drawing/2014/main" id="{6C25F49C-E779-8E48-AD6B-630CC650FD3A}"/>
                  </a:ext>
                </a:extLst>
              </p:cNvPr>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2" name="Rectangle 7">
                <a:extLst>
                  <a:ext uri="{FF2B5EF4-FFF2-40B4-BE49-F238E27FC236}">
                    <a16:creationId xmlns:a16="http://schemas.microsoft.com/office/drawing/2014/main" id="{55FD14F2-1038-D24B-95C7-6AAF798B7871}"/>
                  </a:ext>
                </a:extLst>
              </p:cNvPr>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53" name="Rectangle 8">
                <a:extLst>
                  <a:ext uri="{FF2B5EF4-FFF2-40B4-BE49-F238E27FC236}">
                    <a16:creationId xmlns:a16="http://schemas.microsoft.com/office/drawing/2014/main" id="{F3559DC1-7824-2D43-AEF9-C59E7A9979C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4" name="AutoShape 9">
                <a:extLst>
                  <a:ext uri="{FF2B5EF4-FFF2-40B4-BE49-F238E27FC236}">
                    <a16:creationId xmlns:a16="http://schemas.microsoft.com/office/drawing/2014/main" id="{857AB94A-83C7-C24C-B219-199625E62F95}"/>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55" name="Line 10">
                <a:extLst>
                  <a:ext uri="{FF2B5EF4-FFF2-40B4-BE49-F238E27FC236}">
                    <a16:creationId xmlns:a16="http://schemas.microsoft.com/office/drawing/2014/main" id="{3806D5BA-2A0D-DF47-8361-104CB0504A37}"/>
                  </a:ext>
                </a:extLst>
              </p:cNvPr>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6" name="Line 11">
                <a:extLst>
                  <a:ext uri="{FF2B5EF4-FFF2-40B4-BE49-F238E27FC236}">
                    <a16:creationId xmlns:a16="http://schemas.microsoft.com/office/drawing/2014/main" id="{86AB51A1-7D47-CD45-9627-737C10B98EEF}"/>
                  </a:ext>
                </a:extLst>
              </p:cNvPr>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57" name="Rectangle 12">
                <a:extLst>
                  <a:ext uri="{FF2B5EF4-FFF2-40B4-BE49-F238E27FC236}">
                    <a16:creationId xmlns:a16="http://schemas.microsoft.com/office/drawing/2014/main" id="{32040BB2-6D11-164A-B0CB-33C2420FE346}"/>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58" name="Rectangle 13">
                <a:extLst>
                  <a:ext uri="{FF2B5EF4-FFF2-40B4-BE49-F238E27FC236}">
                    <a16:creationId xmlns:a16="http://schemas.microsoft.com/office/drawing/2014/main" id="{D7CB62E4-FEBE-AF4B-9525-B333DE44564B}"/>
                  </a:ext>
                </a:extLst>
              </p:cNvPr>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59" name="Group 14">
              <a:extLst>
                <a:ext uri="{FF2B5EF4-FFF2-40B4-BE49-F238E27FC236}">
                  <a16:creationId xmlns:a16="http://schemas.microsoft.com/office/drawing/2014/main" id="{20645C8F-BC36-5549-B386-81FCA7E45529}"/>
                </a:ext>
              </a:extLst>
            </p:cNvPr>
            <p:cNvGrpSpPr>
              <a:grpSpLocks/>
            </p:cNvGrpSpPr>
            <p:nvPr/>
          </p:nvGrpSpPr>
          <p:grpSpPr bwMode="auto">
            <a:xfrm>
              <a:off x="6316663" y="1854200"/>
              <a:ext cx="184150" cy="542925"/>
              <a:chOff x="4180" y="783"/>
              <a:chExt cx="150" cy="307"/>
            </a:xfrm>
          </p:grpSpPr>
          <p:sp>
            <p:nvSpPr>
              <p:cNvPr id="60" name="AutoShape 15">
                <a:extLst>
                  <a:ext uri="{FF2B5EF4-FFF2-40B4-BE49-F238E27FC236}">
                    <a16:creationId xmlns:a16="http://schemas.microsoft.com/office/drawing/2014/main" id="{C700BAC9-82AE-E847-AF58-D26507CAB899}"/>
                  </a:ext>
                </a:extLst>
              </p:cNvPr>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61" name="Rectangle 16">
                <a:extLst>
                  <a:ext uri="{FF2B5EF4-FFF2-40B4-BE49-F238E27FC236}">
                    <a16:creationId xmlns:a16="http://schemas.microsoft.com/office/drawing/2014/main" id="{96D45FFF-E662-514D-B532-65136FECDB5D}"/>
                  </a:ext>
                </a:extLst>
              </p:cNvPr>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62" name="Rectangle 17">
                <a:extLst>
                  <a:ext uri="{FF2B5EF4-FFF2-40B4-BE49-F238E27FC236}">
                    <a16:creationId xmlns:a16="http://schemas.microsoft.com/office/drawing/2014/main" id="{DAD34556-4BD9-D941-9A9F-3FA55B244C61}"/>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63" name="AutoShape 18">
                <a:extLst>
                  <a:ext uri="{FF2B5EF4-FFF2-40B4-BE49-F238E27FC236}">
                    <a16:creationId xmlns:a16="http://schemas.microsoft.com/office/drawing/2014/main" id="{C9BA5D48-92DC-BE46-B8A3-AA2284CD7DB9}"/>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64" name="Line 19">
                <a:extLst>
                  <a:ext uri="{FF2B5EF4-FFF2-40B4-BE49-F238E27FC236}">
                    <a16:creationId xmlns:a16="http://schemas.microsoft.com/office/drawing/2014/main" id="{159A05A2-BAA7-A54D-9BB4-2EC9BBA5C669}"/>
                  </a:ext>
                </a:extLst>
              </p:cNvPr>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65" name="Line 20">
                <a:extLst>
                  <a:ext uri="{FF2B5EF4-FFF2-40B4-BE49-F238E27FC236}">
                    <a16:creationId xmlns:a16="http://schemas.microsoft.com/office/drawing/2014/main" id="{2EDB36C1-B5FB-6043-8874-07763D1A23BA}"/>
                  </a:ext>
                </a:extLst>
              </p:cNvPr>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66" name="Rectangle 21">
                <a:extLst>
                  <a:ext uri="{FF2B5EF4-FFF2-40B4-BE49-F238E27FC236}">
                    <a16:creationId xmlns:a16="http://schemas.microsoft.com/office/drawing/2014/main" id="{895034A4-4DB9-B240-9EC4-92336382F9A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67" name="Rectangle 22">
                <a:extLst>
                  <a:ext uri="{FF2B5EF4-FFF2-40B4-BE49-F238E27FC236}">
                    <a16:creationId xmlns:a16="http://schemas.microsoft.com/office/drawing/2014/main" id="{0B2621B9-254C-DD40-AF22-B6802A88B09F}"/>
                  </a:ext>
                </a:extLst>
              </p:cNvPr>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68" name="Group 23">
              <a:extLst>
                <a:ext uri="{FF2B5EF4-FFF2-40B4-BE49-F238E27FC236}">
                  <a16:creationId xmlns:a16="http://schemas.microsoft.com/office/drawing/2014/main" id="{3A245C92-40D1-BE45-A89F-C9E3D5C83183}"/>
                </a:ext>
              </a:extLst>
            </p:cNvPr>
            <p:cNvGrpSpPr>
              <a:grpSpLocks/>
            </p:cNvGrpSpPr>
            <p:nvPr/>
          </p:nvGrpSpPr>
          <p:grpSpPr bwMode="auto">
            <a:xfrm>
              <a:off x="6992938" y="1882775"/>
              <a:ext cx="184150" cy="542925"/>
              <a:chOff x="4180" y="783"/>
              <a:chExt cx="150" cy="307"/>
            </a:xfrm>
          </p:grpSpPr>
          <p:sp>
            <p:nvSpPr>
              <p:cNvPr id="69" name="AutoShape 24">
                <a:extLst>
                  <a:ext uri="{FF2B5EF4-FFF2-40B4-BE49-F238E27FC236}">
                    <a16:creationId xmlns:a16="http://schemas.microsoft.com/office/drawing/2014/main" id="{0A356582-E931-3840-855A-73B2131502C6}"/>
                  </a:ext>
                </a:extLst>
              </p:cNvPr>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70" name="Rectangle 25">
                <a:extLst>
                  <a:ext uri="{FF2B5EF4-FFF2-40B4-BE49-F238E27FC236}">
                    <a16:creationId xmlns:a16="http://schemas.microsoft.com/office/drawing/2014/main" id="{255F8954-7D22-514A-9317-0834C7558BAC}"/>
                  </a:ext>
                </a:extLst>
              </p:cNvPr>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71" name="Rectangle 26">
                <a:extLst>
                  <a:ext uri="{FF2B5EF4-FFF2-40B4-BE49-F238E27FC236}">
                    <a16:creationId xmlns:a16="http://schemas.microsoft.com/office/drawing/2014/main" id="{6CE61504-E0BE-264A-9178-A8E710F75E41}"/>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72" name="AutoShape 27">
                <a:extLst>
                  <a:ext uri="{FF2B5EF4-FFF2-40B4-BE49-F238E27FC236}">
                    <a16:creationId xmlns:a16="http://schemas.microsoft.com/office/drawing/2014/main" id="{F26D2E41-8E26-7E4D-A6CA-93656D79EF3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73" name="Line 28">
                <a:extLst>
                  <a:ext uri="{FF2B5EF4-FFF2-40B4-BE49-F238E27FC236}">
                    <a16:creationId xmlns:a16="http://schemas.microsoft.com/office/drawing/2014/main" id="{A01D991E-B36D-344A-96B0-3466E8C7880F}"/>
                  </a:ext>
                </a:extLst>
              </p:cNvPr>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74" name="Line 29">
                <a:extLst>
                  <a:ext uri="{FF2B5EF4-FFF2-40B4-BE49-F238E27FC236}">
                    <a16:creationId xmlns:a16="http://schemas.microsoft.com/office/drawing/2014/main" id="{44E55B43-16C5-034B-9F8B-2E2CF6C0805A}"/>
                  </a:ext>
                </a:extLst>
              </p:cNvPr>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75" name="Rectangle 30">
                <a:extLst>
                  <a:ext uri="{FF2B5EF4-FFF2-40B4-BE49-F238E27FC236}">
                    <a16:creationId xmlns:a16="http://schemas.microsoft.com/office/drawing/2014/main" id="{06F5A3EF-EF5A-0E4C-BEBB-75703D16FB86}"/>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116" name="Rectangle 31">
                <a:extLst>
                  <a:ext uri="{FF2B5EF4-FFF2-40B4-BE49-F238E27FC236}">
                    <a16:creationId xmlns:a16="http://schemas.microsoft.com/office/drawing/2014/main" id="{193CE0A8-E139-6C49-BA74-8102F93880BE}"/>
                  </a:ext>
                </a:extLst>
              </p:cNvPr>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118" name="Group 32">
              <a:extLst>
                <a:ext uri="{FF2B5EF4-FFF2-40B4-BE49-F238E27FC236}">
                  <a16:creationId xmlns:a16="http://schemas.microsoft.com/office/drawing/2014/main" id="{CA861398-1633-2645-AC8B-3CB7942EA176}"/>
                </a:ext>
              </a:extLst>
            </p:cNvPr>
            <p:cNvGrpSpPr>
              <a:grpSpLocks/>
            </p:cNvGrpSpPr>
            <p:nvPr/>
          </p:nvGrpSpPr>
          <p:grpSpPr bwMode="auto">
            <a:xfrm>
              <a:off x="7573963" y="2063750"/>
              <a:ext cx="184150" cy="542925"/>
              <a:chOff x="4180" y="783"/>
              <a:chExt cx="150" cy="307"/>
            </a:xfrm>
          </p:grpSpPr>
          <p:sp>
            <p:nvSpPr>
              <p:cNvPr id="119" name="AutoShape 33">
                <a:extLst>
                  <a:ext uri="{FF2B5EF4-FFF2-40B4-BE49-F238E27FC236}">
                    <a16:creationId xmlns:a16="http://schemas.microsoft.com/office/drawing/2014/main" id="{21CB7FC3-C402-A247-9665-7B3C9AF6ED31}"/>
                  </a:ext>
                </a:extLst>
              </p:cNvPr>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120" name="Rectangle 34">
                <a:extLst>
                  <a:ext uri="{FF2B5EF4-FFF2-40B4-BE49-F238E27FC236}">
                    <a16:creationId xmlns:a16="http://schemas.microsoft.com/office/drawing/2014/main" id="{CA34023B-0237-D040-8022-A5E83526F91F}"/>
                  </a:ext>
                </a:extLst>
              </p:cNvPr>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121" name="Rectangle 35">
                <a:extLst>
                  <a:ext uri="{FF2B5EF4-FFF2-40B4-BE49-F238E27FC236}">
                    <a16:creationId xmlns:a16="http://schemas.microsoft.com/office/drawing/2014/main" id="{7BCE6A50-5DDF-3240-B1ED-4B9EB2BF3518}"/>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122" name="AutoShape 36">
                <a:extLst>
                  <a:ext uri="{FF2B5EF4-FFF2-40B4-BE49-F238E27FC236}">
                    <a16:creationId xmlns:a16="http://schemas.microsoft.com/office/drawing/2014/main" id="{BBA34BEA-8AE3-4B42-9E0D-F9916D24EE0B}"/>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123" name="Line 37">
                <a:extLst>
                  <a:ext uri="{FF2B5EF4-FFF2-40B4-BE49-F238E27FC236}">
                    <a16:creationId xmlns:a16="http://schemas.microsoft.com/office/drawing/2014/main" id="{EDCEF92D-F94A-6A45-BF3F-E8FF25158F37}"/>
                  </a:ext>
                </a:extLst>
              </p:cNvPr>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124" name="Line 38">
                <a:extLst>
                  <a:ext uri="{FF2B5EF4-FFF2-40B4-BE49-F238E27FC236}">
                    <a16:creationId xmlns:a16="http://schemas.microsoft.com/office/drawing/2014/main" id="{18557915-FCB9-664D-A421-C58CA9910C8B}"/>
                  </a:ext>
                </a:extLst>
              </p:cNvPr>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125" name="Rectangle 39">
                <a:extLst>
                  <a:ext uri="{FF2B5EF4-FFF2-40B4-BE49-F238E27FC236}">
                    <a16:creationId xmlns:a16="http://schemas.microsoft.com/office/drawing/2014/main" id="{018B0D05-6E59-214D-A763-B8843953D06A}"/>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126" name="Rectangle 40">
                <a:extLst>
                  <a:ext uri="{FF2B5EF4-FFF2-40B4-BE49-F238E27FC236}">
                    <a16:creationId xmlns:a16="http://schemas.microsoft.com/office/drawing/2014/main" id="{9B32E24B-5F1D-B24F-9082-4320143DF577}"/>
                  </a:ext>
                </a:extLst>
              </p:cNvPr>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nvGrpSpPr>
            <p:cNvPr id="127" name="Group 41">
              <a:extLst>
                <a:ext uri="{FF2B5EF4-FFF2-40B4-BE49-F238E27FC236}">
                  <a16:creationId xmlns:a16="http://schemas.microsoft.com/office/drawing/2014/main" id="{5DCCACD3-3BB3-2248-AFC1-406692AF2B51}"/>
                </a:ext>
              </a:extLst>
            </p:cNvPr>
            <p:cNvGrpSpPr>
              <a:grpSpLocks/>
            </p:cNvGrpSpPr>
            <p:nvPr/>
          </p:nvGrpSpPr>
          <p:grpSpPr bwMode="auto">
            <a:xfrm>
              <a:off x="7888288" y="2854325"/>
              <a:ext cx="184150" cy="542925"/>
              <a:chOff x="4180" y="783"/>
              <a:chExt cx="150" cy="307"/>
            </a:xfrm>
          </p:grpSpPr>
          <p:sp>
            <p:nvSpPr>
              <p:cNvPr id="128" name="AutoShape 42">
                <a:extLst>
                  <a:ext uri="{FF2B5EF4-FFF2-40B4-BE49-F238E27FC236}">
                    <a16:creationId xmlns:a16="http://schemas.microsoft.com/office/drawing/2014/main" id="{4FEC9CD3-B33D-F34B-86F7-48F6ADF39961}"/>
                  </a:ext>
                </a:extLst>
              </p:cNvPr>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129" name="Rectangle 43">
                <a:extLst>
                  <a:ext uri="{FF2B5EF4-FFF2-40B4-BE49-F238E27FC236}">
                    <a16:creationId xmlns:a16="http://schemas.microsoft.com/office/drawing/2014/main" id="{8231CAEB-3601-7E47-8FB2-87A888B5AC96}"/>
                  </a:ext>
                </a:extLst>
              </p:cNvPr>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130" name="Rectangle 44">
                <a:extLst>
                  <a:ext uri="{FF2B5EF4-FFF2-40B4-BE49-F238E27FC236}">
                    <a16:creationId xmlns:a16="http://schemas.microsoft.com/office/drawing/2014/main" id="{1C020591-DEE7-7F45-B94F-BA63C47BD2F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131" name="AutoShape 45">
                <a:extLst>
                  <a:ext uri="{FF2B5EF4-FFF2-40B4-BE49-F238E27FC236}">
                    <a16:creationId xmlns:a16="http://schemas.microsoft.com/office/drawing/2014/main" id="{0E0C1D6B-71F7-0544-A2C4-53D21E2A7A2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132" name="Line 46">
                <a:extLst>
                  <a:ext uri="{FF2B5EF4-FFF2-40B4-BE49-F238E27FC236}">
                    <a16:creationId xmlns:a16="http://schemas.microsoft.com/office/drawing/2014/main" id="{8F142C05-7D8D-2547-A7B6-44F1DC277980}"/>
                  </a:ext>
                </a:extLst>
              </p:cNvPr>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133" name="Line 47">
                <a:extLst>
                  <a:ext uri="{FF2B5EF4-FFF2-40B4-BE49-F238E27FC236}">
                    <a16:creationId xmlns:a16="http://schemas.microsoft.com/office/drawing/2014/main" id="{4B15F38A-7047-4145-98B6-297A66A3CF22}"/>
                  </a:ext>
                </a:extLst>
              </p:cNvPr>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134" name="Rectangle 48">
                <a:extLst>
                  <a:ext uri="{FF2B5EF4-FFF2-40B4-BE49-F238E27FC236}">
                    <a16:creationId xmlns:a16="http://schemas.microsoft.com/office/drawing/2014/main" id="{C5710257-7E4C-6F41-92B8-F49DCF649DC8}"/>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135" name="Rectangle 49">
                <a:extLst>
                  <a:ext uri="{FF2B5EF4-FFF2-40B4-BE49-F238E27FC236}">
                    <a16:creationId xmlns:a16="http://schemas.microsoft.com/office/drawing/2014/main" id="{C5112B18-C5EE-A743-8B84-8C204A62824F}"/>
                  </a:ext>
                </a:extLst>
              </p:cNvPr>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sp>
          <p:nvSpPr>
            <p:cNvPr id="136" name="Text Box 50">
              <a:extLst>
                <a:ext uri="{FF2B5EF4-FFF2-40B4-BE49-F238E27FC236}">
                  <a16:creationId xmlns:a16="http://schemas.microsoft.com/office/drawing/2014/main" id="{96FB3EB8-331C-4A4A-9FFD-96F31B113675}"/>
                </a:ext>
              </a:extLst>
            </p:cNvPr>
            <p:cNvSpPr txBox="1">
              <a:spLocks noChangeArrowheads="1"/>
            </p:cNvSpPr>
            <p:nvPr/>
          </p:nvSpPr>
          <p:spPr bwMode="auto">
            <a:xfrm>
              <a:off x="7986104" y="1858963"/>
              <a:ext cx="1015021" cy="707886"/>
            </a:xfrm>
            <a:prstGeom prst="rect">
              <a:avLst/>
            </a:prstGeom>
            <a:noFill/>
            <a:ln w="9525">
              <a:noFill/>
              <a:miter lim="800000"/>
              <a:headEnd/>
              <a:tailEnd/>
            </a:ln>
          </p:spPr>
          <p:txBody>
            <a:bodyPr wrap="none">
              <a:prstTxWarp prst="textNoShape">
                <a:avLst/>
              </a:prstTxWarp>
              <a:spAutoFit/>
            </a:bodyPr>
            <a:lstStyle/>
            <a:p>
              <a:pPr algn="r">
                <a:spcBef>
                  <a:spcPct val="0"/>
                </a:spcBef>
                <a:buClrTx/>
                <a:buSzTx/>
                <a:buFontTx/>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origin</a:t>
              </a:r>
            </a:p>
            <a:p>
              <a:pPr algn="r">
                <a:spcBef>
                  <a:spcPct val="0"/>
                </a:spcBef>
                <a:buClrTx/>
                <a:buSzTx/>
                <a:buFontTx/>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servers</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7" name="Line 51">
              <a:extLst>
                <a:ext uri="{FF2B5EF4-FFF2-40B4-BE49-F238E27FC236}">
                  <a16:creationId xmlns:a16="http://schemas.microsoft.com/office/drawing/2014/main" id="{D2579AA1-DB28-584E-BDD9-944310BFA1A4}"/>
                </a:ext>
              </a:extLst>
            </p:cNvPr>
            <p:cNvSpPr>
              <a:spLocks noChangeShapeType="1"/>
            </p:cNvSpPr>
            <p:nvPr/>
          </p:nvSpPr>
          <p:spPr bwMode="auto">
            <a:xfrm>
              <a:off x="6391275" y="2393950"/>
              <a:ext cx="66675" cy="276225"/>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138" name="Line 52">
              <a:extLst>
                <a:ext uri="{FF2B5EF4-FFF2-40B4-BE49-F238E27FC236}">
                  <a16:creationId xmlns:a16="http://schemas.microsoft.com/office/drawing/2014/main" id="{E3F2D844-8735-FD4A-80DB-CBE48B9D9B06}"/>
                </a:ext>
              </a:extLst>
            </p:cNvPr>
            <p:cNvSpPr>
              <a:spLocks noChangeShapeType="1"/>
            </p:cNvSpPr>
            <p:nvPr/>
          </p:nvSpPr>
          <p:spPr bwMode="auto">
            <a:xfrm flipH="1">
              <a:off x="7019925" y="2432050"/>
              <a:ext cx="9525" cy="238125"/>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139" name="Line 53">
              <a:extLst>
                <a:ext uri="{FF2B5EF4-FFF2-40B4-BE49-F238E27FC236}">
                  <a16:creationId xmlns:a16="http://schemas.microsoft.com/office/drawing/2014/main" id="{CA70299F-F4A0-7C48-A2DE-9264976DBD52}"/>
                </a:ext>
              </a:extLst>
            </p:cNvPr>
            <p:cNvSpPr>
              <a:spLocks noChangeShapeType="1"/>
            </p:cNvSpPr>
            <p:nvPr/>
          </p:nvSpPr>
          <p:spPr bwMode="auto">
            <a:xfrm flipH="1">
              <a:off x="7477125" y="2593975"/>
              <a:ext cx="133350" cy="20955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140" name="Line 54">
              <a:extLst>
                <a:ext uri="{FF2B5EF4-FFF2-40B4-BE49-F238E27FC236}">
                  <a16:creationId xmlns:a16="http://schemas.microsoft.com/office/drawing/2014/main" id="{F1CAD0C8-862C-DD4C-944C-33E5DD4F7228}"/>
                </a:ext>
              </a:extLst>
            </p:cNvPr>
            <p:cNvSpPr>
              <a:spLocks noChangeShapeType="1"/>
            </p:cNvSpPr>
            <p:nvPr/>
          </p:nvSpPr>
          <p:spPr bwMode="auto">
            <a:xfrm flipH="1" flipV="1">
              <a:off x="7639050" y="3355975"/>
              <a:ext cx="247650" cy="0"/>
            </a:xfrm>
            <a:prstGeom prst="line">
              <a:avLst/>
            </a:prstGeom>
            <a:noFill/>
            <a:ln w="28575">
              <a:solidFill>
                <a:schemeClr val="accent2"/>
              </a:solidFill>
              <a:round/>
              <a:headEnd/>
              <a:tailEnd/>
            </a:ln>
          </p:spPr>
          <p:txBody>
            <a:bodyPr wrap="none" anchor="ctr">
              <a:prstTxWarp prst="textNoShape">
                <a:avLst/>
              </a:prstTxWarp>
            </a:bodyPr>
            <a:lstStyle/>
            <a:p>
              <a:endParaRPr lang="en-US" dirty="0"/>
            </a:p>
          </p:txBody>
        </p:sp>
        <p:sp>
          <p:nvSpPr>
            <p:cNvPr id="141" name="Freeform 55">
              <a:extLst>
                <a:ext uri="{FF2B5EF4-FFF2-40B4-BE49-F238E27FC236}">
                  <a16:creationId xmlns:a16="http://schemas.microsoft.com/office/drawing/2014/main" id="{8312B2B0-818B-DF47-8E75-0134EF6C6498}"/>
                </a:ext>
              </a:extLst>
            </p:cNvPr>
            <p:cNvSpPr>
              <a:spLocks/>
            </p:cNvSpPr>
            <p:nvPr/>
          </p:nvSpPr>
          <p:spPr bwMode="auto">
            <a:xfrm>
              <a:off x="5676900" y="2387600"/>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prstTxWarp prst="textNoShape">
                <a:avLst/>
              </a:prstTxWarp>
            </a:bodyPr>
            <a:lstStyle/>
            <a:p>
              <a:endParaRPr lang="en-US" dirty="0"/>
            </a:p>
          </p:txBody>
        </p:sp>
        <p:grpSp>
          <p:nvGrpSpPr>
            <p:cNvPr id="142" name="Group 56">
              <a:extLst>
                <a:ext uri="{FF2B5EF4-FFF2-40B4-BE49-F238E27FC236}">
                  <a16:creationId xmlns:a16="http://schemas.microsoft.com/office/drawing/2014/main" id="{C24E71A0-C2BA-FC44-AAAE-69D2A56107D4}"/>
                </a:ext>
              </a:extLst>
            </p:cNvPr>
            <p:cNvGrpSpPr>
              <a:grpSpLocks/>
            </p:cNvGrpSpPr>
            <p:nvPr/>
          </p:nvGrpSpPr>
          <p:grpSpPr bwMode="auto">
            <a:xfrm>
              <a:off x="6659563" y="3589338"/>
              <a:ext cx="501650" cy="233362"/>
              <a:chOff x="3600" y="219"/>
              <a:chExt cx="360" cy="175"/>
            </a:xfrm>
          </p:grpSpPr>
          <p:sp>
            <p:nvSpPr>
              <p:cNvPr id="143" name="Oval 57">
                <a:extLst>
                  <a:ext uri="{FF2B5EF4-FFF2-40B4-BE49-F238E27FC236}">
                    <a16:creationId xmlns:a16="http://schemas.microsoft.com/office/drawing/2014/main" id="{F2A073DA-26F4-294D-90F1-0E04D170161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sp>
            <p:nvSpPr>
              <p:cNvPr id="144" name="Line 58">
                <a:extLst>
                  <a:ext uri="{FF2B5EF4-FFF2-40B4-BE49-F238E27FC236}">
                    <a16:creationId xmlns:a16="http://schemas.microsoft.com/office/drawing/2014/main" id="{A651B300-015A-6A4D-9E09-05EC601984E4}"/>
                  </a:ext>
                </a:extLst>
              </p:cNvPr>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145" name="Line 59">
                <a:extLst>
                  <a:ext uri="{FF2B5EF4-FFF2-40B4-BE49-F238E27FC236}">
                    <a16:creationId xmlns:a16="http://schemas.microsoft.com/office/drawing/2014/main" id="{1264C2D1-7565-E046-B700-AED763AA4D84}"/>
                  </a:ext>
                </a:extLst>
              </p:cNvPr>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146" name="Rectangle 60">
                <a:extLst>
                  <a:ext uri="{FF2B5EF4-FFF2-40B4-BE49-F238E27FC236}">
                    <a16:creationId xmlns:a16="http://schemas.microsoft.com/office/drawing/2014/main" id="{5DD48CDA-7179-1648-BB9E-B670BFFDC93E}"/>
                  </a:ext>
                </a:extLst>
              </p:cNvPr>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prstTxWarp prst="textNoShape">
                  <a:avLst/>
                </a:prstTxWarp>
              </a:bodyPr>
              <a:lstStyle/>
              <a:p>
                <a:pPr algn="ctr">
                  <a:spcBef>
                    <a:spcPct val="0"/>
                  </a:spcBef>
                  <a:buClrTx/>
                  <a:buSzTx/>
                  <a:buFontTx/>
                  <a:buNone/>
                </a:pPr>
                <a:endParaRPr lang="en-US" sz="2400" dirty="0"/>
              </a:p>
            </p:txBody>
          </p:sp>
          <p:sp>
            <p:nvSpPr>
              <p:cNvPr id="147" name="Oval 61">
                <a:extLst>
                  <a:ext uri="{FF2B5EF4-FFF2-40B4-BE49-F238E27FC236}">
                    <a16:creationId xmlns:a16="http://schemas.microsoft.com/office/drawing/2014/main" id="{76990668-5C54-0348-A392-2BA0449D8EB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grpSp>
            <p:nvGrpSpPr>
              <p:cNvPr id="148" name="Group 62">
                <a:extLst>
                  <a:ext uri="{FF2B5EF4-FFF2-40B4-BE49-F238E27FC236}">
                    <a16:creationId xmlns:a16="http://schemas.microsoft.com/office/drawing/2014/main" id="{A328117E-6C88-454C-82B0-B6AAF845D87D}"/>
                  </a:ext>
                </a:extLst>
              </p:cNvPr>
              <p:cNvGrpSpPr>
                <a:grpSpLocks/>
              </p:cNvGrpSpPr>
              <p:nvPr/>
            </p:nvGrpSpPr>
            <p:grpSpPr bwMode="auto">
              <a:xfrm>
                <a:off x="3686" y="244"/>
                <a:ext cx="177" cy="66"/>
                <a:chOff x="2848" y="848"/>
                <a:chExt cx="140" cy="98"/>
              </a:xfrm>
            </p:grpSpPr>
            <p:sp>
              <p:nvSpPr>
                <p:cNvPr id="153" name="Line 63">
                  <a:extLst>
                    <a:ext uri="{FF2B5EF4-FFF2-40B4-BE49-F238E27FC236}">
                      <a16:creationId xmlns:a16="http://schemas.microsoft.com/office/drawing/2014/main" id="{F5FD517C-E90E-A544-B76F-382292993743}"/>
                    </a:ext>
                  </a:extLst>
                </p:cNvPr>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54" name="Line 64">
                  <a:extLst>
                    <a:ext uri="{FF2B5EF4-FFF2-40B4-BE49-F238E27FC236}">
                      <a16:creationId xmlns:a16="http://schemas.microsoft.com/office/drawing/2014/main" id="{A4CF5721-1AB2-B54D-BA81-AE0E3D50B3CA}"/>
                    </a:ext>
                  </a:extLst>
                </p:cNvPr>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55" name="Line 65">
                  <a:extLst>
                    <a:ext uri="{FF2B5EF4-FFF2-40B4-BE49-F238E27FC236}">
                      <a16:creationId xmlns:a16="http://schemas.microsoft.com/office/drawing/2014/main" id="{F3A0D9AA-5EE0-1D48-8A6A-2A653F54D83F}"/>
                    </a:ext>
                  </a:extLst>
                </p:cNvPr>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nvGrpSpPr>
              <p:cNvPr id="149" name="Group 66">
                <a:extLst>
                  <a:ext uri="{FF2B5EF4-FFF2-40B4-BE49-F238E27FC236}">
                    <a16:creationId xmlns:a16="http://schemas.microsoft.com/office/drawing/2014/main" id="{7E5BC776-7B5B-8C48-A5C3-6351627AD65B}"/>
                  </a:ext>
                </a:extLst>
              </p:cNvPr>
              <p:cNvGrpSpPr>
                <a:grpSpLocks/>
              </p:cNvGrpSpPr>
              <p:nvPr/>
            </p:nvGrpSpPr>
            <p:grpSpPr bwMode="auto">
              <a:xfrm flipV="1">
                <a:off x="3686" y="243"/>
                <a:ext cx="177" cy="66"/>
                <a:chOff x="2848" y="848"/>
                <a:chExt cx="140" cy="98"/>
              </a:xfrm>
            </p:grpSpPr>
            <p:sp>
              <p:nvSpPr>
                <p:cNvPr id="150" name="Line 67">
                  <a:extLst>
                    <a:ext uri="{FF2B5EF4-FFF2-40B4-BE49-F238E27FC236}">
                      <a16:creationId xmlns:a16="http://schemas.microsoft.com/office/drawing/2014/main" id="{7A7197FC-60B2-5446-98DA-FB8F30823803}"/>
                    </a:ext>
                  </a:extLst>
                </p:cNvPr>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51" name="Line 68">
                  <a:extLst>
                    <a:ext uri="{FF2B5EF4-FFF2-40B4-BE49-F238E27FC236}">
                      <a16:creationId xmlns:a16="http://schemas.microsoft.com/office/drawing/2014/main" id="{C995CF72-11D2-A14C-9FB8-6881B80749E3}"/>
                    </a:ext>
                  </a:extLst>
                </p:cNvPr>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52" name="Line 69">
                  <a:extLst>
                    <a:ext uri="{FF2B5EF4-FFF2-40B4-BE49-F238E27FC236}">
                      <a16:creationId xmlns:a16="http://schemas.microsoft.com/office/drawing/2014/main" id="{22A334A2-496E-B540-9806-AD9DDAC41215}"/>
                    </a:ext>
                  </a:extLst>
                </p:cNvPr>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sp>
          <p:nvSpPr>
            <p:cNvPr id="156" name="Text Box 70">
              <a:extLst>
                <a:ext uri="{FF2B5EF4-FFF2-40B4-BE49-F238E27FC236}">
                  <a16:creationId xmlns:a16="http://schemas.microsoft.com/office/drawing/2014/main" id="{34361F14-A90C-C54C-B089-19B739712186}"/>
                </a:ext>
              </a:extLst>
            </p:cNvPr>
            <p:cNvSpPr txBox="1">
              <a:spLocks noChangeArrowheads="1"/>
            </p:cNvSpPr>
            <p:nvPr/>
          </p:nvSpPr>
          <p:spPr bwMode="auto">
            <a:xfrm>
              <a:off x="6178330" y="2697163"/>
              <a:ext cx="945002" cy="58477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public</a:t>
              </a:r>
            </a:p>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 Internet</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7" name="Freeform 71">
              <a:extLst>
                <a:ext uri="{FF2B5EF4-FFF2-40B4-BE49-F238E27FC236}">
                  <a16:creationId xmlns:a16="http://schemas.microsoft.com/office/drawing/2014/main" id="{408A30D6-F974-9D43-85FD-A2FF307AE496}"/>
                </a:ext>
              </a:extLst>
            </p:cNvPr>
            <p:cNvSpPr>
              <a:spLocks/>
            </p:cNvSpPr>
            <p:nvPr/>
          </p:nvSpPr>
          <p:spPr bwMode="auto">
            <a:xfrm>
              <a:off x="5246688" y="4757738"/>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prstTxWarp prst="textNoShape">
                <a:avLst/>
              </a:prstTxWarp>
            </a:bodyPr>
            <a:lstStyle/>
            <a:p>
              <a:endParaRPr lang="en-US" dirty="0"/>
            </a:p>
          </p:txBody>
        </p:sp>
        <p:graphicFrame>
          <p:nvGraphicFramePr>
            <p:cNvPr id="158" name="Object 2">
              <a:extLst>
                <a:ext uri="{FF2B5EF4-FFF2-40B4-BE49-F238E27FC236}">
                  <a16:creationId xmlns:a16="http://schemas.microsoft.com/office/drawing/2014/main" id="{CB04DEAF-5070-C44B-A769-734884E8BAB7}"/>
                </a:ext>
              </a:extLst>
            </p:cNvPr>
            <p:cNvGraphicFramePr>
              <a:graphicFrameLocks noChangeAspect="1"/>
            </p:cNvGraphicFramePr>
            <p:nvPr>
              <p:extLst>
                <p:ext uri="{D42A27DB-BD31-4B8C-83A1-F6EECF244321}">
                  <p14:modId xmlns:p14="http://schemas.microsoft.com/office/powerpoint/2010/main" val="2322372026"/>
                </p:ext>
              </p:extLst>
            </p:nvPr>
          </p:nvGraphicFramePr>
          <p:xfrm>
            <a:off x="5494338" y="5502275"/>
            <a:ext cx="444500" cy="357188"/>
          </p:xfrm>
          <a:graphic>
            <a:graphicData uri="http://schemas.openxmlformats.org/presentationml/2006/ole">
              <mc:AlternateContent xmlns:mc="http://schemas.openxmlformats.org/markup-compatibility/2006">
                <mc:Choice xmlns:v="urn:schemas-microsoft-com:vml" Requires="v">
                  <p:oleObj name="Clip" r:id="rId2" imgW="1308100" imgH="1079500" progId="">
                    <p:embed/>
                  </p:oleObj>
                </mc:Choice>
                <mc:Fallback>
                  <p:oleObj name="Clip" r:id="rId2" imgW="1308100" imgH="1079500" progId="">
                    <p:embed/>
                    <p:pic>
                      <p:nvPicPr>
                        <p:cNvPr id="532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38" y="5502275"/>
                          <a:ext cx="444500" cy="3571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59" name="Object 3">
              <a:extLst>
                <a:ext uri="{FF2B5EF4-FFF2-40B4-BE49-F238E27FC236}">
                  <a16:creationId xmlns:a16="http://schemas.microsoft.com/office/drawing/2014/main" id="{4CE6FBCD-A1E9-4041-A17A-5A6865800D02}"/>
                </a:ext>
              </a:extLst>
            </p:cNvPr>
            <p:cNvGraphicFramePr>
              <a:graphicFrameLocks noChangeAspect="1"/>
            </p:cNvGraphicFramePr>
            <p:nvPr>
              <p:extLst>
                <p:ext uri="{D42A27DB-BD31-4B8C-83A1-F6EECF244321}">
                  <p14:modId xmlns:p14="http://schemas.microsoft.com/office/powerpoint/2010/main" val="933613949"/>
                </p:ext>
              </p:extLst>
            </p:nvPr>
          </p:nvGraphicFramePr>
          <p:xfrm>
            <a:off x="5999163" y="5502275"/>
            <a:ext cx="444500" cy="357188"/>
          </p:xfrm>
          <a:graphic>
            <a:graphicData uri="http://schemas.openxmlformats.org/presentationml/2006/ole">
              <mc:AlternateContent xmlns:mc="http://schemas.openxmlformats.org/markup-compatibility/2006">
                <mc:Choice xmlns:v="urn:schemas-microsoft-com:vml" Requires="v">
                  <p:oleObj name="Clip" r:id="rId4" imgW="1308100" imgH="1079500" progId="">
                    <p:embed/>
                  </p:oleObj>
                </mc:Choice>
                <mc:Fallback>
                  <p:oleObj name="Clip" r:id="rId4" imgW="1308100" imgH="1079500" progId="">
                    <p:embed/>
                    <p:pic>
                      <p:nvPicPr>
                        <p:cNvPr id="5325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163" y="5502275"/>
                          <a:ext cx="444500" cy="3571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60" name="Object 4">
              <a:extLst>
                <a:ext uri="{FF2B5EF4-FFF2-40B4-BE49-F238E27FC236}">
                  <a16:creationId xmlns:a16="http://schemas.microsoft.com/office/drawing/2014/main" id="{CEDBB7D8-AD24-DF4E-925A-9590DDFCA618}"/>
                </a:ext>
              </a:extLst>
            </p:cNvPr>
            <p:cNvGraphicFramePr>
              <a:graphicFrameLocks noChangeAspect="1"/>
            </p:cNvGraphicFramePr>
            <p:nvPr>
              <p:extLst>
                <p:ext uri="{D42A27DB-BD31-4B8C-83A1-F6EECF244321}">
                  <p14:modId xmlns:p14="http://schemas.microsoft.com/office/powerpoint/2010/main" val="1530976837"/>
                </p:ext>
              </p:extLst>
            </p:nvPr>
          </p:nvGraphicFramePr>
          <p:xfrm>
            <a:off x="6532563" y="5492750"/>
            <a:ext cx="444500" cy="357188"/>
          </p:xfrm>
          <a:graphic>
            <a:graphicData uri="http://schemas.openxmlformats.org/presentationml/2006/ole">
              <mc:AlternateContent xmlns:mc="http://schemas.openxmlformats.org/markup-compatibility/2006">
                <mc:Choice xmlns:v="urn:schemas-microsoft-com:vml" Requires="v">
                  <p:oleObj name="Clip" r:id="rId5" imgW="1308100" imgH="1079500" progId="">
                    <p:embed/>
                  </p:oleObj>
                </mc:Choice>
                <mc:Fallback>
                  <p:oleObj name="Clip" r:id="rId5" imgW="1308100" imgH="1079500" progId="">
                    <p:embed/>
                    <p:pic>
                      <p:nvPicPr>
                        <p:cNvPr id="532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563" y="5492750"/>
                          <a:ext cx="444500" cy="3571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61" name="Object 5">
              <a:extLst>
                <a:ext uri="{FF2B5EF4-FFF2-40B4-BE49-F238E27FC236}">
                  <a16:creationId xmlns:a16="http://schemas.microsoft.com/office/drawing/2014/main" id="{382E76D3-1B61-6648-BD0D-72BBEF8A6FE8}"/>
                </a:ext>
              </a:extLst>
            </p:cNvPr>
            <p:cNvGraphicFramePr>
              <a:graphicFrameLocks noChangeAspect="1"/>
            </p:cNvGraphicFramePr>
            <p:nvPr>
              <p:extLst>
                <p:ext uri="{D42A27DB-BD31-4B8C-83A1-F6EECF244321}">
                  <p14:modId xmlns:p14="http://schemas.microsoft.com/office/powerpoint/2010/main" val="2729217214"/>
                </p:ext>
              </p:extLst>
            </p:nvPr>
          </p:nvGraphicFramePr>
          <p:xfrm>
            <a:off x="7046913" y="5502275"/>
            <a:ext cx="444500" cy="357188"/>
          </p:xfrm>
          <a:graphic>
            <a:graphicData uri="http://schemas.openxmlformats.org/presentationml/2006/ole">
              <mc:AlternateContent xmlns:mc="http://schemas.openxmlformats.org/markup-compatibility/2006">
                <mc:Choice xmlns:v="urn:schemas-microsoft-com:vml" Requires="v">
                  <p:oleObj name="Clip" r:id="rId6" imgW="1308100" imgH="1079500" progId="">
                    <p:embed/>
                  </p:oleObj>
                </mc:Choice>
                <mc:Fallback>
                  <p:oleObj name="Clip" r:id="rId6" imgW="1308100" imgH="1079500" progId="">
                    <p:embed/>
                    <p:pic>
                      <p:nvPicPr>
                        <p:cNvPr id="5325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913" y="5502275"/>
                          <a:ext cx="444500" cy="3571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2" name="Line 76">
              <a:extLst>
                <a:ext uri="{FF2B5EF4-FFF2-40B4-BE49-F238E27FC236}">
                  <a16:creationId xmlns:a16="http://schemas.microsoft.com/office/drawing/2014/main" id="{FED1587B-3F0D-9D4D-97E8-D1D060970AD8}"/>
                </a:ext>
              </a:extLst>
            </p:cNvPr>
            <p:cNvSpPr>
              <a:spLocks noChangeShapeType="1"/>
            </p:cNvSpPr>
            <p:nvPr/>
          </p:nvSpPr>
          <p:spPr bwMode="auto">
            <a:xfrm>
              <a:off x="5686425" y="5303838"/>
              <a:ext cx="2205038"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63" name="Line 77">
              <a:extLst>
                <a:ext uri="{FF2B5EF4-FFF2-40B4-BE49-F238E27FC236}">
                  <a16:creationId xmlns:a16="http://schemas.microsoft.com/office/drawing/2014/main" id="{AA4065DB-BDDF-404C-A6D8-271E69B8A0A6}"/>
                </a:ext>
              </a:extLst>
            </p:cNvPr>
            <p:cNvSpPr>
              <a:spLocks noChangeShapeType="1"/>
            </p:cNvSpPr>
            <p:nvPr/>
          </p:nvSpPr>
          <p:spPr bwMode="auto">
            <a:xfrm>
              <a:off x="5695950" y="5303838"/>
              <a:ext cx="0" cy="19526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64" name="Line 78">
              <a:extLst>
                <a:ext uri="{FF2B5EF4-FFF2-40B4-BE49-F238E27FC236}">
                  <a16:creationId xmlns:a16="http://schemas.microsoft.com/office/drawing/2014/main" id="{E78659B8-6B1C-2346-9B30-AAF153C4BC81}"/>
                </a:ext>
              </a:extLst>
            </p:cNvPr>
            <p:cNvSpPr>
              <a:spLocks noChangeShapeType="1"/>
            </p:cNvSpPr>
            <p:nvPr/>
          </p:nvSpPr>
          <p:spPr bwMode="auto">
            <a:xfrm>
              <a:off x="6205538" y="5313363"/>
              <a:ext cx="0" cy="19526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65" name="Line 79">
              <a:extLst>
                <a:ext uri="{FF2B5EF4-FFF2-40B4-BE49-F238E27FC236}">
                  <a16:creationId xmlns:a16="http://schemas.microsoft.com/office/drawing/2014/main" id="{BE9A08B3-F9C6-594F-AFCF-67BB3AB56E4E}"/>
                </a:ext>
              </a:extLst>
            </p:cNvPr>
            <p:cNvSpPr>
              <a:spLocks noChangeShapeType="1"/>
            </p:cNvSpPr>
            <p:nvPr/>
          </p:nvSpPr>
          <p:spPr bwMode="auto">
            <a:xfrm>
              <a:off x="6743700" y="5308600"/>
              <a:ext cx="0" cy="195263"/>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66" name="Line 80">
              <a:extLst>
                <a:ext uri="{FF2B5EF4-FFF2-40B4-BE49-F238E27FC236}">
                  <a16:creationId xmlns:a16="http://schemas.microsoft.com/office/drawing/2014/main" id="{2A864F1C-EF5C-DD43-ABC5-2C7CC1F20353}"/>
                </a:ext>
              </a:extLst>
            </p:cNvPr>
            <p:cNvSpPr>
              <a:spLocks noChangeShapeType="1"/>
            </p:cNvSpPr>
            <p:nvPr/>
          </p:nvSpPr>
          <p:spPr bwMode="auto">
            <a:xfrm>
              <a:off x="7243763" y="5308600"/>
              <a:ext cx="0" cy="223838"/>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67" name="Line 81">
              <a:extLst>
                <a:ext uri="{FF2B5EF4-FFF2-40B4-BE49-F238E27FC236}">
                  <a16:creationId xmlns:a16="http://schemas.microsoft.com/office/drawing/2014/main" id="{F7CE288E-DD2A-E24A-98E7-018EBDC87F7F}"/>
                </a:ext>
              </a:extLst>
            </p:cNvPr>
            <p:cNvSpPr>
              <a:spLocks noChangeShapeType="1"/>
            </p:cNvSpPr>
            <p:nvPr/>
          </p:nvSpPr>
          <p:spPr bwMode="auto">
            <a:xfrm>
              <a:off x="7881938" y="5303838"/>
              <a:ext cx="0" cy="223837"/>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nvGrpSpPr>
            <p:cNvPr id="168" name="Group 82">
              <a:extLst>
                <a:ext uri="{FF2B5EF4-FFF2-40B4-BE49-F238E27FC236}">
                  <a16:creationId xmlns:a16="http://schemas.microsoft.com/office/drawing/2014/main" id="{31E6FCA0-DE6C-014C-94EC-E1B838A13476}"/>
                </a:ext>
              </a:extLst>
            </p:cNvPr>
            <p:cNvGrpSpPr>
              <a:grpSpLocks/>
            </p:cNvGrpSpPr>
            <p:nvPr/>
          </p:nvGrpSpPr>
          <p:grpSpPr bwMode="auto">
            <a:xfrm>
              <a:off x="7656513" y="5387975"/>
              <a:ext cx="347662" cy="695325"/>
              <a:chOff x="4730" y="2897"/>
              <a:chExt cx="219" cy="438"/>
            </a:xfrm>
          </p:grpSpPr>
          <p:sp>
            <p:nvSpPr>
              <p:cNvPr id="169" name="Freeform 83">
                <a:extLst>
                  <a:ext uri="{FF2B5EF4-FFF2-40B4-BE49-F238E27FC236}">
                    <a16:creationId xmlns:a16="http://schemas.microsoft.com/office/drawing/2014/main" id="{1ADECD48-93D3-B948-9FBB-F08986865126}"/>
                  </a:ext>
                </a:extLst>
              </p:cNvPr>
              <p:cNvSpPr>
                <a:spLocks/>
              </p:cNvSpPr>
              <p:nvPr/>
            </p:nvSpPr>
            <p:spPr bwMode="auto">
              <a:xfrm>
                <a:off x="4730" y="2897"/>
                <a:ext cx="219" cy="438"/>
              </a:xfrm>
              <a:custGeom>
                <a:avLst/>
                <a:gdLst>
                  <a:gd name="T0" fmla="*/ 16 w 219"/>
                  <a:gd name="T1" fmla="*/ 109 h 438"/>
                  <a:gd name="T2" fmla="*/ 94 w 219"/>
                  <a:gd name="T3" fmla="*/ 7 h 438"/>
                  <a:gd name="T4" fmla="*/ 178 w 219"/>
                  <a:gd name="T5" fmla="*/ 67 h 438"/>
                  <a:gd name="T6" fmla="*/ 196 w 219"/>
                  <a:gd name="T7" fmla="*/ 379 h 438"/>
                  <a:gd name="T8" fmla="*/ 40 w 219"/>
                  <a:gd name="T9" fmla="*/ 421 h 438"/>
                  <a:gd name="T10" fmla="*/ 4 w 219"/>
                  <a:gd name="T11" fmla="*/ 313 h 438"/>
                  <a:gd name="T12" fmla="*/ 16 w 219"/>
                  <a:gd name="T13" fmla="*/ 109 h 438"/>
                  <a:gd name="T14" fmla="*/ 0 60000 65536"/>
                  <a:gd name="T15" fmla="*/ 0 60000 65536"/>
                  <a:gd name="T16" fmla="*/ 0 60000 65536"/>
                  <a:gd name="T17" fmla="*/ 0 60000 65536"/>
                  <a:gd name="T18" fmla="*/ 0 60000 65536"/>
                  <a:gd name="T19" fmla="*/ 0 60000 65536"/>
                  <a:gd name="T20" fmla="*/ 0 60000 65536"/>
                  <a:gd name="T21" fmla="*/ 0 w 219"/>
                  <a:gd name="T22" fmla="*/ 0 h 438"/>
                  <a:gd name="T23" fmla="*/ 219 w 219"/>
                  <a:gd name="T24" fmla="*/ 438 h 4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9" h="438">
                    <a:moveTo>
                      <a:pt x="16" y="109"/>
                    </a:moveTo>
                    <a:cubicBezTo>
                      <a:pt x="31" y="58"/>
                      <a:pt x="67" y="14"/>
                      <a:pt x="94" y="7"/>
                    </a:cubicBezTo>
                    <a:cubicBezTo>
                      <a:pt x="121" y="0"/>
                      <a:pt x="161" y="5"/>
                      <a:pt x="178" y="67"/>
                    </a:cubicBezTo>
                    <a:cubicBezTo>
                      <a:pt x="195" y="129"/>
                      <a:pt x="219" y="320"/>
                      <a:pt x="196" y="379"/>
                    </a:cubicBezTo>
                    <a:cubicBezTo>
                      <a:pt x="173" y="438"/>
                      <a:pt x="72" y="432"/>
                      <a:pt x="40" y="421"/>
                    </a:cubicBezTo>
                    <a:cubicBezTo>
                      <a:pt x="8" y="410"/>
                      <a:pt x="8" y="365"/>
                      <a:pt x="4" y="313"/>
                    </a:cubicBezTo>
                    <a:cubicBezTo>
                      <a:pt x="0" y="261"/>
                      <a:pt x="1" y="160"/>
                      <a:pt x="16" y="109"/>
                    </a:cubicBezTo>
                    <a:close/>
                  </a:path>
                </a:pathLst>
              </a:custGeom>
              <a:solidFill>
                <a:srgbClr val="FF0000"/>
              </a:solidFill>
              <a:ln w="9525">
                <a:noFill/>
                <a:round/>
                <a:headEnd/>
                <a:tailEnd/>
              </a:ln>
            </p:spPr>
            <p:txBody>
              <a:bodyPr wrap="none" anchor="ctr">
                <a:prstTxWarp prst="textNoShape">
                  <a:avLst/>
                </a:prstTxWarp>
              </a:bodyPr>
              <a:lstStyle/>
              <a:p>
                <a:endParaRPr lang="en-US" dirty="0"/>
              </a:p>
            </p:txBody>
          </p:sp>
          <p:grpSp>
            <p:nvGrpSpPr>
              <p:cNvPr id="170" name="Group 84">
                <a:extLst>
                  <a:ext uri="{FF2B5EF4-FFF2-40B4-BE49-F238E27FC236}">
                    <a16:creationId xmlns:a16="http://schemas.microsoft.com/office/drawing/2014/main" id="{D3149DC8-2DAC-C94C-93B5-A35DFE22F4CE}"/>
                  </a:ext>
                </a:extLst>
              </p:cNvPr>
              <p:cNvGrpSpPr>
                <a:grpSpLocks/>
              </p:cNvGrpSpPr>
              <p:nvPr/>
            </p:nvGrpSpPr>
            <p:grpSpPr bwMode="auto">
              <a:xfrm>
                <a:off x="4771" y="2948"/>
                <a:ext cx="116" cy="342"/>
                <a:chOff x="4180" y="783"/>
                <a:chExt cx="150" cy="307"/>
              </a:xfrm>
            </p:grpSpPr>
            <p:sp>
              <p:nvSpPr>
                <p:cNvPr id="171" name="AutoShape 85">
                  <a:extLst>
                    <a:ext uri="{FF2B5EF4-FFF2-40B4-BE49-F238E27FC236}">
                      <a16:creationId xmlns:a16="http://schemas.microsoft.com/office/drawing/2014/main" id="{5265A019-BA86-2341-8D90-CA5A908962DB}"/>
                    </a:ext>
                  </a:extLst>
                </p:cNvPr>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172" name="Rectangle 86">
                  <a:extLst>
                    <a:ext uri="{FF2B5EF4-FFF2-40B4-BE49-F238E27FC236}">
                      <a16:creationId xmlns:a16="http://schemas.microsoft.com/office/drawing/2014/main" id="{3D006352-B189-E845-94DB-F57B0AD3BC52}"/>
                    </a:ext>
                  </a:extLst>
                </p:cNvPr>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prstTxWarp prst="textNoShape">
                    <a:avLst/>
                  </a:prstTxWarp>
                </a:bodyPr>
                <a:lstStyle/>
                <a:p>
                  <a:endParaRPr lang="en-US" dirty="0"/>
                </a:p>
              </p:txBody>
            </p:sp>
            <p:sp>
              <p:nvSpPr>
                <p:cNvPr id="173" name="Rectangle 87">
                  <a:extLst>
                    <a:ext uri="{FF2B5EF4-FFF2-40B4-BE49-F238E27FC236}">
                      <a16:creationId xmlns:a16="http://schemas.microsoft.com/office/drawing/2014/main" id="{A482262A-48D6-E14C-8999-9D9D387E3047}"/>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174" name="AutoShape 88">
                  <a:extLst>
                    <a:ext uri="{FF2B5EF4-FFF2-40B4-BE49-F238E27FC236}">
                      <a16:creationId xmlns:a16="http://schemas.microsoft.com/office/drawing/2014/main" id="{B84DC443-2EB7-C84F-B349-4DAC7C8317EB}"/>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prstTxWarp prst="textNoShape">
                    <a:avLst/>
                  </a:prstTxWarp>
                </a:bodyPr>
                <a:lstStyle/>
                <a:p>
                  <a:endParaRPr lang="en-US" dirty="0"/>
                </a:p>
              </p:txBody>
            </p:sp>
            <p:sp>
              <p:nvSpPr>
                <p:cNvPr id="175" name="Line 89">
                  <a:extLst>
                    <a:ext uri="{FF2B5EF4-FFF2-40B4-BE49-F238E27FC236}">
                      <a16:creationId xmlns:a16="http://schemas.microsoft.com/office/drawing/2014/main" id="{89BDFDDA-B620-8642-8075-DA848FB192E3}"/>
                    </a:ext>
                  </a:extLst>
                </p:cNvPr>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176" name="Line 90">
                  <a:extLst>
                    <a:ext uri="{FF2B5EF4-FFF2-40B4-BE49-F238E27FC236}">
                      <a16:creationId xmlns:a16="http://schemas.microsoft.com/office/drawing/2014/main" id="{BDFC2623-A5AD-0740-9505-5F1C642731BD}"/>
                    </a:ext>
                  </a:extLst>
                </p:cNvPr>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sp>
              <p:nvSpPr>
                <p:cNvPr id="177" name="Rectangle 91">
                  <a:extLst>
                    <a:ext uri="{FF2B5EF4-FFF2-40B4-BE49-F238E27FC236}">
                      <a16:creationId xmlns:a16="http://schemas.microsoft.com/office/drawing/2014/main" id="{E1C05F94-82A2-3849-A4E8-D07B4DDED923}"/>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dirty="0"/>
                </a:p>
              </p:txBody>
            </p:sp>
            <p:sp>
              <p:nvSpPr>
                <p:cNvPr id="178" name="Rectangle 92">
                  <a:extLst>
                    <a:ext uri="{FF2B5EF4-FFF2-40B4-BE49-F238E27FC236}">
                      <a16:creationId xmlns:a16="http://schemas.microsoft.com/office/drawing/2014/main" id="{70C99800-9FC1-8E40-B426-18B0FCDA2BEE}"/>
                    </a:ext>
                  </a:extLst>
                </p:cNvPr>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grpSp>
        </p:grpSp>
        <p:grpSp>
          <p:nvGrpSpPr>
            <p:cNvPr id="179" name="Group 93">
              <a:extLst>
                <a:ext uri="{FF2B5EF4-FFF2-40B4-BE49-F238E27FC236}">
                  <a16:creationId xmlns:a16="http://schemas.microsoft.com/office/drawing/2014/main" id="{EDD04573-A0FD-3C49-9686-0EFC72152CA4}"/>
                </a:ext>
              </a:extLst>
            </p:cNvPr>
            <p:cNvGrpSpPr>
              <a:grpSpLocks/>
            </p:cNvGrpSpPr>
            <p:nvPr/>
          </p:nvGrpSpPr>
          <p:grpSpPr bwMode="auto">
            <a:xfrm>
              <a:off x="6659563" y="4879975"/>
              <a:ext cx="501650" cy="233363"/>
              <a:chOff x="3600" y="219"/>
              <a:chExt cx="360" cy="175"/>
            </a:xfrm>
          </p:grpSpPr>
          <p:sp>
            <p:nvSpPr>
              <p:cNvPr id="180" name="Oval 94">
                <a:extLst>
                  <a:ext uri="{FF2B5EF4-FFF2-40B4-BE49-F238E27FC236}">
                    <a16:creationId xmlns:a16="http://schemas.microsoft.com/office/drawing/2014/main" id="{8D0635E4-ACCA-CE4A-8ED2-5BE0072AD70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sp>
            <p:nvSpPr>
              <p:cNvPr id="181" name="Line 95">
                <a:extLst>
                  <a:ext uri="{FF2B5EF4-FFF2-40B4-BE49-F238E27FC236}">
                    <a16:creationId xmlns:a16="http://schemas.microsoft.com/office/drawing/2014/main" id="{1C669A24-CB98-694F-8007-C980B33A2AC7}"/>
                  </a:ext>
                </a:extLst>
              </p:cNvPr>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182" name="Line 96">
                <a:extLst>
                  <a:ext uri="{FF2B5EF4-FFF2-40B4-BE49-F238E27FC236}">
                    <a16:creationId xmlns:a16="http://schemas.microsoft.com/office/drawing/2014/main" id="{39C9B3F9-9AE7-BF40-B920-1B2EB94B1966}"/>
                  </a:ext>
                </a:extLst>
              </p:cNvPr>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prstTxWarp prst="textNoShape">
                  <a:avLst/>
                </a:prstTxWarp>
              </a:bodyPr>
              <a:lstStyle/>
              <a:p>
                <a:endParaRPr lang="en-US" dirty="0"/>
              </a:p>
            </p:txBody>
          </p:sp>
          <p:sp>
            <p:nvSpPr>
              <p:cNvPr id="183" name="Rectangle 97">
                <a:extLst>
                  <a:ext uri="{FF2B5EF4-FFF2-40B4-BE49-F238E27FC236}">
                    <a16:creationId xmlns:a16="http://schemas.microsoft.com/office/drawing/2014/main" id="{DCF2B102-D18D-0940-ABD3-9AC5D8A91AD4}"/>
                  </a:ext>
                </a:extLst>
              </p:cNvPr>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prstTxWarp prst="textNoShape">
                  <a:avLst/>
                </a:prstTxWarp>
              </a:bodyPr>
              <a:lstStyle/>
              <a:p>
                <a:pPr algn="ctr">
                  <a:spcBef>
                    <a:spcPct val="0"/>
                  </a:spcBef>
                  <a:buClrTx/>
                  <a:buSzTx/>
                  <a:buFontTx/>
                  <a:buNone/>
                </a:pPr>
                <a:endParaRPr lang="en-US" sz="2400" dirty="0"/>
              </a:p>
            </p:txBody>
          </p:sp>
          <p:sp>
            <p:nvSpPr>
              <p:cNvPr id="184" name="Oval 98">
                <a:extLst>
                  <a:ext uri="{FF2B5EF4-FFF2-40B4-BE49-F238E27FC236}">
                    <a16:creationId xmlns:a16="http://schemas.microsoft.com/office/drawing/2014/main" id="{B22B4AFB-E063-204A-A438-080B591B061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prstTxWarp prst="textNoShape">
                  <a:avLst/>
                </a:prstTxWarp>
              </a:bodyPr>
              <a:lstStyle/>
              <a:p>
                <a:endParaRPr lang="en-US" dirty="0"/>
              </a:p>
            </p:txBody>
          </p:sp>
          <p:grpSp>
            <p:nvGrpSpPr>
              <p:cNvPr id="185" name="Group 99">
                <a:extLst>
                  <a:ext uri="{FF2B5EF4-FFF2-40B4-BE49-F238E27FC236}">
                    <a16:creationId xmlns:a16="http://schemas.microsoft.com/office/drawing/2014/main" id="{F914C5AE-3175-8D41-866D-20F429B7FD57}"/>
                  </a:ext>
                </a:extLst>
              </p:cNvPr>
              <p:cNvGrpSpPr>
                <a:grpSpLocks/>
              </p:cNvGrpSpPr>
              <p:nvPr/>
            </p:nvGrpSpPr>
            <p:grpSpPr bwMode="auto">
              <a:xfrm>
                <a:off x="3686" y="244"/>
                <a:ext cx="177" cy="66"/>
                <a:chOff x="2848" y="848"/>
                <a:chExt cx="140" cy="98"/>
              </a:xfrm>
            </p:grpSpPr>
            <p:sp>
              <p:nvSpPr>
                <p:cNvPr id="190" name="Line 100">
                  <a:extLst>
                    <a:ext uri="{FF2B5EF4-FFF2-40B4-BE49-F238E27FC236}">
                      <a16:creationId xmlns:a16="http://schemas.microsoft.com/office/drawing/2014/main" id="{54D4B4D8-6638-6E40-99D4-07D902AAC640}"/>
                    </a:ext>
                  </a:extLst>
                </p:cNvPr>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91" name="Line 101">
                  <a:extLst>
                    <a:ext uri="{FF2B5EF4-FFF2-40B4-BE49-F238E27FC236}">
                      <a16:creationId xmlns:a16="http://schemas.microsoft.com/office/drawing/2014/main" id="{AB9EA000-84A3-B545-B09D-D5A10C3A9FD8}"/>
                    </a:ext>
                  </a:extLst>
                </p:cNvPr>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92" name="Line 102">
                  <a:extLst>
                    <a:ext uri="{FF2B5EF4-FFF2-40B4-BE49-F238E27FC236}">
                      <a16:creationId xmlns:a16="http://schemas.microsoft.com/office/drawing/2014/main" id="{B87667FD-E54A-A742-B1B9-9E96558AA725}"/>
                    </a:ext>
                  </a:extLst>
                </p:cNvPr>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nvGrpSpPr>
              <p:cNvPr id="186" name="Group 103">
                <a:extLst>
                  <a:ext uri="{FF2B5EF4-FFF2-40B4-BE49-F238E27FC236}">
                    <a16:creationId xmlns:a16="http://schemas.microsoft.com/office/drawing/2014/main" id="{012C0364-FA51-9A4F-9831-1A574AC5DFEE}"/>
                  </a:ext>
                </a:extLst>
              </p:cNvPr>
              <p:cNvGrpSpPr>
                <a:grpSpLocks/>
              </p:cNvGrpSpPr>
              <p:nvPr/>
            </p:nvGrpSpPr>
            <p:grpSpPr bwMode="auto">
              <a:xfrm flipV="1">
                <a:off x="3686" y="243"/>
                <a:ext cx="177" cy="66"/>
                <a:chOff x="2848" y="848"/>
                <a:chExt cx="140" cy="98"/>
              </a:xfrm>
            </p:grpSpPr>
            <p:sp>
              <p:nvSpPr>
                <p:cNvPr id="187" name="Line 104">
                  <a:extLst>
                    <a:ext uri="{FF2B5EF4-FFF2-40B4-BE49-F238E27FC236}">
                      <a16:creationId xmlns:a16="http://schemas.microsoft.com/office/drawing/2014/main" id="{57B83F0F-6C81-6E41-AAEF-6FF0FB951E93}"/>
                    </a:ext>
                  </a:extLst>
                </p:cNvPr>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88" name="Line 105">
                  <a:extLst>
                    <a:ext uri="{FF2B5EF4-FFF2-40B4-BE49-F238E27FC236}">
                      <a16:creationId xmlns:a16="http://schemas.microsoft.com/office/drawing/2014/main" id="{72A41470-20CF-054A-ABE0-28BFD81640F6}"/>
                    </a:ext>
                  </a:extLst>
                </p:cNvPr>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89" name="Line 106">
                  <a:extLst>
                    <a:ext uri="{FF2B5EF4-FFF2-40B4-BE49-F238E27FC236}">
                      <a16:creationId xmlns:a16="http://schemas.microsoft.com/office/drawing/2014/main" id="{4E6E3BDF-2D1D-AF41-B692-06051A5FD9F1}"/>
                    </a:ext>
                  </a:extLst>
                </p:cNvPr>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grpSp>
        </p:grpSp>
        <p:sp>
          <p:nvSpPr>
            <p:cNvPr id="193" name="Line 107">
              <a:extLst>
                <a:ext uri="{FF2B5EF4-FFF2-40B4-BE49-F238E27FC236}">
                  <a16:creationId xmlns:a16="http://schemas.microsoft.com/office/drawing/2014/main" id="{30E5BDF9-81C2-0745-97A4-03160EBA2B88}"/>
                </a:ext>
              </a:extLst>
            </p:cNvPr>
            <p:cNvSpPr>
              <a:spLocks noChangeShapeType="1"/>
            </p:cNvSpPr>
            <p:nvPr/>
          </p:nvSpPr>
          <p:spPr bwMode="auto">
            <a:xfrm>
              <a:off x="6905625" y="3832225"/>
              <a:ext cx="0" cy="1062038"/>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94" name="Line 108">
              <a:extLst>
                <a:ext uri="{FF2B5EF4-FFF2-40B4-BE49-F238E27FC236}">
                  <a16:creationId xmlns:a16="http://schemas.microsoft.com/office/drawing/2014/main" id="{7E2C046B-777B-9D47-A461-0AB4C667D91D}"/>
                </a:ext>
              </a:extLst>
            </p:cNvPr>
            <p:cNvSpPr>
              <a:spLocks noChangeShapeType="1"/>
            </p:cNvSpPr>
            <p:nvPr/>
          </p:nvSpPr>
          <p:spPr bwMode="auto">
            <a:xfrm>
              <a:off x="6910388" y="5118100"/>
              <a:ext cx="0" cy="166688"/>
            </a:xfrm>
            <a:prstGeom prst="line">
              <a:avLst/>
            </a:prstGeom>
            <a:noFill/>
            <a:ln w="28575">
              <a:solidFill>
                <a:schemeClr val="tx1"/>
              </a:solidFill>
              <a:round/>
              <a:headEnd/>
              <a:tailEnd/>
            </a:ln>
          </p:spPr>
          <p:txBody>
            <a:bodyPr wrap="none" anchor="ctr">
              <a:prstTxWarp prst="textNoShape">
                <a:avLst/>
              </a:prstTxWarp>
            </a:bodyPr>
            <a:lstStyle/>
            <a:p>
              <a:endParaRPr lang="en-US" dirty="0"/>
            </a:p>
          </p:txBody>
        </p:sp>
        <p:sp>
          <p:nvSpPr>
            <p:cNvPr id="195" name="Text Box 109">
              <a:extLst>
                <a:ext uri="{FF2B5EF4-FFF2-40B4-BE49-F238E27FC236}">
                  <a16:creationId xmlns:a16="http://schemas.microsoft.com/office/drawing/2014/main" id="{876BBF49-48D9-3F49-B8D4-CA9BC1ABBC35}"/>
                </a:ext>
              </a:extLst>
            </p:cNvPr>
            <p:cNvSpPr txBox="1">
              <a:spLocks noChangeArrowheads="1"/>
            </p:cNvSpPr>
            <p:nvPr/>
          </p:nvSpPr>
          <p:spPr bwMode="auto">
            <a:xfrm>
              <a:off x="5258846" y="4645025"/>
              <a:ext cx="1228221" cy="58477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institutional</a:t>
              </a:r>
            </a:p>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network</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6" name="Text Box 110">
              <a:extLst>
                <a:ext uri="{FF2B5EF4-FFF2-40B4-BE49-F238E27FC236}">
                  <a16:creationId xmlns:a16="http://schemas.microsoft.com/office/drawing/2014/main" id="{551E1C01-15D0-7742-97E9-475A06DC0187}"/>
                </a:ext>
              </a:extLst>
            </p:cNvPr>
            <p:cNvSpPr txBox="1">
              <a:spLocks noChangeArrowheads="1"/>
            </p:cNvSpPr>
            <p:nvPr/>
          </p:nvSpPr>
          <p:spPr bwMode="auto">
            <a:xfrm>
              <a:off x="7252350" y="4992688"/>
              <a:ext cx="1309975" cy="338554"/>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1 Gbps LAN</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7" name="Text Box 111">
              <a:extLst>
                <a:ext uri="{FF2B5EF4-FFF2-40B4-BE49-F238E27FC236}">
                  <a16:creationId xmlns:a16="http://schemas.microsoft.com/office/drawing/2014/main" id="{0165BC66-92F6-744E-9D88-3541D12D0F95}"/>
                </a:ext>
              </a:extLst>
            </p:cNvPr>
            <p:cNvSpPr txBox="1">
              <a:spLocks noChangeArrowheads="1"/>
            </p:cNvSpPr>
            <p:nvPr/>
          </p:nvSpPr>
          <p:spPr bwMode="auto">
            <a:xfrm>
              <a:off x="6907213" y="4021138"/>
              <a:ext cx="1195387" cy="581025"/>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1 Mbps </a:t>
              </a:r>
            </a:p>
            <a:p>
              <a:pPr>
                <a:spcBef>
                  <a:spcPct val="0"/>
                </a:spcBef>
                <a:buClrTx/>
                <a:buSzTx/>
                <a:buFontTx/>
                <a:buNone/>
              </a:pPr>
              <a:r>
                <a:rPr lang="en-US" dirty="0">
                  <a:latin typeface="Helvetica Neue" panose="02000503000000020004" pitchFamily="2" charset="0"/>
                  <a:ea typeface="Helvetica Neue" panose="02000503000000020004" pitchFamily="2" charset="0"/>
                  <a:cs typeface="Helvetica Neue" panose="02000503000000020004" pitchFamily="2" charset="0"/>
                </a:rPr>
                <a:t>access link</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8" name="Text Box 112">
              <a:extLst>
                <a:ext uri="{FF2B5EF4-FFF2-40B4-BE49-F238E27FC236}">
                  <a16:creationId xmlns:a16="http://schemas.microsoft.com/office/drawing/2014/main" id="{31196C1A-6627-6143-9464-41E9A8C89325}"/>
                </a:ext>
              </a:extLst>
            </p:cNvPr>
            <p:cNvSpPr txBox="1">
              <a:spLocks noChangeArrowheads="1"/>
            </p:cNvSpPr>
            <p:nvPr/>
          </p:nvSpPr>
          <p:spPr bwMode="auto">
            <a:xfrm>
              <a:off x="7096125" y="6091238"/>
              <a:ext cx="2047875" cy="366712"/>
            </a:xfrm>
            <a:prstGeom prst="rect">
              <a:avLst/>
            </a:prstGeom>
            <a:noFill/>
            <a:ln w="9525">
              <a:noFill/>
              <a:miter lim="800000"/>
              <a:headEnd/>
              <a:tailEnd/>
            </a:ln>
          </p:spPr>
          <p:txBody>
            <a:bodyPr>
              <a:prstTxWarp prst="textNoShape">
                <a:avLst/>
              </a:prstTxWarp>
              <a:spAutoFit/>
            </a:bodyPr>
            <a:lstStyle/>
            <a:p>
              <a:pPr algn="ctr">
                <a:spcBef>
                  <a:spcPct val="0"/>
                </a:spcBef>
                <a:buClrTx/>
                <a:buSzTx/>
                <a:buFontTx/>
                <a:buNone/>
              </a:pPr>
              <a:r>
                <a:rPr lang="en-US"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Institutional cache</a:t>
              </a:r>
              <a:endParaRPr lang="en-US" sz="2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Tree>
    <p:extLst>
      <p:ext uri="{BB962C8B-B14F-4D97-AF65-F5344CB8AC3E}">
        <p14:creationId xmlns:p14="http://schemas.microsoft.com/office/powerpoint/2010/main" val="10792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US" dirty="0"/>
              <a:t>Answer to Q1: use HTTP Conditional GET</a:t>
            </a:r>
          </a:p>
        </p:txBody>
      </p:sp>
      <p:sp>
        <p:nvSpPr>
          <p:cNvPr id="55299" name="Rectangle 3"/>
          <p:cNvSpPr>
            <a:spLocks noGrp="1" noChangeArrowheads="1"/>
          </p:cNvSpPr>
          <p:nvPr>
            <p:ph sz="half" idx="1"/>
          </p:nvPr>
        </p:nvSpPr>
        <p:spPr>
          <a:xfrm>
            <a:off x="142793" y="984250"/>
            <a:ext cx="4318000" cy="5684838"/>
          </a:xfrm>
        </p:spPr>
        <p:txBody>
          <a:bodyPr>
            <a:normAutofit lnSpcReduction="10000"/>
          </a:bodyPr>
          <a:lstStyle/>
          <a:p>
            <a:pPr>
              <a:spcAft>
                <a:spcPts val="1800"/>
              </a:spcAft>
            </a:pPr>
            <a:r>
              <a:rPr lang="en-US" dirty="0"/>
              <a:t>Fetch content only if it has changed since previous fetch</a:t>
            </a:r>
          </a:p>
          <a:p>
            <a:pPr eaLnBrk="1" hangingPunct="1">
              <a:spcAft>
                <a:spcPts val="1800"/>
              </a:spcAft>
            </a:pPr>
            <a:r>
              <a:rPr lang="en-US" dirty="0"/>
              <a:t>Cache: specify date of cached copy in HTTP request</a:t>
            </a:r>
          </a:p>
          <a:p>
            <a:pPr marL="365760" lvl="1" indent="0" eaLnBrk="1" hangingPunct="1">
              <a:spcBef>
                <a:spcPts val="0"/>
              </a:spcBef>
              <a:spcAft>
                <a:spcPts val="1200"/>
              </a:spcAft>
              <a:buNone/>
            </a:pPr>
            <a:r>
              <a:rPr lang="en-US" dirty="0">
                <a:solidFill>
                  <a:srgbClr val="0000FF"/>
                </a:solidFill>
              </a:rPr>
              <a:t>If-modified-since: &lt;date&gt;</a:t>
            </a:r>
          </a:p>
          <a:p>
            <a:pPr eaLnBrk="1" hangingPunct="1">
              <a:spcAft>
                <a:spcPts val="1800"/>
              </a:spcAft>
            </a:pPr>
            <a:r>
              <a:rPr lang="en-US" dirty="0"/>
              <a:t>server: response contains no object if cached copy is up-to-date: </a:t>
            </a:r>
          </a:p>
          <a:p>
            <a:pPr marL="365760" lvl="1" indent="0" eaLnBrk="1" hangingPunct="1">
              <a:spcBef>
                <a:spcPts val="0"/>
              </a:spcBef>
              <a:spcAft>
                <a:spcPts val="1800"/>
              </a:spcAft>
              <a:buNone/>
            </a:pPr>
            <a:r>
              <a:rPr lang="en-US" dirty="0">
                <a:solidFill>
                  <a:srgbClr val="0000FF"/>
                </a:solidFill>
              </a:rPr>
              <a:t>HTTP/1.1 304 Not Modified</a:t>
            </a:r>
          </a:p>
        </p:txBody>
      </p:sp>
      <p:sp>
        <p:nvSpPr>
          <p:cNvPr id="55300" name="Footer Placeholder 5"/>
          <p:cNvSpPr>
            <a:spLocks noGrp="1"/>
          </p:cNvSpPr>
          <p:nvPr>
            <p:ph type="ftr" sz="quarter" idx="11"/>
          </p:nvPr>
        </p:nvSpPr>
        <p:spPr>
          <a:noFill/>
        </p:spPr>
        <p:txBody>
          <a:bodyPr/>
          <a:lstStyle/>
          <a:p>
            <a:r>
              <a:rPr lang="en-US"/>
              <a:t>CS118 - Winter 2025</a:t>
            </a:r>
            <a:endParaRPr lang="en-US" dirty="0"/>
          </a:p>
        </p:txBody>
      </p:sp>
      <p:sp>
        <p:nvSpPr>
          <p:cNvPr id="55301" name="Slide Number Placeholder 6"/>
          <p:cNvSpPr>
            <a:spLocks noGrp="1"/>
          </p:cNvSpPr>
          <p:nvPr>
            <p:ph type="sldNum" sz="quarter" idx="12"/>
          </p:nvPr>
        </p:nvSpPr>
        <p:spPr>
          <a:noFill/>
        </p:spPr>
        <p:txBody>
          <a:bodyPr/>
          <a:lstStyle/>
          <a:p>
            <a:fld id="{CC9BD135-3A0C-A546-882A-7ACF636B7D1F}" type="slidenum">
              <a:rPr lang="en-US" smtClean="0">
                <a:latin typeface="Helvetica Neue" charset="0"/>
                <a:ea typeface="ＭＳ Ｐゴシック" charset="-128"/>
                <a:cs typeface="ＭＳ Ｐゴシック" charset="-128"/>
              </a:rPr>
              <a:pPr/>
              <a:t>42</a:t>
            </a:fld>
            <a:endParaRPr lang="en-US" dirty="0">
              <a:latin typeface="Helvetica Neue" charset="0"/>
              <a:ea typeface="ＭＳ Ｐゴシック" charset="-128"/>
              <a:cs typeface="ＭＳ Ｐゴシック" charset="-128"/>
            </a:endParaRPr>
          </a:p>
        </p:txBody>
      </p:sp>
      <p:sp>
        <p:nvSpPr>
          <p:cNvPr id="55302" name="Line 4"/>
          <p:cNvSpPr>
            <a:spLocks noChangeShapeType="1"/>
          </p:cNvSpPr>
          <p:nvPr/>
        </p:nvSpPr>
        <p:spPr bwMode="auto">
          <a:xfrm>
            <a:off x="4661297" y="1928488"/>
            <a:ext cx="3305175"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dirty="0"/>
          </a:p>
        </p:txBody>
      </p:sp>
      <p:sp>
        <p:nvSpPr>
          <p:cNvPr id="55303" name="Text Box 5"/>
          <p:cNvSpPr txBox="1">
            <a:spLocks noChangeArrowheads="1"/>
          </p:cNvSpPr>
          <p:nvPr/>
        </p:nvSpPr>
        <p:spPr bwMode="auto">
          <a:xfrm>
            <a:off x="4187116" y="1250626"/>
            <a:ext cx="1016625" cy="46166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sz="2400" u="sng" dirty="0">
                <a:solidFill>
                  <a:srgbClr val="0000FF"/>
                </a:solidFill>
                <a:latin typeface="Helvetica Neue" panose="02000503000000020004" pitchFamily="2" charset="0"/>
                <a:ea typeface="Helvetica Neue" panose="02000503000000020004" pitchFamily="2" charset="0"/>
                <a:cs typeface="Helvetica Neue" panose="02000503000000020004" pitchFamily="2" charset="0"/>
              </a:rPr>
              <a:t>cache</a:t>
            </a:r>
            <a:endParaRPr lang="en-US" sz="2400" dirty="0">
              <a:solidFill>
                <a:srgbClr val="0000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5304" name="Text Box 6"/>
          <p:cNvSpPr txBox="1">
            <a:spLocks noChangeArrowheads="1"/>
          </p:cNvSpPr>
          <p:nvPr/>
        </p:nvSpPr>
        <p:spPr bwMode="auto">
          <a:xfrm>
            <a:off x="7662893" y="1222051"/>
            <a:ext cx="1027845" cy="46166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sz="2400" u="sng" dirty="0">
                <a:solidFill>
                  <a:srgbClr val="0000FF"/>
                </a:solidFill>
                <a:latin typeface="Helvetica Neue" panose="02000503000000020004" pitchFamily="2" charset="0"/>
                <a:ea typeface="Helvetica Neue" panose="02000503000000020004" pitchFamily="2" charset="0"/>
                <a:cs typeface="Helvetica Neue" panose="02000503000000020004" pitchFamily="2" charset="0"/>
              </a:rPr>
              <a:t>server</a:t>
            </a:r>
            <a:endParaRPr lang="en-US" sz="2400" dirty="0">
              <a:solidFill>
                <a:srgbClr val="0000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5305" name="Text Box 8"/>
          <p:cNvSpPr txBox="1">
            <a:spLocks noChangeArrowheads="1"/>
          </p:cNvSpPr>
          <p:nvPr/>
        </p:nvSpPr>
        <p:spPr bwMode="auto">
          <a:xfrm>
            <a:off x="4967684" y="1812601"/>
            <a:ext cx="2681288" cy="865187"/>
          </a:xfrm>
          <a:prstGeom prst="rect">
            <a:avLst/>
          </a:prstGeom>
          <a:solidFill>
            <a:schemeClr val="bg1"/>
          </a:solidFill>
          <a:ln w="9525">
            <a:solidFill>
              <a:schemeClr val="tx1"/>
            </a:solidFill>
            <a:miter lim="800000"/>
            <a:headEnd/>
            <a:tailEnd/>
          </a:ln>
        </p:spPr>
        <p:txBody>
          <a:bodyPr>
            <a:prstTxWarp prst="textNoShape">
              <a:avLst/>
            </a:prstTxWarp>
            <a:spAutoFit/>
          </a:bodyPr>
          <a:lstStyle/>
          <a:p>
            <a:pPr algn="ctr">
              <a:spcBef>
                <a:spcPct val="0"/>
              </a:spcBef>
              <a:buClrTx/>
              <a:buSzTx/>
              <a:buFontTx/>
              <a:buNone/>
            </a:pPr>
            <a:r>
              <a:rPr lang="en-US" sz="1800" dirty="0"/>
              <a:t>HTTP request msg</a:t>
            </a:r>
          </a:p>
          <a:p>
            <a:pPr algn="ctr">
              <a:spcBef>
                <a:spcPct val="0"/>
              </a:spcBef>
              <a:buClrTx/>
              <a:buSzTx/>
              <a:buFontTx/>
              <a:buNone/>
            </a:pPr>
            <a:r>
              <a:rPr lang="en-US" b="1" dirty="0">
                <a:latin typeface="Courier New" charset="0"/>
              </a:rPr>
              <a:t>If-modified-since: &lt;date&gt;</a:t>
            </a:r>
            <a:endParaRPr lang="en-US" sz="2000" b="1" dirty="0">
              <a:latin typeface="Courier New" charset="0"/>
            </a:endParaRPr>
          </a:p>
        </p:txBody>
      </p:sp>
      <p:sp>
        <p:nvSpPr>
          <p:cNvPr id="55306" name="Line 9"/>
          <p:cNvSpPr>
            <a:spLocks noChangeShapeType="1"/>
          </p:cNvSpPr>
          <p:nvPr/>
        </p:nvSpPr>
        <p:spPr bwMode="auto">
          <a:xfrm flipH="1">
            <a:off x="4680347" y="2919088"/>
            <a:ext cx="3305175"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dirty="0"/>
          </a:p>
        </p:txBody>
      </p:sp>
      <p:grpSp>
        <p:nvGrpSpPr>
          <p:cNvPr id="3" name="Group 30"/>
          <p:cNvGrpSpPr>
            <a:grpSpLocks/>
          </p:cNvGrpSpPr>
          <p:nvPr/>
        </p:nvGrpSpPr>
        <p:grpSpPr bwMode="auto">
          <a:xfrm>
            <a:off x="4948634" y="2912738"/>
            <a:ext cx="2643188" cy="865188"/>
            <a:chOff x="2698" y="2036"/>
            <a:chExt cx="1665" cy="545"/>
          </a:xfrm>
        </p:grpSpPr>
        <p:sp>
          <p:nvSpPr>
            <p:cNvPr id="55315"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dirty="0"/>
            </a:p>
          </p:txBody>
        </p:sp>
        <p:sp>
          <p:nvSpPr>
            <p:cNvPr id="55316" name="Text Box 11"/>
            <p:cNvSpPr txBox="1">
              <a:spLocks noChangeArrowheads="1"/>
            </p:cNvSpPr>
            <p:nvPr/>
          </p:nvSpPr>
          <p:spPr bwMode="auto">
            <a:xfrm>
              <a:off x="2698" y="2036"/>
              <a:ext cx="1665" cy="545"/>
            </a:xfrm>
            <a:prstGeom prst="rect">
              <a:avLst/>
            </a:prstGeom>
            <a:solidFill>
              <a:schemeClr val="bg1"/>
            </a:solidFill>
            <a:ln w="9525">
              <a:solidFill>
                <a:schemeClr val="tx1"/>
              </a:solidFill>
              <a:miter lim="800000"/>
              <a:headEnd/>
              <a:tailEnd/>
            </a:ln>
          </p:spPr>
          <p:txBody>
            <a:bodyPr>
              <a:prstTxWarp prst="textNoShape">
                <a:avLst/>
              </a:prstTxWarp>
              <a:spAutoFit/>
            </a:bodyPr>
            <a:lstStyle/>
            <a:p>
              <a:pPr algn="ctr">
                <a:spcBef>
                  <a:spcPct val="0"/>
                </a:spcBef>
                <a:buClrTx/>
                <a:buSzTx/>
                <a:buFontTx/>
                <a:buNone/>
              </a:pPr>
              <a:r>
                <a:rPr lang="en-US" sz="1800" dirty="0"/>
                <a:t>HTTP response</a:t>
              </a:r>
            </a:p>
            <a:p>
              <a:pPr algn="ctr">
                <a:spcBef>
                  <a:spcPct val="0"/>
                </a:spcBef>
                <a:buClrTx/>
                <a:buSzTx/>
                <a:buFontTx/>
                <a:buNone/>
              </a:pPr>
              <a:r>
                <a:rPr lang="en-US" b="1" dirty="0">
                  <a:latin typeface="Courier New" charset="0"/>
                </a:rPr>
                <a:t>HTTP/1.1 </a:t>
              </a:r>
            </a:p>
            <a:p>
              <a:pPr algn="ctr">
                <a:spcBef>
                  <a:spcPct val="0"/>
                </a:spcBef>
                <a:buClrTx/>
                <a:buSzTx/>
                <a:buFontTx/>
                <a:buNone/>
              </a:pPr>
              <a:r>
                <a:rPr lang="en-US" b="1" dirty="0">
                  <a:latin typeface="Courier New" charset="0"/>
                </a:rPr>
                <a:t>304 Not Modified</a:t>
              </a:r>
              <a:endParaRPr lang="en-US" sz="2000" b="1" dirty="0">
                <a:latin typeface="Courier New" charset="0"/>
              </a:endParaRPr>
            </a:p>
          </p:txBody>
        </p:sp>
      </p:grpSp>
      <p:sp>
        <p:nvSpPr>
          <p:cNvPr id="55309" name="Line 31"/>
          <p:cNvSpPr>
            <a:spLocks noChangeShapeType="1"/>
          </p:cNvSpPr>
          <p:nvPr/>
        </p:nvSpPr>
        <p:spPr bwMode="auto">
          <a:xfrm>
            <a:off x="4785122" y="3985888"/>
            <a:ext cx="3905250" cy="0"/>
          </a:xfrm>
          <a:prstGeom prst="line">
            <a:avLst/>
          </a:prstGeom>
          <a:noFill/>
          <a:ln w="28575">
            <a:solidFill>
              <a:schemeClr val="accent2"/>
            </a:solidFill>
            <a:prstDash val="dash"/>
            <a:round/>
            <a:headEnd/>
            <a:tailEnd/>
          </a:ln>
        </p:spPr>
        <p:txBody>
          <a:bodyPr wrap="none" anchor="ctr">
            <a:prstTxWarp prst="textNoShape">
              <a:avLst/>
            </a:prstTxWarp>
          </a:bodyPr>
          <a:lstStyle/>
          <a:p>
            <a:endParaRPr lang="en-US" dirty="0"/>
          </a:p>
        </p:txBody>
      </p:sp>
      <p:sp>
        <p:nvSpPr>
          <p:cNvPr id="55310" name="Line 32"/>
          <p:cNvSpPr>
            <a:spLocks noChangeShapeType="1"/>
          </p:cNvSpPr>
          <p:nvPr/>
        </p:nvSpPr>
        <p:spPr bwMode="auto">
          <a:xfrm>
            <a:off x="4727972" y="4281163"/>
            <a:ext cx="3305175"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dirty="0"/>
          </a:p>
        </p:txBody>
      </p:sp>
      <p:sp>
        <p:nvSpPr>
          <p:cNvPr id="55311" name="Text Box 34"/>
          <p:cNvSpPr txBox="1">
            <a:spLocks noChangeArrowheads="1"/>
          </p:cNvSpPr>
          <p:nvPr/>
        </p:nvSpPr>
        <p:spPr bwMode="auto">
          <a:xfrm>
            <a:off x="4972447" y="4165276"/>
            <a:ext cx="2681287" cy="865187"/>
          </a:xfrm>
          <a:prstGeom prst="rect">
            <a:avLst/>
          </a:prstGeom>
          <a:solidFill>
            <a:schemeClr val="bg1"/>
          </a:solidFill>
          <a:ln w="9525">
            <a:solidFill>
              <a:schemeClr val="tx1"/>
            </a:solidFill>
            <a:miter lim="800000"/>
            <a:headEnd/>
            <a:tailEnd/>
          </a:ln>
        </p:spPr>
        <p:txBody>
          <a:bodyPr>
            <a:prstTxWarp prst="textNoShape">
              <a:avLst/>
            </a:prstTxWarp>
            <a:spAutoFit/>
          </a:bodyPr>
          <a:lstStyle/>
          <a:p>
            <a:pPr algn="ctr">
              <a:spcBef>
                <a:spcPct val="0"/>
              </a:spcBef>
              <a:buClrTx/>
              <a:buSzTx/>
              <a:buFontTx/>
              <a:buNone/>
            </a:pPr>
            <a:r>
              <a:rPr lang="en-US" sz="1800" dirty="0"/>
              <a:t>HTTP request msg</a:t>
            </a:r>
          </a:p>
          <a:p>
            <a:pPr algn="ctr">
              <a:spcBef>
                <a:spcPct val="0"/>
              </a:spcBef>
              <a:buClrTx/>
              <a:buSzTx/>
              <a:buFontTx/>
              <a:buNone/>
            </a:pPr>
            <a:r>
              <a:rPr lang="en-US" b="1" dirty="0">
                <a:latin typeface="Courier New" charset="0"/>
              </a:rPr>
              <a:t>If-modified-since: &lt;date&gt;</a:t>
            </a:r>
            <a:endParaRPr lang="en-US" sz="2000" b="1" dirty="0">
              <a:latin typeface="Courier New" charset="0"/>
            </a:endParaRPr>
          </a:p>
        </p:txBody>
      </p:sp>
      <p:sp>
        <p:nvSpPr>
          <p:cNvPr id="55312" name="Line 35"/>
          <p:cNvSpPr>
            <a:spLocks noChangeShapeType="1"/>
          </p:cNvSpPr>
          <p:nvPr/>
        </p:nvSpPr>
        <p:spPr bwMode="auto">
          <a:xfrm flipH="1">
            <a:off x="4747022" y="5271763"/>
            <a:ext cx="3305175"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dirty="0"/>
          </a:p>
        </p:txBody>
      </p:sp>
      <p:sp>
        <p:nvSpPr>
          <p:cNvPr id="55313" name="Text Box 38"/>
          <p:cNvSpPr txBox="1">
            <a:spLocks noChangeArrowheads="1"/>
          </p:cNvSpPr>
          <p:nvPr/>
        </p:nvSpPr>
        <p:spPr bwMode="auto">
          <a:xfrm>
            <a:off x="4991497" y="5216201"/>
            <a:ext cx="2643187" cy="925512"/>
          </a:xfrm>
          <a:prstGeom prst="rect">
            <a:avLst/>
          </a:prstGeom>
          <a:solidFill>
            <a:schemeClr val="bg1"/>
          </a:solidFill>
          <a:ln w="9525">
            <a:solidFill>
              <a:schemeClr val="tx1"/>
            </a:solidFill>
            <a:miter lim="800000"/>
            <a:headEnd/>
            <a:tailEnd/>
          </a:ln>
        </p:spPr>
        <p:txBody>
          <a:bodyPr>
            <a:prstTxWarp prst="textNoShape">
              <a:avLst/>
            </a:prstTxWarp>
            <a:spAutoFit/>
          </a:bodyPr>
          <a:lstStyle/>
          <a:p>
            <a:pPr algn="ctr">
              <a:spcBef>
                <a:spcPct val="0"/>
              </a:spcBef>
              <a:buClrTx/>
              <a:buSzTx/>
              <a:buFontTx/>
              <a:buNone/>
            </a:pPr>
            <a:r>
              <a:rPr lang="en-US" sz="1800" dirty="0"/>
              <a:t>HTTP response</a:t>
            </a:r>
          </a:p>
          <a:p>
            <a:pPr algn="ctr">
              <a:spcBef>
                <a:spcPct val="0"/>
              </a:spcBef>
              <a:buClrTx/>
              <a:buSzTx/>
              <a:buFontTx/>
              <a:buNone/>
            </a:pPr>
            <a:r>
              <a:rPr lang="en-US" b="1" dirty="0">
                <a:latin typeface="Courier New" charset="0"/>
              </a:rPr>
              <a:t>HTTP/1.1 200 OK</a:t>
            </a:r>
          </a:p>
          <a:p>
            <a:pPr algn="ctr">
              <a:spcBef>
                <a:spcPct val="0"/>
              </a:spcBef>
              <a:buClrTx/>
              <a:buSzTx/>
              <a:buFontTx/>
              <a:buNone/>
            </a:pPr>
            <a:r>
              <a:rPr lang="en-US" sz="2000" b="1" dirty="0">
                <a:latin typeface="Courier New" charset="0"/>
              </a:rPr>
              <a:t>&lt;data&gt;</a:t>
            </a:r>
          </a:p>
        </p:txBody>
      </p:sp>
      <p:grpSp>
        <p:nvGrpSpPr>
          <p:cNvPr id="4" name="Group 21"/>
          <p:cNvGrpSpPr/>
          <p:nvPr/>
        </p:nvGrpSpPr>
        <p:grpSpPr>
          <a:xfrm>
            <a:off x="7864485" y="2174551"/>
            <a:ext cx="1279516" cy="3155811"/>
            <a:chOff x="7748200" y="2360613"/>
            <a:chExt cx="1395800" cy="3155811"/>
          </a:xfrm>
        </p:grpSpPr>
        <p:sp>
          <p:nvSpPr>
            <p:cNvPr id="55308" name="Text Box 28"/>
            <p:cNvSpPr txBox="1">
              <a:spLocks noChangeArrowheads="1"/>
            </p:cNvSpPr>
            <p:nvPr/>
          </p:nvSpPr>
          <p:spPr bwMode="auto">
            <a:xfrm>
              <a:off x="7748200" y="2360613"/>
              <a:ext cx="1395799" cy="1015663"/>
            </a:xfrm>
            <a:prstGeom prst="rect">
              <a:avLst/>
            </a:prstGeom>
            <a:noFill/>
            <a:ln w="9525">
              <a:noFill/>
              <a:miter lim="800000"/>
              <a:headEnd/>
              <a:tailEnd/>
            </a:ln>
          </p:spPr>
          <p:txBody>
            <a:bodyPr wrap="square">
              <a:prstTxWarp prst="textNoShape">
                <a:avLst/>
              </a:prstTxWarp>
              <a:spAutoFit/>
            </a:bodyPr>
            <a:lstStyle/>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object </a:t>
              </a:r>
            </a:p>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not </a:t>
              </a:r>
            </a:p>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modified</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5314" name="Text Box 39"/>
            <p:cNvSpPr txBox="1">
              <a:spLocks noChangeArrowheads="1"/>
            </p:cNvSpPr>
            <p:nvPr/>
          </p:nvSpPr>
          <p:spPr bwMode="auto">
            <a:xfrm>
              <a:off x="7841705" y="4808538"/>
              <a:ext cx="1302295" cy="707886"/>
            </a:xfrm>
            <a:prstGeom prst="rect">
              <a:avLst/>
            </a:prstGeom>
            <a:noFill/>
            <a:ln w="9525">
              <a:noFill/>
              <a:miter lim="800000"/>
              <a:headEnd/>
              <a:tailEnd/>
            </a:ln>
          </p:spPr>
          <p:txBody>
            <a:bodyPr wrap="square">
              <a:prstTxWarp prst="textNoShape">
                <a:avLst/>
              </a:prstTxWarp>
              <a:spAutoFit/>
            </a:bodyPr>
            <a:lstStyle/>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object </a:t>
              </a:r>
            </a:p>
            <a:p>
              <a:pPr algn="ctr">
                <a:spcBef>
                  <a:spcPct val="0"/>
                </a:spcBef>
                <a:buClrTx/>
                <a:buSzTx/>
                <a:buFontTx/>
                <a:buNone/>
              </a:pPr>
              <a:r>
                <a:rPr lang="en-US" sz="20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modified</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 name="TextBox 1"/>
          <p:cNvSpPr txBox="1"/>
          <p:nvPr/>
        </p:nvSpPr>
        <p:spPr>
          <a:xfrm>
            <a:off x="5039988" y="6190152"/>
            <a:ext cx="3696140" cy="523220"/>
          </a:xfrm>
          <a:prstGeom prst="rect">
            <a:avLst/>
          </a:prstGeom>
          <a:noFill/>
          <a:ln>
            <a:solidFill>
              <a:srgbClr val="FF8000"/>
            </a:solidFill>
          </a:ln>
        </p:spPr>
        <p:txBody>
          <a:bodyPr wrap="none" rtlCol="0">
            <a:spAutoFit/>
          </a:bodyPr>
          <a:lstStyle/>
          <a:p>
            <a:pPr>
              <a:spcBef>
                <a:spcPts val="0"/>
              </a:spcBef>
            </a:pPr>
            <a:r>
              <a:rPr lang="en-US" sz="1400" dirty="0">
                <a:latin typeface="Helvetica Neue" panose="02000503000000020004" pitchFamily="2" charset="0"/>
                <a:ea typeface="Helvetica Neue" panose="02000503000000020004" pitchFamily="2" charset="0"/>
                <a:cs typeface="Helvetica Neue" panose="02000503000000020004" pitchFamily="2" charset="0"/>
              </a:rPr>
              <a:t>FYI: for http status code, see </a:t>
            </a:r>
          </a:p>
          <a:p>
            <a:pPr>
              <a:spcBef>
                <a:spcPts val="0"/>
              </a:spcBef>
            </a:pPr>
            <a:r>
              <a:rPr lang="en-US" sz="1400" dirty="0">
                <a:latin typeface="Helvetica Neue" panose="02000503000000020004" pitchFamily="2" charset="0"/>
                <a:ea typeface="Helvetica Neue" panose="02000503000000020004" pitchFamily="2" charset="0"/>
                <a:cs typeface="Helvetica Neue" panose="02000503000000020004" pitchFamily="2" charset="0"/>
              </a:rPr>
              <a:t>https://</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datatracker.ietf.org</a:t>
            </a:r>
            <a:r>
              <a:rPr lang="en-US" sz="1400" dirty="0">
                <a:latin typeface="Helvetica Neue" panose="02000503000000020004" pitchFamily="2" charset="0"/>
                <a:ea typeface="Helvetica Neue" panose="02000503000000020004" pitchFamily="2" charset="0"/>
                <a:cs typeface="Helvetica Neue" panose="02000503000000020004" pitchFamily="2" charset="0"/>
              </a:rPr>
              <a:t>/doc/html/rfc7231</a:t>
            </a:r>
          </a:p>
        </p:txBody>
      </p:sp>
    </p:spTree>
    <p:extLst>
      <p:ext uri="{BB962C8B-B14F-4D97-AF65-F5344CB8AC3E}">
        <p14:creationId xmlns:p14="http://schemas.microsoft.com/office/powerpoint/2010/main" val="2837261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9144000" cy="914400"/>
          </a:xfrm>
        </p:spPr>
        <p:txBody>
          <a:bodyPr/>
          <a:lstStyle/>
          <a:p>
            <a:r>
              <a:rPr lang="en-US" dirty="0"/>
              <a:t>Answer to Q2: HTTPS and HTTP Proxy</a:t>
            </a:r>
          </a:p>
        </p:txBody>
      </p:sp>
      <p:sp>
        <p:nvSpPr>
          <p:cNvPr id="8" name="Content Placeholder 7"/>
          <p:cNvSpPr>
            <a:spLocks noGrp="1"/>
          </p:cNvSpPr>
          <p:nvPr>
            <p:ph idx="1"/>
          </p:nvPr>
        </p:nvSpPr>
        <p:spPr>
          <a:xfrm>
            <a:off x="163037" y="935279"/>
            <a:ext cx="8915534" cy="5733808"/>
          </a:xfrm>
        </p:spPr>
        <p:txBody>
          <a:bodyPr>
            <a:normAutofit/>
          </a:bodyPr>
          <a:lstStyle/>
          <a:p>
            <a:r>
              <a:rPr lang="en-US" sz="2800" dirty="0"/>
              <a:t>HTTPS:</a:t>
            </a:r>
          </a:p>
          <a:p>
            <a:pPr lvl="1"/>
            <a:r>
              <a:rPr lang="en-US" sz="2600" dirty="0"/>
              <a:t>Browser connects to, and authenticates web server</a:t>
            </a:r>
          </a:p>
          <a:p>
            <a:pPr lvl="1"/>
            <a:r>
              <a:rPr lang="en-US" sz="2600" dirty="0"/>
              <a:t>Encrypt all communications between the two ends</a:t>
            </a:r>
          </a:p>
          <a:p>
            <a:r>
              <a:rPr lang="en-US" sz="2800" dirty="0"/>
              <a:t>A cache by local ISP can run HTTPS with web server; your browser won’t run HTTPS with the cache</a:t>
            </a:r>
          </a:p>
          <a:p>
            <a:r>
              <a:rPr lang="en-US" sz="2800" dirty="0"/>
              <a:t>Web caching today: performed by Content Distribution Networks (CDNs)</a:t>
            </a:r>
          </a:p>
          <a:p>
            <a:pPr lvl="1"/>
            <a:r>
              <a:rPr lang="en-US" sz="2600" dirty="0"/>
              <a:t>CDN providers: Akamai, Fastly, </a:t>
            </a:r>
            <a:r>
              <a:rPr lang="en-US" sz="2600" dirty="0" err="1"/>
              <a:t>CloudFlare</a:t>
            </a:r>
            <a:r>
              <a:rPr lang="en-US" sz="2600" dirty="0"/>
              <a:t>, others</a:t>
            </a:r>
          </a:p>
          <a:p>
            <a:pPr lvl="1"/>
            <a:r>
              <a:rPr lang="en-US" sz="2600" dirty="0"/>
              <a:t>Your browser connects to a CDN server via HTTPs</a:t>
            </a:r>
          </a:p>
          <a:p>
            <a:pPr lvl="2"/>
            <a:r>
              <a:rPr lang="en-US" dirty="0"/>
              <a:t>Websites pay CDN providers and share crypto keys with them</a:t>
            </a:r>
          </a:p>
          <a:p>
            <a:pPr lvl="2"/>
            <a:r>
              <a:rPr lang="en-US" sz="2200" i="1" dirty="0"/>
              <a:t>How </a:t>
            </a:r>
            <a:r>
              <a:rPr lang="en-US" sz="2200" dirty="0"/>
              <a:t>does your browser know</a:t>
            </a:r>
            <a:r>
              <a:rPr lang="en-US" sz="2200" i="1" dirty="0"/>
              <a:t> which CDN box to connect to?</a:t>
            </a:r>
          </a:p>
        </p:txBody>
      </p:sp>
      <p:sp>
        <p:nvSpPr>
          <p:cNvPr id="5" name="Footer Placeholder 4"/>
          <p:cNvSpPr>
            <a:spLocks noGrp="1"/>
          </p:cNvSpPr>
          <p:nvPr>
            <p:ph type="ftr" sz="quarter" idx="11"/>
          </p:nvPr>
        </p:nvSpPr>
        <p:spPr>
          <a:xfrm>
            <a:off x="0" y="6701405"/>
            <a:ext cx="1026488" cy="156595"/>
          </a:xfrm>
        </p:spPr>
        <p:txBody>
          <a:bodyPr/>
          <a:lstStyle/>
          <a:p>
            <a:r>
              <a:rPr lang="en-US"/>
              <a:t>CS118 - Winter 2025</a:t>
            </a:r>
            <a:endParaRPr lang="en-US" dirty="0"/>
          </a:p>
        </p:txBody>
      </p:sp>
      <p:sp>
        <p:nvSpPr>
          <p:cNvPr id="6" name="Slide Number Placeholder 5"/>
          <p:cNvSpPr>
            <a:spLocks noGrp="1"/>
          </p:cNvSpPr>
          <p:nvPr>
            <p:ph type="sldNum" sz="quarter" idx="12"/>
          </p:nvPr>
        </p:nvSpPr>
        <p:spPr>
          <a:xfrm>
            <a:off x="8686800" y="6673850"/>
            <a:ext cx="457200" cy="184150"/>
          </a:xfrm>
        </p:spPr>
        <p:txBody>
          <a:bodyPr/>
          <a:lstStyle/>
          <a:p>
            <a:fld id="{2BB3E398-9B09-D048-8AEE-D2E409042061}" type="slidenum">
              <a:rPr lang="en-US" smtClean="0"/>
              <a:pPr/>
              <a:t>43</a:t>
            </a:fld>
            <a:endParaRPr lang="en-US" dirty="0"/>
          </a:p>
        </p:txBody>
      </p:sp>
    </p:spTree>
    <p:extLst>
      <p:ext uri="{BB962C8B-B14F-4D97-AF65-F5344CB8AC3E}">
        <p14:creationId xmlns:p14="http://schemas.microsoft.com/office/powerpoint/2010/main" val="90534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CS118 - Winter 2025</a:t>
            </a:r>
            <a:endParaRPr lang="en-US" dirty="0"/>
          </a:p>
        </p:txBody>
      </p:sp>
      <p:sp>
        <p:nvSpPr>
          <p:cNvPr id="5" name="Slide Number Placeholder 4"/>
          <p:cNvSpPr>
            <a:spLocks noGrp="1"/>
          </p:cNvSpPr>
          <p:nvPr>
            <p:ph type="sldNum" sz="quarter" idx="12"/>
          </p:nvPr>
        </p:nvSpPr>
        <p:spPr/>
        <p:txBody>
          <a:bodyPr/>
          <a:lstStyle/>
          <a:p>
            <a:pPr>
              <a:defRPr/>
            </a:pPr>
            <a:fld id="{9C723E0E-4F07-CD49-BE2C-9BB645675CFB}" type="slidenum">
              <a:rPr lang="en-US" smtClean="0"/>
              <a:pPr>
                <a:defRPr/>
              </a:pPr>
              <a:t>44</a:t>
            </a:fld>
            <a:endParaRPr lang="en-US" dirty="0"/>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l="8680" t="-2075" b="-1"/>
          <a:stretch/>
        </p:blipFill>
        <p:spPr>
          <a:xfrm>
            <a:off x="83122" y="201881"/>
            <a:ext cx="8350331" cy="4884950"/>
          </a:xfrm>
          <a:prstGeom prst="rect">
            <a:avLst/>
          </a:prstGeom>
          <a:ln>
            <a:noFill/>
          </a:ln>
        </p:spPr>
      </p:pic>
      <p:sp>
        <p:nvSpPr>
          <p:cNvPr id="2" name="TextBox 1">
            <a:hlinkClick r:id="rId4"/>
            <a:extLst>
              <a:ext uri="{FF2B5EF4-FFF2-40B4-BE49-F238E27FC236}">
                <a16:creationId xmlns:a16="http://schemas.microsoft.com/office/drawing/2014/main" id="{2182EAC3-34D3-DE49-910D-271974270B22}"/>
              </a:ext>
            </a:extLst>
          </p:cNvPr>
          <p:cNvSpPr txBox="1"/>
          <p:nvPr/>
        </p:nvSpPr>
        <p:spPr>
          <a:xfrm>
            <a:off x="84224" y="5348627"/>
            <a:ext cx="8915400" cy="667875"/>
          </a:xfrm>
          <a:prstGeom prst="rect">
            <a:avLst/>
          </a:prstGeom>
          <a:noFill/>
        </p:spPr>
        <p:txBody>
          <a:bodyPr wrap="square" rtlCol="0">
            <a:spAutoFit/>
          </a:bodyPr>
          <a:lstStyle/>
          <a:p>
            <a:r>
              <a:rPr lang="en-US" sz="1700" dirty="0">
                <a:latin typeface="Helvetica Neue" panose="02000503000000020004" pitchFamily="2" charset="0"/>
                <a:ea typeface="Helvetica Neue" panose="02000503000000020004" pitchFamily="2" charset="0"/>
                <a:cs typeface="Helvetica Neue" panose="02000503000000020004" pitchFamily="2" charset="0"/>
                <a:hlinkClick r:id="rId4"/>
              </a:rPr>
              <a:t>https://developer.mozilla.org/en-US/docs/Web/HTTP/Basics_of_HTTP/Evolution_of_HTTP</a:t>
            </a:r>
            <a:endParaRPr lang="en-US" sz="17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17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TextBox 7">
            <a:extLst>
              <a:ext uri="{FF2B5EF4-FFF2-40B4-BE49-F238E27FC236}">
                <a16:creationId xmlns:a16="http://schemas.microsoft.com/office/drawing/2014/main" id="{7053374D-0C26-184B-A27F-7140E0610DEF}"/>
              </a:ext>
            </a:extLst>
          </p:cNvPr>
          <p:cNvSpPr txBox="1"/>
          <p:nvPr/>
        </p:nvSpPr>
        <p:spPr>
          <a:xfrm>
            <a:off x="108284" y="5828597"/>
            <a:ext cx="7759304" cy="1138773"/>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hlinkClick r:id="rId5"/>
              </a:rPr>
              <a:t>Sir Tim Berners-Lee 2016 ACM A.M. Turing Lecture, May 29, 2018</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dirty="0">
                <a:latin typeface="Helvetica Neue" panose="02000503000000020004" pitchFamily="2" charset="0"/>
                <a:ea typeface="Helvetica Neue" panose="02000503000000020004" pitchFamily="2" charset="0"/>
                <a:cs typeface="Helvetica Neue" panose="02000503000000020004" pitchFamily="2" charset="0"/>
                <a:hlinkClick r:id="rId5"/>
              </a:rPr>
              <a:t>https://www.youtube.com/watch?v=BaMa4u4Fio4</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 name="Rounded Rectangle 11">
            <a:extLst>
              <a:ext uri="{FF2B5EF4-FFF2-40B4-BE49-F238E27FC236}">
                <a16:creationId xmlns:a16="http://schemas.microsoft.com/office/drawing/2014/main" id="{AD299D24-1A09-4C40-BCA3-DC45F39A46FC}"/>
              </a:ext>
            </a:extLst>
          </p:cNvPr>
          <p:cNvSpPr/>
          <p:nvPr/>
        </p:nvSpPr>
        <p:spPr bwMode="auto">
          <a:xfrm>
            <a:off x="7403630" y="4556723"/>
            <a:ext cx="1347537" cy="528498"/>
          </a:xfrm>
          <a:prstGeom prst="roundRect">
            <a:avLst>
              <a:gd name="adj" fmla="val 50000"/>
            </a:avLst>
          </a:prstGeom>
          <a:solidFill>
            <a:srgbClr val="C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grpSp>
        <p:nvGrpSpPr>
          <p:cNvPr id="11" name="Group 10">
            <a:extLst>
              <a:ext uri="{FF2B5EF4-FFF2-40B4-BE49-F238E27FC236}">
                <a16:creationId xmlns:a16="http://schemas.microsoft.com/office/drawing/2014/main" id="{7FFFED4C-D1D5-6E4A-93F5-F2EBF8914F4F}"/>
              </a:ext>
            </a:extLst>
          </p:cNvPr>
          <p:cNvGrpSpPr/>
          <p:nvPr/>
        </p:nvGrpSpPr>
        <p:grpSpPr>
          <a:xfrm>
            <a:off x="7301391" y="3207673"/>
            <a:ext cx="2021707" cy="1875671"/>
            <a:chOff x="7412231" y="3207673"/>
            <a:chExt cx="2021707" cy="1875671"/>
          </a:xfrm>
        </p:grpSpPr>
        <p:sp>
          <p:nvSpPr>
            <p:cNvPr id="9" name="TextBox 8">
              <a:extLst>
                <a:ext uri="{FF2B5EF4-FFF2-40B4-BE49-F238E27FC236}">
                  <a16:creationId xmlns:a16="http://schemas.microsoft.com/office/drawing/2014/main" id="{9A9A3295-404D-D440-8350-7F79A779BE5A}"/>
                </a:ext>
              </a:extLst>
            </p:cNvPr>
            <p:cNvSpPr txBox="1"/>
            <p:nvPr/>
          </p:nvSpPr>
          <p:spPr>
            <a:xfrm>
              <a:off x="7777513" y="4560124"/>
              <a:ext cx="746102" cy="523220"/>
            </a:xfrm>
            <a:prstGeom prst="rect">
              <a:avLst/>
            </a:prstGeom>
            <a:noFill/>
          </p:spPr>
          <p:txBody>
            <a:bodyPr wrap="none" rtlCol="0">
              <a:spAutoFit/>
            </a:bodyPr>
            <a:lstStyle/>
            <a:p>
              <a:r>
                <a:rPr lang="en-US" sz="2800" b="1" dirty="0">
                  <a:solidFill>
                    <a:schemeClr val="bg1"/>
                  </a:solidFill>
                  <a:latin typeface="Futura Condensed Medium" panose="020B0602020204020303" pitchFamily="34" charset="-79"/>
                  <a:ea typeface="Helvetica Neue Condensed" panose="02000503000000020004" pitchFamily="2" charset="0"/>
                  <a:cs typeface="Futura Condensed Medium" panose="020B0602020204020303" pitchFamily="34" charset="-79"/>
                </a:rPr>
                <a:t>2018</a:t>
              </a:r>
            </a:p>
          </p:txBody>
        </p:sp>
        <p:sp>
          <p:nvSpPr>
            <p:cNvPr id="10" name="TextBox 9">
              <a:extLst>
                <a:ext uri="{FF2B5EF4-FFF2-40B4-BE49-F238E27FC236}">
                  <a16:creationId xmlns:a16="http://schemas.microsoft.com/office/drawing/2014/main" id="{A8D15C97-B9BB-1842-B528-B2AD5DBF1FEC}"/>
                </a:ext>
              </a:extLst>
            </p:cNvPr>
            <p:cNvSpPr txBox="1"/>
            <p:nvPr/>
          </p:nvSpPr>
          <p:spPr>
            <a:xfrm rot="18965658">
              <a:off x="7412231" y="3207673"/>
              <a:ext cx="2021707" cy="1015663"/>
            </a:xfrm>
            <a:prstGeom prst="rect">
              <a:avLst/>
            </a:prstGeom>
            <a:noFill/>
          </p:spPr>
          <p:txBody>
            <a:bodyPr wrap="none" rtlCol="0">
              <a:spAutoFit/>
            </a:bodyPr>
            <a:lstStyle/>
            <a:p>
              <a:r>
                <a:rPr lang="en-US" sz="6000" b="1" dirty="0">
                  <a:solidFill>
                    <a:schemeClr val="accent5"/>
                  </a:solidFill>
                  <a:latin typeface="Futura Condensed Medium" panose="020B0602020204020303" pitchFamily="34" charset="-79"/>
                  <a:cs typeface="Futura Condensed Medium" panose="020B0602020204020303" pitchFamily="34" charset="-79"/>
                </a:rPr>
                <a:t>HTTP/3</a:t>
              </a:r>
            </a:p>
          </p:txBody>
        </p:sp>
      </p:grpSp>
    </p:spTree>
    <p:extLst>
      <p:ext uri="{BB962C8B-B14F-4D97-AF65-F5344CB8AC3E}">
        <p14:creationId xmlns:p14="http://schemas.microsoft.com/office/powerpoint/2010/main" val="330584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HTTP/2</a:t>
            </a:r>
          </a:p>
        </p:txBody>
      </p:sp>
      <p:sp>
        <p:nvSpPr>
          <p:cNvPr id="3" name="Footer Placeholder 2"/>
          <p:cNvSpPr>
            <a:spLocks noGrp="1"/>
          </p:cNvSpPr>
          <p:nvPr>
            <p:ph type="ftr" sz="quarter" idx="11"/>
          </p:nvPr>
        </p:nvSpPr>
        <p:spPr/>
        <p:txBody>
          <a:bodyPr/>
          <a:lstStyle/>
          <a:p>
            <a:pPr>
              <a:defRPr/>
            </a:pPr>
            <a:r>
              <a:rPr lang="en-US"/>
              <a:t>CS118 - Winter 2025</a:t>
            </a:r>
            <a:endParaRPr lang="en-US" dirty="0"/>
          </a:p>
        </p:txBody>
      </p:sp>
      <p:sp>
        <p:nvSpPr>
          <p:cNvPr id="4" name="Slide Number Placeholder 3"/>
          <p:cNvSpPr>
            <a:spLocks noGrp="1"/>
          </p:cNvSpPr>
          <p:nvPr>
            <p:ph type="sldNum" sz="quarter" idx="12"/>
          </p:nvPr>
        </p:nvSpPr>
        <p:spPr/>
        <p:txBody>
          <a:bodyPr/>
          <a:lstStyle/>
          <a:p>
            <a:pPr>
              <a:defRPr/>
            </a:pPr>
            <a:fld id="{AF481967-A08F-0A45-977A-839BE59CFC43}" type="slidenum">
              <a:rPr lang="en-US" smtClean="0"/>
              <a:pPr>
                <a:defRPr/>
              </a:pPr>
              <a:t>45</a:t>
            </a:fld>
            <a:endParaRPr lang="en-US" dirty="0"/>
          </a:p>
        </p:txBody>
      </p:sp>
      <p:pic>
        <p:nvPicPr>
          <p:cNvPr id="7" name="Picture 6">
            <a:extLst>
              <a:ext uri="{FF2B5EF4-FFF2-40B4-BE49-F238E27FC236}">
                <a16:creationId xmlns:a16="http://schemas.microsoft.com/office/drawing/2014/main" id="{BF9E2F37-B98B-B04D-9B7F-EE61062A8368}"/>
              </a:ext>
            </a:extLst>
          </p:cNvPr>
          <p:cNvPicPr>
            <a:picLocks noChangeAspect="1"/>
          </p:cNvPicPr>
          <p:nvPr/>
        </p:nvPicPr>
        <p:blipFill>
          <a:blip r:embed="rId3"/>
          <a:stretch>
            <a:fillRect/>
          </a:stretch>
        </p:blipFill>
        <p:spPr>
          <a:xfrm>
            <a:off x="3644900" y="4153360"/>
            <a:ext cx="5499100" cy="2770742"/>
          </a:xfrm>
          <a:prstGeom prst="rect">
            <a:avLst/>
          </a:prstGeom>
        </p:spPr>
      </p:pic>
      <p:sp>
        <p:nvSpPr>
          <p:cNvPr id="6" name="Content Placeholder 5"/>
          <p:cNvSpPr>
            <a:spLocks noGrp="1"/>
          </p:cNvSpPr>
          <p:nvPr>
            <p:ph idx="1"/>
          </p:nvPr>
        </p:nvSpPr>
        <p:spPr>
          <a:xfrm>
            <a:off x="163037" y="935279"/>
            <a:ext cx="8915534" cy="3482485"/>
          </a:xfrm>
        </p:spPr>
        <p:txBody>
          <a:bodyPr>
            <a:normAutofit fontScale="77500" lnSpcReduction="20000"/>
          </a:bodyPr>
          <a:lstStyle/>
          <a:p>
            <a:pPr marL="0" indent="0">
              <a:buNone/>
            </a:pPr>
            <a:r>
              <a:rPr lang="en-US" dirty="0"/>
              <a:t>HTTP/1.1 with pipelining: not good enough</a:t>
            </a:r>
          </a:p>
          <a:p>
            <a:pPr marL="0" indent="0">
              <a:buNone/>
            </a:pPr>
            <a:r>
              <a:rPr lang="en-US" dirty="0"/>
              <a:t>Some measurement numbers: an average Web application is</a:t>
            </a:r>
          </a:p>
          <a:p>
            <a:r>
              <a:rPr lang="en-US" dirty="0"/>
              <a:t>composed of more than </a:t>
            </a:r>
            <a:r>
              <a:rPr lang="en-US" dirty="0">
                <a:solidFill>
                  <a:srgbClr val="0000FF"/>
                </a:solidFill>
              </a:rPr>
              <a:t>90</a:t>
            </a:r>
            <a:r>
              <a:rPr lang="en-US" dirty="0"/>
              <a:t> objects</a:t>
            </a:r>
          </a:p>
          <a:p>
            <a:r>
              <a:rPr lang="en-US" dirty="0"/>
              <a:t>fetched from more than </a:t>
            </a:r>
            <a:r>
              <a:rPr lang="en-US" dirty="0">
                <a:solidFill>
                  <a:srgbClr val="0000FF"/>
                </a:solidFill>
              </a:rPr>
              <a:t>15</a:t>
            </a:r>
            <a:r>
              <a:rPr lang="en-US" dirty="0"/>
              <a:t> distinct hosts</a:t>
            </a:r>
          </a:p>
          <a:p>
            <a:r>
              <a:rPr lang="en-US" dirty="0"/>
              <a:t>totaling more than 1.3MB of transferred data</a:t>
            </a:r>
          </a:p>
          <a:p>
            <a:pPr lvl="1"/>
            <a:r>
              <a:rPr lang="en-US" dirty="0"/>
              <a:t>On average each object &lt;15KB</a:t>
            </a:r>
          </a:p>
          <a:p>
            <a:pPr lvl="2"/>
            <a:r>
              <a:rPr lang="en-US" dirty="0"/>
              <a:t>Some can be very big, e.g. large image files</a:t>
            </a:r>
          </a:p>
          <a:p>
            <a:pPr lvl="2"/>
            <a:r>
              <a:rPr lang="en-US" dirty="0">
                <a:solidFill>
                  <a:srgbClr val="0B26FF"/>
                </a:solidFill>
              </a:rPr>
              <a:t>That means some others can be very small</a:t>
            </a:r>
          </a:p>
          <a:p>
            <a:endParaRPr lang="en-US" dirty="0"/>
          </a:p>
          <a:p>
            <a:pPr marL="0" indent="0">
              <a:buNone/>
            </a:pPr>
            <a:endParaRPr lang="en-US" dirty="0"/>
          </a:p>
        </p:txBody>
      </p:sp>
    </p:spTree>
    <p:extLst>
      <p:ext uri="{BB962C8B-B14F-4D97-AF65-F5344CB8AC3E}">
        <p14:creationId xmlns:p14="http://schemas.microsoft.com/office/powerpoint/2010/main" val="195478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a:t>HTTP/1.1’s performance issues</a:t>
            </a:r>
          </a:p>
        </p:txBody>
      </p:sp>
      <p:sp>
        <p:nvSpPr>
          <p:cNvPr id="3" name="Content Placeholder 2"/>
          <p:cNvSpPr>
            <a:spLocks noGrp="1"/>
          </p:cNvSpPr>
          <p:nvPr>
            <p:ph idx="1"/>
          </p:nvPr>
        </p:nvSpPr>
        <p:spPr>
          <a:xfrm>
            <a:off x="163037" y="935279"/>
            <a:ext cx="8915534" cy="5733808"/>
          </a:xfrm>
        </p:spPr>
        <p:txBody>
          <a:bodyPr>
            <a:normAutofit fontScale="92500" lnSpcReduction="10000"/>
          </a:bodyPr>
          <a:lstStyle/>
          <a:p>
            <a:pPr marL="514350" indent="-514350">
              <a:buFont typeface="+mj-lt"/>
              <a:buAutoNum type="arabicPeriod"/>
            </a:pPr>
            <a:r>
              <a:rPr lang="en-US" dirty="0"/>
              <a:t>Head-of-line blocking: HTTP/1.1 handles all requests in strict sequential order</a:t>
            </a:r>
          </a:p>
          <a:p>
            <a:pPr lvl="1"/>
            <a:r>
              <a:rPr lang="en-US" dirty="0"/>
              <a:t>A request for a large file, or some dynamic computation, can take time, blocking all requests following it</a:t>
            </a:r>
          </a:p>
          <a:p>
            <a:pPr lvl="1"/>
            <a:endParaRPr lang="en-US" dirty="0"/>
          </a:p>
          <a:p>
            <a:pPr marL="914400" lvl="2" indent="0">
              <a:buNone/>
            </a:pPr>
            <a:endParaRPr lang="en-US" dirty="0"/>
          </a:p>
          <a:p>
            <a:pPr lvl="1"/>
            <a:endParaRPr lang="en-US" dirty="0"/>
          </a:p>
          <a:p>
            <a:pPr lvl="1"/>
            <a:endParaRPr lang="en-US" dirty="0"/>
          </a:p>
          <a:p>
            <a:pPr lvl="1"/>
            <a:r>
              <a:rPr lang="en-US" dirty="0"/>
              <a:t>Work-around: open multiple TCP connections</a:t>
            </a:r>
          </a:p>
          <a:p>
            <a:pPr marL="514350" indent="-514350">
              <a:buFont typeface="+mj-lt"/>
              <a:buAutoNum type="arabicPeriod"/>
            </a:pPr>
            <a:r>
              <a:rPr lang="en-US" dirty="0"/>
              <a:t>Big size HTTP header with repetitive information carried in queries</a:t>
            </a:r>
          </a:p>
          <a:p>
            <a:pPr lvl="1"/>
            <a:r>
              <a:rPr lang="en-US" dirty="0"/>
              <a:t>No work-around</a:t>
            </a:r>
          </a:p>
        </p:txBody>
      </p:sp>
      <p:sp>
        <p:nvSpPr>
          <p:cNvPr id="4" name="Footer Placeholder 3"/>
          <p:cNvSpPr>
            <a:spLocks noGrp="1"/>
          </p:cNvSpPr>
          <p:nvPr>
            <p:ph type="ftr" sz="quarter" idx="11"/>
          </p:nvPr>
        </p:nvSpPr>
        <p:spPr>
          <a:xfrm>
            <a:off x="0" y="6701405"/>
            <a:ext cx="1026488" cy="156595"/>
          </a:xfrm>
        </p:spPr>
        <p:txBody>
          <a:bodyPr/>
          <a:lstStyle/>
          <a:p>
            <a:r>
              <a:rPr lang="en-US"/>
              <a:t>CS118 - Winter 2025</a:t>
            </a:r>
            <a:endParaRPr lang="en-US" dirty="0"/>
          </a:p>
        </p:txBody>
      </p:sp>
      <p:sp>
        <p:nvSpPr>
          <p:cNvPr id="5" name="Slide Number Placeholder 4"/>
          <p:cNvSpPr>
            <a:spLocks noGrp="1"/>
          </p:cNvSpPr>
          <p:nvPr>
            <p:ph type="sldNum" sz="quarter" idx="12"/>
          </p:nvPr>
        </p:nvSpPr>
        <p:spPr>
          <a:xfrm>
            <a:off x="8686800" y="6673850"/>
            <a:ext cx="457200" cy="184150"/>
          </a:xfrm>
        </p:spPr>
        <p:txBody>
          <a:bodyPr/>
          <a:lstStyle/>
          <a:p>
            <a:fld id="{9C723E0E-4F07-CD49-BE2C-9BB645675CFB}" type="slidenum">
              <a:rPr lang="en-US" smtClean="0"/>
              <a:pPr/>
              <a:t>46</a:t>
            </a:fld>
            <a:endParaRPr lang="en-US" dirty="0"/>
          </a:p>
        </p:txBody>
      </p:sp>
      <p:sp>
        <p:nvSpPr>
          <p:cNvPr id="22" name="TextBox 21">
            <a:extLst>
              <a:ext uri="{FF2B5EF4-FFF2-40B4-BE49-F238E27FC236}">
                <a16:creationId xmlns:a16="http://schemas.microsoft.com/office/drawing/2014/main" id="{15DAD3EF-A9A6-1D4F-83CA-3048E09B75F0}"/>
              </a:ext>
            </a:extLst>
          </p:cNvPr>
          <p:cNvSpPr txBox="1"/>
          <p:nvPr/>
        </p:nvSpPr>
        <p:spPr>
          <a:xfrm>
            <a:off x="180109" y="2923309"/>
            <a:ext cx="3911648" cy="523220"/>
          </a:xfrm>
          <a:prstGeom prst="rect">
            <a:avLst/>
          </a:prstGeom>
          <a:noFill/>
        </p:spPr>
        <p:txBody>
          <a:bodyPr wrap="none" rtlCol="0">
            <a:spAutoFit/>
          </a:bodyPr>
          <a:lstStyle/>
          <a:p>
            <a:r>
              <a:rPr lang="en-US" sz="2800" b="1" dirty="0">
                <a:solidFill>
                  <a:srgbClr val="C00000"/>
                </a:solidFill>
                <a:latin typeface="Bradley Hand" pitchFamily="2" charset="77"/>
              </a:rPr>
              <a:t>Header-of-line blocking</a:t>
            </a:r>
          </a:p>
        </p:txBody>
      </p:sp>
      <p:sp>
        <p:nvSpPr>
          <p:cNvPr id="42" name="Rectangle 41">
            <a:extLst>
              <a:ext uri="{FF2B5EF4-FFF2-40B4-BE49-F238E27FC236}">
                <a16:creationId xmlns:a16="http://schemas.microsoft.com/office/drawing/2014/main" id="{72C0BB29-4ECB-BC44-A6EB-97FC5FE501E3}"/>
              </a:ext>
            </a:extLst>
          </p:cNvPr>
          <p:cNvSpPr/>
          <p:nvPr/>
        </p:nvSpPr>
        <p:spPr>
          <a:xfrm flipH="1">
            <a:off x="6293522" y="3408110"/>
            <a:ext cx="2156346" cy="343727"/>
          </a:xfrm>
          <a:prstGeom prst="rect">
            <a:avLst/>
          </a:prstGeom>
          <a:gradFill>
            <a:gsLst>
              <a:gs pos="0">
                <a:srgbClr val="00CC99">
                  <a:lumMod val="5000"/>
                  <a:lumOff val="95000"/>
                </a:srgbClr>
              </a:gs>
              <a:gs pos="74000">
                <a:srgbClr val="00CC99">
                  <a:lumMod val="45000"/>
                  <a:lumOff val="55000"/>
                </a:srgbClr>
              </a:gs>
              <a:gs pos="83000">
                <a:srgbClr val="00CC99">
                  <a:lumMod val="45000"/>
                  <a:lumOff val="55000"/>
                </a:srgbClr>
              </a:gs>
              <a:gs pos="100000">
                <a:srgbClr val="00CC99">
                  <a:lumMod val="30000"/>
                  <a:lumOff val="70000"/>
                </a:srgbClr>
              </a:gs>
            </a:gsLst>
            <a:lin ang="0" scaled="0"/>
          </a:gradFill>
          <a:ln>
            <a:noFill/>
          </a:ln>
        </p:spPr>
        <p:txBody>
          <a:bodyPr vert="horz" wrap="square" lIns="91440" tIns="45720" rIns="91440" bIns="45720" numCol="1" rtlCol="0" anchor="t" anchorCtr="0" compatLnSpc="1">
            <a:prstTxWarp prst="textNoShape">
              <a:avLst/>
            </a:prstTxWarp>
          </a:bodyPr>
          <a:lstStyle/>
          <a:p>
            <a:pPr marL="0" marR="0" lvl="0" indent="0" defTabSz="914378" eaLnBrk="1" fontAlgn="auto" latinLnBrk="0" hangingPunct="1">
              <a:lnSpc>
                <a:spcPct val="100000"/>
              </a:lnSpc>
              <a:spcBef>
                <a:spcPct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Arial" pitchFamily="-65" charset="0"/>
            </a:endParaRPr>
          </a:p>
        </p:txBody>
      </p:sp>
      <p:sp>
        <p:nvSpPr>
          <p:cNvPr id="43" name="Rectangle 42">
            <a:extLst>
              <a:ext uri="{FF2B5EF4-FFF2-40B4-BE49-F238E27FC236}">
                <a16:creationId xmlns:a16="http://schemas.microsoft.com/office/drawing/2014/main" id="{A4174612-3B3E-C447-A4E2-75A403B29540}"/>
              </a:ext>
            </a:extLst>
          </p:cNvPr>
          <p:cNvSpPr/>
          <p:nvPr/>
        </p:nvSpPr>
        <p:spPr>
          <a:xfrm>
            <a:off x="4253345" y="3418168"/>
            <a:ext cx="2923334" cy="343727"/>
          </a:xfrm>
          <a:prstGeom prst="rect">
            <a:avLst/>
          </a:prstGeom>
          <a:gradFill>
            <a:gsLst>
              <a:gs pos="0">
                <a:srgbClr val="00CC99">
                  <a:lumMod val="5000"/>
                  <a:lumOff val="95000"/>
                </a:srgbClr>
              </a:gs>
              <a:gs pos="74000">
                <a:srgbClr val="00CC99">
                  <a:lumMod val="45000"/>
                  <a:lumOff val="55000"/>
                </a:srgbClr>
              </a:gs>
              <a:gs pos="83000">
                <a:srgbClr val="00CC99">
                  <a:lumMod val="45000"/>
                  <a:lumOff val="55000"/>
                </a:srgbClr>
              </a:gs>
              <a:gs pos="100000">
                <a:srgbClr val="00CC99">
                  <a:lumMod val="30000"/>
                  <a:lumOff val="70000"/>
                </a:srgbClr>
              </a:gs>
            </a:gsLst>
            <a:lin ang="0" scaled="0"/>
          </a:gradFill>
          <a:ln>
            <a:noFill/>
          </a:ln>
        </p:spPr>
        <p:txBody>
          <a:bodyPr vert="horz" wrap="square" lIns="91440" tIns="45720" rIns="91440" bIns="45720" numCol="1" rtlCol="0" anchor="t" anchorCtr="0" compatLnSpc="1">
            <a:prstTxWarp prst="textNoShape">
              <a:avLst/>
            </a:prstTxWarp>
          </a:bodyPr>
          <a:lstStyle/>
          <a:p>
            <a:pPr marL="0" marR="0" lvl="0" indent="0" defTabSz="914378" eaLnBrk="1" fontAlgn="auto" latinLnBrk="0" hangingPunct="1">
              <a:lnSpc>
                <a:spcPct val="100000"/>
              </a:lnSpc>
              <a:spcBef>
                <a:spcPct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Arial" pitchFamily="-65" charset="0"/>
            </a:endParaRPr>
          </a:p>
        </p:txBody>
      </p:sp>
      <p:cxnSp>
        <p:nvCxnSpPr>
          <p:cNvPr id="44" name="Straight Arrow Connector 43">
            <a:extLst>
              <a:ext uri="{FF2B5EF4-FFF2-40B4-BE49-F238E27FC236}">
                <a16:creationId xmlns:a16="http://schemas.microsoft.com/office/drawing/2014/main" id="{72E3FE1A-8C05-E749-A3FC-060E06FD6A80}"/>
              </a:ext>
            </a:extLst>
          </p:cNvPr>
          <p:cNvCxnSpPr>
            <a:cxnSpLocks/>
          </p:cNvCxnSpPr>
          <p:nvPr/>
        </p:nvCxnSpPr>
        <p:spPr bwMode="auto">
          <a:xfrm>
            <a:off x="7258662" y="3056862"/>
            <a:ext cx="0" cy="378840"/>
          </a:xfrm>
          <a:prstGeom prst="straightConnector1">
            <a:avLst/>
          </a:prstGeom>
          <a:noFill/>
          <a:ln w="38100" cap="flat" cmpd="sng" algn="ctr">
            <a:solidFill>
              <a:srgbClr val="FF8000"/>
            </a:solidFill>
            <a:prstDash val="solid"/>
            <a:round/>
            <a:headEnd type="none" w="med" len="med"/>
            <a:tailEnd type="arrow"/>
          </a:ln>
          <a:effectLst/>
        </p:spPr>
      </p:cxnSp>
      <p:cxnSp>
        <p:nvCxnSpPr>
          <p:cNvPr id="45" name="Straight Arrow Connector 44">
            <a:extLst>
              <a:ext uri="{FF2B5EF4-FFF2-40B4-BE49-F238E27FC236}">
                <a16:creationId xmlns:a16="http://schemas.microsoft.com/office/drawing/2014/main" id="{944A6290-53BA-094A-BDEE-5F6B668701F8}"/>
              </a:ext>
            </a:extLst>
          </p:cNvPr>
          <p:cNvCxnSpPr>
            <a:cxnSpLocks/>
          </p:cNvCxnSpPr>
          <p:nvPr/>
        </p:nvCxnSpPr>
        <p:spPr bwMode="auto">
          <a:xfrm>
            <a:off x="5970516" y="3124616"/>
            <a:ext cx="0" cy="351232"/>
          </a:xfrm>
          <a:prstGeom prst="straightConnector1">
            <a:avLst/>
          </a:prstGeom>
          <a:noFill/>
          <a:ln w="38100" cap="flat" cmpd="sng" algn="ctr">
            <a:solidFill>
              <a:srgbClr val="FF8000"/>
            </a:solidFill>
            <a:prstDash val="solid"/>
            <a:round/>
            <a:headEnd type="none" w="med" len="med"/>
            <a:tailEnd type="arrow"/>
          </a:ln>
          <a:effectLst/>
        </p:spPr>
      </p:cxnSp>
      <p:sp>
        <p:nvSpPr>
          <p:cNvPr id="46" name="TextBox 45">
            <a:extLst>
              <a:ext uri="{FF2B5EF4-FFF2-40B4-BE49-F238E27FC236}">
                <a16:creationId xmlns:a16="http://schemas.microsoft.com/office/drawing/2014/main" id="{A934B538-7231-0448-83E0-827FD7D246FA}"/>
              </a:ext>
            </a:extLst>
          </p:cNvPr>
          <p:cNvSpPr txBox="1"/>
          <p:nvPr/>
        </p:nvSpPr>
        <p:spPr>
          <a:xfrm>
            <a:off x="6909636" y="2672775"/>
            <a:ext cx="1683957" cy="451406"/>
          </a:xfrm>
          <a:prstGeom prst="rect">
            <a:avLst/>
          </a:prstGeom>
          <a:noFill/>
        </p:spPr>
        <p:txBody>
          <a:bodyPr wrap="square" rtlCol="0">
            <a:spAutoFit/>
          </a:bodyPr>
          <a:lstStyle/>
          <a:p>
            <a:pPr marL="0" marR="0" lvl="0" indent="0" defTabSz="457200" eaLnBrk="1" fontAlgn="auto" latinLnBrk="0" hangingPunct="1">
              <a:lnSpc>
                <a:spcPts val="135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000000"/>
                </a:solidFill>
                <a:effectLst/>
                <a:uLnTx/>
                <a:uFillTx/>
                <a:latin typeface="Helvetica Neue"/>
                <a:cs typeface="Helvetica Neue"/>
              </a:rPr>
              <a:t>Time consuming computation</a:t>
            </a:r>
          </a:p>
        </p:txBody>
      </p:sp>
      <p:sp>
        <p:nvSpPr>
          <p:cNvPr id="47" name="TextBox 46">
            <a:extLst>
              <a:ext uri="{FF2B5EF4-FFF2-40B4-BE49-F238E27FC236}">
                <a16:creationId xmlns:a16="http://schemas.microsoft.com/office/drawing/2014/main" id="{5869166E-A475-E24F-978B-068C676BE319}"/>
              </a:ext>
            </a:extLst>
          </p:cNvPr>
          <p:cNvSpPr txBox="1"/>
          <p:nvPr/>
        </p:nvSpPr>
        <p:spPr>
          <a:xfrm>
            <a:off x="4484976" y="2895279"/>
            <a:ext cx="2419252" cy="3231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000000"/>
                </a:solidFill>
                <a:effectLst/>
                <a:uLnTx/>
                <a:uFillTx/>
                <a:latin typeface="Helvetica Neue"/>
                <a:cs typeface="Helvetica Neue"/>
              </a:rPr>
              <a:t>Need to get answer ASAP</a:t>
            </a:r>
          </a:p>
        </p:txBody>
      </p:sp>
      <p:grpSp>
        <p:nvGrpSpPr>
          <p:cNvPr id="48" name="Group 47">
            <a:extLst>
              <a:ext uri="{FF2B5EF4-FFF2-40B4-BE49-F238E27FC236}">
                <a16:creationId xmlns:a16="http://schemas.microsoft.com/office/drawing/2014/main" id="{227BF14D-9467-7D40-BABC-D4A81DFD3501}"/>
              </a:ext>
            </a:extLst>
          </p:cNvPr>
          <p:cNvGrpSpPr/>
          <p:nvPr/>
        </p:nvGrpSpPr>
        <p:grpSpPr>
          <a:xfrm>
            <a:off x="4958036" y="3433602"/>
            <a:ext cx="2416513" cy="282067"/>
            <a:chOff x="568813" y="5306064"/>
            <a:chExt cx="3222017" cy="376089"/>
          </a:xfrm>
        </p:grpSpPr>
        <p:sp>
          <p:nvSpPr>
            <p:cNvPr id="54" name="Rectangle 53">
              <a:extLst>
                <a:ext uri="{FF2B5EF4-FFF2-40B4-BE49-F238E27FC236}">
                  <a16:creationId xmlns:a16="http://schemas.microsoft.com/office/drawing/2014/main" id="{73EC6689-93A7-594E-BD0B-5ECF09D6A8E2}"/>
                </a:ext>
              </a:extLst>
            </p:cNvPr>
            <p:cNvSpPr/>
            <p:nvPr/>
          </p:nvSpPr>
          <p:spPr bwMode="auto">
            <a:xfrm>
              <a:off x="3264833" y="5310150"/>
              <a:ext cx="525997" cy="372003"/>
            </a:xfrm>
            <a:prstGeom prst="rect">
              <a:avLst/>
            </a:prstGeom>
            <a:solidFill>
              <a:srgbClr val="FFFFB9"/>
            </a:solidFill>
            <a:ln w="12700" cap="flat" cmpd="sng" algn="ctr">
              <a:solidFill>
                <a:srgbClr val="FF8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defTabSz="685783" eaLnBrk="1" fontAlgn="auto" latinLnBrk="0" hangingPunct="1">
                <a:lnSpc>
                  <a:spcPct val="100000"/>
                </a:lnSpc>
                <a:spcBef>
                  <a:spcPct val="0"/>
                </a:spcBef>
                <a:spcAft>
                  <a:spcPts val="0"/>
                </a:spcAft>
                <a:buClrTx/>
                <a:buSzTx/>
                <a:buFontTx/>
                <a:buNone/>
                <a:tabLst/>
                <a:defRPr/>
              </a:pPr>
              <a:r>
                <a:rPr kumimoji="0" lang="en-US" sz="1500" b="1" i="0" u="none" strike="noStrike" kern="0" cap="none" spc="0" normalizeH="0" baseline="0" noProof="0" dirty="0">
                  <a:ln>
                    <a:noFill/>
                  </a:ln>
                  <a:solidFill>
                    <a:srgbClr val="000000"/>
                  </a:solidFill>
                  <a:effectLst/>
                  <a:uLnTx/>
                  <a:uFillTx/>
                  <a:latin typeface="Arial" pitchFamily="-65" charset="0"/>
                </a:rPr>
                <a:t>R1</a:t>
              </a:r>
            </a:p>
          </p:txBody>
        </p:sp>
        <p:sp>
          <p:nvSpPr>
            <p:cNvPr id="55" name="Rectangle 54">
              <a:extLst>
                <a:ext uri="{FF2B5EF4-FFF2-40B4-BE49-F238E27FC236}">
                  <a16:creationId xmlns:a16="http://schemas.microsoft.com/office/drawing/2014/main" id="{B56A4249-3434-DE46-8DC4-4036ACA6B04E}"/>
                </a:ext>
              </a:extLst>
            </p:cNvPr>
            <p:cNvSpPr/>
            <p:nvPr/>
          </p:nvSpPr>
          <p:spPr bwMode="auto">
            <a:xfrm>
              <a:off x="2731065" y="5309128"/>
              <a:ext cx="525997" cy="372003"/>
            </a:xfrm>
            <a:prstGeom prst="rect">
              <a:avLst/>
            </a:prstGeom>
            <a:solidFill>
              <a:srgbClr val="FFFFB9"/>
            </a:solidFill>
            <a:ln w="12700" cap="flat" cmpd="sng" algn="ctr">
              <a:solidFill>
                <a:srgbClr val="FF8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defTabSz="685783" eaLnBrk="1" fontAlgn="auto" latinLnBrk="0" hangingPunct="1">
                <a:lnSpc>
                  <a:spcPct val="100000"/>
                </a:lnSpc>
                <a:spcBef>
                  <a:spcPct val="0"/>
                </a:spcBef>
                <a:spcAft>
                  <a:spcPts val="0"/>
                </a:spcAft>
                <a:buClrTx/>
                <a:buSzTx/>
                <a:buFontTx/>
                <a:buNone/>
                <a:tabLst/>
                <a:defRPr/>
              </a:pPr>
              <a:r>
                <a:rPr kumimoji="0" lang="en-US" sz="1500" b="1" i="0" u="none" strike="noStrike" kern="0" cap="none" spc="0" normalizeH="0" baseline="0" noProof="0" dirty="0">
                  <a:ln>
                    <a:noFill/>
                  </a:ln>
                  <a:solidFill>
                    <a:srgbClr val="000000"/>
                  </a:solidFill>
                  <a:effectLst/>
                  <a:uLnTx/>
                  <a:uFillTx/>
                  <a:latin typeface="Arial" pitchFamily="-65" charset="0"/>
                </a:rPr>
                <a:t>R2</a:t>
              </a:r>
            </a:p>
          </p:txBody>
        </p:sp>
        <p:sp>
          <p:nvSpPr>
            <p:cNvPr id="56" name="Rectangle 55">
              <a:extLst>
                <a:ext uri="{FF2B5EF4-FFF2-40B4-BE49-F238E27FC236}">
                  <a16:creationId xmlns:a16="http://schemas.microsoft.com/office/drawing/2014/main" id="{21A9546C-D566-B344-BF06-063758B5612E}"/>
                </a:ext>
              </a:extLst>
            </p:cNvPr>
            <p:cNvSpPr/>
            <p:nvPr/>
          </p:nvSpPr>
          <p:spPr bwMode="auto">
            <a:xfrm>
              <a:off x="2203519" y="5307596"/>
              <a:ext cx="525997" cy="372003"/>
            </a:xfrm>
            <a:prstGeom prst="rect">
              <a:avLst/>
            </a:prstGeom>
            <a:solidFill>
              <a:srgbClr val="FFFFB9"/>
            </a:solidFill>
            <a:ln w="12700" cap="flat" cmpd="sng" algn="ctr">
              <a:solidFill>
                <a:srgbClr val="FF8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defTabSz="685783" eaLnBrk="1" fontAlgn="auto" latinLnBrk="0" hangingPunct="1">
                <a:lnSpc>
                  <a:spcPct val="100000"/>
                </a:lnSpc>
                <a:spcBef>
                  <a:spcPct val="0"/>
                </a:spcBef>
                <a:spcAft>
                  <a:spcPts val="0"/>
                </a:spcAft>
                <a:buClrTx/>
                <a:buSzTx/>
                <a:buFontTx/>
                <a:buNone/>
                <a:tabLst/>
                <a:defRPr/>
              </a:pPr>
              <a:r>
                <a:rPr kumimoji="0" lang="en-US" sz="1500" b="1" i="0" u="none" strike="noStrike" kern="0" cap="none" spc="0" normalizeH="0" baseline="0" noProof="0" dirty="0">
                  <a:ln>
                    <a:noFill/>
                  </a:ln>
                  <a:solidFill>
                    <a:srgbClr val="000000"/>
                  </a:solidFill>
                  <a:effectLst/>
                  <a:uLnTx/>
                  <a:uFillTx/>
                  <a:latin typeface="Arial" pitchFamily="-65" charset="0"/>
                </a:rPr>
                <a:t>R3</a:t>
              </a:r>
            </a:p>
          </p:txBody>
        </p:sp>
        <p:sp>
          <p:nvSpPr>
            <p:cNvPr id="57" name="Rectangle 56">
              <a:extLst>
                <a:ext uri="{FF2B5EF4-FFF2-40B4-BE49-F238E27FC236}">
                  <a16:creationId xmlns:a16="http://schemas.microsoft.com/office/drawing/2014/main" id="{B1BCBADF-5727-E541-AEE7-3F87941D9D51}"/>
                </a:ext>
              </a:extLst>
            </p:cNvPr>
            <p:cNvSpPr/>
            <p:nvPr/>
          </p:nvSpPr>
          <p:spPr bwMode="auto">
            <a:xfrm>
              <a:off x="1688802" y="5306064"/>
              <a:ext cx="525997" cy="372003"/>
            </a:xfrm>
            <a:prstGeom prst="rect">
              <a:avLst/>
            </a:prstGeom>
            <a:solidFill>
              <a:srgbClr val="FFFFB9"/>
            </a:solidFill>
            <a:ln w="12700" cap="flat" cmpd="sng" algn="ctr">
              <a:solidFill>
                <a:srgbClr val="FF8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defTabSz="685783" eaLnBrk="1" fontAlgn="auto" latinLnBrk="0" hangingPunct="1">
                <a:lnSpc>
                  <a:spcPct val="100000"/>
                </a:lnSpc>
                <a:spcBef>
                  <a:spcPct val="0"/>
                </a:spcBef>
                <a:spcAft>
                  <a:spcPts val="0"/>
                </a:spcAft>
                <a:buClrTx/>
                <a:buSzTx/>
                <a:buFontTx/>
                <a:buNone/>
                <a:tabLst/>
                <a:defRPr/>
              </a:pPr>
              <a:r>
                <a:rPr kumimoji="0" lang="en-US" sz="1500" b="1" i="0" u="none" strike="noStrike" kern="0" cap="none" spc="0" normalizeH="0" baseline="0" noProof="0" dirty="0">
                  <a:ln>
                    <a:noFill/>
                  </a:ln>
                  <a:solidFill>
                    <a:srgbClr val="000000"/>
                  </a:solidFill>
                  <a:effectLst/>
                  <a:uLnTx/>
                  <a:uFillTx/>
                  <a:latin typeface="Arial" pitchFamily="-65" charset="0"/>
                </a:rPr>
                <a:t>R4</a:t>
              </a:r>
            </a:p>
          </p:txBody>
        </p:sp>
        <p:cxnSp>
          <p:nvCxnSpPr>
            <p:cNvPr id="58" name="Straight Arrow Connector 57">
              <a:extLst>
                <a:ext uri="{FF2B5EF4-FFF2-40B4-BE49-F238E27FC236}">
                  <a16:creationId xmlns:a16="http://schemas.microsoft.com/office/drawing/2014/main" id="{A5890E19-9588-4E48-954A-65C5C270068B}"/>
                </a:ext>
              </a:extLst>
            </p:cNvPr>
            <p:cNvCxnSpPr/>
            <p:nvPr/>
          </p:nvCxnSpPr>
          <p:spPr bwMode="auto">
            <a:xfrm>
              <a:off x="568813" y="5506778"/>
              <a:ext cx="1045029" cy="0"/>
            </a:xfrm>
            <a:prstGeom prst="straightConnector1">
              <a:avLst/>
            </a:prstGeom>
            <a:noFill/>
            <a:ln w="38100" cap="flat" cmpd="sng" algn="ctr">
              <a:solidFill>
                <a:srgbClr val="000000"/>
              </a:solidFill>
              <a:prstDash val="dash"/>
              <a:round/>
              <a:headEnd type="none" w="med" len="med"/>
              <a:tailEnd type="arrow"/>
            </a:ln>
            <a:effectLst/>
          </p:spPr>
        </p:cxnSp>
      </p:grpSp>
      <p:pic>
        <p:nvPicPr>
          <p:cNvPr id="49" name="Google Shape;121;p18">
            <a:extLst>
              <a:ext uri="{FF2B5EF4-FFF2-40B4-BE49-F238E27FC236}">
                <a16:creationId xmlns:a16="http://schemas.microsoft.com/office/drawing/2014/main" id="{BDBA1B6C-DC6A-4B40-BE83-C4AFAB0103C3}"/>
              </a:ext>
            </a:extLst>
          </p:cNvPr>
          <p:cNvPicPr preferRelativeResize="0"/>
          <p:nvPr/>
        </p:nvPicPr>
        <p:blipFill>
          <a:blip r:embed="rId3">
            <a:alphaModFix/>
          </a:blip>
          <a:stretch>
            <a:fillRect/>
          </a:stretch>
        </p:blipFill>
        <p:spPr>
          <a:xfrm>
            <a:off x="8460025" y="3161637"/>
            <a:ext cx="683975" cy="866775"/>
          </a:xfrm>
          <a:prstGeom prst="rect">
            <a:avLst/>
          </a:prstGeom>
          <a:noFill/>
          <a:ln>
            <a:noFill/>
          </a:ln>
        </p:spPr>
      </p:pic>
      <p:grpSp>
        <p:nvGrpSpPr>
          <p:cNvPr id="6" name="Group 5">
            <a:extLst>
              <a:ext uri="{FF2B5EF4-FFF2-40B4-BE49-F238E27FC236}">
                <a16:creationId xmlns:a16="http://schemas.microsoft.com/office/drawing/2014/main" id="{1ED60081-1933-5C4C-BFB9-3FB6890A5653}"/>
              </a:ext>
            </a:extLst>
          </p:cNvPr>
          <p:cNvGrpSpPr/>
          <p:nvPr/>
        </p:nvGrpSpPr>
        <p:grpSpPr>
          <a:xfrm>
            <a:off x="6798153" y="3928902"/>
            <a:ext cx="1576521" cy="282067"/>
            <a:chOff x="6798153" y="3928902"/>
            <a:chExt cx="1576521" cy="282067"/>
          </a:xfrm>
        </p:grpSpPr>
        <p:sp>
          <p:nvSpPr>
            <p:cNvPr id="50" name="Rectangle 49">
              <a:extLst>
                <a:ext uri="{FF2B5EF4-FFF2-40B4-BE49-F238E27FC236}">
                  <a16:creationId xmlns:a16="http://schemas.microsoft.com/office/drawing/2014/main" id="{7C700241-80DE-1341-B75E-BE9DB270AF53}"/>
                </a:ext>
              </a:extLst>
            </p:cNvPr>
            <p:cNvSpPr/>
            <p:nvPr/>
          </p:nvSpPr>
          <p:spPr bwMode="auto">
            <a:xfrm>
              <a:off x="7980176" y="3931967"/>
              <a:ext cx="394498" cy="279002"/>
            </a:xfrm>
            <a:prstGeom prst="rect">
              <a:avLst/>
            </a:prstGeom>
            <a:solidFill>
              <a:srgbClr val="FFFFB9"/>
            </a:solidFill>
            <a:ln w="12700" cap="flat" cmpd="sng" algn="ctr">
              <a:solidFill>
                <a:srgbClr val="FF8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defTabSz="685783" eaLnBrk="1" fontAlgn="auto" latinLnBrk="0" hangingPunct="1">
                <a:lnSpc>
                  <a:spcPct val="100000"/>
                </a:lnSpc>
                <a:spcBef>
                  <a:spcPct val="0"/>
                </a:spcBef>
                <a:spcAft>
                  <a:spcPts val="0"/>
                </a:spcAft>
                <a:buClrTx/>
                <a:buSzTx/>
                <a:buFontTx/>
                <a:buNone/>
                <a:tabLst/>
                <a:defRPr/>
              </a:pPr>
              <a:r>
                <a:rPr kumimoji="0" lang="en-US" sz="1500" b="1" i="0" u="none" strike="noStrike" kern="0" cap="none" spc="0" normalizeH="0" baseline="0" noProof="0" dirty="0">
                  <a:ln>
                    <a:noFill/>
                  </a:ln>
                  <a:solidFill>
                    <a:srgbClr val="000000"/>
                  </a:solidFill>
                  <a:effectLst/>
                  <a:uLnTx/>
                  <a:uFillTx/>
                  <a:latin typeface="Arial" pitchFamily="-65" charset="0"/>
                </a:rPr>
                <a:t>A4</a:t>
              </a:r>
            </a:p>
          </p:txBody>
        </p:sp>
        <p:sp>
          <p:nvSpPr>
            <p:cNvPr id="51" name="Rectangle 50">
              <a:extLst>
                <a:ext uri="{FF2B5EF4-FFF2-40B4-BE49-F238E27FC236}">
                  <a16:creationId xmlns:a16="http://schemas.microsoft.com/office/drawing/2014/main" id="{704626DC-E6AA-9047-B1DF-C625A14A3776}"/>
                </a:ext>
              </a:extLst>
            </p:cNvPr>
            <p:cNvSpPr/>
            <p:nvPr/>
          </p:nvSpPr>
          <p:spPr bwMode="auto">
            <a:xfrm>
              <a:off x="7579850" y="3931200"/>
              <a:ext cx="394498" cy="279002"/>
            </a:xfrm>
            <a:prstGeom prst="rect">
              <a:avLst/>
            </a:prstGeom>
            <a:solidFill>
              <a:srgbClr val="FFFFB9"/>
            </a:solidFill>
            <a:ln w="12700" cap="flat" cmpd="sng" algn="ctr">
              <a:solidFill>
                <a:srgbClr val="FF8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defTabSz="685783" eaLnBrk="1" fontAlgn="auto" latinLnBrk="0" hangingPunct="1">
                <a:lnSpc>
                  <a:spcPct val="100000"/>
                </a:lnSpc>
                <a:spcBef>
                  <a:spcPct val="0"/>
                </a:spcBef>
                <a:spcAft>
                  <a:spcPts val="0"/>
                </a:spcAft>
                <a:buClrTx/>
                <a:buSzTx/>
                <a:buFontTx/>
                <a:buNone/>
                <a:tabLst/>
                <a:defRPr/>
              </a:pPr>
              <a:r>
                <a:rPr kumimoji="0" lang="en-US" sz="1500" b="1" i="0" u="none" strike="noStrike" kern="0" cap="none" spc="0" normalizeH="0" baseline="0" noProof="0" dirty="0">
                  <a:ln>
                    <a:noFill/>
                  </a:ln>
                  <a:solidFill>
                    <a:srgbClr val="000000"/>
                  </a:solidFill>
                  <a:effectLst/>
                  <a:uLnTx/>
                  <a:uFillTx/>
                  <a:latin typeface="Arial" pitchFamily="-65" charset="0"/>
                </a:rPr>
                <a:t>A3</a:t>
              </a:r>
            </a:p>
          </p:txBody>
        </p:sp>
        <p:sp>
          <p:nvSpPr>
            <p:cNvPr id="52" name="Rectangle 51">
              <a:extLst>
                <a:ext uri="{FF2B5EF4-FFF2-40B4-BE49-F238E27FC236}">
                  <a16:creationId xmlns:a16="http://schemas.microsoft.com/office/drawing/2014/main" id="{9235CB4F-9287-5C42-9045-7B79AB62EFF7}"/>
                </a:ext>
              </a:extLst>
            </p:cNvPr>
            <p:cNvSpPr/>
            <p:nvPr/>
          </p:nvSpPr>
          <p:spPr bwMode="auto">
            <a:xfrm>
              <a:off x="7184191" y="3930051"/>
              <a:ext cx="394498" cy="279002"/>
            </a:xfrm>
            <a:prstGeom prst="rect">
              <a:avLst/>
            </a:prstGeom>
            <a:solidFill>
              <a:srgbClr val="FFFFB9"/>
            </a:solidFill>
            <a:ln w="12700" cap="flat" cmpd="sng" algn="ctr">
              <a:solidFill>
                <a:srgbClr val="FF8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defTabSz="685783" eaLnBrk="1" fontAlgn="auto" latinLnBrk="0" hangingPunct="1">
                <a:lnSpc>
                  <a:spcPct val="100000"/>
                </a:lnSpc>
                <a:spcBef>
                  <a:spcPct val="0"/>
                </a:spcBef>
                <a:spcAft>
                  <a:spcPts val="0"/>
                </a:spcAft>
                <a:buClrTx/>
                <a:buSzTx/>
                <a:buFontTx/>
                <a:buNone/>
                <a:tabLst/>
                <a:defRPr/>
              </a:pPr>
              <a:r>
                <a:rPr kumimoji="0" lang="en-US" sz="1500" b="1" i="0" u="none" strike="noStrike" kern="0" cap="none" spc="0" normalizeH="0" baseline="0" noProof="0" dirty="0">
                  <a:ln>
                    <a:noFill/>
                  </a:ln>
                  <a:solidFill>
                    <a:srgbClr val="000000"/>
                  </a:solidFill>
                  <a:effectLst/>
                  <a:uLnTx/>
                  <a:uFillTx/>
                  <a:latin typeface="Arial" pitchFamily="-65" charset="0"/>
                </a:rPr>
                <a:t>A2</a:t>
              </a:r>
            </a:p>
          </p:txBody>
        </p:sp>
        <p:sp>
          <p:nvSpPr>
            <p:cNvPr id="53" name="Rectangle 52">
              <a:extLst>
                <a:ext uri="{FF2B5EF4-FFF2-40B4-BE49-F238E27FC236}">
                  <a16:creationId xmlns:a16="http://schemas.microsoft.com/office/drawing/2014/main" id="{AD8F9114-9594-3543-8683-D0555F45627A}"/>
                </a:ext>
              </a:extLst>
            </p:cNvPr>
            <p:cNvSpPr/>
            <p:nvPr/>
          </p:nvSpPr>
          <p:spPr bwMode="auto">
            <a:xfrm>
              <a:off x="6798153" y="3928902"/>
              <a:ext cx="394498" cy="279002"/>
            </a:xfrm>
            <a:prstGeom prst="rect">
              <a:avLst/>
            </a:prstGeom>
            <a:solidFill>
              <a:srgbClr val="FFFFB9"/>
            </a:solidFill>
            <a:ln w="12700" cap="flat" cmpd="sng" algn="ctr">
              <a:solidFill>
                <a:srgbClr val="FF8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defTabSz="685783" eaLnBrk="1" fontAlgn="auto" latinLnBrk="0" hangingPunct="1">
                <a:lnSpc>
                  <a:spcPct val="100000"/>
                </a:lnSpc>
                <a:spcBef>
                  <a:spcPct val="0"/>
                </a:spcBef>
                <a:spcAft>
                  <a:spcPts val="0"/>
                </a:spcAft>
                <a:buClrTx/>
                <a:buSzTx/>
                <a:buFontTx/>
                <a:buNone/>
                <a:tabLst/>
                <a:defRPr/>
              </a:pPr>
              <a:r>
                <a:rPr kumimoji="0" lang="en-US" sz="1500" b="1" i="0" u="none" strike="noStrike" kern="0" cap="none" spc="0" normalizeH="0" baseline="0" noProof="0" dirty="0">
                  <a:ln>
                    <a:noFill/>
                  </a:ln>
                  <a:solidFill>
                    <a:srgbClr val="000000"/>
                  </a:solidFill>
                  <a:effectLst/>
                  <a:uLnTx/>
                  <a:uFillTx/>
                  <a:latin typeface="Arial" pitchFamily="-65" charset="0"/>
                </a:rPr>
                <a:t>A1</a:t>
              </a:r>
            </a:p>
          </p:txBody>
        </p:sp>
      </p:grpSp>
      <p:pic>
        <p:nvPicPr>
          <p:cNvPr id="59" name="Picture 60">
            <a:extLst>
              <a:ext uri="{FF2B5EF4-FFF2-40B4-BE49-F238E27FC236}">
                <a16:creationId xmlns:a16="http://schemas.microsoft.com/office/drawing/2014/main" id="{D94BF255-003F-3A46-B5A6-09EB40C349F4}"/>
              </a:ext>
            </a:extLst>
          </p:cNvPr>
          <p:cNvPicPr>
            <a:picLocks noChangeAspect="1" noChangeArrowheads="1"/>
          </p:cNvPicPr>
          <p:nvPr/>
        </p:nvPicPr>
        <p:blipFill>
          <a:blip r:embed="rId4"/>
          <a:srcRect/>
          <a:stretch>
            <a:fillRect/>
          </a:stretch>
        </p:blipFill>
        <p:spPr bwMode="auto">
          <a:xfrm>
            <a:off x="4084927" y="3314311"/>
            <a:ext cx="736455" cy="645201"/>
          </a:xfrm>
          <a:prstGeom prst="rect">
            <a:avLst/>
          </a:prstGeom>
          <a:noFill/>
          <a:ln w="9525">
            <a:noFill/>
            <a:miter lim="800000"/>
            <a:headEnd/>
            <a:tailEnd/>
          </a:ln>
        </p:spPr>
      </p:pic>
      <p:sp>
        <p:nvSpPr>
          <p:cNvPr id="26" name="Oval Callout 25">
            <a:extLst>
              <a:ext uri="{FF2B5EF4-FFF2-40B4-BE49-F238E27FC236}">
                <a16:creationId xmlns:a16="http://schemas.microsoft.com/office/drawing/2014/main" id="{4591B56F-408F-8A43-89B3-E5CD0A606EBE}"/>
              </a:ext>
            </a:extLst>
          </p:cNvPr>
          <p:cNvSpPr/>
          <p:nvPr/>
        </p:nvSpPr>
        <p:spPr bwMode="auto">
          <a:xfrm rot="1233244">
            <a:off x="8235590" y="54078"/>
            <a:ext cx="918522" cy="542166"/>
          </a:xfrm>
          <a:prstGeom prst="wedgeEllipseCallout">
            <a:avLst>
              <a:gd name="adj1" fmla="val -64695"/>
              <a:gd name="adj2" fmla="val 70966"/>
            </a:avLst>
          </a:prstGeom>
          <a:solidFill>
            <a:srgbClr val="FFBCB7"/>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effectLst/>
                <a:latin typeface="Bradley Hand" pitchFamily="2" charset="77"/>
              </a:rPr>
              <a:t>important</a:t>
            </a:r>
          </a:p>
        </p:txBody>
      </p:sp>
    </p:spTree>
    <p:extLst>
      <p:ext uri="{BB962C8B-B14F-4D97-AF65-F5344CB8AC3E}">
        <p14:creationId xmlns:p14="http://schemas.microsoft.com/office/powerpoint/2010/main" val="305611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07818" y="410586"/>
            <a:ext cx="9144000" cy="914400"/>
          </a:xfrm>
        </p:spPr>
        <p:txBody>
          <a:bodyPr>
            <a:normAutofit/>
          </a:bodyPr>
          <a:lstStyle/>
          <a:p>
            <a:pPr eaLnBrk="1" hangingPunct="1"/>
            <a:r>
              <a:rPr lang="en-US" sz="2800" dirty="0"/>
              <a:t>HTTP request and response message formats</a:t>
            </a:r>
            <a:endParaRPr lang="en-US" sz="3200" dirty="0"/>
          </a:p>
        </p:txBody>
      </p:sp>
      <p:sp>
        <p:nvSpPr>
          <p:cNvPr id="23557" name="Footer Placeholder 4"/>
          <p:cNvSpPr>
            <a:spLocks noGrp="1"/>
          </p:cNvSpPr>
          <p:nvPr>
            <p:ph type="ftr" sz="quarter" idx="11"/>
          </p:nvPr>
        </p:nvSpPr>
        <p:spPr>
          <a:noFill/>
        </p:spPr>
        <p:txBody>
          <a:bodyPr/>
          <a:lstStyle/>
          <a:p>
            <a:r>
              <a:rPr lang="en-US"/>
              <a:t>CS118 - Winter 2025</a:t>
            </a:r>
            <a:endParaRPr lang="en-US" dirty="0"/>
          </a:p>
        </p:txBody>
      </p:sp>
      <p:sp>
        <p:nvSpPr>
          <p:cNvPr id="23558" name="Slide Number Placeholder 5"/>
          <p:cNvSpPr>
            <a:spLocks noGrp="1"/>
          </p:cNvSpPr>
          <p:nvPr>
            <p:ph type="sldNum" sz="quarter" idx="12"/>
          </p:nvPr>
        </p:nvSpPr>
        <p:spPr>
          <a:noFill/>
        </p:spPr>
        <p:txBody>
          <a:bodyPr/>
          <a:lstStyle/>
          <a:p>
            <a:fld id="{650D0F41-CF0A-6443-9966-0C5A2C0E4C75}" type="slidenum">
              <a:rPr lang="en-US">
                <a:latin typeface="Helvetica Neue" charset="0"/>
                <a:ea typeface="ＭＳ Ｐゴシック" charset="-128"/>
                <a:cs typeface="ＭＳ Ｐゴシック" charset="-128"/>
              </a:rPr>
              <a:pPr/>
              <a:t>47</a:t>
            </a:fld>
            <a:endParaRPr lang="en-US">
              <a:latin typeface="Helvetica Neue" charset="0"/>
              <a:ea typeface="ＭＳ Ｐゴシック" charset="-128"/>
              <a:cs typeface="ＭＳ Ｐゴシック" charset="-128"/>
            </a:endParaRPr>
          </a:p>
        </p:txBody>
      </p:sp>
      <p:pic>
        <p:nvPicPr>
          <p:cNvPr id="32" name="Picture 31">
            <a:extLst>
              <a:ext uri="{FF2B5EF4-FFF2-40B4-BE49-F238E27FC236}">
                <a16:creationId xmlns:a16="http://schemas.microsoft.com/office/drawing/2014/main" id="{F5221567-910F-A346-9DE9-D26F40D54580}"/>
              </a:ext>
            </a:extLst>
          </p:cNvPr>
          <p:cNvPicPr>
            <a:picLocks noChangeAspect="1"/>
          </p:cNvPicPr>
          <p:nvPr/>
        </p:nvPicPr>
        <p:blipFill>
          <a:blip r:embed="rId3"/>
          <a:stretch>
            <a:fillRect/>
          </a:stretch>
        </p:blipFill>
        <p:spPr>
          <a:xfrm>
            <a:off x="155458" y="1131064"/>
            <a:ext cx="5465021" cy="2653536"/>
          </a:xfrm>
          <a:prstGeom prst="rect">
            <a:avLst/>
          </a:prstGeom>
        </p:spPr>
      </p:pic>
      <p:pic>
        <p:nvPicPr>
          <p:cNvPr id="31" name="Picture 30">
            <a:extLst>
              <a:ext uri="{FF2B5EF4-FFF2-40B4-BE49-F238E27FC236}">
                <a16:creationId xmlns:a16="http://schemas.microsoft.com/office/drawing/2014/main" id="{1E866972-875F-0D44-BC64-D8CC0DEADF85}"/>
              </a:ext>
            </a:extLst>
          </p:cNvPr>
          <p:cNvPicPr>
            <a:picLocks noChangeAspect="1"/>
          </p:cNvPicPr>
          <p:nvPr/>
        </p:nvPicPr>
        <p:blipFill>
          <a:blip r:embed="rId4"/>
          <a:stretch>
            <a:fillRect/>
          </a:stretch>
        </p:blipFill>
        <p:spPr>
          <a:xfrm>
            <a:off x="3843401" y="3429000"/>
            <a:ext cx="5261505" cy="3429002"/>
          </a:xfrm>
          <a:prstGeom prst="rect">
            <a:avLst/>
          </a:prstGeom>
        </p:spPr>
      </p:pic>
      <p:sp>
        <p:nvSpPr>
          <p:cNvPr id="2" name="TextBox 1">
            <a:extLst>
              <a:ext uri="{FF2B5EF4-FFF2-40B4-BE49-F238E27FC236}">
                <a16:creationId xmlns:a16="http://schemas.microsoft.com/office/drawing/2014/main" id="{38B55873-B0ED-EBAD-5191-B6287B83D79E}"/>
              </a:ext>
            </a:extLst>
          </p:cNvPr>
          <p:cNvSpPr txBox="1"/>
          <p:nvPr/>
        </p:nvSpPr>
        <p:spPr>
          <a:xfrm>
            <a:off x="484095" y="4356847"/>
            <a:ext cx="3993776" cy="169277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HTTP headers are ASCII-encoded</a:t>
            </a:r>
          </a:p>
          <a:p>
            <a:pPr marL="285750" indent="-28575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Requests/response between the same 2 end nodes carry repeated information</a:t>
            </a:r>
          </a:p>
        </p:txBody>
      </p:sp>
    </p:spTree>
    <p:extLst>
      <p:ext uri="{BB962C8B-B14F-4D97-AF65-F5344CB8AC3E}">
        <p14:creationId xmlns:p14="http://schemas.microsoft.com/office/powerpoint/2010/main" val="1813943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35D4-4387-A440-A4FB-1E6C99875050}"/>
              </a:ext>
            </a:extLst>
          </p:cNvPr>
          <p:cNvSpPr>
            <a:spLocks noGrp="1"/>
          </p:cNvSpPr>
          <p:nvPr>
            <p:ph type="title"/>
          </p:nvPr>
        </p:nvSpPr>
        <p:spPr/>
        <p:txBody>
          <a:bodyPr/>
          <a:lstStyle/>
          <a:p>
            <a:r>
              <a:rPr lang="en-US" dirty="0"/>
              <a:t>HTTP/2’s major new features</a:t>
            </a:r>
          </a:p>
        </p:txBody>
      </p:sp>
      <p:sp>
        <p:nvSpPr>
          <p:cNvPr id="9" name="Content Placeholder 8">
            <a:extLst>
              <a:ext uri="{FF2B5EF4-FFF2-40B4-BE49-F238E27FC236}">
                <a16:creationId xmlns:a16="http://schemas.microsoft.com/office/drawing/2014/main" id="{0883AFEB-B12E-DC45-BFC7-678F34EF7346}"/>
              </a:ext>
            </a:extLst>
          </p:cNvPr>
          <p:cNvSpPr>
            <a:spLocks noGrp="1"/>
          </p:cNvSpPr>
          <p:nvPr>
            <p:ph idx="1"/>
          </p:nvPr>
        </p:nvSpPr>
        <p:spPr>
          <a:xfrm>
            <a:off x="163037" y="935279"/>
            <a:ext cx="3773343" cy="5733808"/>
          </a:xfrm>
        </p:spPr>
        <p:txBody>
          <a:bodyPr>
            <a:normAutofit fontScale="85000" lnSpcReduction="10000"/>
          </a:bodyPr>
          <a:lstStyle/>
          <a:p>
            <a:r>
              <a:rPr lang="en-US" dirty="0"/>
              <a:t>Binary encoding</a:t>
            </a:r>
          </a:p>
          <a:p>
            <a:r>
              <a:rPr lang="en-US" dirty="0"/>
              <a:t>Header compression</a:t>
            </a:r>
          </a:p>
          <a:p>
            <a:r>
              <a:rPr lang="en-US" dirty="0"/>
              <a:t>“frame” as the basic unit</a:t>
            </a:r>
          </a:p>
          <a:p>
            <a:r>
              <a:rPr lang="en-US" dirty="0"/>
              <a:t>Use a single TCP connection between browser—server</a:t>
            </a:r>
          </a:p>
          <a:p>
            <a:pPr lvl="1"/>
            <a:r>
              <a:rPr lang="en-US" dirty="0"/>
              <a:t>Each HTTP request </a:t>
            </a:r>
            <a:r>
              <a:rPr lang="en-US" dirty="0">
                <a:sym typeface="Wingdings" pitchFamily="2" charset="2"/>
              </a:rPr>
              <a:t> a stream</a:t>
            </a:r>
          </a:p>
          <a:p>
            <a:pPr lvl="1"/>
            <a:r>
              <a:rPr lang="en-US" dirty="0"/>
              <a:t>streams are multiplexed, in priority order</a:t>
            </a:r>
            <a:endParaRPr lang="en-US" dirty="0">
              <a:sym typeface="Wingdings" pitchFamily="2" charset="2"/>
            </a:endParaRPr>
          </a:p>
          <a:p>
            <a:r>
              <a:rPr lang="en-US" dirty="0">
                <a:sym typeface="Wingdings" pitchFamily="2" charset="2"/>
              </a:rPr>
              <a:t>Server push</a:t>
            </a:r>
          </a:p>
          <a:p>
            <a:pPr lvl="1"/>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1958173E-2B68-954B-AB4B-BE6142F87A18}"/>
              </a:ext>
            </a:extLst>
          </p:cNvPr>
          <p:cNvSpPr>
            <a:spLocks noGrp="1"/>
          </p:cNvSpPr>
          <p:nvPr>
            <p:ph type="ftr" sz="quarter" idx="11"/>
          </p:nvPr>
        </p:nvSpPr>
        <p:spPr/>
        <p:txBody>
          <a:bodyPr/>
          <a:lstStyle/>
          <a:p>
            <a:pPr>
              <a:defRPr/>
            </a:pPr>
            <a:r>
              <a:rPr lang="en-US"/>
              <a:t>CS118 - Winter 2025</a:t>
            </a:r>
            <a:endParaRPr lang="en-US" dirty="0"/>
          </a:p>
        </p:txBody>
      </p:sp>
      <p:sp>
        <p:nvSpPr>
          <p:cNvPr id="5" name="Slide Number Placeholder 4">
            <a:extLst>
              <a:ext uri="{FF2B5EF4-FFF2-40B4-BE49-F238E27FC236}">
                <a16:creationId xmlns:a16="http://schemas.microsoft.com/office/drawing/2014/main" id="{B103CB08-9014-7442-A36C-5E84446E0E9C}"/>
              </a:ext>
            </a:extLst>
          </p:cNvPr>
          <p:cNvSpPr>
            <a:spLocks noGrp="1"/>
          </p:cNvSpPr>
          <p:nvPr>
            <p:ph type="sldNum" sz="quarter" idx="12"/>
          </p:nvPr>
        </p:nvSpPr>
        <p:spPr/>
        <p:txBody>
          <a:bodyPr/>
          <a:lstStyle/>
          <a:p>
            <a:pPr>
              <a:defRPr/>
            </a:pPr>
            <a:fld id="{9C723E0E-4F07-CD49-BE2C-9BB645675CFB}" type="slidenum">
              <a:rPr lang="en-US" smtClean="0"/>
              <a:pPr>
                <a:defRPr/>
              </a:pPr>
              <a:t>48</a:t>
            </a:fld>
            <a:endParaRPr lang="en-US" dirty="0"/>
          </a:p>
        </p:txBody>
      </p:sp>
      <p:pic>
        <p:nvPicPr>
          <p:cNvPr id="6" name="Picture 2">
            <a:extLst>
              <a:ext uri="{FF2B5EF4-FFF2-40B4-BE49-F238E27FC236}">
                <a16:creationId xmlns:a16="http://schemas.microsoft.com/office/drawing/2014/main" id="{C2152672-656B-0849-953B-D9413E8BDA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58" t="10450" r="36509" b="11007"/>
          <a:stretch/>
        </p:blipFill>
        <p:spPr bwMode="auto">
          <a:xfrm>
            <a:off x="4594094" y="3898269"/>
            <a:ext cx="4549906" cy="2273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CE3D75A-E0F6-CA4E-AA47-F72170F07E88}"/>
              </a:ext>
            </a:extLst>
          </p:cNvPr>
          <p:cNvPicPr>
            <a:picLocks noChangeAspect="1"/>
          </p:cNvPicPr>
          <p:nvPr/>
        </p:nvPicPr>
        <p:blipFill>
          <a:blip r:embed="rId3"/>
          <a:stretch>
            <a:fillRect/>
          </a:stretch>
        </p:blipFill>
        <p:spPr>
          <a:xfrm>
            <a:off x="3854592" y="983343"/>
            <a:ext cx="5289408" cy="2685143"/>
          </a:xfrm>
          <a:prstGeom prst="rect">
            <a:avLst/>
          </a:prstGeom>
        </p:spPr>
      </p:pic>
      <p:sp>
        <p:nvSpPr>
          <p:cNvPr id="10" name="Oval Callout 9">
            <a:extLst>
              <a:ext uri="{FF2B5EF4-FFF2-40B4-BE49-F238E27FC236}">
                <a16:creationId xmlns:a16="http://schemas.microsoft.com/office/drawing/2014/main" id="{623928B0-F7E1-98EC-0DC2-B835B4B66E07}"/>
              </a:ext>
            </a:extLst>
          </p:cNvPr>
          <p:cNvSpPr/>
          <p:nvPr/>
        </p:nvSpPr>
        <p:spPr bwMode="auto">
          <a:xfrm rot="1233244">
            <a:off x="8235590" y="54078"/>
            <a:ext cx="918522" cy="542166"/>
          </a:xfrm>
          <a:prstGeom prst="wedgeEllipseCallout">
            <a:avLst>
              <a:gd name="adj1" fmla="val -64695"/>
              <a:gd name="adj2" fmla="val 70966"/>
            </a:avLst>
          </a:prstGeom>
          <a:solidFill>
            <a:srgbClr val="FFFD78"/>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effectLst/>
                <a:latin typeface="Bradley Hand" pitchFamily="2" charset="77"/>
              </a:rPr>
              <a:t>FYI</a:t>
            </a:r>
          </a:p>
        </p:txBody>
      </p:sp>
    </p:spTree>
    <p:extLst>
      <p:ext uri="{BB962C8B-B14F-4D97-AF65-F5344CB8AC3E}">
        <p14:creationId xmlns:p14="http://schemas.microsoft.com/office/powerpoint/2010/main" val="365523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4-01-09 at 10.19.18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3076" y="859454"/>
            <a:ext cx="7939464" cy="4591920"/>
          </a:xfrm>
          <a:prstGeom prst="rect">
            <a:avLst/>
          </a:prstGeom>
        </p:spPr>
      </p:pic>
      <p:sp>
        <p:nvSpPr>
          <p:cNvPr id="2" name="Title 1"/>
          <p:cNvSpPr>
            <a:spLocks noGrp="1"/>
          </p:cNvSpPr>
          <p:nvPr>
            <p:ph type="title"/>
          </p:nvPr>
        </p:nvSpPr>
        <p:spPr/>
        <p:txBody>
          <a:bodyPr/>
          <a:lstStyle/>
          <a:p>
            <a:r>
              <a:rPr lang="en-US" dirty="0"/>
              <a:t>HTTP/2: Header Compression</a:t>
            </a:r>
          </a:p>
        </p:txBody>
      </p:sp>
      <p:sp>
        <p:nvSpPr>
          <p:cNvPr id="3" name="Content Placeholder 2"/>
          <p:cNvSpPr>
            <a:spLocks noGrp="1"/>
          </p:cNvSpPr>
          <p:nvPr>
            <p:ph idx="1"/>
          </p:nvPr>
        </p:nvSpPr>
        <p:spPr>
          <a:xfrm>
            <a:off x="98891" y="5631378"/>
            <a:ext cx="8915534" cy="1154468"/>
          </a:xfrm>
        </p:spPr>
        <p:txBody>
          <a:bodyPr/>
          <a:lstStyle/>
          <a:p>
            <a:r>
              <a:rPr lang="en-US" dirty="0"/>
              <a:t>Both browser &amp; server keep a header table until the TCP connection closes</a:t>
            </a:r>
          </a:p>
        </p:txBody>
      </p:sp>
      <p:sp>
        <p:nvSpPr>
          <p:cNvPr id="4" name="Footer Placeholder 3"/>
          <p:cNvSpPr>
            <a:spLocks noGrp="1"/>
          </p:cNvSpPr>
          <p:nvPr>
            <p:ph type="ftr" sz="quarter" idx="11"/>
          </p:nvPr>
        </p:nvSpPr>
        <p:spPr/>
        <p:txBody>
          <a:bodyPr/>
          <a:lstStyle/>
          <a:p>
            <a:r>
              <a:rPr lang="en-US"/>
              <a:t>CS118 - Winter 2025</a:t>
            </a:r>
            <a:endParaRPr lang="en-US" dirty="0"/>
          </a:p>
        </p:txBody>
      </p:sp>
      <p:sp>
        <p:nvSpPr>
          <p:cNvPr id="5" name="Slide Number Placeholder 4"/>
          <p:cNvSpPr>
            <a:spLocks noGrp="1"/>
          </p:cNvSpPr>
          <p:nvPr>
            <p:ph type="sldNum" sz="quarter" idx="12"/>
          </p:nvPr>
        </p:nvSpPr>
        <p:spPr/>
        <p:txBody>
          <a:bodyPr/>
          <a:lstStyle/>
          <a:p>
            <a:fld id="{9C723E0E-4F07-CD49-BE2C-9BB645675CFB}" type="slidenum">
              <a:rPr lang="en-US" smtClean="0"/>
              <a:pPr/>
              <a:t>49</a:t>
            </a:fld>
            <a:endParaRPr lang="en-US" dirty="0"/>
          </a:p>
        </p:txBody>
      </p:sp>
    </p:spTree>
    <p:extLst>
      <p:ext uri="{BB962C8B-B14F-4D97-AF65-F5344CB8AC3E}">
        <p14:creationId xmlns:p14="http://schemas.microsoft.com/office/powerpoint/2010/main" val="382407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347">
            <a:extLst>
              <a:ext uri="{FF2B5EF4-FFF2-40B4-BE49-F238E27FC236}">
                <a16:creationId xmlns:a16="http://schemas.microsoft.com/office/drawing/2014/main" id="{0F3DEACA-EC25-6D41-AD4C-5F5D5FFBE51B}"/>
              </a:ext>
            </a:extLst>
          </p:cNvPr>
          <p:cNvGrpSpPr>
            <a:grpSpLocks/>
          </p:cNvGrpSpPr>
          <p:nvPr/>
        </p:nvGrpSpPr>
        <p:grpSpPr bwMode="auto">
          <a:xfrm>
            <a:off x="4305300" y="4449763"/>
            <a:ext cx="912813" cy="415925"/>
            <a:chOff x="1871277" y="1576300"/>
            <a:chExt cx="1128371" cy="437861"/>
          </a:xfrm>
        </p:grpSpPr>
        <p:sp>
          <p:nvSpPr>
            <p:cNvPr id="158" name="Oval 157">
              <a:extLst>
                <a:ext uri="{FF2B5EF4-FFF2-40B4-BE49-F238E27FC236}">
                  <a16:creationId xmlns:a16="http://schemas.microsoft.com/office/drawing/2014/main" id="{EF424965-1CFC-3548-A799-3CF6D8323E4B}"/>
                </a:ext>
              </a:extLst>
            </p:cNvPr>
            <p:cNvSpPr>
              <a:spLocks noChangeArrowheads="1"/>
            </p:cNvSpPr>
            <p:nvPr/>
          </p:nvSpPr>
          <p:spPr bwMode="auto">
            <a:xfrm flipV="1">
              <a:off x="1875202" y="1694956"/>
              <a:ext cx="1124446" cy="319205"/>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9" name="Rectangle 158">
              <a:extLst>
                <a:ext uri="{FF2B5EF4-FFF2-40B4-BE49-F238E27FC236}">
                  <a16:creationId xmlns:a16="http://schemas.microsoft.com/office/drawing/2014/main" id="{F8A4E9CE-3039-C44F-ACFE-C7073B1F8C75}"/>
                </a:ext>
              </a:extLst>
            </p:cNvPr>
            <p:cNvSpPr/>
            <p:nvPr/>
          </p:nvSpPr>
          <p:spPr bwMode="auto">
            <a:xfrm>
              <a:off x="1871277" y="1740080"/>
              <a:ext cx="1128371" cy="1153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0" name="Oval 159">
              <a:extLst>
                <a:ext uri="{FF2B5EF4-FFF2-40B4-BE49-F238E27FC236}">
                  <a16:creationId xmlns:a16="http://schemas.microsoft.com/office/drawing/2014/main" id="{826A50B4-DFAB-0D4C-A130-2F40594E01EB}"/>
                </a:ext>
              </a:extLst>
            </p:cNvPr>
            <p:cNvSpPr>
              <a:spLocks noChangeArrowheads="1"/>
            </p:cNvSpPr>
            <p:nvPr/>
          </p:nvSpPr>
          <p:spPr bwMode="auto">
            <a:xfrm flipV="1">
              <a:off x="1871277" y="1576300"/>
              <a:ext cx="1124446" cy="319203"/>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1" name="Freeform 160">
              <a:extLst>
                <a:ext uri="{FF2B5EF4-FFF2-40B4-BE49-F238E27FC236}">
                  <a16:creationId xmlns:a16="http://schemas.microsoft.com/office/drawing/2014/main" id="{259D91FA-30E8-2D4B-B48C-54228FA5F35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2" name="Freeform 161">
              <a:extLst>
                <a:ext uri="{FF2B5EF4-FFF2-40B4-BE49-F238E27FC236}">
                  <a16:creationId xmlns:a16="http://schemas.microsoft.com/office/drawing/2014/main" id="{AADCE5A3-B20B-D74A-A13D-D7821FF28159}"/>
                </a:ext>
              </a:extLst>
            </p:cNvPr>
            <p:cNvSpPr>
              <a:spLocks/>
            </p:cNvSpPr>
            <p:nvPr/>
          </p:nvSpPr>
          <p:spPr bwMode="auto">
            <a:xfrm>
              <a:off x="2102838" y="1633122"/>
              <a:ext cx="661324" cy="111972"/>
            </a:xfrm>
            <a:custGeom>
              <a:avLst/>
              <a:gdLst>
                <a:gd name="T0" fmla="*/ 0 w 3723451"/>
                <a:gd name="T1" fmla="*/ 27394 h 932950"/>
                <a:gd name="T2" fmla="*/ 116365 w 3723451"/>
                <a:gd name="T3" fmla="*/ 323 h 932950"/>
                <a:gd name="T4" fmla="*/ 329606 w 3723451"/>
                <a:gd name="T5" fmla="*/ 62477 h 932950"/>
                <a:gd name="T6" fmla="*/ 533040 w 3723451"/>
                <a:gd name="T7" fmla="*/ 0 h 932950"/>
                <a:gd name="T8" fmla="*/ 661324 w 3723451"/>
                <a:gd name="T9" fmla="*/ 24862 h 932950"/>
                <a:gd name="T10" fmla="*/ 565881 w 3723451"/>
                <a:gd name="T11" fmla="*/ 55434 h 932950"/>
                <a:gd name="T12" fmla="*/ 535152 w 3723451"/>
                <a:gd name="T13" fmla="*/ 47192 h 932950"/>
                <a:gd name="T14" fmla="*/ 333352 w 3723451"/>
                <a:gd name="T15" fmla="*/ 111972 h 932950"/>
                <a:gd name="T16" fmla="*/ 126390 w 3723451"/>
                <a:gd name="T17" fmla="*/ 49575 h 932950"/>
                <a:gd name="T18" fmla="*/ 92928 w 3723451"/>
                <a:gd name="T19" fmla="*/ 56309 h 932950"/>
                <a:gd name="T20" fmla="*/ 0 w 3723451"/>
                <a:gd name="T21" fmla="*/ 2739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3" name="Freeform 162">
              <a:extLst>
                <a:ext uri="{FF2B5EF4-FFF2-40B4-BE49-F238E27FC236}">
                  <a16:creationId xmlns:a16="http://schemas.microsoft.com/office/drawing/2014/main" id="{104B6009-1F0B-FD42-B3CF-523FF0F0A33B}"/>
                </a:ext>
              </a:extLst>
            </p:cNvPr>
            <p:cNvSpPr>
              <a:spLocks/>
            </p:cNvSpPr>
            <p:nvPr/>
          </p:nvSpPr>
          <p:spPr bwMode="auto">
            <a:xfrm>
              <a:off x="2536526" y="1728381"/>
              <a:ext cx="245297" cy="96931"/>
            </a:xfrm>
            <a:custGeom>
              <a:avLst/>
              <a:gdLst>
                <a:gd name="T0" fmla="*/ 0 w 1366596"/>
                <a:gd name="T1" fmla="*/ 0 h 809868"/>
                <a:gd name="T2" fmla="*/ 245297 w 1366596"/>
                <a:gd name="T3" fmla="*/ 74901 h 809868"/>
                <a:gd name="T4" fmla="*/ 155272 w 1366596"/>
                <a:gd name="T5" fmla="*/ 96931 h 809868"/>
                <a:gd name="T6" fmla="*/ 826 w 1366596"/>
                <a:gd name="T7" fmla="*/ 512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4" name="Freeform 163">
              <a:extLst>
                <a:ext uri="{FF2B5EF4-FFF2-40B4-BE49-F238E27FC236}">
                  <a16:creationId xmlns:a16="http://schemas.microsoft.com/office/drawing/2014/main" id="{9CF30BA7-507B-C346-B0C5-46A6E0844527}"/>
                </a:ext>
              </a:extLst>
            </p:cNvPr>
            <p:cNvSpPr>
              <a:spLocks/>
            </p:cNvSpPr>
            <p:nvPr/>
          </p:nvSpPr>
          <p:spPr bwMode="auto">
            <a:xfrm>
              <a:off x="2089102" y="1730053"/>
              <a:ext cx="241373" cy="96931"/>
            </a:xfrm>
            <a:custGeom>
              <a:avLst/>
              <a:gdLst>
                <a:gd name="T0" fmla="*/ 238078 w 1348191"/>
                <a:gd name="T1" fmla="*/ 0 h 791462"/>
                <a:gd name="T2" fmla="*/ 241373 w 1348191"/>
                <a:gd name="T3" fmla="*/ 46775 h 791462"/>
                <a:gd name="T4" fmla="*/ 87323 w 1348191"/>
                <a:gd name="T5" fmla="*/ 96931 h 791462"/>
                <a:gd name="T6" fmla="*/ 0 w 1348191"/>
                <a:gd name="T7" fmla="*/ 74952 h 791462"/>
                <a:gd name="T8" fmla="*/ 23807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165" name="Straight Connector 164">
              <a:extLst>
                <a:ext uri="{FF2B5EF4-FFF2-40B4-BE49-F238E27FC236}">
                  <a16:creationId xmlns:a16="http://schemas.microsoft.com/office/drawing/2014/main" id="{F56FE10E-4218-5449-A594-C2BA04226FDD}"/>
                </a:ext>
              </a:extLst>
            </p:cNvPr>
            <p:cNvCxnSpPr>
              <a:cxnSpLocks noChangeShapeType="1"/>
              <a:endCxn id="160" idx="2"/>
            </p:cNvCxnSpPr>
            <p:nvPr/>
          </p:nvCxnSpPr>
          <p:spPr bwMode="auto">
            <a:xfrm flipH="1" flipV="1">
              <a:off x="1871277" y="1736738"/>
              <a:ext cx="3925" cy="123671"/>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66" name="Straight Connector 165">
              <a:extLst>
                <a:ext uri="{FF2B5EF4-FFF2-40B4-BE49-F238E27FC236}">
                  <a16:creationId xmlns:a16="http://schemas.microsoft.com/office/drawing/2014/main" id="{E27D8B9B-0FB9-7A46-AAD8-5366C132E592}"/>
                </a:ext>
              </a:extLst>
            </p:cNvPr>
            <p:cNvCxnSpPr>
              <a:cxnSpLocks noChangeShapeType="1"/>
            </p:cNvCxnSpPr>
            <p:nvPr/>
          </p:nvCxnSpPr>
          <p:spPr bwMode="auto">
            <a:xfrm flipH="1" flipV="1">
              <a:off x="2995723" y="1735066"/>
              <a:ext cx="3925" cy="123671"/>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12642" name="Group 347">
            <a:extLst>
              <a:ext uri="{FF2B5EF4-FFF2-40B4-BE49-F238E27FC236}">
                <a16:creationId xmlns:a16="http://schemas.microsoft.com/office/drawing/2014/main" id="{326F5655-C25A-CB4D-A8E6-A21127FE5DD1}"/>
              </a:ext>
            </a:extLst>
          </p:cNvPr>
          <p:cNvGrpSpPr>
            <a:grpSpLocks/>
          </p:cNvGrpSpPr>
          <p:nvPr/>
        </p:nvGrpSpPr>
        <p:grpSpPr bwMode="auto">
          <a:xfrm>
            <a:off x="4259263" y="2581275"/>
            <a:ext cx="911225" cy="415925"/>
            <a:chOff x="1871277" y="1576300"/>
            <a:chExt cx="1128371" cy="437861"/>
          </a:xfrm>
        </p:grpSpPr>
        <p:sp>
          <p:nvSpPr>
            <p:cNvPr id="148" name="Oval 147">
              <a:extLst>
                <a:ext uri="{FF2B5EF4-FFF2-40B4-BE49-F238E27FC236}">
                  <a16:creationId xmlns:a16="http://schemas.microsoft.com/office/drawing/2014/main" id="{AE021FA3-6CCB-8442-B5C2-5AED8C3B0276}"/>
                </a:ext>
              </a:extLst>
            </p:cNvPr>
            <p:cNvSpPr>
              <a:spLocks noChangeArrowheads="1"/>
            </p:cNvSpPr>
            <p:nvPr/>
          </p:nvSpPr>
          <p:spPr bwMode="auto">
            <a:xfrm flipV="1">
              <a:off x="1875209" y="1694958"/>
              <a:ext cx="1124439" cy="319203"/>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9" name="Rectangle 148">
              <a:extLst>
                <a:ext uri="{FF2B5EF4-FFF2-40B4-BE49-F238E27FC236}">
                  <a16:creationId xmlns:a16="http://schemas.microsoft.com/office/drawing/2014/main" id="{E008CEA8-032B-CA44-83DF-7E9197E7AEF6}"/>
                </a:ext>
              </a:extLst>
            </p:cNvPr>
            <p:cNvSpPr/>
            <p:nvPr/>
          </p:nvSpPr>
          <p:spPr bwMode="auto">
            <a:xfrm>
              <a:off x="1871277" y="1740080"/>
              <a:ext cx="1128371" cy="11531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0" name="Oval 149">
              <a:extLst>
                <a:ext uri="{FF2B5EF4-FFF2-40B4-BE49-F238E27FC236}">
                  <a16:creationId xmlns:a16="http://schemas.microsoft.com/office/drawing/2014/main" id="{D22358FC-10AE-B84C-87CD-CE61BA6B27ED}"/>
                </a:ext>
              </a:extLst>
            </p:cNvPr>
            <p:cNvSpPr>
              <a:spLocks noChangeArrowheads="1"/>
            </p:cNvSpPr>
            <p:nvPr/>
          </p:nvSpPr>
          <p:spPr bwMode="auto">
            <a:xfrm flipV="1">
              <a:off x="1871277" y="1576300"/>
              <a:ext cx="1124439" cy="319205"/>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1" name="Freeform 150">
              <a:extLst>
                <a:ext uri="{FF2B5EF4-FFF2-40B4-BE49-F238E27FC236}">
                  <a16:creationId xmlns:a16="http://schemas.microsoft.com/office/drawing/2014/main" id="{216E304A-9C63-C748-8144-346A3B6DA5BB}"/>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2" name="Freeform 151">
              <a:extLst>
                <a:ext uri="{FF2B5EF4-FFF2-40B4-BE49-F238E27FC236}">
                  <a16:creationId xmlns:a16="http://schemas.microsoft.com/office/drawing/2014/main" id="{E9C469B5-3708-AD49-9FD6-BD190B4C4DA6}"/>
                </a:ext>
              </a:extLst>
            </p:cNvPr>
            <p:cNvSpPr>
              <a:spLocks/>
            </p:cNvSpPr>
            <p:nvPr/>
          </p:nvSpPr>
          <p:spPr bwMode="auto">
            <a:xfrm>
              <a:off x="2103242" y="1633122"/>
              <a:ext cx="662475" cy="111973"/>
            </a:xfrm>
            <a:custGeom>
              <a:avLst/>
              <a:gdLst>
                <a:gd name="T0" fmla="*/ 0 w 3723451"/>
                <a:gd name="T1" fmla="*/ 27394 h 932950"/>
                <a:gd name="T2" fmla="*/ 116567 w 3723451"/>
                <a:gd name="T3" fmla="*/ 323 h 932950"/>
                <a:gd name="T4" fmla="*/ 330179 w 3723451"/>
                <a:gd name="T5" fmla="*/ 62478 h 932950"/>
                <a:gd name="T6" fmla="*/ 533968 w 3723451"/>
                <a:gd name="T7" fmla="*/ 0 h 932950"/>
                <a:gd name="T8" fmla="*/ 662475 w 3723451"/>
                <a:gd name="T9" fmla="*/ 24862 h 932950"/>
                <a:gd name="T10" fmla="*/ 566866 w 3723451"/>
                <a:gd name="T11" fmla="*/ 55434 h 932950"/>
                <a:gd name="T12" fmla="*/ 536084 w 3723451"/>
                <a:gd name="T13" fmla="*/ 47192 h 932950"/>
                <a:gd name="T14" fmla="*/ 333933 w 3723451"/>
                <a:gd name="T15" fmla="*/ 111973 h 932950"/>
                <a:gd name="T16" fmla="*/ 126610 w 3723451"/>
                <a:gd name="T17" fmla="*/ 49575 h 932950"/>
                <a:gd name="T18" fmla="*/ 93090 w 3723451"/>
                <a:gd name="T19" fmla="*/ 56309 h 932950"/>
                <a:gd name="T20" fmla="*/ 0 w 3723451"/>
                <a:gd name="T21" fmla="*/ 2739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3" name="Freeform 152">
              <a:extLst>
                <a:ext uri="{FF2B5EF4-FFF2-40B4-BE49-F238E27FC236}">
                  <a16:creationId xmlns:a16="http://schemas.microsoft.com/office/drawing/2014/main" id="{A95D4BCC-1E8F-4349-9A46-686FAB4596E6}"/>
                </a:ext>
              </a:extLst>
            </p:cNvPr>
            <p:cNvSpPr>
              <a:spLocks/>
            </p:cNvSpPr>
            <p:nvPr/>
          </p:nvSpPr>
          <p:spPr bwMode="auto">
            <a:xfrm>
              <a:off x="2537684" y="1728382"/>
              <a:ext cx="243760" cy="96931"/>
            </a:xfrm>
            <a:custGeom>
              <a:avLst/>
              <a:gdLst>
                <a:gd name="T0" fmla="*/ 0 w 1366596"/>
                <a:gd name="T1" fmla="*/ 0 h 809868"/>
                <a:gd name="T2" fmla="*/ 243760 w 1366596"/>
                <a:gd name="T3" fmla="*/ 74901 h 809868"/>
                <a:gd name="T4" fmla="*/ 154299 w 1366596"/>
                <a:gd name="T5" fmla="*/ 96931 h 809868"/>
                <a:gd name="T6" fmla="*/ 821 w 1366596"/>
                <a:gd name="T7" fmla="*/ 512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4" name="Freeform 153">
              <a:extLst>
                <a:ext uri="{FF2B5EF4-FFF2-40B4-BE49-F238E27FC236}">
                  <a16:creationId xmlns:a16="http://schemas.microsoft.com/office/drawing/2014/main" id="{07070E49-05D1-B34A-AB0A-77768A6C0311}"/>
                </a:ext>
              </a:extLst>
            </p:cNvPr>
            <p:cNvSpPr>
              <a:spLocks/>
            </p:cNvSpPr>
            <p:nvPr/>
          </p:nvSpPr>
          <p:spPr bwMode="auto">
            <a:xfrm>
              <a:off x="2089481" y="1730053"/>
              <a:ext cx="241794" cy="96931"/>
            </a:xfrm>
            <a:custGeom>
              <a:avLst/>
              <a:gdLst>
                <a:gd name="T0" fmla="*/ 238493 w 1348191"/>
                <a:gd name="T1" fmla="*/ 0 h 791462"/>
                <a:gd name="T2" fmla="*/ 241794 w 1348191"/>
                <a:gd name="T3" fmla="*/ 46775 h 791462"/>
                <a:gd name="T4" fmla="*/ 87475 w 1348191"/>
                <a:gd name="T5" fmla="*/ 96931 h 791462"/>
                <a:gd name="T6" fmla="*/ 0 w 1348191"/>
                <a:gd name="T7" fmla="*/ 74952 h 791462"/>
                <a:gd name="T8" fmla="*/ 23849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155" name="Straight Connector 154">
              <a:extLst>
                <a:ext uri="{FF2B5EF4-FFF2-40B4-BE49-F238E27FC236}">
                  <a16:creationId xmlns:a16="http://schemas.microsoft.com/office/drawing/2014/main" id="{3B0EDA24-D39A-0348-A9F9-421FA56C0193}"/>
                </a:ext>
              </a:extLst>
            </p:cNvPr>
            <p:cNvCxnSpPr>
              <a:cxnSpLocks noChangeShapeType="1"/>
              <a:endCxn id="150" idx="2"/>
            </p:cNvCxnSpPr>
            <p:nvPr/>
          </p:nvCxnSpPr>
          <p:spPr bwMode="auto">
            <a:xfrm flipH="1" flipV="1">
              <a:off x="1871277" y="1736738"/>
              <a:ext cx="3932" cy="123671"/>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56" name="Straight Connector 155">
              <a:extLst>
                <a:ext uri="{FF2B5EF4-FFF2-40B4-BE49-F238E27FC236}">
                  <a16:creationId xmlns:a16="http://schemas.microsoft.com/office/drawing/2014/main" id="{8BC0C3C0-56FD-764E-8B06-31A41E19BA5C}"/>
                </a:ext>
              </a:extLst>
            </p:cNvPr>
            <p:cNvCxnSpPr>
              <a:cxnSpLocks noChangeShapeType="1"/>
            </p:cNvCxnSpPr>
            <p:nvPr/>
          </p:nvCxnSpPr>
          <p:spPr bwMode="auto">
            <a:xfrm flipH="1" flipV="1">
              <a:off x="2995716" y="1735067"/>
              <a:ext cx="3932" cy="123671"/>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pic>
        <p:nvPicPr>
          <p:cNvPr id="112644" name="Picture 208" descr="underline_base">
            <a:extLst>
              <a:ext uri="{FF2B5EF4-FFF2-40B4-BE49-F238E27FC236}">
                <a16:creationId xmlns:a16="http://schemas.microsoft.com/office/drawing/2014/main" id="{38156B0C-7284-6542-A6D0-F24CF30596F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92175"/>
            <a:ext cx="4570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45" name="Group 140">
            <a:extLst>
              <a:ext uri="{FF2B5EF4-FFF2-40B4-BE49-F238E27FC236}">
                <a16:creationId xmlns:a16="http://schemas.microsoft.com/office/drawing/2014/main" id="{D52AF943-F280-A94E-A5D6-976AFFE1537B}"/>
              </a:ext>
            </a:extLst>
          </p:cNvPr>
          <p:cNvGrpSpPr>
            <a:grpSpLocks/>
          </p:cNvGrpSpPr>
          <p:nvPr/>
        </p:nvGrpSpPr>
        <p:grpSpPr bwMode="auto">
          <a:xfrm>
            <a:off x="1614488" y="2254250"/>
            <a:ext cx="352425" cy="876300"/>
            <a:chOff x="4140" y="429"/>
            <a:chExt cx="1425" cy="2396"/>
          </a:xfrm>
        </p:grpSpPr>
        <p:sp>
          <p:nvSpPr>
            <p:cNvPr id="112738" name="Freeform 141">
              <a:extLst>
                <a:ext uri="{FF2B5EF4-FFF2-40B4-BE49-F238E27FC236}">
                  <a16:creationId xmlns:a16="http://schemas.microsoft.com/office/drawing/2014/main" id="{146E138F-F42B-F248-9944-2DA8B629ED6A}"/>
                </a:ext>
              </a:extLst>
            </p:cNvPr>
            <p:cNvSpPr>
              <a:spLocks/>
            </p:cNvSpPr>
            <p:nvPr/>
          </p:nvSpPr>
          <p:spPr bwMode="auto">
            <a:xfrm>
              <a:off x="5268" y="433"/>
              <a:ext cx="283" cy="2286"/>
            </a:xfrm>
            <a:custGeom>
              <a:avLst/>
              <a:gdLst>
                <a:gd name="T0" fmla="*/ 2 w 354"/>
                <a:gd name="T1" fmla="*/ 0 h 2742"/>
                <a:gd name="T2" fmla="*/ 6 w 354"/>
                <a:gd name="T3" fmla="*/ 13 h 2742"/>
                <a:gd name="T4" fmla="*/ 6 w 354"/>
                <a:gd name="T5" fmla="*/ 99 h 2742"/>
                <a:gd name="T6" fmla="*/ 0 w 354"/>
                <a:gd name="T7" fmla="*/ 10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39" name="Rectangle 142">
              <a:extLst>
                <a:ext uri="{FF2B5EF4-FFF2-40B4-BE49-F238E27FC236}">
                  <a16:creationId xmlns:a16="http://schemas.microsoft.com/office/drawing/2014/main" id="{814D9BAD-D7EE-814F-8B01-C5BA5A3E69C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40" name="Freeform 143">
              <a:extLst>
                <a:ext uri="{FF2B5EF4-FFF2-40B4-BE49-F238E27FC236}">
                  <a16:creationId xmlns:a16="http://schemas.microsoft.com/office/drawing/2014/main" id="{A0C07E3A-9634-8E45-81D4-9D706F12B9FD}"/>
                </a:ext>
              </a:extLst>
            </p:cNvPr>
            <p:cNvSpPr>
              <a:spLocks/>
            </p:cNvSpPr>
            <p:nvPr/>
          </p:nvSpPr>
          <p:spPr bwMode="auto">
            <a:xfrm>
              <a:off x="5321" y="570"/>
              <a:ext cx="169" cy="2115"/>
            </a:xfrm>
            <a:custGeom>
              <a:avLst/>
              <a:gdLst>
                <a:gd name="T0" fmla="*/ 2 w 211"/>
                <a:gd name="T1" fmla="*/ 0 h 2537"/>
                <a:gd name="T2" fmla="*/ 4 w 211"/>
                <a:gd name="T3" fmla="*/ 9 h 2537"/>
                <a:gd name="T4" fmla="*/ 2 w 211"/>
                <a:gd name="T5" fmla="*/ 94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41" name="Freeform 144">
              <a:extLst>
                <a:ext uri="{FF2B5EF4-FFF2-40B4-BE49-F238E27FC236}">
                  <a16:creationId xmlns:a16="http://schemas.microsoft.com/office/drawing/2014/main" id="{2E74A767-7904-4246-9208-B2D12E5F1DC3}"/>
                </a:ext>
              </a:extLst>
            </p:cNvPr>
            <p:cNvSpPr>
              <a:spLocks/>
            </p:cNvSpPr>
            <p:nvPr/>
          </p:nvSpPr>
          <p:spPr bwMode="auto">
            <a:xfrm>
              <a:off x="5284" y="1640"/>
              <a:ext cx="263" cy="189"/>
            </a:xfrm>
            <a:custGeom>
              <a:avLst/>
              <a:gdLst>
                <a:gd name="T0" fmla="*/ 2 w 328"/>
                <a:gd name="T1" fmla="*/ 0 h 226"/>
                <a:gd name="T2" fmla="*/ 6 w 328"/>
                <a:gd name="T3" fmla="*/ 6 h 226"/>
                <a:gd name="T4" fmla="*/ 6 w 328"/>
                <a:gd name="T5" fmla="*/ 9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42" name="Rectangle 145">
              <a:extLst>
                <a:ext uri="{FF2B5EF4-FFF2-40B4-BE49-F238E27FC236}">
                  <a16:creationId xmlns:a16="http://schemas.microsoft.com/office/drawing/2014/main" id="{15022951-BD84-C14F-A847-86C44752E77A}"/>
                </a:ext>
              </a:extLst>
            </p:cNvPr>
            <p:cNvSpPr>
              <a:spLocks noChangeArrowheads="1"/>
            </p:cNvSpPr>
            <p:nvPr/>
          </p:nvSpPr>
          <p:spPr bwMode="auto">
            <a:xfrm>
              <a:off x="4211" y="694"/>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743" name="Group 146">
              <a:extLst>
                <a:ext uri="{FF2B5EF4-FFF2-40B4-BE49-F238E27FC236}">
                  <a16:creationId xmlns:a16="http://schemas.microsoft.com/office/drawing/2014/main" id="{2C63BCF0-F8F3-0344-84B6-9AFB10AC3649}"/>
                </a:ext>
              </a:extLst>
            </p:cNvPr>
            <p:cNvGrpSpPr>
              <a:grpSpLocks/>
            </p:cNvGrpSpPr>
            <p:nvPr/>
          </p:nvGrpSpPr>
          <p:grpSpPr bwMode="auto">
            <a:xfrm>
              <a:off x="4749" y="668"/>
              <a:ext cx="581" cy="145"/>
              <a:chOff x="614" y="2568"/>
              <a:chExt cx="725" cy="139"/>
            </a:xfrm>
          </p:grpSpPr>
          <p:sp>
            <p:nvSpPr>
              <p:cNvPr id="112768" name="AutoShape 147">
                <a:extLst>
                  <a:ext uri="{FF2B5EF4-FFF2-40B4-BE49-F238E27FC236}">
                    <a16:creationId xmlns:a16="http://schemas.microsoft.com/office/drawing/2014/main" id="{FD85FC91-5CB5-C94B-8FCD-DF4668C28549}"/>
                  </a:ext>
                </a:extLst>
              </p:cNvPr>
              <p:cNvSpPr>
                <a:spLocks noChangeArrowheads="1"/>
              </p:cNvSpPr>
              <p:nvPr/>
            </p:nvSpPr>
            <p:spPr bwMode="auto">
              <a:xfrm>
                <a:off x="615" y="2568"/>
                <a:ext cx="721"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69" name="AutoShape 148">
                <a:extLst>
                  <a:ext uri="{FF2B5EF4-FFF2-40B4-BE49-F238E27FC236}">
                    <a16:creationId xmlns:a16="http://schemas.microsoft.com/office/drawing/2014/main" id="{5A8D06D5-6757-F642-A85D-DDA913FC284A}"/>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744" name="Rectangle 149">
              <a:extLst>
                <a:ext uri="{FF2B5EF4-FFF2-40B4-BE49-F238E27FC236}">
                  <a16:creationId xmlns:a16="http://schemas.microsoft.com/office/drawing/2014/main" id="{439820C1-260A-2848-A8FB-EAAC919261A9}"/>
                </a:ext>
              </a:extLst>
            </p:cNvPr>
            <p:cNvSpPr>
              <a:spLocks noChangeArrowheads="1"/>
            </p:cNvSpPr>
            <p:nvPr/>
          </p:nvSpPr>
          <p:spPr bwMode="auto">
            <a:xfrm>
              <a:off x="4223" y="1019"/>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745" name="Group 150">
              <a:extLst>
                <a:ext uri="{FF2B5EF4-FFF2-40B4-BE49-F238E27FC236}">
                  <a16:creationId xmlns:a16="http://schemas.microsoft.com/office/drawing/2014/main" id="{8C2C6D1B-5D84-B348-9C41-5C0BF9E20105}"/>
                </a:ext>
              </a:extLst>
            </p:cNvPr>
            <p:cNvGrpSpPr>
              <a:grpSpLocks/>
            </p:cNvGrpSpPr>
            <p:nvPr/>
          </p:nvGrpSpPr>
          <p:grpSpPr bwMode="auto">
            <a:xfrm>
              <a:off x="4747" y="994"/>
              <a:ext cx="581" cy="134"/>
              <a:chOff x="614" y="2568"/>
              <a:chExt cx="725" cy="139"/>
            </a:xfrm>
          </p:grpSpPr>
          <p:sp>
            <p:nvSpPr>
              <p:cNvPr id="112766" name="AutoShape 151">
                <a:extLst>
                  <a:ext uri="{FF2B5EF4-FFF2-40B4-BE49-F238E27FC236}">
                    <a16:creationId xmlns:a16="http://schemas.microsoft.com/office/drawing/2014/main" id="{E8AA3A86-4F66-CA4C-ADB3-FFF197F4D3D9}"/>
                  </a:ext>
                </a:extLst>
              </p:cNvPr>
              <p:cNvSpPr>
                <a:spLocks noChangeArrowheads="1"/>
              </p:cNvSpPr>
              <p:nvPr/>
            </p:nvSpPr>
            <p:spPr bwMode="auto">
              <a:xfrm>
                <a:off x="617" y="2567"/>
                <a:ext cx="72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67" name="AutoShape 152">
                <a:extLst>
                  <a:ext uri="{FF2B5EF4-FFF2-40B4-BE49-F238E27FC236}">
                    <a16:creationId xmlns:a16="http://schemas.microsoft.com/office/drawing/2014/main" id="{A4A19B4D-15DB-844C-BFB5-79469A0AD92E}"/>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746" name="Rectangle 153">
              <a:extLst>
                <a:ext uri="{FF2B5EF4-FFF2-40B4-BE49-F238E27FC236}">
                  <a16:creationId xmlns:a16="http://schemas.microsoft.com/office/drawing/2014/main" id="{6335ACA7-8429-3A45-B4BF-59236ABD4D55}"/>
                </a:ext>
              </a:extLst>
            </p:cNvPr>
            <p:cNvSpPr>
              <a:spLocks noChangeArrowheads="1"/>
            </p:cNvSpPr>
            <p:nvPr/>
          </p:nvSpPr>
          <p:spPr bwMode="auto">
            <a:xfrm>
              <a:off x="4217" y="1358"/>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47" name="Rectangle 154">
              <a:extLst>
                <a:ext uri="{FF2B5EF4-FFF2-40B4-BE49-F238E27FC236}">
                  <a16:creationId xmlns:a16="http://schemas.microsoft.com/office/drawing/2014/main" id="{D188A87A-87AD-964C-8A91-9569ECC76C33}"/>
                </a:ext>
              </a:extLst>
            </p:cNvPr>
            <p:cNvSpPr>
              <a:spLocks noChangeArrowheads="1"/>
            </p:cNvSpPr>
            <p:nvPr/>
          </p:nvSpPr>
          <p:spPr bwMode="auto">
            <a:xfrm>
              <a:off x="4230" y="1653"/>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748" name="Group 155">
              <a:extLst>
                <a:ext uri="{FF2B5EF4-FFF2-40B4-BE49-F238E27FC236}">
                  <a16:creationId xmlns:a16="http://schemas.microsoft.com/office/drawing/2014/main" id="{34AEAEB0-1384-4D4D-8DA8-CDD1AE472AA3}"/>
                </a:ext>
              </a:extLst>
            </p:cNvPr>
            <p:cNvGrpSpPr>
              <a:grpSpLocks/>
            </p:cNvGrpSpPr>
            <p:nvPr/>
          </p:nvGrpSpPr>
          <p:grpSpPr bwMode="auto">
            <a:xfrm>
              <a:off x="4735" y="1627"/>
              <a:ext cx="582" cy="151"/>
              <a:chOff x="614" y="2568"/>
              <a:chExt cx="725" cy="139"/>
            </a:xfrm>
          </p:grpSpPr>
          <p:sp>
            <p:nvSpPr>
              <p:cNvPr id="112764" name="AutoShape 156">
                <a:extLst>
                  <a:ext uri="{FF2B5EF4-FFF2-40B4-BE49-F238E27FC236}">
                    <a16:creationId xmlns:a16="http://schemas.microsoft.com/office/drawing/2014/main" id="{BD3657DD-0DB3-3E4F-8A19-55C5E0ACD761}"/>
                  </a:ext>
                </a:extLst>
              </p:cNvPr>
              <p:cNvSpPr>
                <a:spLocks noChangeArrowheads="1"/>
              </p:cNvSpPr>
              <p:nvPr/>
            </p:nvSpPr>
            <p:spPr bwMode="auto">
              <a:xfrm>
                <a:off x="616" y="2568"/>
                <a:ext cx="72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65" name="AutoShape 157">
                <a:extLst>
                  <a:ext uri="{FF2B5EF4-FFF2-40B4-BE49-F238E27FC236}">
                    <a16:creationId xmlns:a16="http://schemas.microsoft.com/office/drawing/2014/main" id="{E28D2F78-6598-0B44-A3AD-7B359CB91F9B}"/>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749" name="Freeform 158">
              <a:extLst>
                <a:ext uri="{FF2B5EF4-FFF2-40B4-BE49-F238E27FC236}">
                  <a16:creationId xmlns:a16="http://schemas.microsoft.com/office/drawing/2014/main" id="{5AB60185-7D12-184D-9AF9-DB3D9A86C373}"/>
                </a:ext>
              </a:extLst>
            </p:cNvPr>
            <p:cNvSpPr>
              <a:spLocks/>
            </p:cNvSpPr>
            <p:nvPr/>
          </p:nvSpPr>
          <p:spPr bwMode="auto">
            <a:xfrm>
              <a:off x="5288" y="1354"/>
              <a:ext cx="263" cy="188"/>
            </a:xfrm>
            <a:custGeom>
              <a:avLst/>
              <a:gdLst>
                <a:gd name="T0" fmla="*/ 2 w 328"/>
                <a:gd name="T1" fmla="*/ 0 h 226"/>
                <a:gd name="T2" fmla="*/ 6 w 328"/>
                <a:gd name="T3" fmla="*/ 5 h 226"/>
                <a:gd name="T4" fmla="*/ 6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750" name="Group 159">
              <a:extLst>
                <a:ext uri="{FF2B5EF4-FFF2-40B4-BE49-F238E27FC236}">
                  <a16:creationId xmlns:a16="http://schemas.microsoft.com/office/drawing/2014/main" id="{3BCD2284-A37F-9244-9BCD-E24F32724677}"/>
                </a:ext>
              </a:extLst>
            </p:cNvPr>
            <p:cNvGrpSpPr>
              <a:grpSpLocks/>
            </p:cNvGrpSpPr>
            <p:nvPr/>
          </p:nvGrpSpPr>
          <p:grpSpPr bwMode="auto">
            <a:xfrm>
              <a:off x="4739" y="1327"/>
              <a:ext cx="582" cy="139"/>
              <a:chOff x="614" y="2568"/>
              <a:chExt cx="725" cy="139"/>
            </a:xfrm>
          </p:grpSpPr>
          <p:sp>
            <p:nvSpPr>
              <p:cNvPr id="112762" name="AutoShape 160">
                <a:extLst>
                  <a:ext uri="{FF2B5EF4-FFF2-40B4-BE49-F238E27FC236}">
                    <a16:creationId xmlns:a16="http://schemas.microsoft.com/office/drawing/2014/main" id="{6B7239FB-92F9-2F42-942C-93FCDE9BA4D1}"/>
                  </a:ext>
                </a:extLst>
              </p:cNvPr>
              <p:cNvSpPr>
                <a:spLocks noChangeArrowheads="1"/>
              </p:cNvSpPr>
              <p:nvPr/>
            </p:nvSpPr>
            <p:spPr bwMode="auto">
              <a:xfrm>
                <a:off x="611" y="2569"/>
                <a:ext cx="728"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63" name="AutoShape 161">
                <a:extLst>
                  <a:ext uri="{FF2B5EF4-FFF2-40B4-BE49-F238E27FC236}">
                    <a16:creationId xmlns:a16="http://schemas.microsoft.com/office/drawing/2014/main" id="{540C466D-DAEF-F84D-B6EB-2A68804FFAED}"/>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751" name="Rectangle 162">
              <a:extLst>
                <a:ext uri="{FF2B5EF4-FFF2-40B4-BE49-F238E27FC236}">
                  <a16:creationId xmlns:a16="http://schemas.microsoft.com/office/drawing/2014/main" id="{6533701A-19A3-E843-847D-7C82F2F8CC6A}"/>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52" name="Freeform 163">
              <a:extLst>
                <a:ext uri="{FF2B5EF4-FFF2-40B4-BE49-F238E27FC236}">
                  <a16:creationId xmlns:a16="http://schemas.microsoft.com/office/drawing/2014/main" id="{C811576D-0C1E-1241-9A25-B9843FF6F9CA}"/>
                </a:ext>
              </a:extLst>
            </p:cNvPr>
            <p:cNvSpPr>
              <a:spLocks/>
            </p:cNvSpPr>
            <p:nvPr/>
          </p:nvSpPr>
          <p:spPr bwMode="auto">
            <a:xfrm>
              <a:off x="5312" y="1007"/>
              <a:ext cx="237" cy="213"/>
            </a:xfrm>
            <a:custGeom>
              <a:avLst/>
              <a:gdLst>
                <a:gd name="T0" fmla="*/ 2 w 296"/>
                <a:gd name="T1" fmla="*/ 0 h 256"/>
                <a:gd name="T2" fmla="*/ 6 w 296"/>
                <a:gd name="T3" fmla="*/ 5 h 256"/>
                <a:gd name="T4" fmla="*/ 6 w 296"/>
                <a:gd name="T5" fmla="*/ 9 h 256"/>
                <a:gd name="T6" fmla="*/ 0 w 296"/>
                <a:gd name="T7" fmla="*/ 3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53" name="Freeform 164">
              <a:extLst>
                <a:ext uri="{FF2B5EF4-FFF2-40B4-BE49-F238E27FC236}">
                  <a16:creationId xmlns:a16="http://schemas.microsoft.com/office/drawing/2014/main" id="{8EDFA33E-2DAA-F146-86AF-05ED7608BFB8}"/>
                </a:ext>
              </a:extLst>
            </p:cNvPr>
            <p:cNvSpPr>
              <a:spLocks/>
            </p:cNvSpPr>
            <p:nvPr/>
          </p:nvSpPr>
          <p:spPr bwMode="auto">
            <a:xfrm>
              <a:off x="5315" y="680"/>
              <a:ext cx="244" cy="240"/>
            </a:xfrm>
            <a:custGeom>
              <a:avLst/>
              <a:gdLst>
                <a:gd name="T0" fmla="*/ 0 w 304"/>
                <a:gd name="T1" fmla="*/ 0 h 288"/>
                <a:gd name="T2" fmla="*/ 6 w 304"/>
                <a:gd name="T3" fmla="*/ 7 h 288"/>
                <a:gd name="T4" fmla="*/ 5 w 304"/>
                <a:gd name="T5" fmla="*/ 11 h 288"/>
                <a:gd name="T6" fmla="*/ 2 w 304"/>
                <a:gd name="T7" fmla="*/ 5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54" name="Oval 165">
              <a:extLst>
                <a:ext uri="{FF2B5EF4-FFF2-40B4-BE49-F238E27FC236}">
                  <a16:creationId xmlns:a16="http://schemas.microsoft.com/office/drawing/2014/main" id="{24487DFC-A138-1647-93F3-539C4C697921}"/>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55" name="Freeform 166">
              <a:extLst>
                <a:ext uri="{FF2B5EF4-FFF2-40B4-BE49-F238E27FC236}">
                  <a16:creationId xmlns:a16="http://schemas.microsoft.com/office/drawing/2014/main" id="{65857B52-A89A-6647-B1CC-08A8FF188321}"/>
                </a:ext>
              </a:extLst>
            </p:cNvPr>
            <p:cNvSpPr>
              <a:spLocks/>
            </p:cNvSpPr>
            <p:nvPr/>
          </p:nvSpPr>
          <p:spPr bwMode="auto">
            <a:xfrm>
              <a:off x="5302" y="2614"/>
              <a:ext cx="245" cy="200"/>
            </a:xfrm>
            <a:custGeom>
              <a:avLst/>
              <a:gdLst>
                <a:gd name="T0" fmla="*/ 0 w 306"/>
                <a:gd name="T1" fmla="*/ 5 h 240"/>
                <a:gd name="T2" fmla="*/ 2 w 306"/>
                <a:gd name="T3" fmla="*/ 9 h 240"/>
                <a:gd name="T4" fmla="*/ 6 w 306"/>
                <a:gd name="T5" fmla="*/ 5 h 240"/>
                <a:gd name="T6" fmla="*/ 6 w 306"/>
                <a:gd name="T7" fmla="*/ 0 h 240"/>
                <a:gd name="T8" fmla="*/ 0 w 306"/>
                <a:gd name="T9" fmla="*/ 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56" name="AutoShape 167">
              <a:extLst>
                <a:ext uri="{FF2B5EF4-FFF2-40B4-BE49-F238E27FC236}">
                  <a16:creationId xmlns:a16="http://schemas.microsoft.com/office/drawing/2014/main" id="{DE84DB01-FDC1-AB45-9585-5886D83ABB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57" name="AutoShape 168">
              <a:extLst>
                <a:ext uri="{FF2B5EF4-FFF2-40B4-BE49-F238E27FC236}">
                  <a16:creationId xmlns:a16="http://schemas.microsoft.com/office/drawing/2014/main" id="{EFE8F87A-C78D-FC4F-BF02-72234B75A21E}"/>
                </a:ext>
              </a:extLst>
            </p:cNvPr>
            <p:cNvSpPr>
              <a:spLocks noChangeArrowheads="1"/>
            </p:cNvSpPr>
            <p:nvPr/>
          </p:nvSpPr>
          <p:spPr bwMode="auto">
            <a:xfrm>
              <a:off x="4204" y="2712"/>
              <a:ext cx="1072"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58" name="Oval 169">
              <a:extLst>
                <a:ext uri="{FF2B5EF4-FFF2-40B4-BE49-F238E27FC236}">
                  <a16:creationId xmlns:a16="http://schemas.microsoft.com/office/drawing/2014/main" id="{3561EC03-55D7-CB4F-9B42-41C0601E2986}"/>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59" name="Oval 170">
              <a:extLst>
                <a:ext uri="{FF2B5EF4-FFF2-40B4-BE49-F238E27FC236}">
                  <a16:creationId xmlns:a16="http://schemas.microsoft.com/office/drawing/2014/main" id="{9989BA18-3069-6148-BA9B-5D850F16DD4B}"/>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60" name="Oval 171">
              <a:extLst>
                <a:ext uri="{FF2B5EF4-FFF2-40B4-BE49-F238E27FC236}">
                  <a16:creationId xmlns:a16="http://schemas.microsoft.com/office/drawing/2014/main" id="{CC4D23D9-26CA-9F4E-A3C7-7C04CAAB57D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61" name="Rectangle 172">
              <a:extLst>
                <a:ext uri="{FF2B5EF4-FFF2-40B4-BE49-F238E27FC236}">
                  <a16:creationId xmlns:a16="http://schemas.microsoft.com/office/drawing/2014/main" id="{99087599-A3BF-C84A-AFE6-4FF5A0DA2186}"/>
                </a:ext>
              </a:extLst>
            </p:cNvPr>
            <p:cNvSpPr>
              <a:spLocks noChangeArrowheads="1"/>
            </p:cNvSpPr>
            <p:nvPr/>
          </p:nvSpPr>
          <p:spPr bwMode="auto">
            <a:xfrm>
              <a:off x="5064" y="1835"/>
              <a:ext cx="83"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646" name="Rectangle 3">
            <a:extLst>
              <a:ext uri="{FF2B5EF4-FFF2-40B4-BE49-F238E27FC236}">
                <a16:creationId xmlns:a16="http://schemas.microsoft.com/office/drawing/2014/main" id="{CD6E50F1-ECE0-B442-99C5-EBCFADFE8FDF}"/>
              </a:ext>
            </a:extLst>
          </p:cNvPr>
          <p:cNvSpPr>
            <a:spLocks noGrp="1" noChangeArrowheads="1"/>
          </p:cNvSpPr>
          <p:nvPr>
            <p:ph type="title" idx="4294967295"/>
          </p:nvPr>
        </p:nvSpPr>
        <p:spPr>
          <a:xfrm>
            <a:off x="276225" y="44258"/>
            <a:ext cx="4659313" cy="1143000"/>
          </a:xfrm>
        </p:spPr>
        <p:txBody>
          <a:bodyPr/>
          <a:lstStyle/>
          <a:p>
            <a:pPr eaLnBrk="1" hangingPunct="1"/>
            <a:r>
              <a:rPr lang="en-US" altLang="en-US" dirty="0">
                <a:latin typeface="Helvetica Neue" panose="02000503000000020004" pitchFamily="2" charset="0"/>
                <a:ea typeface="Helvetica Neue" panose="02000503000000020004" pitchFamily="2" charset="0"/>
                <a:cs typeface="Helvetica Neue" panose="02000503000000020004" pitchFamily="2" charset="0"/>
              </a:rPr>
              <a:t>Throughput (more)</a:t>
            </a:r>
          </a:p>
        </p:txBody>
      </p:sp>
      <p:sp>
        <p:nvSpPr>
          <p:cNvPr id="112647" name="Rectangle 4">
            <a:extLst>
              <a:ext uri="{FF2B5EF4-FFF2-40B4-BE49-F238E27FC236}">
                <a16:creationId xmlns:a16="http://schemas.microsoft.com/office/drawing/2014/main" id="{8DE16EAD-1000-9847-90EC-6DA1931396BD}"/>
              </a:ext>
            </a:extLst>
          </p:cNvPr>
          <p:cNvSpPr>
            <a:spLocks noGrp="1" noChangeArrowheads="1"/>
          </p:cNvSpPr>
          <p:nvPr>
            <p:ph type="body" idx="4294967295"/>
          </p:nvPr>
        </p:nvSpPr>
        <p:spPr>
          <a:xfrm>
            <a:off x="519113" y="1447800"/>
            <a:ext cx="8150225" cy="554038"/>
          </a:xfrm>
        </p:spPr>
        <p:txBody>
          <a:bodyPr>
            <a:normAutofit fontScale="85000" lnSpcReduction="10000"/>
          </a:bodyPr>
          <a:lstStyle/>
          <a:p>
            <a:pPr eaLnBrk="1" hangingPunct="1"/>
            <a:r>
              <a:rPr lang="en-US" altLang="en-US" i="1" dirty="0">
                <a:latin typeface="Helvetica Neue" panose="02000503000000020004" pitchFamily="2" charset="0"/>
                <a:ea typeface="Helvetica Neue" panose="02000503000000020004" pitchFamily="2" charset="0"/>
                <a:cs typeface="Helvetica Neue" panose="02000503000000020004" pitchFamily="2" charset="0"/>
              </a:rPr>
              <a:t>R</a:t>
            </a:r>
            <a:r>
              <a:rPr lang="en-US" altLang="en-US" i="1" baseline="-25000" dirty="0">
                <a:latin typeface="Helvetica Neue" panose="02000503000000020004" pitchFamily="2" charset="0"/>
                <a:ea typeface="Helvetica Neue" panose="02000503000000020004" pitchFamily="2" charset="0"/>
                <a:cs typeface="Helvetica Neue" panose="02000503000000020004" pitchFamily="2" charset="0"/>
              </a:rPr>
              <a:t>s</a:t>
            </a:r>
            <a:r>
              <a:rPr lang="en-US" altLang="en-US" i="1" dirty="0">
                <a:latin typeface="Helvetica Neue" panose="02000503000000020004" pitchFamily="2" charset="0"/>
                <a:ea typeface="Helvetica Neue" panose="02000503000000020004" pitchFamily="2" charset="0"/>
                <a:cs typeface="Helvetica Neue" panose="02000503000000020004" pitchFamily="2" charset="0"/>
              </a:rPr>
              <a:t> &lt; </a:t>
            </a:r>
            <a:r>
              <a:rPr lang="en-US" altLang="en-US" i="1" dirty="0" err="1">
                <a:latin typeface="Helvetica Neue" panose="02000503000000020004" pitchFamily="2" charset="0"/>
                <a:ea typeface="Helvetica Neue" panose="02000503000000020004" pitchFamily="2" charset="0"/>
                <a:cs typeface="Helvetica Neue" panose="02000503000000020004" pitchFamily="2" charset="0"/>
              </a:rPr>
              <a:t>R</a:t>
            </a:r>
            <a:r>
              <a:rPr lang="en-US" altLang="en-US" i="1" baseline="-25000" dirty="0" err="1">
                <a:latin typeface="Helvetica Neue" panose="02000503000000020004" pitchFamily="2" charset="0"/>
                <a:ea typeface="Helvetica Neue" panose="02000503000000020004" pitchFamily="2" charset="0"/>
                <a:cs typeface="Helvetica Neue" panose="02000503000000020004" pitchFamily="2" charset="0"/>
              </a:rPr>
              <a:t>c</a:t>
            </a:r>
            <a:r>
              <a:rPr lang="en-US" altLang="en-US" i="1" dirty="0">
                <a:latin typeface="Helvetica Neue" panose="02000503000000020004" pitchFamily="2" charset="0"/>
                <a:ea typeface="Helvetica Neue" panose="02000503000000020004" pitchFamily="2" charset="0"/>
                <a:cs typeface="Helvetica Neue" panose="02000503000000020004" pitchFamily="2" charset="0"/>
              </a:rPr>
              <a:t>  </a:t>
            </a:r>
            <a:r>
              <a:rPr lang="en-US" altLang="en-US" dirty="0">
                <a:latin typeface="Helvetica Neue" panose="02000503000000020004" pitchFamily="2" charset="0"/>
                <a:ea typeface="Helvetica Neue" panose="02000503000000020004" pitchFamily="2" charset="0"/>
                <a:cs typeface="Helvetica Neue" panose="02000503000000020004" pitchFamily="2" charset="0"/>
              </a:rPr>
              <a:t>What is average end-end throughput?</a:t>
            </a:r>
          </a:p>
        </p:txBody>
      </p:sp>
      <p:grpSp>
        <p:nvGrpSpPr>
          <p:cNvPr id="112648" name="Group 34">
            <a:extLst>
              <a:ext uri="{FF2B5EF4-FFF2-40B4-BE49-F238E27FC236}">
                <a16:creationId xmlns:a16="http://schemas.microsoft.com/office/drawing/2014/main" id="{377DA1D1-4FE6-524F-AE9C-F111BBA7A92C}"/>
              </a:ext>
            </a:extLst>
          </p:cNvPr>
          <p:cNvGrpSpPr>
            <a:grpSpLocks/>
          </p:cNvGrpSpPr>
          <p:nvPr/>
        </p:nvGrpSpPr>
        <p:grpSpPr bwMode="auto">
          <a:xfrm>
            <a:off x="2066925" y="2606675"/>
            <a:ext cx="2136775" cy="307975"/>
            <a:chOff x="2249" y="3430"/>
            <a:chExt cx="1389" cy="256"/>
          </a:xfrm>
        </p:grpSpPr>
        <p:sp>
          <p:nvSpPr>
            <p:cNvPr id="256035" name="Oval 35">
              <a:extLst>
                <a:ext uri="{FF2B5EF4-FFF2-40B4-BE49-F238E27FC236}">
                  <a16:creationId xmlns:a16="http://schemas.microsoft.com/office/drawing/2014/main" id="{112ACD9B-C608-1E43-9237-F9960661FB2B}"/>
                </a:ext>
              </a:extLst>
            </p:cNvPr>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6036" name="Rectangle 36">
              <a:extLst>
                <a:ext uri="{FF2B5EF4-FFF2-40B4-BE49-F238E27FC236}">
                  <a16:creationId xmlns:a16="http://schemas.microsoft.com/office/drawing/2014/main" id="{F10DF414-72DB-7943-A2D6-98DA322C4372}"/>
                </a:ext>
              </a:extLst>
            </p:cNvPr>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36" name="Oval 37">
              <a:extLst>
                <a:ext uri="{FF2B5EF4-FFF2-40B4-BE49-F238E27FC236}">
                  <a16:creationId xmlns:a16="http://schemas.microsoft.com/office/drawing/2014/main" id="{ABCFDF92-F4FE-7647-AF81-BBCF0093BE65}"/>
                </a:ext>
              </a:extLst>
            </p:cNvPr>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6038" name="Rectangle 38">
              <a:extLst>
                <a:ext uri="{FF2B5EF4-FFF2-40B4-BE49-F238E27FC236}">
                  <a16:creationId xmlns:a16="http://schemas.microsoft.com/office/drawing/2014/main" id="{D7328DCA-5952-9347-B716-95F23B429680}"/>
                </a:ext>
              </a:extLst>
            </p:cNvPr>
            <p:cNvSpPr>
              <a:spLocks noChangeArrowheads="1"/>
            </p:cNvSpPr>
            <p:nvPr/>
          </p:nvSpPr>
          <p:spPr bwMode="auto">
            <a:xfrm>
              <a:off x="3562" y="3438"/>
              <a:ext cx="44" cy="245"/>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649" name="Text Box 39">
            <a:extLst>
              <a:ext uri="{FF2B5EF4-FFF2-40B4-BE49-F238E27FC236}">
                <a16:creationId xmlns:a16="http://schemas.microsoft.com/office/drawing/2014/main" id="{10EFDFD6-DC5C-3A47-9EF9-E76DB25E3A09}"/>
              </a:ext>
            </a:extLst>
          </p:cNvPr>
          <p:cNvSpPr txBox="1">
            <a:spLocks noChangeArrowheads="1"/>
          </p:cNvSpPr>
          <p:nvPr/>
        </p:nvSpPr>
        <p:spPr bwMode="auto">
          <a:xfrm>
            <a:off x="1855788" y="2562225"/>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a:latin typeface="Helvetica Neue" panose="02000503000000020004" pitchFamily="2" charset="0"/>
                <a:ea typeface="Helvetica Neue" panose="02000503000000020004" pitchFamily="2" charset="0"/>
                <a:cs typeface="Helvetica Neue" panose="02000503000000020004" pitchFamily="2" charset="0"/>
              </a:rPr>
              <a:t>  R</a:t>
            </a:r>
            <a:r>
              <a:rPr lang="en-US" altLang="en-US" sz="2800" baseline="-25000">
                <a:latin typeface="Helvetica Neue" panose="02000503000000020004" pitchFamily="2" charset="0"/>
                <a:ea typeface="Helvetica Neue" panose="02000503000000020004" pitchFamily="2" charset="0"/>
                <a:cs typeface="Helvetica Neue" panose="02000503000000020004" pitchFamily="2" charset="0"/>
              </a:rPr>
              <a:t>s</a:t>
            </a:r>
            <a:r>
              <a:rPr lang="en-US" altLang="en-US" sz="2000" baseline="-25000">
                <a:latin typeface="Helvetica Neue" panose="02000503000000020004" pitchFamily="2" charset="0"/>
                <a:ea typeface="Helvetica Neue" panose="02000503000000020004" pitchFamily="2" charset="0"/>
                <a:cs typeface="Helvetica Neue" panose="02000503000000020004" pitchFamily="2" charset="0"/>
              </a:rPr>
              <a:t> </a:t>
            </a:r>
            <a:r>
              <a:rPr lang="en-US" altLang="en-US" sz="2000">
                <a:latin typeface="Helvetica Neue" panose="02000503000000020004" pitchFamily="2" charset="0"/>
                <a:ea typeface="Helvetica Neue" panose="02000503000000020004" pitchFamily="2" charset="0"/>
                <a:cs typeface="Helvetica Neue" panose="02000503000000020004" pitchFamily="2" charset="0"/>
              </a:rPr>
              <a:t>bits/sec</a:t>
            </a:r>
          </a:p>
        </p:txBody>
      </p:sp>
      <p:sp>
        <p:nvSpPr>
          <p:cNvPr id="112650" name="AutoShape 42">
            <a:extLst>
              <a:ext uri="{FF2B5EF4-FFF2-40B4-BE49-F238E27FC236}">
                <a16:creationId xmlns:a16="http://schemas.microsoft.com/office/drawing/2014/main" id="{90997E9E-B4D6-574D-B69D-452B04D63C46}"/>
              </a:ext>
            </a:extLst>
          </p:cNvPr>
          <p:cNvSpPr>
            <a:spLocks noChangeArrowheads="1"/>
          </p:cNvSpPr>
          <p:nvPr/>
        </p:nvSpPr>
        <p:spPr bwMode="auto">
          <a:xfrm flipV="1">
            <a:off x="1255713" y="237490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51" name="AutoShape 43">
            <a:extLst>
              <a:ext uri="{FF2B5EF4-FFF2-40B4-BE49-F238E27FC236}">
                <a16:creationId xmlns:a16="http://schemas.microsoft.com/office/drawing/2014/main" id="{A12041AC-3998-E047-92DD-3894B88147DE}"/>
              </a:ext>
            </a:extLst>
          </p:cNvPr>
          <p:cNvSpPr>
            <a:spLocks noChangeArrowheads="1"/>
          </p:cNvSpPr>
          <p:nvPr/>
        </p:nvSpPr>
        <p:spPr bwMode="auto">
          <a:xfrm>
            <a:off x="7489825" y="2581275"/>
            <a:ext cx="817563"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652" name="Group 54">
            <a:extLst>
              <a:ext uri="{FF2B5EF4-FFF2-40B4-BE49-F238E27FC236}">
                <a16:creationId xmlns:a16="http://schemas.microsoft.com/office/drawing/2014/main" id="{F4F37A27-41AE-D74D-BF87-FCBA7B56A6E3}"/>
              </a:ext>
            </a:extLst>
          </p:cNvPr>
          <p:cNvGrpSpPr>
            <a:grpSpLocks/>
          </p:cNvGrpSpPr>
          <p:nvPr/>
        </p:nvGrpSpPr>
        <p:grpSpPr bwMode="auto">
          <a:xfrm>
            <a:off x="5440363" y="2473325"/>
            <a:ext cx="2790825" cy="569913"/>
            <a:chOff x="3130" y="3069"/>
            <a:chExt cx="1911" cy="366"/>
          </a:xfrm>
        </p:grpSpPr>
        <p:grpSp>
          <p:nvGrpSpPr>
            <p:cNvPr id="112728" name="Group 45">
              <a:extLst>
                <a:ext uri="{FF2B5EF4-FFF2-40B4-BE49-F238E27FC236}">
                  <a16:creationId xmlns:a16="http://schemas.microsoft.com/office/drawing/2014/main" id="{CE60EE0E-FD56-C742-9E1C-D9087B35FBD6}"/>
                </a:ext>
              </a:extLst>
            </p:cNvPr>
            <p:cNvGrpSpPr>
              <a:grpSpLocks/>
            </p:cNvGrpSpPr>
            <p:nvPr/>
          </p:nvGrpSpPr>
          <p:grpSpPr bwMode="auto">
            <a:xfrm>
              <a:off x="3130" y="3069"/>
              <a:ext cx="1765" cy="366"/>
              <a:chOff x="2249" y="3430"/>
              <a:chExt cx="1389" cy="256"/>
            </a:xfrm>
          </p:grpSpPr>
          <p:sp>
            <p:nvSpPr>
              <p:cNvPr id="256046" name="Oval 46">
                <a:extLst>
                  <a:ext uri="{FF2B5EF4-FFF2-40B4-BE49-F238E27FC236}">
                    <a16:creationId xmlns:a16="http://schemas.microsoft.com/office/drawing/2014/main" id="{D4745194-9A6C-4647-A2F7-832DF3E895AF}"/>
                  </a:ext>
                </a:extLst>
              </p:cNvPr>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6047" name="Rectangle 47">
                <a:extLst>
                  <a:ext uri="{FF2B5EF4-FFF2-40B4-BE49-F238E27FC236}">
                    <a16:creationId xmlns:a16="http://schemas.microsoft.com/office/drawing/2014/main" id="{9FE879C6-0ABA-5C42-93B2-BF03C427609B}"/>
                  </a:ext>
                </a:extLst>
              </p:cNvPr>
              <p:cNvSpPr>
                <a:spLocks noChangeArrowheads="1"/>
              </p:cNvSpPr>
              <p:nvPr/>
            </p:nvSpPr>
            <p:spPr bwMode="auto">
              <a:xfrm>
                <a:off x="2275" y="3433"/>
                <a:ext cx="1329"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32" name="Oval 48">
                <a:extLst>
                  <a:ext uri="{FF2B5EF4-FFF2-40B4-BE49-F238E27FC236}">
                    <a16:creationId xmlns:a16="http://schemas.microsoft.com/office/drawing/2014/main" id="{A0537C08-F1F6-EE48-8078-4C3AC1FE3B9B}"/>
                  </a:ext>
                </a:extLst>
              </p:cNvPr>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6049" name="Rectangle 49">
                <a:extLst>
                  <a:ext uri="{FF2B5EF4-FFF2-40B4-BE49-F238E27FC236}">
                    <a16:creationId xmlns:a16="http://schemas.microsoft.com/office/drawing/2014/main" id="{99DAFBF7-C7F5-4240-AA95-DD19B57D3706}"/>
                  </a:ext>
                </a:extLst>
              </p:cNvPr>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729" name="Text Box 50">
              <a:extLst>
                <a:ext uri="{FF2B5EF4-FFF2-40B4-BE49-F238E27FC236}">
                  <a16:creationId xmlns:a16="http://schemas.microsoft.com/office/drawing/2014/main" id="{588A4ADF-13C8-C946-A79C-B7B40F829456}"/>
                </a:ext>
              </a:extLst>
            </p:cNvPr>
            <p:cNvSpPr txBox="1">
              <a:spLocks noChangeArrowheads="1"/>
            </p:cNvSpPr>
            <p:nvPr/>
          </p:nvSpPr>
          <p:spPr bwMode="auto">
            <a:xfrm>
              <a:off x="3181" y="3135"/>
              <a:ext cx="186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a:latin typeface="Helvetica Neue" panose="02000503000000020004" pitchFamily="2" charset="0"/>
                  <a:ea typeface="Helvetica Neue" panose="02000503000000020004" pitchFamily="2" charset="0"/>
                  <a:cs typeface="Helvetica Neue" panose="02000503000000020004" pitchFamily="2" charset="0"/>
                </a:rPr>
                <a:t>R</a:t>
              </a:r>
              <a:r>
                <a:rPr lang="en-US" altLang="en-US" sz="2800" baseline="-25000">
                  <a:latin typeface="Helvetica Neue" panose="02000503000000020004" pitchFamily="2" charset="0"/>
                  <a:ea typeface="Helvetica Neue" panose="02000503000000020004" pitchFamily="2" charset="0"/>
                  <a:cs typeface="Helvetica Neue" panose="02000503000000020004" pitchFamily="2" charset="0"/>
                </a:rPr>
                <a:t>c</a:t>
              </a:r>
              <a:r>
                <a:rPr lang="en-US" altLang="en-US" sz="2000" baseline="-25000">
                  <a:latin typeface="Helvetica Neue" panose="02000503000000020004" pitchFamily="2" charset="0"/>
                  <a:ea typeface="Helvetica Neue" panose="02000503000000020004" pitchFamily="2" charset="0"/>
                  <a:cs typeface="Helvetica Neue" panose="02000503000000020004" pitchFamily="2" charset="0"/>
                </a:rPr>
                <a:t> </a:t>
              </a:r>
              <a:r>
                <a:rPr lang="en-US" altLang="en-US" sz="2000">
                  <a:latin typeface="Helvetica Neue" panose="02000503000000020004" pitchFamily="2" charset="0"/>
                  <a:ea typeface="Helvetica Neue" panose="02000503000000020004" pitchFamily="2" charset="0"/>
                  <a:cs typeface="Helvetica Neue" panose="02000503000000020004" pitchFamily="2" charset="0"/>
                </a:rPr>
                <a:t>bits/sec</a:t>
              </a:r>
            </a:p>
          </p:txBody>
        </p:sp>
      </p:grpSp>
      <p:sp>
        <p:nvSpPr>
          <p:cNvPr id="25623" name="Rectangle 56">
            <a:extLst>
              <a:ext uri="{FF2B5EF4-FFF2-40B4-BE49-F238E27FC236}">
                <a16:creationId xmlns:a16="http://schemas.microsoft.com/office/drawing/2014/main" id="{1FE93775-184D-CE4B-9840-857B93F5DC66}"/>
              </a:ext>
            </a:extLst>
          </p:cNvPr>
          <p:cNvSpPr>
            <a:spLocks noChangeArrowheads="1"/>
          </p:cNvSpPr>
          <p:nvPr/>
        </p:nvSpPr>
        <p:spPr bwMode="auto">
          <a:xfrm>
            <a:off x="555625" y="3330575"/>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rgbClr val="000099"/>
              </a:buClr>
              <a:buSzPct val="100000"/>
              <a:buFont typeface="Wingdings" pitchFamily="2" charset="2"/>
              <a:buChar char="§"/>
            </a:pPr>
            <a:r>
              <a:rPr lang="en-US" altLang="en-US" sz="2800" i="1" dirty="0">
                <a:latin typeface="Helvetica Neue" panose="02000503000000020004" pitchFamily="2" charset="0"/>
                <a:ea typeface="Helvetica Neue" panose="02000503000000020004" pitchFamily="2" charset="0"/>
                <a:cs typeface="Helvetica Neue" panose="02000503000000020004" pitchFamily="2" charset="0"/>
              </a:rPr>
              <a:t>R</a:t>
            </a:r>
            <a:r>
              <a:rPr lang="en-US" altLang="en-US" sz="2800" i="1" baseline="-25000" dirty="0">
                <a:latin typeface="Helvetica Neue" panose="02000503000000020004" pitchFamily="2" charset="0"/>
                <a:ea typeface="Helvetica Neue" panose="02000503000000020004" pitchFamily="2" charset="0"/>
                <a:cs typeface="Helvetica Neue" panose="02000503000000020004" pitchFamily="2" charset="0"/>
              </a:rPr>
              <a:t>s</a:t>
            </a:r>
            <a:r>
              <a:rPr lang="en-US" altLang="en-US" sz="2800" i="1" dirty="0">
                <a:latin typeface="Helvetica Neue" panose="02000503000000020004" pitchFamily="2" charset="0"/>
                <a:ea typeface="Helvetica Neue" panose="02000503000000020004" pitchFamily="2" charset="0"/>
                <a:cs typeface="Helvetica Neue" panose="02000503000000020004" pitchFamily="2" charset="0"/>
              </a:rPr>
              <a:t> &gt; </a:t>
            </a:r>
            <a:r>
              <a:rPr lang="en-US" altLang="en-US" sz="2800" i="1" dirty="0" err="1">
                <a:latin typeface="Helvetica Neue" panose="02000503000000020004" pitchFamily="2" charset="0"/>
                <a:ea typeface="Helvetica Neue" panose="02000503000000020004" pitchFamily="2" charset="0"/>
                <a:cs typeface="Helvetica Neue" panose="02000503000000020004" pitchFamily="2" charset="0"/>
              </a:rPr>
              <a:t>R</a:t>
            </a:r>
            <a:r>
              <a:rPr lang="en-US" altLang="en-US" sz="2800" i="1" baseline="-25000" dirty="0" err="1">
                <a:latin typeface="Helvetica Neue" panose="02000503000000020004" pitchFamily="2" charset="0"/>
                <a:ea typeface="Helvetica Neue" panose="02000503000000020004" pitchFamily="2" charset="0"/>
                <a:cs typeface="Helvetica Neue" panose="02000503000000020004" pitchFamily="2" charset="0"/>
              </a:rPr>
              <a:t>c</a:t>
            </a:r>
            <a:r>
              <a:rPr lang="en-US" altLang="en-US" sz="2800" i="1" dirty="0">
                <a:latin typeface="Helvetica Neue" panose="02000503000000020004" pitchFamily="2" charset="0"/>
                <a:ea typeface="Helvetica Neue" panose="02000503000000020004" pitchFamily="2" charset="0"/>
                <a:cs typeface="Helvetica Neue" panose="02000503000000020004" pitchFamily="2" charset="0"/>
              </a:rPr>
              <a:t>  </a:t>
            </a:r>
            <a:r>
              <a:rPr lang="en-US" altLang="en-US" sz="2800" dirty="0">
                <a:latin typeface="Helvetica Neue" panose="02000503000000020004" pitchFamily="2" charset="0"/>
                <a:ea typeface="Helvetica Neue" panose="02000503000000020004" pitchFamily="2" charset="0"/>
                <a:cs typeface="Helvetica Neue" panose="02000503000000020004" pitchFamily="2" charset="0"/>
              </a:rPr>
              <a:t>What is average end-end throughput?</a:t>
            </a:r>
          </a:p>
        </p:txBody>
      </p:sp>
      <p:sp>
        <p:nvSpPr>
          <p:cNvPr id="112726" name="Text Box 101">
            <a:extLst>
              <a:ext uri="{FF2B5EF4-FFF2-40B4-BE49-F238E27FC236}">
                <a16:creationId xmlns:a16="http://schemas.microsoft.com/office/drawing/2014/main" id="{66D6BC0A-3917-7144-8DDC-6ACAD3A54A49}"/>
              </a:ext>
            </a:extLst>
          </p:cNvPr>
          <p:cNvSpPr txBox="1">
            <a:spLocks noChangeArrowheads="1"/>
          </p:cNvSpPr>
          <p:nvPr/>
        </p:nvSpPr>
        <p:spPr bwMode="auto">
          <a:xfrm>
            <a:off x="842072" y="5488781"/>
            <a:ext cx="6989956"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The bottleneck link on end-end path that constrains end-end throughput</a:t>
            </a:r>
          </a:p>
        </p:txBody>
      </p:sp>
      <p:sp>
        <p:nvSpPr>
          <p:cNvPr id="112655" name="AutoShape 51">
            <a:extLst>
              <a:ext uri="{FF2B5EF4-FFF2-40B4-BE49-F238E27FC236}">
                <a16:creationId xmlns:a16="http://schemas.microsoft.com/office/drawing/2014/main" id="{3F1637EE-E5BF-E142-A743-47DF4E21DEDC}"/>
              </a:ext>
            </a:extLst>
          </p:cNvPr>
          <p:cNvSpPr>
            <a:spLocks noChangeArrowheads="1"/>
          </p:cNvSpPr>
          <p:nvPr/>
        </p:nvSpPr>
        <p:spPr bwMode="auto">
          <a:xfrm>
            <a:off x="4205288" y="257492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656" name="Group 132">
            <a:extLst>
              <a:ext uri="{FF2B5EF4-FFF2-40B4-BE49-F238E27FC236}">
                <a16:creationId xmlns:a16="http://schemas.microsoft.com/office/drawing/2014/main" id="{3B6EBA85-D5D9-D94D-8AB1-699A01542522}"/>
              </a:ext>
            </a:extLst>
          </p:cNvPr>
          <p:cNvGrpSpPr>
            <a:grpSpLocks/>
          </p:cNvGrpSpPr>
          <p:nvPr/>
        </p:nvGrpSpPr>
        <p:grpSpPr bwMode="auto">
          <a:xfrm flipH="1">
            <a:off x="8232775" y="2420938"/>
            <a:ext cx="871538" cy="885825"/>
            <a:chOff x="-44" y="1473"/>
            <a:chExt cx="981" cy="1105"/>
          </a:xfrm>
        </p:grpSpPr>
        <p:pic>
          <p:nvPicPr>
            <p:cNvPr id="112723" name="Picture 133" descr="desktop_computer_stylized_medium">
              <a:extLst>
                <a:ext uri="{FF2B5EF4-FFF2-40B4-BE49-F238E27FC236}">
                  <a16:creationId xmlns:a16="http://schemas.microsoft.com/office/drawing/2014/main" id="{8CB55EAD-9FD6-D742-B596-B8BD14EEC6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4" name="Freeform 134">
              <a:extLst>
                <a:ext uri="{FF2B5EF4-FFF2-40B4-BE49-F238E27FC236}">
                  <a16:creationId xmlns:a16="http://schemas.microsoft.com/office/drawing/2014/main" id="{E815DE24-46AD-0C4E-9126-25B8D761E2FB}"/>
                </a:ext>
              </a:extLst>
            </p:cNvPr>
            <p:cNvSpPr>
              <a:spLocks/>
            </p:cNvSpPr>
            <p:nvPr/>
          </p:nvSpPr>
          <p:spPr bwMode="auto">
            <a:xfrm flipH="1">
              <a:off x="374" y="1579"/>
              <a:ext cx="477" cy="506"/>
            </a:xfrm>
            <a:custGeom>
              <a:avLst/>
              <a:gdLst>
                <a:gd name="T0" fmla="*/ 0 w 356"/>
                <a:gd name="T1" fmla="*/ 0 h 368"/>
                <a:gd name="T2" fmla="*/ 58127 w 356"/>
                <a:gd name="T3" fmla="*/ 4362 h 368"/>
                <a:gd name="T4" fmla="*/ 68956 w 356"/>
                <a:gd name="T5" fmla="*/ 90881 h 368"/>
                <a:gd name="T6" fmla="*/ 15197 w 356"/>
                <a:gd name="T7" fmla="*/ 11365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657" name="AutoShape 327">
            <a:extLst>
              <a:ext uri="{FF2B5EF4-FFF2-40B4-BE49-F238E27FC236}">
                <a16:creationId xmlns:a16="http://schemas.microsoft.com/office/drawing/2014/main" id="{0EAB566C-0745-B64E-8D46-9DC763BAF5F8}"/>
              </a:ext>
            </a:extLst>
          </p:cNvPr>
          <p:cNvSpPr>
            <a:spLocks noChangeArrowheads="1"/>
          </p:cNvSpPr>
          <p:nvPr/>
        </p:nvSpPr>
        <p:spPr bwMode="auto">
          <a:xfrm>
            <a:off x="1168400" y="2117725"/>
            <a:ext cx="407988" cy="431800"/>
          </a:xfrm>
          <a:prstGeom prst="can">
            <a:avLst>
              <a:gd name="adj" fmla="val 2139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5" name="Group 206">
            <a:extLst>
              <a:ext uri="{FF2B5EF4-FFF2-40B4-BE49-F238E27FC236}">
                <a16:creationId xmlns:a16="http://schemas.microsoft.com/office/drawing/2014/main" id="{16745223-32AB-FC48-B837-3EF66D18871F}"/>
              </a:ext>
            </a:extLst>
          </p:cNvPr>
          <p:cNvGrpSpPr>
            <a:grpSpLocks/>
          </p:cNvGrpSpPr>
          <p:nvPr/>
        </p:nvGrpSpPr>
        <p:grpSpPr bwMode="auto">
          <a:xfrm>
            <a:off x="1230313" y="3927475"/>
            <a:ext cx="7935912" cy="1166813"/>
            <a:chOff x="775" y="2474"/>
            <a:chExt cx="4999" cy="735"/>
          </a:xfrm>
        </p:grpSpPr>
        <p:grpSp>
          <p:nvGrpSpPr>
            <p:cNvPr id="112660" name="Group 173">
              <a:extLst>
                <a:ext uri="{FF2B5EF4-FFF2-40B4-BE49-F238E27FC236}">
                  <a16:creationId xmlns:a16="http://schemas.microsoft.com/office/drawing/2014/main" id="{F9D51F4B-9A35-5441-909A-3527C8444FB6}"/>
                </a:ext>
              </a:extLst>
            </p:cNvPr>
            <p:cNvGrpSpPr>
              <a:grpSpLocks/>
            </p:cNvGrpSpPr>
            <p:nvPr/>
          </p:nvGrpSpPr>
          <p:grpSpPr bwMode="auto">
            <a:xfrm>
              <a:off x="1056" y="2589"/>
              <a:ext cx="222" cy="552"/>
              <a:chOff x="4140" y="429"/>
              <a:chExt cx="1425" cy="2396"/>
            </a:xfrm>
          </p:grpSpPr>
          <p:sp>
            <p:nvSpPr>
              <p:cNvPr id="112691" name="Freeform 174">
                <a:extLst>
                  <a:ext uri="{FF2B5EF4-FFF2-40B4-BE49-F238E27FC236}">
                    <a16:creationId xmlns:a16="http://schemas.microsoft.com/office/drawing/2014/main" id="{9C621081-A0A8-1C4B-B8ED-31D6FA32177D}"/>
                  </a:ext>
                </a:extLst>
              </p:cNvPr>
              <p:cNvSpPr>
                <a:spLocks/>
              </p:cNvSpPr>
              <p:nvPr/>
            </p:nvSpPr>
            <p:spPr bwMode="auto">
              <a:xfrm>
                <a:off x="5268" y="433"/>
                <a:ext cx="283" cy="2286"/>
              </a:xfrm>
              <a:custGeom>
                <a:avLst/>
                <a:gdLst>
                  <a:gd name="T0" fmla="*/ 2 w 354"/>
                  <a:gd name="T1" fmla="*/ 0 h 2742"/>
                  <a:gd name="T2" fmla="*/ 6 w 354"/>
                  <a:gd name="T3" fmla="*/ 13 h 2742"/>
                  <a:gd name="T4" fmla="*/ 6 w 354"/>
                  <a:gd name="T5" fmla="*/ 99 h 2742"/>
                  <a:gd name="T6" fmla="*/ 0 w 354"/>
                  <a:gd name="T7" fmla="*/ 10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92" name="Rectangle 175">
                <a:extLst>
                  <a:ext uri="{FF2B5EF4-FFF2-40B4-BE49-F238E27FC236}">
                    <a16:creationId xmlns:a16="http://schemas.microsoft.com/office/drawing/2014/main" id="{EDC906CC-9CA7-EC4B-81D8-B7E34574694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93" name="Freeform 176">
                <a:extLst>
                  <a:ext uri="{FF2B5EF4-FFF2-40B4-BE49-F238E27FC236}">
                    <a16:creationId xmlns:a16="http://schemas.microsoft.com/office/drawing/2014/main" id="{3719EF18-059F-AA40-826A-DA69603F5632}"/>
                  </a:ext>
                </a:extLst>
              </p:cNvPr>
              <p:cNvSpPr>
                <a:spLocks/>
              </p:cNvSpPr>
              <p:nvPr/>
            </p:nvSpPr>
            <p:spPr bwMode="auto">
              <a:xfrm>
                <a:off x="5321" y="570"/>
                <a:ext cx="169" cy="2115"/>
              </a:xfrm>
              <a:custGeom>
                <a:avLst/>
                <a:gdLst>
                  <a:gd name="T0" fmla="*/ 2 w 211"/>
                  <a:gd name="T1" fmla="*/ 0 h 2537"/>
                  <a:gd name="T2" fmla="*/ 4 w 211"/>
                  <a:gd name="T3" fmla="*/ 9 h 2537"/>
                  <a:gd name="T4" fmla="*/ 2 w 211"/>
                  <a:gd name="T5" fmla="*/ 94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94" name="Freeform 177">
                <a:extLst>
                  <a:ext uri="{FF2B5EF4-FFF2-40B4-BE49-F238E27FC236}">
                    <a16:creationId xmlns:a16="http://schemas.microsoft.com/office/drawing/2014/main" id="{EE25BFA1-4B7B-B141-B11B-BCE14377F509}"/>
                  </a:ext>
                </a:extLst>
              </p:cNvPr>
              <p:cNvSpPr>
                <a:spLocks/>
              </p:cNvSpPr>
              <p:nvPr/>
            </p:nvSpPr>
            <p:spPr bwMode="auto">
              <a:xfrm>
                <a:off x="5284" y="1640"/>
                <a:ext cx="263" cy="189"/>
              </a:xfrm>
              <a:custGeom>
                <a:avLst/>
                <a:gdLst>
                  <a:gd name="T0" fmla="*/ 2 w 328"/>
                  <a:gd name="T1" fmla="*/ 0 h 226"/>
                  <a:gd name="T2" fmla="*/ 6 w 328"/>
                  <a:gd name="T3" fmla="*/ 6 h 226"/>
                  <a:gd name="T4" fmla="*/ 6 w 328"/>
                  <a:gd name="T5" fmla="*/ 9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95" name="Rectangle 178">
                <a:extLst>
                  <a:ext uri="{FF2B5EF4-FFF2-40B4-BE49-F238E27FC236}">
                    <a16:creationId xmlns:a16="http://schemas.microsoft.com/office/drawing/2014/main" id="{7712EDF5-2EBD-F84B-BBD8-428196FD9F5E}"/>
                  </a:ext>
                </a:extLst>
              </p:cNvPr>
              <p:cNvSpPr>
                <a:spLocks noChangeArrowheads="1"/>
              </p:cNvSpPr>
              <p:nvPr/>
            </p:nvSpPr>
            <p:spPr bwMode="auto">
              <a:xfrm>
                <a:off x="4211" y="694"/>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696" name="Group 179">
                <a:extLst>
                  <a:ext uri="{FF2B5EF4-FFF2-40B4-BE49-F238E27FC236}">
                    <a16:creationId xmlns:a16="http://schemas.microsoft.com/office/drawing/2014/main" id="{AC86F013-5043-564F-B97F-7607FB3B4E47}"/>
                  </a:ext>
                </a:extLst>
              </p:cNvPr>
              <p:cNvGrpSpPr>
                <a:grpSpLocks/>
              </p:cNvGrpSpPr>
              <p:nvPr/>
            </p:nvGrpSpPr>
            <p:grpSpPr bwMode="auto">
              <a:xfrm>
                <a:off x="4749" y="668"/>
                <a:ext cx="581" cy="145"/>
                <a:chOff x="614" y="2568"/>
                <a:chExt cx="725" cy="139"/>
              </a:xfrm>
            </p:grpSpPr>
            <p:sp>
              <p:nvSpPr>
                <p:cNvPr id="112721" name="AutoShape 180">
                  <a:extLst>
                    <a:ext uri="{FF2B5EF4-FFF2-40B4-BE49-F238E27FC236}">
                      <a16:creationId xmlns:a16="http://schemas.microsoft.com/office/drawing/2014/main" id="{C05CE0F9-945C-6749-B791-4322EE8128E6}"/>
                    </a:ext>
                  </a:extLst>
                </p:cNvPr>
                <p:cNvSpPr>
                  <a:spLocks noChangeArrowheads="1"/>
                </p:cNvSpPr>
                <p:nvPr/>
              </p:nvSpPr>
              <p:spPr bwMode="auto">
                <a:xfrm>
                  <a:off x="615" y="2568"/>
                  <a:ext cx="721"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22" name="AutoShape 181">
                  <a:extLst>
                    <a:ext uri="{FF2B5EF4-FFF2-40B4-BE49-F238E27FC236}">
                      <a16:creationId xmlns:a16="http://schemas.microsoft.com/office/drawing/2014/main" id="{A844AC69-6193-3846-AAA0-163A513B5FD5}"/>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697" name="Rectangle 182">
                <a:extLst>
                  <a:ext uri="{FF2B5EF4-FFF2-40B4-BE49-F238E27FC236}">
                    <a16:creationId xmlns:a16="http://schemas.microsoft.com/office/drawing/2014/main" id="{9D78A0D6-BBFE-D441-AB3B-3DFBFDC4D7E4}"/>
                  </a:ext>
                </a:extLst>
              </p:cNvPr>
              <p:cNvSpPr>
                <a:spLocks noChangeArrowheads="1"/>
              </p:cNvSpPr>
              <p:nvPr/>
            </p:nvSpPr>
            <p:spPr bwMode="auto">
              <a:xfrm>
                <a:off x="4223" y="1019"/>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698" name="Group 183">
                <a:extLst>
                  <a:ext uri="{FF2B5EF4-FFF2-40B4-BE49-F238E27FC236}">
                    <a16:creationId xmlns:a16="http://schemas.microsoft.com/office/drawing/2014/main" id="{7F801A61-3C91-1E40-889E-6CCD03F50BC1}"/>
                  </a:ext>
                </a:extLst>
              </p:cNvPr>
              <p:cNvGrpSpPr>
                <a:grpSpLocks/>
              </p:cNvGrpSpPr>
              <p:nvPr/>
            </p:nvGrpSpPr>
            <p:grpSpPr bwMode="auto">
              <a:xfrm>
                <a:off x="4747" y="994"/>
                <a:ext cx="581" cy="134"/>
                <a:chOff x="614" y="2568"/>
                <a:chExt cx="725" cy="139"/>
              </a:xfrm>
            </p:grpSpPr>
            <p:sp>
              <p:nvSpPr>
                <p:cNvPr id="112719" name="AutoShape 184">
                  <a:extLst>
                    <a:ext uri="{FF2B5EF4-FFF2-40B4-BE49-F238E27FC236}">
                      <a16:creationId xmlns:a16="http://schemas.microsoft.com/office/drawing/2014/main" id="{86124075-94C9-6B44-A30E-0415751EE4EF}"/>
                    </a:ext>
                  </a:extLst>
                </p:cNvPr>
                <p:cNvSpPr>
                  <a:spLocks noChangeArrowheads="1"/>
                </p:cNvSpPr>
                <p:nvPr/>
              </p:nvSpPr>
              <p:spPr bwMode="auto">
                <a:xfrm>
                  <a:off x="617" y="2567"/>
                  <a:ext cx="72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20" name="AutoShape 185">
                  <a:extLst>
                    <a:ext uri="{FF2B5EF4-FFF2-40B4-BE49-F238E27FC236}">
                      <a16:creationId xmlns:a16="http://schemas.microsoft.com/office/drawing/2014/main" id="{22DEF2AF-9699-B649-B4B9-08511AC4354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699" name="Rectangle 186">
                <a:extLst>
                  <a:ext uri="{FF2B5EF4-FFF2-40B4-BE49-F238E27FC236}">
                    <a16:creationId xmlns:a16="http://schemas.microsoft.com/office/drawing/2014/main" id="{C53737C5-FA7E-9348-BEBF-A36A23B4111B}"/>
                  </a:ext>
                </a:extLst>
              </p:cNvPr>
              <p:cNvSpPr>
                <a:spLocks noChangeArrowheads="1"/>
              </p:cNvSpPr>
              <p:nvPr/>
            </p:nvSpPr>
            <p:spPr bwMode="auto">
              <a:xfrm>
                <a:off x="4217" y="1358"/>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00" name="Rectangle 187">
                <a:extLst>
                  <a:ext uri="{FF2B5EF4-FFF2-40B4-BE49-F238E27FC236}">
                    <a16:creationId xmlns:a16="http://schemas.microsoft.com/office/drawing/2014/main" id="{86CAB8D9-B6F0-DE44-8909-4EB425F2A9C1}"/>
                  </a:ext>
                </a:extLst>
              </p:cNvPr>
              <p:cNvSpPr>
                <a:spLocks noChangeArrowheads="1"/>
              </p:cNvSpPr>
              <p:nvPr/>
            </p:nvSpPr>
            <p:spPr bwMode="auto">
              <a:xfrm>
                <a:off x="4230" y="1653"/>
                <a:ext cx="597"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701" name="Group 188">
                <a:extLst>
                  <a:ext uri="{FF2B5EF4-FFF2-40B4-BE49-F238E27FC236}">
                    <a16:creationId xmlns:a16="http://schemas.microsoft.com/office/drawing/2014/main" id="{EECA5E04-FF01-3E4F-B16D-6DD7C1511331}"/>
                  </a:ext>
                </a:extLst>
              </p:cNvPr>
              <p:cNvGrpSpPr>
                <a:grpSpLocks/>
              </p:cNvGrpSpPr>
              <p:nvPr/>
            </p:nvGrpSpPr>
            <p:grpSpPr bwMode="auto">
              <a:xfrm>
                <a:off x="4735" y="1627"/>
                <a:ext cx="582" cy="151"/>
                <a:chOff x="614" y="2568"/>
                <a:chExt cx="725" cy="139"/>
              </a:xfrm>
            </p:grpSpPr>
            <p:sp>
              <p:nvSpPr>
                <p:cNvPr id="112717" name="AutoShape 189">
                  <a:extLst>
                    <a:ext uri="{FF2B5EF4-FFF2-40B4-BE49-F238E27FC236}">
                      <a16:creationId xmlns:a16="http://schemas.microsoft.com/office/drawing/2014/main" id="{9496138D-797E-EA43-9186-99E24300FD2F}"/>
                    </a:ext>
                  </a:extLst>
                </p:cNvPr>
                <p:cNvSpPr>
                  <a:spLocks noChangeArrowheads="1"/>
                </p:cNvSpPr>
                <p:nvPr/>
              </p:nvSpPr>
              <p:spPr bwMode="auto">
                <a:xfrm>
                  <a:off x="616" y="2568"/>
                  <a:ext cx="72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18" name="AutoShape 190">
                  <a:extLst>
                    <a:ext uri="{FF2B5EF4-FFF2-40B4-BE49-F238E27FC236}">
                      <a16:creationId xmlns:a16="http://schemas.microsoft.com/office/drawing/2014/main" id="{73D9B3AC-ED21-634B-8D8A-D60F7DFC996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702" name="Freeform 191">
                <a:extLst>
                  <a:ext uri="{FF2B5EF4-FFF2-40B4-BE49-F238E27FC236}">
                    <a16:creationId xmlns:a16="http://schemas.microsoft.com/office/drawing/2014/main" id="{5835F3DA-211A-F14B-92B8-62FAB356DED3}"/>
                  </a:ext>
                </a:extLst>
              </p:cNvPr>
              <p:cNvSpPr>
                <a:spLocks/>
              </p:cNvSpPr>
              <p:nvPr/>
            </p:nvSpPr>
            <p:spPr bwMode="auto">
              <a:xfrm>
                <a:off x="5288" y="1354"/>
                <a:ext cx="263" cy="188"/>
              </a:xfrm>
              <a:custGeom>
                <a:avLst/>
                <a:gdLst>
                  <a:gd name="T0" fmla="*/ 2 w 328"/>
                  <a:gd name="T1" fmla="*/ 0 h 226"/>
                  <a:gd name="T2" fmla="*/ 6 w 328"/>
                  <a:gd name="T3" fmla="*/ 5 h 226"/>
                  <a:gd name="T4" fmla="*/ 6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703" name="Group 192">
                <a:extLst>
                  <a:ext uri="{FF2B5EF4-FFF2-40B4-BE49-F238E27FC236}">
                    <a16:creationId xmlns:a16="http://schemas.microsoft.com/office/drawing/2014/main" id="{010D34F2-CDA3-E14F-B30E-60A0AAB6EC93}"/>
                  </a:ext>
                </a:extLst>
              </p:cNvPr>
              <p:cNvGrpSpPr>
                <a:grpSpLocks/>
              </p:cNvGrpSpPr>
              <p:nvPr/>
            </p:nvGrpSpPr>
            <p:grpSpPr bwMode="auto">
              <a:xfrm>
                <a:off x="4739" y="1327"/>
                <a:ext cx="582" cy="139"/>
                <a:chOff x="614" y="2568"/>
                <a:chExt cx="725" cy="139"/>
              </a:xfrm>
            </p:grpSpPr>
            <p:sp>
              <p:nvSpPr>
                <p:cNvPr id="112715" name="AutoShape 193">
                  <a:extLst>
                    <a:ext uri="{FF2B5EF4-FFF2-40B4-BE49-F238E27FC236}">
                      <a16:creationId xmlns:a16="http://schemas.microsoft.com/office/drawing/2014/main" id="{C2AFCF65-C4DF-7542-81F5-EC0F1BFCC164}"/>
                    </a:ext>
                  </a:extLst>
                </p:cNvPr>
                <p:cNvSpPr>
                  <a:spLocks noChangeArrowheads="1"/>
                </p:cNvSpPr>
                <p:nvPr/>
              </p:nvSpPr>
              <p:spPr bwMode="auto">
                <a:xfrm>
                  <a:off x="611" y="2568"/>
                  <a:ext cx="728"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16" name="AutoShape 194">
                  <a:extLst>
                    <a:ext uri="{FF2B5EF4-FFF2-40B4-BE49-F238E27FC236}">
                      <a16:creationId xmlns:a16="http://schemas.microsoft.com/office/drawing/2014/main" id="{32BA8537-62DF-7241-B4F4-0D1C29934348}"/>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704" name="Rectangle 195">
                <a:extLst>
                  <a:ext uri="{FF2B5EF4-FFF2-40B4-BE49-F238E27FC236}">
                    <a16:creationId xmlns:a16="http://schemas.microsoft.com/office/drawing/2014/main" id="{2F6E4B2D-7223-2B41-B378-23567F3CCED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05" name="Freeform 196">
                <a:extLst>
                  <a:ext uri="{FF2B5EF4-FFF2-40B4-BE49-F238E27FC236}">
                    <a16:creationId xmlns:a16="http://schemas.microsoft.com/office/drawing/2014/main" id="{94C04F53-594B-D940-B1D4-4684656880BA}"/>
                  </a:ext>
                </a:extLst>
              </p:cNvPr>
              <p:cNvSpPr>
                <a:spLocks/>
              </p:cNvSpPr>
              <p:nvPr/>
            </p:nvSpPr>
            <p:spPr bwMode="auto">
              <a:xfrm>
                <a:off x="5312" y="1007"/>
                <a:ext cx="237" cy="213"/>
              </a:xfrm>
              <a:custGeom>
                <a:avLst/>
                <a:gdLst>
                  <a:gd name="T0" fmla="*/ 2 w 296"/>
                  <a:gd name="T1" fmla="*/ 0 h 256"/>
                  <a:gd name="T2" fmla="*/ 6 w 296"/>
                  <a:gd name="T3" fmla="*/ 5 h 256"/>
                  <a:gd name="T4" fmla="*/ 6 w 296"/>
                  <a:gd name="T5" fmla="*/ 9 h 256"/>
                  <a:gd name="T6" fmla="*/ 0 w 296"/>
                  <a:gd name="T7" fmla="*/ 3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06" name="Freeform 197">
                <a:extLst>
                  <a:ext uri="{FF2B5EF4-FFF2-40B4-BE49-F238E27FC236}">
                    <a16:creationId xmlns:a16="http://schemas.microsoft.com/office/drawing/2014/main" id="{39303B2C-54C9-2B40-AD25-FD6F46B873DA}"/>
                  </a:ext>
                </a:extLst>
              </p:cNvPr>
              <p:cNvSpPr>
                <a:spLocks/>
              </p:cNvSpPr>
              <p:nvPr/>
            </p:nvSpPr>
            <p:spPr bwMode="auto">
              <a:xfrm>
                <a:off x="5315" y="680"/>
                <a:ext cx="244" cy="240"/>
              </a:xfrm>
              <a:custGeom>
                <a:avLst/>
                <a:gdLst>
                  <a:gd name="T0" fmla="*/ 0 w 304"/>
                  <a:gd name="T1" fmla="*/ 0 h 288"/>
                  <a:gd name="T2" fmla="*/ 6 w 304"/>
                  <a:gd name="T3" fmla="*/ 7 h 288"/>
                  <a:gd name="T4" fmla="*/ 5 w 304"/>
                  <a:gd name="T5" fmla="*/ 11 h 288"/>
                  <a:gd name="T6" fmla="*/ 2 w 304"/>
                  <a:gd name="T7" fmla="*/ 5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07" name="Oval 198">
                <a:extLst>
                  <a:ext uri="{FF2B5EF4-FFF2-40B4-BE49-F238E27FC236}">
                    <a16:creationId xmlns:a16="http://schemas.microsoft.com/office/drawing/2014/main" id="{CB6B38AA-1775-C247-9526-20E250EA489C}"/>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08" name="Freeform 199">
                <a:extLst>
                  <a:ext uri="{FF2B5EF4-FFF2-40B4-BE49-F238E27FC236}">
                    <a16:creationId xmlns:a16="http://schemas.microsoft.com/office/drawing/2014/main" id="{970BA94E-0B84-9840-9B0D-4E3E4B7FDAF2}"/>
                  </a:ext>
                </a:extLst>
              </p:cNvPr>
              <p:cNvSpPr>
                <a:spLocks/>
              </p:cNvSpPr>
              <p:nvPr/>
            </p:nvSpPr>
            <p:spPr bwMode="auto">
              <a:xfrm>
                <a:off x="5302" y="2614"/>
                <a:ext cx="245" cy="200"/>
              </a:xfrm>
              <a:custGeom>
                <a:avLst/>
                <a:gdLst>
                  <a:gd name="T0" fmla="*/ 0 w 306"/>
                  <a:gd name="T1" fmla="*/ 5 h 240"/>
                  <a:gd name="T2" fmla="*/ 2 w 306"/>
                  <a:gd name="T3" fmla="*/ 9 h 240"/>
                  <a:gd name="T4" fmla="*/ 6 w 306"/>
                  <a:gd name="T5" fmla="*/ 5 h 240"/>
                  <a:gd name="T6" fmla="*/ 6 w 306"/>
                  <a:gd name="T7" fmla="*/ 0 h 240"/>
                  <a:gd name="T8" fmla="*/ 0 w 306"/>
                  <a:gd name="T9" fmla="*/ 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09" name="AutoShape 200">
                <a:extLst>
                  <a:ext uri="{FF2B5EF4-FFF2-40B4-BE49-F238E27FC236}">
                    <a16:creationId xmlns:a16="http://schemas.microsoft.com/office/drawing/2014/main" id="{7374D5BF-DB48-B549-84EF-2ED80EA5EBCE}"/>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10" name="AutoShape 201">
                <a:extLst>
                  <a:ext uri="{FF2B5EF4-FFF2-40B4-BE49-F238E27FC236}">
                    <a16:creationId xmlns:a16="http://schemas.microsoft.com/office/drawing/2014/main" id="{500E744D-9395-4C41-841C-CE18361FAF54}"/>
                  </a:ext>
                </a:extLst>
              </p:cNvPr>
              <p:cNvSpPr>
                <a:spLocks noChangeArrowheads="1"/>
              </p:cNvSpPr>
              <p:nvPr/>
            </p:nvSpPr>
            <p:spPr bwMode="auto">
              <a:xfrm>
                <a:off x="4204" y="2712"/>
                <a:ext cx="1072"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11" name="Oval 202">
                <a:extLst>
                  <a:ext uri="{FF2B5EF4-FFF2-40B4-BE49-F238E27FC236}">
                    <a16:creationId xmlns:a16="http://schemas.microsoft.com/office/drawing/2014/main" id="{CE573688-54BD-184C-B354-ED87B20AB665}"/>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12" name="Oval 203">
                <a:extLst>
                  <a:ext uri="{FF2B5EF4-FFF2-40B4-BE49-F238E27FC236}">
                    <a16:creationId xmlns:a16="http://schemas.microsoft.com/office/drawing/2014/main" id="{81D1FC95-56FA-CE47-9035-D5BBE1DFF89F}"/>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13" name="Oval 204">
                <a:extLst>
                  <a:ext uri="{FF2B5EF4-FFF2-40B4-BE49-F238E27FC236}">
                    <a16:creationId xmlns:a16="http://schemas.microsoft.com/office/drawing/2014/main" id="{9418B966-8B0F-0546-8843-F0E2A6DF1DDD}"/>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714" name="Rectangle 205">
                <a:extLst>
                  <a:ext uri="{FF2B5EF4-FFF2-40B4-BE49-F238E27FC236}">
                    <a16:creationId xmlns:a16="http://schemas.microsoft.com/office/drawing/2014/main" id="{689B208D-3C45-FA47-8209-18393F62D62F}"/>
                  </a:ext>
                </a:extLst>
              </p:cNvPr>
              <p:cNvSpPr>
                <a:spLocks noChangeArrowheads="1"/>
              </p:cNvSpPr>
              <p:nvPr/>
            </p:nvSpPr>
            <p:spPr bwMode="auto">
              <a:xfrm>
                <a:off x="5064" y="1835"/>
                <a:ext cx="83"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661" name="Line 57">
              <a:extLst>
                <a:ext uri="{FF2B5EF4-FFF2-40B4-BE49-F238E27FC236}">
                  <a16:creationId xmlns:a16="http://schemas.microsoft.com/office/drawing/2014/main" id="{6B77CACD-A6BC-F247-B62E-A2550C70C221}"/>
                </a:ext>
              </a:extLst>
            </p:cNvPr>
            <p:cNvSpPr>
              <a:spLocks noChangeShapeType="1"/>
            </p:cNvSpPr>
            <p:nvPr/>
          </p:nvSpPr>
          <p:spPr bwMode="auto">
            <a:xfrm>
              <a:off x="1354" y="2913"/>
              <a:ext cx="36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662" name="Group 58">
              <a:extLst>
                <a:ext uri="{FF2B5EF4-FFF2-40B4-BE49-F238E27FC236}">
                  <a16:creationId xmlns:a16="http://schemas.microsoft.com/office/drawing/2014/main" id="{3C18E91D-9FDE-1141-8EE6-4B1A571F62C3}"/>
                </a:ext>
              </a:extLst>
            </p:cNvPr>
            <p:cNvGrpSpPr>
              <a:grpSpLocks/>
            </p:cNvGrpSpPr>
            <p:nvPr/>
          </p:nvGrpSpPr>
          <p:grpSpPr bwMode="auto">
            <a:xfrm>
              <a:off x="2731" y="2870"/>
              <a:ext cx="607" cy="108"/>
              <a:chOff x="3603" y="243"/>
              <a:chExt cx="357" cy="106"/>
            </a:xfrm>
          </p:grpSpPr>
          <p:sp>
            <p:nvSpPr>
              <p:cNvPr id="112682" name="Line 60">
                <a:extLst>
                  <a:ext uri="{FF2B5EF4-FFF2-40B4-BE49-F238E27FC236}">
                    <a16:creationId xmlns:a16="http://schemas.microsoft.com/office/drawing/2014/main" id="{CB5DFC10-46EB-F149-B332-1328EF1BE1D2}"/>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83" name="Line 61">
                <a:extLst>
                  <a:ext uri="{FF2B5EF4-FFF2-40B4-BE49-F238E27FC236}">
                    <a16:creationId xmlns:a16="http://schemas.microsoft.com/office/drawing/2014/main" id="{93C3F8DA-EEB6-EF45-BAA4-5CB4F6AACC57}"/>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84" name="Rectangle 62">
                <a:extLst>
                  <a:ext uri="{FF2B5EF4-FFF2-40B4-BE49-F238E27FC236}">
                    <a16:creationId xmlns:a16="http://schemas.microsoft.com/office/drawing/2014/main" id="{FD18281D-6431-0B45-9BFC-A482DEBE83FB}"/>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685" name="Group 64">
                <a:extLst>
                  <a:ext uri="{FF2B5EF4-FFF2-40B4-BE49-F238E27FC236}">
                    <a16:creationId xmlns:a16="http://schemas.microsoft.com/office/drawing/2014/main" id="{02091E99-E85E-ED4D-967F-466E72902233}"/>
                  </a:ext>
                </a:extLst>
              </p:cNvPr>
              <p:cNvGrpSpPr>
                <a:grpSpLocks/>
              </p:cNvGrpSpPr>
              <p:nvPr/>
            </p:nvGrpSpPr>
            <p:grpSpPr bwMode="auto">
              <a:xfrm>
                <a:off x="3749" y="248"/>
                <a:ext cx="119" cy="65"/>
                <a:chOff x="2894" y="850"/>
                <a:chExt cx="94" cy="96"/>
              </a:xfrm>
            </p:grpSpPr>
            <p:sp>
              <p:nvSpPr>
                <p:cNvPr id="112689" name="Line 66">
                  <a:extLst>
                    <a:ext uri="{FF2B5EF4-FFF2-40B4-BE49-F238E27FC236}">
                      <a16:creationId xmlns:a16="http://schemas.microsoft.com/office/drawing/2014/main" id="{D2F3ED9A-709D-F64C-A2E4-056776F7AA3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90" name="Line 67">
                  <a:extLst>
                    <a:ext uri="{FF2B5EF4-FFF2-40B4-BE49-F238E27FC236}">
                      <a16:creationId xmlns:a16="http://schemas.microsoft.com/office/drawing/2014/main" id="{0F858409-76BE-4B47-A618-7747EF59C37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112686" name="Group 68">
                <a:extLst>
                  <a:ext uri="{FF2B5EF4-FFF2-40B4-BE49-F238E27FC236}">
                    <a16:creationId xmlns:a16="http://schemas.microsoft.com/office/drawing/2014/main" id="{17FF8CBB-03CD-7541-A2DB-6054FD6C9654}"/>
                  </a:ext>
                </a:extLst>
              </p:cNvPr>
              <p:cNvGrpSpPr>
                <a:grpSpLocks/>
              </p:cNvGrpSpPr>
              <p:nvPr/>
            </p:nvGrpSpPr>
            <p:grpSpPr bwMode="auto">
              <a:xfrm flipV="1">
                <a:off x="3689" y="243"/>
                <a:ext cx="124" cy="66"/>
                <a:chOff x="2848" y="848"/>
                <a:chExt cx="98" cy="98"/>
              </a:xfrm>
            </p:grpSpPr>
            <p:sp>
              <p:nvSpPr>
                <p:cNvPr id="112687" name="Line 69">
                  <a:extLst>
                    <a:ext uri="{FF2B5EF4-FFF2-40B4-BE49-F238E27FC236}">
                      <a16:creationId xmlns:a16="http://schemas.microsoft.com/office/drawing/2014/main" id="{A7ED951D-9D9D-2B4D-83EB-71D4D059A49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88" name="Line 71">
                  <a:extLst>
                    <a:ext uri="{FF2B5EF4-FFF2-40B4-BE49-F238E27FC236}">
                      <a16:creationId xmlns:a16="http://schemas.microsoft.com/office/drawing/2014/main" id="{0A5E3789-E998-4249-BDB9-453A93C33DD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pSp>
        </p:grpSp>
        <p:sp>
          <p:nvSpPr>
            <p:cNvPr id="112663" name="AutoShape 90">
              <a:extLst>
                <a:ext uri="{FF2B5EF4-FFF2-40B4-BE49-F238E27FC236}">
                  <a16:creationId xmlns:a16="http://schemas.microsoft.com/office/drawing/2014/main" id="{A0599CDE-D5D6-3740-8C90-34E7420D69C2}"/>
                </a:ext>
              </a:extLst>
            </p:cNvPr>
            <p:cNvSpPr>
              <a:spLocks noChangeArrowheads="1"/>
            </p:cNvSpPr>
            <p:nvPr/>
          </p:nvSpPr>
          <p:spPr bwMode="auto">
            <a:xfrm>
              <a:off x="4741" y="2812"/>
              <a:ext cx="515"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664" name="Group 92">
              <a:extLst>
                <a:ext uri="{FF2B5EF4-FFF2-40B4-BE49-F238E27FC236}">
                  <a16:creationId xmlns:a16="http://schemas.microsoft.com/office/drawing/2014/main" id="{8D8BA243-34B0-2E49-A875-A57BD2FB9304}"/>
                </a:ext>
              </a:extLst>
            </p:cNvPr>
            <p:cNvGrpSpPr>
              <a:grpSpLocks/>
            </p:cNvGrpSpPr>
            <p:nvPr/>
          </p:nvGrpSpPr>
          <p:grpSpPr bwMode="auto">
            <a:xfrm>
              <a:off x="1328" y="2707"/>
              <a:ext cx="1347" cy="359"/>
              <a:chOff x="2249" y="3430"/>
              <a:chExt cx="1389" cy="256"/>
            </a:xfrm>
          </p:grpSpPr>
          <p:sp>
            <p:nvSpPr>
              <p:cNvPr id="256093" name="Oval 93">
                <a:extLst>
                  <a:ext uri="{FF2B5EF4-FFF2-40B4-BE49-F238E27FC236}">
                    <a16:creationId xmlns:a16="http://schemas.microsoft.com/office/drawing/2014/main" id="{AA2F36F6-C99C-D242-896F-A2C6AD661EC5}"/>
                  </a:ext>
                </a:extLst>
              </p:cNvPr>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6094" name="Rectangle 94">
                <a:extLst>
                  <a:ext uri="{FF2B5EF4-FFF2-40B4-BE49-F238E27FC236}">
                    <a16:creationId xmlns:a16="http://schemas.microsoft.com/office/drawing/2014/main" id="{DCC6A9AB-8529-0641-A090-96D858503FB7}"/>
                  </a:ext>
                </a:extLst>
              </p:cNvPr>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80" name="Oval 95">
                <a:extLst>
                  <a:ext uri="{FF2B5EF4-FFF2-40B4-BE49-F238E27FC236}">
                    <a16:creationId xmlns:a16="http://schemas.microsoft.com/office/drawing/2014/main" id="{F11A4AF2-21F6-5D4C-8743-4D9554C582AA}"/>
                  </a:ext>
                </a:extLst>
              </p:cNvPr>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6096" name="Rectangle 96">
                <a:extLst>
                  <a:ext uri="{FF2B5EF4-FFF2-40B4-BE49-F238E27FC236}">
                    <a16:creationId xmlns:a16="http://schemas.microsoft.com/office/drawing/2014/main" id="{ECBA4B34-E132-2B4A-8BCB-1EA0D7F1555F}"/>
                  </a:ext>
                </a:extLst>
              </p:cNvPr>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665" name="Text Box 97">
              <a:extLst>
                <a:ext uri="{FF2B5EF4-FFF2-40B4-BE49-F238E27FC236}">
                  <a16:creationId xmlns:a16="http://schemas.microsoft.com/office/drawing/2014/main" id="{2D405C85-2F78-E246-96DB-73E7DD4753FB}"/>
                </a:ext>
              </a:extLst>
            </p:cNvPr>
            <p:cNvSpPr txBox="1">
              <a:spLocks noChangeArrowheads="1"/>
            </p:cNvSpPr>
            <p:nvPr/>
          </p:nvSpPr>
          <p:spPr bwMode="auto">
            <a:xfrm>
              <a:off x="1313" y="278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a:latin typeface="Helvetica Neue" panose="02000503000000020004" pitchFamily="2" charset="0"/>
                  <a:ea typeface="Helvetica Neue" panose="02000503000000020004" pitchFamily="2" charset="0"/>
                  <a:cs typeface="Helvetica Neue" panose="02000503000000020004" pitchFamily="2" charset="0"/>
                </a:rPr>
                <a:t>R</a:t>
              </a:r>
              <a:r>
                <a:rPr lang="en-US" altLang="en-US" sz="2800" baseline="-25000">
                  <a:latin typeface="Helvetica Neue" panose="02000503000000020004" pitchFamily="2" charset="0"/>
                  <a:ea typeface="Helvetica Neue" panose="02000503000000020004" pitchFamily="2" charset="0"/>
                  <a:cs typeface="Helvetica Neue" panose="02000503000000020004" pitchFamily="2" charset="0"/>
                </a:rPr>
                <a:t>s</a:t>
              </a:r>
              <a:r>
                <a:rPr lang="en-US" altLang="en-US" sz="2000" baseline="-25000">
                  <a:latin typeface="Helvetica Neue" panose="02000503000000020004" pitchFamily="2" charset="0"/>
                  <a:ea typeface="Helvetica Neue" panose="02000503000000020004" pitchFamily="2" charset="0"/>
                  <a:cs typeface="Helvetica Neue" panose="02000503000000020004" pitchFamily="2" charset="0"/>
                </a:rPr>
                <a:t> </a:t>
              </a:r>
              <a:r>
                <a:rPr lang="en-US" altLang="en-US" sz="2000">
                  <a:latin typeface="Helvetica Neue" panose="02000503000000020004" pitchFamily="2" charset="0"/>
                  <a:ea typeface="Helvetica Neue" panose="02000503000000020004" pitchFamily="2" charset="0"/>
                  <a:cs typeface="Helvetica Neue" panose="02000503000000020004" pitchFamily="2" charset="0"/>
                </a:rPr>
                <a:t>bits/sec</a:t>
              </a:r>
            </a:p>
          </p:txBody>
        </p:sp>
        <p:grpSp>
          <p:nvGrpSpPr>
            <p:cNvPr id="112666" name="Group 83">
              <a:extLst>
                <a:ext uri="{FF2B5EF4-FFF2-40B4-BE49-F238E27FC236}">
                  <a16:creationId xmlns:a16="http://schemas.microsoft.com/office/drawing/2014/main" id="{CEB8235E-B21B-A344-8C19-C593664ED2C5}"/>
                </a:ext>
              </a:extLst>
            </p:cNvPr>
            <p:cNvGrpSpPr>
              <a:grpSpLocks/>
            </p:cNvGrpSpPr>
            <p:nvPr/>
          </p:nvGrpSpPr>
          <p:grpSpPr bwMode="auto">
            <a:xfrm>
              <a:off x="3419" y="2828"/>
              <a:ext cx="1621" cy="194"/>
              <a:chOff x="2249" y="3430"/>
              <a:chExt cx="1389" cy="256"/>
            </a:xfrm>
          </p:grpSpPr>
          <p:sp>
            <p:nvSpPr>
              <p:cNvPr id="256084" name="Oval 84">
                <a:extLst>
                  <a:ext uri="{FF2B5EF4-FFF2-40B4-BE49-F238E27FC236}">
                    <a16:creationId xmlns:a16="http://schemas.microsoft.com/office/drawing/2014/main" id="{4EA253FA-6F78-6C4B-9C54-7053E93849D1}"/>
                  </a:ext>
                </a:extLst>
              </p:cNvPr>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6085" name="Rectangle 85">
                <a:extLst>
                  <a:ext uri="{FF2B5EF4-FFF2-40B4-BE49-F238E27FC236}">
                    <a16:creationId xmlns:a16="http://schemas.microsoft.com/office/drawing/2014/main" id="{F19982E8-39D2-1A41-80D8-DAF7081138DE}"/>
                  </a:ext>
                </a:extLst>
              </p:cNvPr>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76" name="Oval 86">
                <a:extLst>
                  <a:ext uri="{FF2B5EF4-FFF2-40B4-BE49-F238E27FC236}">
                    <a16:creationId xmlns:a16="http://schemas.microsoft.com/office/drawing/2014/main" id="{7ED8BE4D-F31F-7F4C-9949-6FF7BDE1D9B8}"/>
                  </a:ext>
                </a:extLst>
              </p:cNvPr>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6087" name="Rectangle 87">
                <a:extLst>
                  <a:ext uri="{FF2B5EF4-FFF2-40B4-BE49-F238E27FC236}">
                    <a16:creationId xmlns:a16="http://schemas.microsoft.com/office/drawing/2014/main" id="{06F0E8EF-6C8C-FF44-82E9-D5732EBDCFBF}"/>
                  </a:ext>
                </a:extLst>
              </p:cNvPr>
              <p:cNvSpPr>
                <a:spLocks noChangeArrowheads="1"/>
              </p:cNvSpPr>
              <p:nvPr/>
            </p:nvSpPr>
            <p:spPr bwMode="auto">
              <a:xfrm>
                <a:off x="3562" y="3438"/>
                <a:ext cx="45" cy="245"/>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667" name="Text Box 88">
              <a:extLst>
                <a:ext uri="{FF2B5EF4-FFF2-40B4-BE49-F238E27FC236}">
                  <a16:creationId xmlns:a16="http://schemas.microsoft.com/office/drawing/2014/main" id="{B4969303-3954-A94C-8D09-A8CF419360DB}"/>
                </a:ext>
              </a:extLst>
            </p:cNvPr>
            <p:cNvSpPr txBox="1">
              <a:spLocks noChangeArrowheads="1"/>
            </p:cNvSpPr>
            <p:nvPr/>
          </p:nvSpPr>
          <p:spPr bwMode="auto">
            <a:xfrm>
              <a:off x="3475" y="280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lang="en-US" altLang="en-US" sz="2000" dirty="0" err="1">
                  <a:latin typeface="Helvetica Neue" panose="02000503000000020004" pitchFamily="2" charset="0"/>
                  <a:ea typeface="Helvetica Neue" panose="02000503000000020004" pitchFamily="2" charset="0"/>
                  <a:cs typeface="Helvetica Neue" panose="02000503000000020004" pitchFamily="2" charset="0"/>
                </a:rPr>
                <a:t>R</a:t>
              </a:r>
              <a:r>
                <a:rPr lang="en-US" altLang="en-US" sz="2800" baseline="-25000" dirty="0" err="1">
                  <a:latin typeface="Helvetica Neue" panose="02000503000000020004" pitchFamily="2" charset="0"/>
                  <a:ea typeface="Helvetica Neue" panose="02000503000000020004" pitchFamily="2" charset="0"/>
                  <a:cs typeface="Helvetica Neue" panose="02000503000000020004" pitchFamily="2" charset="0"/>
                </a:rPr>
                <a:t>c</a:t>
              </a:r>
              <a:r>
                <a:rPr lang="en-US" altLang="en-US" sz="2000" baseline="-25000" dirty="0">
                  <a:latin typeface="Helvetica Neue" panose="02000503000000020004" pitchFamily="2" charset="0"/>
                  <a:ea typeface="Helvetica Neue" panose="02000503000000020004" pitchFamily="2" charset="0"/>
                  <a:cs typeface="Helvetica Neue" panose="02000503000000020004" pitchFamily="2" charset="0"/>
                </a:rPr>
                <a:t> </a:t>
              </a: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bits/sec</a:t>
              </a:r>
            </a:p>
          </p:txBody>
        </p:sp>
        <p:sp>
          <p:nvSpPr>
            <p:cNvPr id="112668" name="AutoShape 98">
              <a:extLst>
                <a:ext uri="{FF2B5EF4-FFF2-40B4-BE49-F238E27FC236}">
                  <a16:creationId xmlns:a16="http://schemas.microsoft.com/office/drawing/2014/main" id="{8639DBE6-7D6E-2B4E-9DAB-D08B94708102}"/>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669" name="AutoShape 89">
              <a:extLst>
                <a:ext uri="{FF2B5EF4-FFF2-40B4-BE49-F238E27FC236}">
                  <a16:creationId xmlns:a16="http://schemas.microsoft.com/office/drawing/2014/main" id="{3A7D26F4-A3EB-6A4B-A443-9CEAAAA909DD}"/>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2670" name="Group 135">
              <a:extLst>
                <a:ext uri="{FF2B5EF4-FFF2-40B4-BE49-F238E27FC236}">
                  <a16:creationId xmlns:a16="http://schemas.microsoft.com/office/drawing/2014/main" id="{EB39D37C-8EB4-DA4E-995B-3BA59062475D}"/>
                </a:ext>
              </a:extLst>
            </p:cNvPr>
            <p:cNvGrpSpPr>
              <a:grpSpLocks/>
            </p:cNvGrpSpPr>
            <p:nvPr/>
          </p:nvGrpSpPr>
          <p:grpSpPr bwMode="auto">
            <a:xfrm flipH="1">
              <a:off x="5225" y="2651"/>
              <a:ext cx="549" cy="558"/>
              <a:chOff x="-44" y="1473"/>
              <a:chExt cx="981" cy="1105"/>
            </a:xfrm>
          </p:grpSpPr>
          <p:pic>
            <p:nvPicPr>
              <p:cNvPr id="112672" name="Picture 136" descr="desktop_computer_stylized_medium">
                <a:extLst>
                  <a:ext uri="{FF2B5EF4-FFF2-40B4-BE49-F238E27FC236}">
                    <a16:creationId xmlns:a16="http://schemas.microsoft.com/office/drawing/2014/main" id="{28484107-37A5-5D48-AA12-806326F2F5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3" name="Freeform 137">
                <a:extLst>
                  <a:ext uri="{FF2B5EF4-FFF2-40B4-BE49-F238E27FC236}">
                    <a16:creationId xmlns:a16="http://schemas.microsoft.com/office/drawing/2014/main" id="{1E53616A-B5B0-6F4D-B5C6-D8B897E62D19}"/>
                  </a:ext>
                </a:extLst>
              </p:cNvPr>
              <p:cNvSpPr>
                <a:spLocks/>
              </p:cNvSpPr>
              <p:nvPr/>
            </p:nvSpPr>
            <p:spPr bwMode="auto">
              <a:xfrm flipH="1">
                <a:off x="374" y="1579"/>
                <a:ext cx="477" cy="506"/>
              </a:xfrm>
              <a:custGeom>
                <a:avLst/>
                <a:gdLst>
                  <a:gd name="T0" fmla="*/ 0 w 356"/>
                  <a:gd name="T1" fmla="*/ 0 h 368"/>
                  <a:gd name="T2" fmla="*/ 58127 w 356"/>
                  <a:gd name="T3" fmla="*/ 4362 h 368"/>
                  <a:gd name="T4" fmla="*/ 68956 w 356"/>
                  <a:gd name="T5" fmla="*/ 90881 h 368"/>
                  <a:gd name="T6" fmla="*/ 15197 w 356"/>
                  <a:gd name="T7" fmla="*/ 11365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2671" name="AutoShape 327">
              <a:extLst>
                <a:ext uri="{FF2B5EF4-FFF2-40B4-BE49-F238E27FC236}">
                  <a16:creationId xmlns:a16="http://schemas.microsoft.com/office/drawing/2014/main" id="{2C71D9BC-2075-0A47-BA6B-1D02454ED27F}"/>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4" name="Footer Placeholder 3">
            <a:extLst>
              <a:ext uri="{FF2B5EF4-FFF2-40B4-BE49-F238E27FC236}">
                <a16:creationId xmlns:a16="http://schemas.microsoft.com/office/drawing/2014/main" id="{BDCE94FF-7DA3-91A5-6512-D00512B6B5C9}"/>
              </a:ext>
            </a:extLst>
          </p:cNvPr>
          <p:cNvSpPr>
            <a:spLocks noGrp="1"/>
          </p:cNvSpPr>
          <p:nvPr>
            <p:ph type="ftr" sz="quarter" idx="11"/>
          </p:nvPr>
        </p:nvSpPr>
        <p:spPr/>
        <p:txBody>
          <a:bodyPr/>
          <a:lstStyle/>
          <a:p>
            <a:pPr>
              <a:defRPr/>
            </a:pPr>
            <a:r>
              <a:rPr lang="en-US"/>
              <a:t>CS118 - Winter 2025</a:t>
            </a:r>
            <a:endParaRPr lang="en-US" dirty="0"/>
          </a:p>
        </p:txBody>
      </p:sp>
      <p:sp>
        <p:nvSpPr>
          <p:cNvPr id="5" name="Slide Number Placeholder 4">
            <a:extLst>
              <a:ext uri="{FF2B5EF4-FFF2-40B4-BE49-F238E27FC236}">
                <a16:creationId xmlns:a16="http://schemas.microsoft.com/office/drawing/2014/main" id="{23A179DA-20AF-E434-07E6-A2F358BF87CD}"/>
              </a:ext>
            </a:extLst>
          </p:cNvPr>
          <p:cNvSpPr>
            <a:spLocks noGrp="1"/>
          </p:cNvSpPr>
          <p:nvPr>
            <p:ph type="sldNum" sz="quarter" idx="12"/>
          </p:nvPr>
        </p:nvSpPr>
        <p:spPr/>
        <p:txBody>
          <a:bodyPr/>
          <a:lstStyle/>
          <a:p>
            <a:pPr>
              <a:defRPr/>
            </a:pPr>
            <a:fld id="{914E310D-C5B0-D842-AA30-B7CDBB819B51}" type="slidenum">
              <a:rPr lang="en-US" smtClean="0"/>
              <a:pPr>
                <a:defRPr/>
              </a:pPr>
              <a:t>5</a:t>
            </a:fld>
            <a:endParaRPr lang="en-US" dirty="0"/>
          </a:p>
        </p:txBody>
      </p:sp>
    </p:spTree>
    <p:extLst>
      <p:ext uri="{BB962C8B-B14F-4D97-AF65-F5344CB8AC3E}">
        <p14:creationId xmlns:p14="http://schemas.microsoft.com/office/powerpoint/2010/main" val="315214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HTTP/2.0: Frame, Message, Stream</a:t>
            </a:r>
          </a:p>
        </p:txBody>
      </p:sp>
      <p:sp>
        <p:nvSpPr>
          <p:cNvPr id="3" name="Content Placeholder 2"/>
          <p:cNvSpPr>
            <a:spLocks noGrp="1"/>
          </p:cNvSpPr>
          <p:nvPr>
            <p:ph idx="1"/>
          </p:nvPr>
        </p:nvSpPr>
        <p:spPr>
          <a:xfrm>
            <a:off x="163036" y="935279"/>
            <a:ext cx="8980963" cy="2083343"/>
          </a:xfrm>
        </p:spPr>
        <p:txBody>
          <a:bodyPr>
            <a:normAutofit fontScale="85000" lnSpcReduction="20000"/>
          </a:bodyPr>
          <a:lstStyle/>
          <a:p>
            <a:r>
              <a:rPr lang="en-US" dirty="0"/>
              <a:t>Frame: basic communication unit</a:t>
            </a:r>
          </a:p>
          <a:p>
            <a:pPr>
              <a:spcAft>
                <a:spcPts val="0"/>
              </a:spcAft>
            </a:pPr>
            <a:r>
              <a:rPr lang="en-US" dirty="0"/>
              <a:t>Message: an HTTP request, or response</a:t>
            </a:r>
          </a:p>
          <a:p>
            <a:pPr lvl="1"/>
            <a:r>
              <a:rPr lang="en-US" dirty="0"/>
              <a:t>encoded in one or multiple frames</a:t>
            </a:r>
          </a:p>
          <a:p>
            <a:r>
              <a:rPr lang="en-US" dirty="0"/>
              <a:t>Stream: a virtual channel with priority, carrying frames in both directions</a:t>
            </a:r>
          </a:p>
        </p:txBody>
      </p:sp>
      <p:sp>
        <p:nvSpPr>
          <p:cNvPr id="4" name="Footer Placeholder 3"/>
          <p:cNvSpPr>
            <a:spLocks noGrp="1"/>
          </p:cNvSpPr>
          <p:nvPr>
            <p:ph type="ftr" sz="quarter" idx="11"/>
          </p:nvPr>
        </p:nvSpPr>
        <p:spPr/>
        <p:txBody>
          <a:bodyPr/>
          <a:lstStyle/>
          <a:p>
            <a:pPr>
              <a:defRPr/>
            </a:pPr>
            <a:r>
              <a:rPr lang="en-US"/>
              <a:t>CS118 - Winter 2025</a:t>
            </a:r>
            <a:endParaRPr lang="en-US" dirty="0"/>
          </a:p>
        </p:txBody>
      </p:sp>
      <p:sp>
        <p:nvSpPr>
          <p:cNvPr id="5" name="Slide Number Placeholder 4"/>
          <p:cNvSpPr>
            <a:spLocks noGrp="1"/>
          </p:cNvSpPr>
          <p:nvPr>
            <p:ph type="sldNum" sz="quarter" idx="12"/>
          </p:nvPr>
        </p:nvSpPr>
        <p:spPr/>
        <p:txBody>
          <a:bodyPr/>
          <a:lstStyle/>
          <a:p>
            <a:pPr>
              <a:defRPr/>
            </a:pPr>
            <a:fld id="{9C723E0E-4F07-CD49-BE2C-9BB645675CFB}" type="slidenum">
              <a:rPr lang="en-US" smtClean="0"/>
              <a:pPr>
                <a:defRPr/>
              </a:pPr>
              <a:t>50</a:t>
            </a:fld>
            <a:endParaRPr lang="en-US" dirty="0"/>
          </a:p>
        </p:txBody>
      </p:sp>
      <p:pic>
        <p:nvPicPr>
          <p:cNvPr id="7" name="Picture 6" descr="Screen Shot 2014-01-09 at 10.51.19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5856" y="2939216"/>
            <a:ext cx="8459544" cy="3869150"/>
          </a:xfrm>
          <a:prstGeom prst="rect">
            <a:avLst/>
          </a:prstGeom>
        </p:spPr>
      </p:pic>
    </p:spTree>
    <p:extLst>
      <p:ext uri="{BB962C8B-B14F-4D97-AF65-F5344CB8AC3E}">
        <p14:creationId xmlns:p14="http://schemas.microsoft.com/office/powerpoint/2010/main" val="2126606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p:txBody>
          <a:bodyPr>
            <a:normAutofit/>
          </a:bodyPr>
          <a:lstStyle/>
          <a:p>
            <a:r>
              <a:rPr lang="en-US" sz="3300" dirty="0">
                <a:latin typeface="Helvetica Neue" panose="02000503000000020004" pitchFamily="2" charset="0"/>
                <a:ea typeface="Helvetica Neue" panose="02000503000000020004" pitchFamily="2" charset="0"/>
                <a:cs typeface="Helvetica Neue" panose="02000503000000020004" pitchFamily="2" charset="0"/>
              </a:rPr>
              <a:t>HTTP/2: Mitigating HOL blocking</a:t>
            </a:r>
          </a:p>
        </p:txBody>
      </p:sp>
      <p:sp>
        <p:nvSpPr>
          <p:cNvPr id="272" name="Rectangle 3">
            <a:extLst>
              <a:ext uri="{FF2B5EF4-FFF2-40B4-BE49-F238E27FC236}">
                <a16:creationId xmlns:a16="http://schemas.microsoft.com/office/drawing/2014/main" id="{8CBA4EFF-1AC8-A245-B998-4DDACE8C36D2}"/>
              </a:ext>
            </a:extLst>
          </p:cNvPr>
          <p:cNvSpPr txBox="1">
            <a:spLocks noChangeArrowheads="1"/>
          </p:cNvSpPr>
          <p:nvPr/>
        </p:nvSpPr>
        <p:spPr>
          <a:xfrm>
            <a:off x="414379" y="872350"/>
            <a:ext cx="8483435" cy="508042"/>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631" indent="0" defTabSz="685800" fontAlgn="auto">
              <a:spcBef>
                <a:spcPts val="750"/>
              </a:spcBef>
              <a:spcAft>
                <a:spcPts val="0"/>
              </a:spcAft>
              <a:buSzTx/>
              <a:buNone/>
              <a:defRPr/>
            </a:pPr>
            <a:r>
              <a:rPr lang="en-US" altLang="en-US" sz="24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HTTP 1.1: client requests 1 large object (e.g., video file) and 3 smaller objects</a:t>
            </a:r>
          </a:p>
          <a:p>
            <a:pPr marL="521494" lvl="1" indent="-173831" defTabSz="685800" fontAlgn="auto">
              <a:spcBef>
                <a:spcPts val="375"/>
              </a:spcBef>
              <a:spcAft>
                <a:spcPts val="0"/>
              </a:spcAft>
              <a:buSzTx/>
              <a:defRPr/>
            </a:pPr>
            <a:endParaRPr lang="en-US" alt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 Box 5">
            <a:extLst>
              <a:ext uri="{FF2B5EF4-FFF2-40B4-BE49-F238E27FC236}">
                <a16:creationId xmlns:a16="http://schemas.microsoft.com/office/drawing/2014/main" id="{9C81A400-509D-8B49-94F6-4A247623F1EE}"/>
              </a:ext>
            </a:extLst>
          </p:cNvPr>
          <p:cNvSpPr txBox="1">
            <a:spLocks noChangeArrowheads="1"/>
          </p:cNvSpPr>
          <p:nvPr/>
        </p:nvSpPr>
        <p:spPr bwMode="auto">
          <a:xfrm>
            <a:off x="2223908" y="2418670"/>
            <a:ext cx="6447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spcBef>
                <a:spcPct val="0"/>
              </a:spcBef>
              <a:spcAft>
                <a:spcPts val="0"/>
              </a:spcAft>
              <a:buClrTx/>
              <a:buSzTx/>
              <a:defRPr/>
            </a:pPr>
            <a:r>
              <a:rPr lang="en-US" altLang="en-US" sz="1500" dirty="0">
                <a:solidFill>
                  <a:srgbClr val="CC0000"/>
                </a:solidFill>
                <a:latin typeface="Helvetica Neue" panose="02000503000000020004" pitchFamily="2" charset="0"/>
                <a:ea typeface="Helvetica Neue" panose="02000503000000020004" pitchFamily="2" charset="0"/>
                <a:cs typeface="Helvetica Neue" panose="02000503000000020004" pitchFamily="2" charset="0"/>
              </a:rPr>
              <a:t>client</a:t>
            </a:r>
          </a:p>
        </p:txBody>
      </p:sp>
      <p:sp>
        <p:nvSpPr>
          <p:cNvPr id="12" name="Text Box 6">
            <a:extLst>
              <a:ext uri="{FF2B5EF4-FFF2-40B4-BE49-F238E27FC236}">
                <a16:creationId xmlns:a16="http://schemas.microsoft.com/office/drawing/2014/main" id="{1C4A8696-15E9-F34E-9D6B-A386450B2B8A}"/>
              </a:ext>
            </a:extLst>
          </p:cNvPr>
          <p:cNvSpPr txBox="1">
            <a:spLocks noChangeArrowheads="1"/>
          </p:cNvSpPr>
          <p:nvPr/>
        </p:nvSpPr>
        <p:spPr bwMode="auto">
          <a:xfrm>
            <a:off x="5310243" y="1660982"/>
            <a:ext cx="71045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spcBef>
                <a:spcPct val="0"/>
              </a:spcBef>
              <a:spcAft>
                <a:spcPts val="0"/>
              </a:spcAft>
              <a:buClrTx/>
              <a:buSzTx/>
              <a:defRPr/>
            </a:pPr>
            <a:r>
              <a:rPr lang="en-US" altLang="en-US" sz="1500" dirty="0">
                <a:solidFill>
                  <a:srgbClr val="CC0000"/>
                </a:solidFill>
                <a:latin typeface="Helvetica Neue" panose="02000503000000020004" pitchFamily="2" charset="0"/>
                <a:ea typeface="Helvetica Neue" panose="02000503000000020004" pitchFamily="2" charset="0"/>
                <a:cs typeface="Helvetica Neue" panose="02000503000000020004" pitchFamily="2" charset="0"/>
              </a:rPr>
              <a:t>server</a:t>
            </a:r>
          </a:p>
        </p:txBody>
      </p:sp>
      <p:grpSp>
        <p:nvGrpSpPr>
          <p:cNvPr id="13" name="Group 34">
            <a:extLst>
              <a:ext uri="{FF2B5EF4-FFF2-40B4-BE49-F238E27FC236}">
                <a16:creationId xmlns:a16="http://schemas.microsoft.com/office/drawing/2014/main" id="{3F9049F0-AD0D-BB4A-9A38-AE6CD2DEE44B}"/>
              </a:ext>
            </a:extLst>
          </p:cNvPr>
          <p:cNvGrpSpPr>
            <a:grpSpLocks/>
          </p:cNvGrpSpPr>
          <p:nvPr/>
        </p:nvGrpSpPr>
        <p:grpSpPr bwMode="auto">
          <a:xfrm>
            <a:off x="5505356" y="1938441"/>
            <a:ext cx="316706" cy="514350"/>
            <a:chOff x="4140" y="429"/>
            <a:chExt cx="1425" cy="2396"/>
          </a:xfrm>
        </p:grpSpPr>
        <p:sp>
          <p:nvSpPr>
            <p:cNvPr id="14" name="Freeform 35">
              <a:extLst>
                <a:ext uri="{FF2B5EF4-FFF2-40B4-BE49-F238E27FC236}">
                  <a16:creationId xmlns:a16="http://schemas.microsoft.com/office/drawing/2014/main" id="{803C6B5A-D9D1-EB4A-A391-52C6BC681D84}"/>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36">
              <a:extLst>
                <a:ext uri="{FF2B5EF4-FFF2-40B4-BE49-F238E27FC236}">
                  <a16:creationId xmlns:a16="http://schemas.microsoft.com/office/drawing/2014/main" id="{743E8922-0B4F-124B-8E08-EAFC48A26AC2}"/>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 name="Freeform 37">
              <a:extLst>
                <a:ext uri="{FF2B5EF4-FFF2-40B4-BE49-F238E27FC236}">
                  <a16:creationId xmlns:a16="http://schemas.microsoft.com/office/drawing/2014/main" id="{B8099CED-B66E-A64F-9D64-36008CA1795B}"/>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Freeform 38">
              <a:extLst>
                <a:ext uri="{FF2B5EF4-FFF2-40B4-BE49-F238E27FC236}">
                  <a16:creationId xmlns:a16="http://schemas.microsoft.com/office/drawing/2014/main" id="{8E10A1E3-E714-724B-9A56-653D39FCCDCC}"/>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Rectangle 39">
              <a:extLst>
                <a:ext uri="{FF2B5EF4-FFF2-40B4-BE49-F238E27FC236}">
                  <a16:creationId xmlns:a16="http://schemas.microsoft.com/office/drawing/2014/main" id="{51B7511E-9F4A-634B-B78E-ADF6D024CA43}"/>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9" name="Group 40">
              <a:extLst>
                <a:ext uri="{FF2B5EF4-FFF2-40B4-BE49-F238E27FC236}">
                  <a16:creationId xmlns:a16="http://schemas.microsoft.com/office/drawing/2014/main" id="{5B0CC43F-BAC2-3140-B5A3-62B0B2DB20E0}"/>
                </a:ext>
              </a:extLst>
            </p:cNvPr>
            <p:cNvGrpSpPr>
              <a:grpSpLocks/>
            </p:cNvGrpSpPr>
            <p:nvPr/>
          </p:nvGrpSpPr>
          <p:grpSpPr bwMode="auto">
            <a:xfrm>
              <a:off x="4749" y="668"/>
              <a:ext cx="581" cy="145"/>
              <a:chOff x="614" y="2568"/>
              <a:chExt cx="725" cy="139"/>
            </a:xfrm>
          </p:grpSpPr>
          <p:sp>
            <p:nvSpPr>
              <p:cNvPr id="44" name="AutoShape 41">
                <a:extLst>
                  <a:ext uri="{FF2B5EF4-FFF2-40B4-BE49-F238E27FC236}">
                    <a16:creationId xmlns:a16="http://schemas.microsoft.com/office/drawing/2014/main" id="{15BC3053-32F0-D74D-89AF-8B97E27A3909}"/>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5" name="AutoShape 42">
                <a:extLst>
                  <a:ext uri="{FF2B5EF4-FFF2-40B4-BE49-F238E27FC236}">
                    <a16:creationId xmlns:a16="http://schemas.microsoft.com/office/drawing/2014/main" id="{20995AA6-2DCD-3745-B56B-D4A2BD016FEA}"/>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0" name="Rectangle 43">
              <a:extLst>
                <a:ext uri="{FF2B5EF4-FFF2-40B4-BE49-F238E27FC236}">
                  <a16:creationId xmlns:a16="http://schemas.microsoft.com/office/drawing/2014/main" id="{A0AB9F72-54CB-1348-80D1-B314D48A04CD}"/>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21" name="Group 44">
              <a:extLst>
                <a:ext uri="{FF2B5EF4-FFF2-40B4-BE49-F238E27FC236}">
                  <a16:creationId xmlns:a16="http://schemas.microsoft.com/office/drawing/2014/main" id="{9E4659C2-4E42-B443-84EF-9148F9288BE3}"/>
                </a:ext>
              </a:extLst>
            </p:cNvPr>
            <p:cNvGrpSpPr>
              <a:grpSpLocks/>
            </p:cNvGrpSpPr>
            <p:nvPr/>
          </p:nvGrpSpPr>
          <p:grpSpPr bwMode="auto">
            <a:xfrm>
              <a:off x="4747" y="994"/>
              <a:ext cx="581" cy="134"/>
              <a:chOff x="614" y="2568"/>
              <a:chExt cx="725" cy="139"/>
            </a:xfrm>
          </p:grpSpPr>
          <p:sp>
            <p:nvSpPr>
              <p:cNvPr id="42" name="AutoShape 45">
                <a:extLst>
                  <a:ext uri="{FF2B5EF4-FFF2-40B4-BE49-F238E27FC236}">
                    <a16:creationId xmlns:a16="http://schemas.microsoft.com/office/drawing/2014/main" id="{D8903B39-8265-544A-9AFB-566D599B94BF}"/>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3" name="AutoShape 46">
                <a:extLst>
                  <a:ext uri="{FF2B5EF4-FFF2-40B4-BE49-F238E27FC236}">
                    <a16:creationId xmlns:a16="http://schemas.microsoft.com/office/drawing/2014/main" id="{FD67A903-00AF-8F4D-B4F7-1CE981372C02}"/>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2" name="Rectangle 47">
              <a:extLst>
                <a:ext uri="{FF2B5EF4-FFF2-40B4-BE49-F238E27FC236}">
                  <a16:creationId xmlns:a16="http://schemas.microsoft.com/office/drawing/2014/main" id="{4CE4A0E0-E439-5A47-BF8B-98C51081AA9D}"/>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Rectangle 48">
              <a:extLst>
                <a:ext uri="{FF2B5EF4-FFF2-40B4-BE49-F238E27FC236}">
                  <a16:creationId xmlns:a16="http://schemas.microsoft.com/office/drawing/2014/main" id="{9C3A9589-0AF1-484B-8D65-785BF63FA907}"/>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24" name="Group 49">
              <a:extLst>
                <a:ext uri="{FF2B5EF4-FFF2-40B4-BE49-F238E27FC236}">
                  <a16:creationId xmlns:a16="http://schemas.microsoft.com/office/drawing/2014/main" id="{B0BBD09F-6C03-C742-8A03-DE01670CB532}"/>
                </a:ext>
              </a:extLst>
            </p:cNvPr>
            <p:cNvGrpSpPr>
              <a:grpSpLocks/>
            </p:cNvGrpSpPr>
            <p:nvPr/>
          </p:nvGrpSpPr>
          <p:grpSpPr bwMode="auto">
            <a:xfrm>
              <a:off x="4735" y="1627"/>
              <a:ext cx="582" cy="151"/>
              <a:chOff x="614" y="2568"/>
              <a:chExt cx="725" cy="139"/>
            </a:xfrm>
          </p:grpSpPr>
          <p:sp>
            <p:nvSpPr>
              <p:cNvPr id="40" name="AutoShape 50">
                <a:extLst>
                  <a:ext uri="{FF2B5EF4-FFF2-40B4-BE49-F238E27FC236}">
                    <a16:creationId xmlns:a16="http://schemas.microsoft.com/office/drawing/2014/main" id="{F540A08B-AEF4-A545-BD11-4851FF84EDEE}"/>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1" name="AutoShape 51">
                <a:extLst>
                  <a:ext uri="{FF2B5EF4-FFF2-40B4-BE49-F238E27FC236}">
                    <a16:creationId xmlns:a16="http://schemas.microsoft.com/office/drawing/2014/main" id="{3E831A66-2030-664B-A089-E131017C23D6}"/>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5" name="Freeform 52">
              <a:extLst>
                <a:ext uri="{FF2B5EF4-FFF2-40B4-BE49-F238E27FC236}">
                  <a16:creationId xmlns:a16="http://schemas.microsoft.com/office/drawing/2014/main" id="{EB110631-8DF7-8E4E-A94B-F2F52EA1E58F}"/>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26" name="Group 53">
              <a:extLst>
                <a:ext uri="{FF2B5EF4-FFF2-40B4-BE49-F238E27FC236}">
                  <a16:creationId xmlns:a16="http://schemas.microsoft.com/office/drawing/2014/main" id="{0605E8F2-9F9A-7648-8BA6-ABA0DFC79339}"/>
                </a:ext>
              </a:extLst>
            </p:cNvPr>
            <p:cNvGrpSpPr>
              <a:grpSpLocks/>
            </p:cNvGrpSpPr>
            <p:nvPr/>
          </p:nvGrpSpPr>
          <p:grpSpPr bwMode="auto">
            <a:xfrm>
              <a:off x="4739" y="1327"/>
              <a:ext cx="582" cy="139"/>
              <a:chOff x="614" y="2568"/>
              <a:chExt cx="725" cy="139"/>
            </a:xfrm>
          </p:grpSpPr>
          <p:sp>
            <p:nvSpPr>
              <p:cNvPr id="38" name="AutoShape 54">
                <a:extLst>
                  <a:ext uri="{FF2B5EF4-FFF2-40B4-BE49-F238E27FC236}">
                    <a16:creationId xmlns:a16="http://schemas.microsoft.com/office/drawing/2014/main" id="{D18E181B-E7B4-7D4A-A9B8-9FDE56CEBEA7}"/>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9" name="AutoShape 55">
                <a:extLst>
                  <a:ext uri="{FF2B5EF4-FFF2-40B4-BE49-F238E27FC236}">
                    <a16:creationId xmlns:a16="http://schemas.microsoft.com/office/drawing/2014/main" id="{0A0D2D66-4293-5E42-AB2B-B27978D8D73F}"/>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7" name="Rectangle 56">
              <a:extLst>
                <a:ext uri="{FF2B5EF4-FFF2-40B4-BE49-F238E27FC236}">
                  <a16:creationId xmlns:a16="http://schemas.microsoft.com/office/drawing/2014/main" id="{29DA363B-DCCE-0E42-97D8-C3675780D8D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8" name="Freeform 57">
              <a:extLst>
                <a:ext uri="{FF2B5EF4-FFF2-40B4-BE49-F238E27FC236}">
                  <a16:creationId xmlns:a16="http://schemas.microsoft.com/office/drawing/2014/main" id="{003F54F8-B50A-A745-830C-199E1BDB2573}"/>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9" name="Freeform 58">
              <a:extLst>
                <a:ext uri="{FF2B5EF4-FFF2-40B4-BE49-F238E27FC236}">
                  <a16:creationId xmlns:a16="http://schemas.microsoft.com/office/drawing/2014/main" id="{7C5A7536-BE63-4040-ABA1-74B2DEB36640}"/>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0" name="Oval 59">
              <a:extLst>
                <a:ext uri="{FF2B5EF4-FFF2-40B4-BE49-F238E27FC236}">
                  <a16:creationId xmlns:a16="http://schemas.microsoft.com/office/drawing/2014/main" id="{22686AD2-E3C1-444A-BFBF-DA43577786AE}"/>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1" name="Freeform 60">
              <a:extLst>
                <a:ext uri="{FF2B5EF4-FFF2-40B4-BE49-F238E27FC236}">
                  <a16:creationId xmlns:a16="http://schemas.microsoft.com/office/drawing/2014/main" id="{A511E8EF-CCBE-984C-81CA-5741AD13A422}"/>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2" name="AutoShape 61">
              <a:extLst>
                <a:ext uri="{FF2B5EF4-FFF2-40B4-BE49-F238E27FC236}">
                  <a16:creationId xmlns:a16="http://schemas.microsoft.com/office/drawing/2014/main" id="{E12F38C4-3DA7-4848-A901-A1CCC93301B2}"/>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AutoShape 62">
              <a:extLst>
                <a:ext uri="{FF2B5EF4-FFF2-40B4-BE49-F238E27FC236}">
                  <a16:creationId xmlns:a16="http://schemas.microsoft.com/office/drawing/2014/main" id="{48A88A52-5BBB-4743-AF8B-09BA6FDF0D97}"/>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4" name="Oval 63">
              <a:extLst>
                <a:ext uri="{FF2B5EF4-FFF2-40B4-BE49-F238E27FC236}">
                  <a16:creationId xmlns:a16="http://schemas.microsoft.com/office/drawing/2014/main" id="{D48CE070-E4DE-984E-B8A5-1FAECB3FCE35}"/>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 name="Oval 64">
              <a:extLst>
                <a:ext uri="{FF2B5EF4-FFF2-40B4-BE49-F238E27FC236}">
                  <a16:creationId xmlns:a16="http://schemas.microsoft.com/office/drawing/2014/main" id="{3AACC7F2-958D-5A4E-B37D-C55208B6F9BD}"/>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spcBef>
                  <a:spcPct val="0"/>
                </a:spcBef>
                <a:spcAft>
                  <a:spcPts val="0"/>
                </a:spcAft>
                <a:buClrTx/>
                <a:buSzTx/>
                <a:defRPr/>
              </a:pPr>
              <a:endParaRPr lang="en-US" altLang="en-US" sz="135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6" name="Oval 65">
              <a:extLst>
                <a:ext uri="{FF2B5EF4-FFF2-40B4-BE49-F238E27FC236}">
                  <a16:creationId xmlns:a16="http://schemas.microsoft.com/office/drawing/2014/main" id="{F26427F9-3E33-EB43-B662-FA88A41C6D85}"/>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7" name="Rectangle 66">
              <a:extLst>
                <a:ext uri="{FF2B5EF4-FFF2-40B4-BE49-F238E27FC236}">
                  <a16:creationId xmlns:a16="http://schemas.microsoft.com/office/drawing/2014/main" id="{8F1829D6-46E0-BC42-B764-C952B46A2498}"/>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46" name="Group 67">
            <a:extLst>
              <a:ext uri="{FF2B5EF4-FFF2-40B4-BE49-F238E27FC236}">
                <a16:creationId xmlns:a16="http://schemas.microsoft.com/office/drawing/2014/main" id="{E398CB23-1767-0048-89F5-62C5E9AF7865}"/>
              </a:ext>
            </a:extLst>
          </p:cNvPr>
          <p:cNvGrpSpPr>
            <a:grpSpLocks/>
          </p:cNvGrpSpPr>
          <p:nvPr/>
        </p:nvGrpSpPr>
        <p:grpSpPr bwMode="auto">
          <a:xfrm>
            <a:off x="2243129" y="1960762"/>
            <a:ext cx="557213" cy="557213"/>
            <a:chOff x="-44" y="1473"/>
            <a:chExt cx="981" cy="1105"/>
          </a:xfrm>
        </p:grpSpPr>
        <p:pic>
          <p:nvPicPr>
            <p:cNvPr id="47" name="Picture 68" descr="desktop_computer_stylized_medium">
              <a:extLst>
                <a:ext uri="{FF2B5EF4-FFF2-40B4-BE49-F238E27FC236}">
                  <a16:creationId xmlns:a16="http://schemas.microsoft.com/office/drawing/2014/main" id="{8EC7FF3D-42E5-D345-8DA9-637E325A4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69">
              <a:extLst>
                <a:ext uri="{FF2B5EF4-FFF2-40B4-BE49-F238E27FC236}">
                  <a16:creationId xmlns:a16="http://schemas.microsoft.com/office/drawing/2014/main" id="{A9F3AAA5-0B80-934E-BA4C-75AD71012D04}"/>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cxnSp>
        <p:nvCxnSpPr>
          <p:cNvPr id="5" name="Straight Arrow Connector 4">
            <a:extLst>
              <a:ext uri="{FF2B5EF4-FFF2-40B4-BE49-F238E27FC236}">
                <a16:creationId xmlns:a16="http://schemas.microsoft.com/office/drawing/2014/main" id="{CFD5BA50-AF40-4342-8C77-22AF37730C06}"/>
              </a:ext>
            </a:extLst>
          </p:cNvPr>
          <p:cNvCxnSpPr>
            <a:cxnSpLocks/>
          </p:cNvCxnSpPr>
          <p:nvPr/>
        </p:nvCxnSpPr>
        <p:spPr>
          <a:xfrm>
            <a:off x="2724032" y="2335403"/>
            <a:ext cx="2932509" cy="195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CF97F68-AA2C-FB49-ABBC-199B7521D0A1}"/>
              </a:ext>
            </a:extLst>
          </p:cNvPr>
          <p:cNvSpPr txBox="1"/>
          <p:nvPr/>
        </p:nvSpPr>
        <p:spPr>
          <a:xfrm>
            <a:off x="4649078" y="2242487"/>
            <a:ext cx="793658" cy="276999"/>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GET 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1" name="TextBox 50">
            <a:extLst>
              <a:ext uri="{FF2B5EF4-FFF2-40B4-BE49-F238E27FC236}">
                <a16:creationId xmlns:a16="http://schemas.microsoft.com/office/drawing/2014/main" id="{854675CA-3B4C-CC4F-AFB8-7456C2CEC59A}"/>
              </a:ext>
            </a:extLst>
          </p:cNvPr>
          <p:cNvSpPr txBox="1"/>
          <p:nvPr/>
        </p:nvSpPr>
        <p:spPr>
          <a:xfrm>
            <a:off x="4047977" y="2189366"/>
            <a:ext cx="697875" cy="276999"/>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GET 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52" name="TextBox 51">
            <a:extLst>
              <a:ext uri="{FF2B5EF4-FFF2-40B4-BE49-F238E27FC236}">
                <a16:creationId xmlns:a16="http://schemas.microsoft.com/office/drawing/2014/main" id="{EBB1F67B-C0F8-024A-91A3-3517B8E3A8B6}"/>
              </a:ext>
            </a:extLst>
          </p:cNvPr>
          <p:cNvSpPr txBox="1"/>
          <p:nvPr/>
        </p:nvSpPr>
        <p:spPr>
          <a:xfrm>
            <a:off x="3464460" y="2145368"/>
            <a:ext cx="732790" cy="276999"/>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GET 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53" name="TextBox 52">
            <a:extLst>
              <a:ext uri="{FF2B5EF4-FFF2-40B4-BE49-F238E27FC236}">
                <a16:creationId xmlns:a16="http://schemas.microsoft.com/office/drawing/2014/main" id="{33D26801-4441-6448-9C51-E7BF273943AE}"/>
              </a:ext>
            </a:extLst>
          </p:cNvPr>
          <p:cNvSpPr txBox="1"/>
          <p:nvPr/>
        </p:nvSpPr>
        <p:spPr>
          <a:xfrm>
            <a:off x="2870078" y="2097191"/>
            <a:ext cx="732791" cy="276999"/>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GET 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4</a:t>
            </a:r>
          </a:p>
        </p:txBody>
      </p:sp>
      <p:sp>
        <p:nvSpPr>
          <p:cNvPr id="63" name="Rectangle 62">
            <a:extLst>
              <a:ext uri="{FF2B5EF4-FFF2-40B4-BE49-F238E27FC236}">
                <a16:creationId xmlns:a16="http://schemas.microsoft.com/office/drawing/2014/main" id="{38FF6E3C-DC0A-2A42-A83A-2B0D55A3D376}"/>
              </a:ext>
            </a:extLst>
          </p:cNvPr>
          <p:cNvSpPr/>
          <p:nvPr/>
        </p:nvSpPr>
        <p:spPr>
          <a:xfrm>
            <a:off x="6544387" y="2573440"/>
            <a:ext cx="669074" cy="14784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4" name="Rectangle 63">
            <a:extLst>
              <a:ext uri="{FF2B5EF4-FFF2-40B4-BE49-F238E27FC236}">
                <a16:creationId xmlns:a16="http://schemas.microsoft.com/office/drawing/2014/main" id="{790AB6BC-5FA2-CD42-9930-4B26196539D4}"/>
              </a:ext>
            </a:extLst>
          </p:cNvPr>
          <p:cNvSpPr/>
          <p:nvPr/>
        </p:nvSpPr>
        <p:spPr>
          <a:xfrm>
            <a:off x="6547131" y="4062907"/>
            <a:ext cx="669073" cy="82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8" name="Group 7">
            <a:extLst>
              <a:ext uri="{FF2B5EF4-FFF2-40B4-BE49-F238E27FC236}">
                <a16:creationId xmlns:a16="http://schemas.microsoft.com/office/drawing/2014/main" id="{3BCCEA0D-BD56-2144-8446-6F45775C9DAB}"/>
              </a:ext>
            </a:extLst>
          </p:cNvPr>
          <p:cNvGrpSpPr/>
          <p:nvPr/>
        </p:nvGrpSpPr>
        <p:grpSpPr>
          <a:xfrm>
            <a:off x="2629816" y="2551138"/>
            <a:ext cx="3039694" cy="1673683"/>
            <a:chOff x="3400914" y="3064264"/>
            <a:chExt cx="4052925" cy="2231577"/>
          </a:xfrm>
        </p:grpSpPr>
        <p:cxnSp>
          <p:nvCxnSpPr>
            <p:cNvPr id="59" name="Straight Arrow Connector 58">
              <a:extLst>
                <a:ext uri="{FF2B5EF4-FFF2-40B4-BE49-F238E27FC236}">
                  <a16:creationId xmlns:a16="http://schemas.microsoft.com/office/drawing/2014/main" id="{FD6DCCE9-A422-404A-94DE-DE520C1D2809}"/>
                </a:ext>
              </a:extLst>
            </p:cNvPr>
            <p:cNvCxnSpPr>
              <a:cxnSpLocks/>
            </p:cNvCxnSpPr>
            <p:nvPr/>
          </p:nvCxnSpPr>
          <p:spPr>
            <a:xfrm flipH="1">
              <a:off x="3400914" y="5022530"/>
              <a:ext cx="4052925" cy="273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Freeform 48">
              <a:extLst>
                <a:ext uri="{FF2B5EF4-FFF2-40B4-BE49-F238E27FC236}">
                  <a16:creationId xmlns:a16="http://schemas.microsoft.com/office/drawing/2014/main" id="{AF7FDDA2-EA85-004E-AB1B-97A9090ECD2A}"/>
                </a:ext>
              </a:extLst>
            </p:cNvPr>
            <p:cNvSpPr/>
            <p:nvPr/>
          </p:nvSpPr>
          <p:spPr>
            <a:xfrm>
              <a:off x="3517643" y="3064264"/>
              <a:ext cx="3868169" cy="2226179"/>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67383 w 3876052"/>
                <a:gd name="connsiteY0" fmla="*/ 0 h 2226179"/>
                <a:gd name="connsiteX1" fmla="*/ 411 w 3876052"/>
                <a:gd name="connsiteY1" fmla="*/ 273465 h 2226179"/>
                <a:gd name="connsiteX2" fmla="*/ 411 w 3876052"/>
                <a:gd name="connsiteY2" fmla="*/ 2226179 h 2226179"/>
                <a:gd name="connsiteX3" fmla="*/ 3875929 w 3876052"/>
                <a:gd name="connsiteY3" fmla="*/ 1956987 h 2226179"/>
                <a:gd name="connsiteX4" fmla="*/ 3867383 w 3876052"/>
                <a:gd name="connsiteY4" fmla="*/ 0 h 2226179"/>
                <a:gd name="connsiteX0" fmla="*/ 3867383 w 3871845"/>
                <a:gd name="connsiteY0" fmla="*/ 0 h 2226179"/>
                <a:gd name="connsiteX1" fmla="*/ 411 w 3871845"/>
                <a:gd name="connsiteY1" fmla="*/ 273465 h 2226179"/>
                <a:gd name="connsiteX2" fmla="*/ 411 w 3871845"/>
                <a:gd name="connsiteY2" fmla="*/ 2226179 h 2226179"/>
                <a:gd name="connsiteX3" fmla="*/ 3871656 w 3871845"/>
                <a:gd name="connsiteY3" fmla="*/ 1969806 h 2226179"/>
                <a:gd name="connsiteX4" fmla="*/ 3867383 w 3871845"/>
                <a:gd name="connsiteY4" fmla="*/ 0 h 2226179"/>
                <a:gd name="connsiteX0" fmla="*/ 3867383 w 3872034"/>
                <a:gd name="connsiteY0" fmla="*/ 0 h 2226179"/>
                <a:gd name="connsiteX1" fmla="*/ 411 w 3872034"/>
                <a:gd name="connsiteY1" fmla="*/ 273465 h 2226179"/>
                <a:gd name="connsiteX2" fmla="*/ 411 w 3872034"/>
                <a:gd name="connsiteY2" fmla="*/ 2226179 h 2226179"/>
                <a:gd name="connsiteX3" fmla="*/ 3871656 w 3872034"/>
                <a:gd name="connsiteY3" fmla="*/ 1969806 h 2226179"/>
                <a:gd name="connsiteX4" fmla="*/ 3867383 w 3872034"/>
                <a:gd name="connsiteY4" fmla="*/ 0 h 2226179"/>
                <a:gd name="connsiteX0" fmla="*/ 3867383 w 3868169"/>
                <a:gd name="connsiteY0" fmla="*/ 0 h 2226179"/>
                <a:gd name="connsiteX1" fmla="*/ 411 w 3868169"/>
                <a:gd name="connsiteY1" fmla="*/ 273465 h 2226179"/>
                <a:gd name="connsiteX2" fmla="*/ 411 w 3868169"/>
                <a:gd name="connsiteY2" fmla="*/ 2226179 h 2226179"/>
                <a:gd name="connsiteX3" fmla="*/ 3863110 w 3868169"/>
                <a:gd name="connsiteY3" fmla="*/ 1969806 h 2226179"/>
                <a:gd name="connsiteX4" fmla="*/ 3867383 w 3868169"/>
                <a:gd name="connsiteY4" fmla="*/ 0 h 222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8169" h="2226179">
                  <a:moveTo>
                    <a:pt x="3867383" y="0"/>
                  </a:moveTo>
                  <a:lnTo>
                    <a:pt x="411" y="273465"/>
                  </a:lnTo>
                  <a:cubicBezTo>
                    <a:pt x="1835" y="927218"/>
                    <a:pt x="-1013" y="1572426"/>
                    <a:pt x="411" y="2226179"/>
                  </a:cubicBezTo>
                  <a:lnTo>
                    <a:pt x="3863110" y="1969806"/>
                  </a:lnTo>
                  <a:cubicBezTo>
                    <a:pt x="3864534" y="1311780"/>
                    <a:pt x="3870232" y="615297"/>
                    <a:pt x="38673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10" name="Group 9">
            <a:extLst>
              <a:ext uri="{FF2B5EF4-FFF2-40B4-BE49-F238E27FC236}">
                <a16:creationId xmlns:a16="http://schemas.microsoft.com/office/drawing/2014/main" id="{1032D652-964E-9F43-98C4-FFCFB51B8116}"/>
              </a:ext>
            </a:extLst>
          </p:cNvPr>
          <p:cNvGrpSpPr/>
          <p:nvPr/>
        </p:nvGrpSpPr>
        <p:grpSpPr>
          <a:xfrm>
            <a:off x="2621389" y="4032515"/>
            <a:ext cx="3048120" cy="289942"/>
            <a:chOff x="3389679" y="5054301"/>
            <a:chExt cx="4064160" cy="386589"/>
          </a:xfrm>
        </p:grpSpPr>
        <p:cxnSp>
          <p:nvCxnSpPr>
            <p:cNvPr id="60" name="Straight Arrow Connector 59">
              <a:extLst>
                <a:ext uri="{FF2B5EF4-FFF2-40B4-BE49-F238E27FC236}">
                  <a16:creationId xmlns:a16="http://schemas.microsoft.com/office/drawing/2014/main" id="{74B14409-7AA2-6647-870D-F81D3E4A7B92}"/>
                </a:ext>
              </a:extLst>
            </p:cNvPr>
            <p:cNvCxnSpPr>
              <a:cxnSpLocks/>
            </p:cNvCxnSpPr>
            <p:nvPr/>
          </p:nvCxnSpPr>
          <p:spPr>
            <a:xfrm flipH="1">
              <a:off x="3389679" y="5161562"/>
              <a:ext cx="4064160" cy="279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Freeform 66">
              <a:extLst>
                <a:ext uri="{FF2B5EF4-FFF2-40B4-BE49-F238E27FC236}">
                  <a16:creationId xmlns:a16="http://schemas.microsoft.com/office/drawing/2014/main" id="{40D71812-E6AC-D143-8CC1-FD1BA4C52E80}"/>
                </a:ext>
              </a:extLst>
            </p:cNvPr>
            <p:cNvSpPr/>
            <p:nvPr/>
          </p:nvSpPr>
          <p:spPr>
            <a:xfrm>
              <a:off x="3519116" y="5054301"/>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54" name="Group 53">
            <a:extLst>
              <a:ext uri="{FF2B5EF4-FFF2-40B4-BE49-F238E27FC236}">
                <a16:creationId xmlns:a16="http://schemas.microsoft.com/office/drawing/2014/main" id="{40FB06DE-F29F-A246-84EE-63E1636623F1}"/>
              </a:ext>
            </a:extLst>
          </p:cNvPr>
          <p:cNvGrpSpPr/>
          <p:nvPr/>
        </p:nvGrpSpPr>
        <p:grpSpPr>
          <a:xfrm>
            <a:off x="2630016" y="4325701"/>
            <a:ext cx="3021602" cy="281517"/>
            <a:chOff x="3401181" y="5445216"/>
            <a:chExt cx="4028803" cy="375356"/>
          </a:xfrm>
        </p:grpSpPr>
        <p:cxnSp>
          <p:nvCxnSpPr>
            <p:cNvPr id="62" name="Straight Arrow Connector 61">
              <a:extLst>
                <a:ext uri="{FF2B5EF4-FFF2-40B4-BE49-F238E27FC236}">
                  <a16:creationId xmlns:a16="http://schemas.microsoft.com/office/drawing/2014/main" id="{58B400F4-D655-EC45-9A58-A60137EE250C}"/>
                </a:ext>
              </a:extLst>
            </p:cNvPr>
            <p:cNvCxnSpPr>
              <a:cxnSpLocks/>
            </p:cNvCxnSpPr>
            <p:nvPr/>
          </p:nvCxnSpPr>
          <p:spPr>
            <a:xfrm flipH="1">
              <a:off x="3401181" y="5534648"/>
              <a:ext cx="4028803" cy="269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Freeform 69">
              <a:extLst>
                <a:ext uri="{FF2B5EF4-FFF2-40B4-BE49-F238E27FC236}">
                  <a16:creationId xmlns:a16="http://schemas.microsoft.com/office/drawing/2014/main" id="{E5D9F6BF-C428-4448-A3F0-EC7E244381F1}"/>
                </a:ext>
              </a:extLst>
            </p:cNvPr>
            <p:cNvSpPr/>
            <p:nvPr/>
          </p:nvSpPr>
          <p:spPr>
            <a:xfrm>
              <a:off x="3504762" y="5445216"/>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r>
                <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rPr>
                <a:t>     </a:t>
              </a:r>
            </a:p>
          </p:txBody>
        </p:sp>
      </p:grpSp>
      <p:grpSp>
        <p:nvGrpSpPr>
          <p:cNvPr id="3" name="Group 2">
            <a:extLst>
              <a:ext uri="{FF2B5EF4-FFF2-40B4-BE49-F238E27FC236}">
                <a16:creationId xmlns:a16="http://schemas.microsoft.com/office/drawing/2014/main" id="{CFF15201-6C51-0E4C-8DF2-2874D9BB5094}"/>
              </a:ext>
            </a:extLst>
          </p:cNvPr>
          <p:cNvGrpSpPr/>
          <p:nvPr/>
        </p:nvGrpSpPr>
        <p:grpSpPr>
          <a:xfrm>
            <a:off x="1392187" y="4075875"/>
            <a:ext cx="1230995" cy="276999"/>
            <a:chOff x="1750742" y="5112121"/>
            <a:chExt cx="1641327" cy="369332"/>
          </a:xfrm>
        </p:grpSpPr>
        <p:cxnSp>
          <p:nvCxnSpPr>
            <p:cNvPr id="80" name="Straight Arrow Connector 79">
              <a:extLst>
                <a:ext uri="{FF2B5EF4-FFF2-40B4-BE49-F238E27FC236}">
                  <a16:creationId xmlns:a16="http://schemas.microsoft.com/office/drawing/2014/main" id="{720A34E6-D1D9-9946-A671-F07C7305187C}"/>
                </a:ext>
              </a:extLst>
            </p:cNvPr>
            <p:cNvCxnSpPr>
              <a:cxnSpLocks/>
            </p:cNvCxnSpPr>
            <p:nvPr/>
          </p:nvCxnSpPr>
          <p:spPr>
            <a:xfrm flipH="1">
              <a:off x="1750742" y="5290443"/>
              <a:ext cx="1641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869B0B9-3B24-694E-ACA6-3C15E7F0A7AA}"/>
                </a:ext>
              </a:extLst>
            </p:cNvPr>
            <p:cNvGrpSpPr/>
            <p:nvPr/>
          </p:nvGrpSpPr>
          <p:grpSpPr>
            <a:xfrm>
              <a:off x="2008455" y="5112121"/>
              <a:ext cx="586719" cy="369332"/>
              <a:chOff x="2581950" y="5090498"/>
              <a:chExt cx="586719" cy="369332"/>
            </a:xfrm>
          </p:grpSpPr>
          <p:sp>
            <p:nvSpPr>
              <p:cNvPr id="90" name="Rectangle 89">
                <a:extLst>
                  <a:ext uri="{FF2B5EF4-FFF2-40B4-BE49-F238E27FC236}">
                    <a16:creationId xmlns:a16="http://schemas.microsoft.com/office/drawing/2014/main" id="{50D49D93-5523-2D40-A4B4-2C25959CCB4C}"/>
                  </a:ext>
                </a:extLst>
              </p:cNvPr>
              <p:cNvSpPr/>
              <p:nvPr/>
            </p:nvSpPr>
            <p:spPr>
              <a:xfrm>
                <a:off x="2785241" y="5146384"/>
                <a:ext cx="252731" cy="22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5" name="TextBox 84">
                <a:extLst>
                  <a:ext uri="{FF2B5EF4-FFF2-40B4-BE49-F238E27FC236}">
                    <a16:creationId xmlns:a16="http://schemas.microsoft.com/office/drawing/2014/main" id="{024E2305-8E5C-AA43-A3E7-0B4250CBA647}"/>
                  </a:ext>
                </a:extLst>
              </p:cNvPr>
              <p:cNvSpPr txBox="1"/>
              <p:nvPr/>
            </p:nvSpPr>
            <p:spPr>
              <a:xfrm>
                <a:off x="2581950" y="5090498"/>
                <a:ext cx="586719"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1</a:t>
                </a:r>
              </a:p>
            </p:txBody>
          </p:sp>
        </p:grpSp>
      </p:grpSp>
      <p:sp>
        <p:nvSpPr>
          <p:cNvPr id="94" name="Rectangle 93">
            <a:extLst>
              <a:ext uri="{FF2B5EF4-FFF2-40B4-BE49-F238E27FC236}">
                <a16:creationId xmlns:a16="http://schemas.microsoft.com/office/drawing/2014/main" id="{63ACB7C6-C932-A244-9314-0E6B7F0BABA7}"/>
              </a:ext>
            </a:extLst>
          </p:cNvPr>
          <p:cNvSpPr/>
          <p:nvPr/>
        </p:nvSpPr>
        <p:spPr>
          <a:xfrm>
            <a:off x="1919050" y="4239498"/>
            <a:ext cx="189548" cy="17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4" name="Group 3">
            <a:extLst>
              <a:ext uri="{FF2B5EF4-FFF2-40B4-BE49-F238E27FC236}">
                <a16:creationId xmlns:a16="http://schemas.microsoft.com/office/drawing/2014/main" id="{F5600D4F-86F9-0C49-A7FC-8E1F0F10C16E}"/>
              </a:ext>
            </a:extLst>
          </p:cNvPr>
          <p:cNvGrpSpPr/>
          <p:nvPr/>
        </p:nvGrpSpPr>
        <p:grpSpPr>
          <a:xfrm>
            <a:off x="1392187" y="4197589"/>
            <a:ext cx="1230879" cy="276999"/>
            <a:chOff x="1750742" y="5274392"/>
            <a:chExt cx="1641172" cy="369332"/>
          </a:xfrm>
        </p:grpSpPr>
        <p:cxnSp>
          <p:nvCxnSpPr>
            <p:cNvPr id="82" name="Straight Arrow Connector 81">
              <a:extLst>
                <a:ext uri="{FF2B5EF4-FFF2-40B4-BE49-F238E27FC236}">
                  <a16:creationId xmlns:a16="http://schemas.microsoft.com/office/drawing/2014/main" id="{6CC15AA8-A7F6-FE4A-B121-E8AC009EFE51}"/>
                </a:ext>
              </a:extLst>
            </p:cNvPr>
            <p:cNvCxnSpPr>
              <a:cxnSpLocks/>
            </p:cNvCxnSpPr>
            <p:nvPr/>
          </p:nvCxnSpPr>
          <p:spPr>
            <a:xfrm flipH="1">
              <a:off x="1750742" y="5442843"/>
              <a:ext cx="1641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597425E-DF5C-7647-B600-A70497B20E94}"/>
                </a:ext>
              </a:extLst>
            </p:cNvPr>
            <p:cNvSpPr txBox="1"/>
            <p:nvPr/>
          </p:nvSpPr>
          <p:spPr>
            <a:xfrm>
              <a:off x="2230750" y="5274392"/>
              <a:ext cx="612911"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2</a:t>
              </a:r>
            </a:p>
          </p:txBody>
        </p:sp>
      </p:grpSp>
      <p:grpSp>
        <p:nvGrpSpPr>
          <p:cNvPr id="7" name="Group 6">
            <a:extLst>
              <a:ext uri="{FF2B5EF4-FFF2-40B4-BE49-F238E27FC236}">
                <a16:creationId xmlns:a16="http://schemas.microsoft.com/office/drawing/2014/main" id="{DF5B72F1-6258-1D46-8B4C-28D067B642BD}"/>
              </a:ext>
            </a:extLst>
          </p:cNvPr>
          <p:cNvGrpSpPr/>
          <p:nvPr/>
        </p:nvGrpSpPr>
        <p:grpSpPr>
          <a:xfrm>
            <a:off x="1392187" y="4366838"/>
            <a:ext cx="1233260" cy="276999"/>
            <a:chOff x="1750742" y="5500058"/>
            <a:chExt cx="1644347" cy="369332"/>
          </a:xfrm>
        </p:grpSpPr>
        <p:cxnSp>
          <p:nvCxnSpPr>
            <p:cNvPr id="83" name="Straight Arrow Connector 82">
              <a:extLst>
                <a:ext uri="{FF2B5EF4-FFF2-40B4-BE49-F238E27FC236}">
                  <a16:creationId xmlns:a16="http://schemas.microsoft.com/office/drawing/2014/main" id="{665F1FBC-EB6D-914C-954B-043B19E2CEC2}"/>
                </a:ext>
              </a:extLst>
            </p:cNvPr>
            <p:cNvCxnSpPr>
              <a:cxnSpLocks/>
            </p:cNvCxnSpPr>
            <p:nvPr/>
          </p:nvCxnSpPr>
          <p:spPr>
            <a:xfrm flipH="1">
              <a:off x="1750742" y="5670973"/>
              <a:ext cx="1644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8D8925B-CD48-6346-BBE6-8AD1F024192A}"/>
                </a:ext>
              </a:extLst>
            </p:cNvPr>
            <p:cNvSpPr txBox="1"/>
            <p:nvPr/>
          </p:nvSpPr>
          <p:spPr>
            <a:xfrm>
              <a:off x="2424305" y="5500058"/>
              <a:ext cx="612911"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3</a:t>
              </a:r>
            </a:p>
          </p:txBody>
        </p:sp>
      </p:grpSp>
      <p:grpSp>
        <p:nvGrpSpPr>
          <p:cNvPr id="55" name="Group 54">
            <a:extLst>
              <a:ext uri="{FF2B5EF4-FFF2-40B4-BE49-F238E27FC236}">
                <a16:creationId xmlns:a16="http://schemas.microsoft.com/office/drawing/2014/main" id="{2E3B66F0-9018-8E4D-819B-CF6530707FCC}"/>
              </a:ext>
            </a:extLst>
          </p:cNvPr>
          <p:cNvGrpSpPr/>
          <p:nvPr/>
        </p:nvGrpSpPr>
        <p:grpSpPr>
          <a:xfrm>
            <a:off x="1392186" y="4468002"/>
            <a:ext cx="1230995" cy="276999"/>
            <a:chOff x="1750742" y="5634943"/>
            <a:chExt cx="1641326" cy="369332"/>
          </a:xfrm>
        </p:grpSpPr>
        <p:cxnSp>
          <p:nvCxnSpPr>
            <p:cNvPr id="84" name="Straight Arrow Connector 83">
              <a:extLst>
                <a:ext uri="{FF2B5EF4-FFF2-40B4-BE49-F238E27FC236}">
                  <a16:creationId xmlns:a16="http://schemas.microsoft.com/office/drawing/2014/main" id="{DB9888CD-41C5-4646-87F1-56C4C74BA58F}"/>
                </a:ext>
              </a:extLst>
            </p:cNvPr>
            <p:cNvCxnSpPr>
              <a:cxnSpLocks/>
            </p:cNvCxnSpPr>
            <p:nvPr/>
          </p:nvCxnSpPr>
          <p:spPr>
            <a:xfrm flipH="1">
              <a:off x="1750742" y="5804632"/>
              <a:ext cx="1641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AD494163-6EBC-544B-A9C5-6828F477C4BF}"/>
                </a:ext>
              </a:extLst>
            </p:cNvPr>
            <p:cNvSpPr txBox="1"/>
            <p:nvPr/>
          </p:nvSpPr>
          <p:spPr>
            <a:xfrm>
              <a:off x="2705958" y="5634943"/>
              <a:ext cx="532700"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4</a:t>
              </a:r>
            </a:p>
          </p:txBody>
        </p:sp>
      </p:grpSp>
      <p:sp>
        <p:nvSpPr>
          <p:cNvPr id="98" name="Rectangle 97">
            <a:extLst>
              <a:ext uri="{FF2B5EF4-FFF2-40B4-BE49-F238E27FC236}">
                <a16:creationId xmlns:a16="http://schemas.microsoft.com/office/drawing/2014/main" id="{CFAEFC89-AAE1-D248-8065-2DCB806A42B8}"/>
              </a:ext>
            </a:extLst>
          </p:cNvPr>
          <p:cNvSpPr/>
          <p:nvPr/>
        </p:nvSpPr>
        <p:spPr>
          <a:xfrm>
            <a:off x="6547132" y="4152723"/>
            <a:ext cx="669073" cy="827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9" name="Rectangle 98">
            <a:extLst>
              <a:ext uri="{FF2B5EF4-FFF2-40B4-BE49-F238E27FC236}">
                <a16:creationId xmlns:a16="http://schemas.microsoft.com/office/drawing/2014/main" id="{B85586A7-784E-134B-85D7-D63EAD126974}"/>
              </a:ext>
            </a:extLst>
          </p:cNvPr>
          <p:cNvSpPr/>
          <p:nvPr/>
        </p:nvSpPr>
        <p:spPr>
          <a:xfrm>
            <a:off x="6547132" y="4219564"/>
            <a:ext cx="669073" cy="827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0" name="Rectangle 99">
            <a:extLst>
              <a:ext uri="{FF2B5EF4-FFF2-40B4-BE49-F238E27FC236}">
                <a16:creationId xmlns:a16="http://schemas.microsoft.com/office/drawing/2014/main" id="{88A20BE8-0DED-0F46-A15A-6CA9C220DD67}"/>
              </a:ext>
            </a:extLst>
          </p:cNvPr>
          <p:cNvSpPr/>
          <p:nvPr/>
        </p:nvSpPr>
        <p:spPr>
          <a:xfrm>
            <a:off x="6544388" y="4310842"/>
            <a:ext cx="669073" cy="8272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2" name="TextBox 91">
            <a:extLst>
              <a:ext uri="{FF2B5EF4-FFF2-40B4-BE49-F238E27FC236}">
                <a16:creationId xmlns:a16="http://schemas.microsoft.com/office/drawing/2014/main" id="{8AF7AE2C-A59F-D247-BD00-087A82CBE885}"/>
              </a:ext>
            </a:extLst>
          </p:cNvPr>
          <p:cNvSpPr txBox="1"/>
          <p:nvPr/>
        </p:nvSpPr>
        <p:spPr>
          <a:xfrm>
            <a:off x="6320659" y="2240975"/>
            <a:ext cx="2130184" cy="307777"/>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4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object data requested</a:t>
            </a:r>
          </a:p>
        </p:txBody>
      </p:sp>
      <p:sp>
        <p:nvSpPr>
          <p:cNvPr id="101" name="Left Arrow 100">
            <a:extLst>
              <a:ext uri="{FF2B5EF4-FFF2-40B4-BE49-F238E27FC236}">
                <a16:creationId xmlns:a16="http://schemas.microsoft.com/office/drawing/2014/main" id="{9C9ACF7A-93F7-1144-933E-C07E1A9255BB}"/>
              </a:ext>
            </a:extLst>
          </p:cNvPr>
          <p:cNvSpPr/>
          <p:nvPr/>
        </p:nvSpPr>
        <p:spPr>
          <a:xfrm>
            <a:off x="6045732" y="3292805"/>
            <a:ext cx="447635" cy="276999"/>
          </a:xfrm>
          <a:prstGeom prst="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4" name="Rectangle 103">
            <a:extLst>
              <a:ext uri="{FF2B5EF4-FFF2-40B4-BE49-F238E27FC236}">
                <a16:creationId xmlns:a16="http://schemas.microsoft.com/office/drawing/2014/main" id="{F92C3131-42F8-4447-929E-4F663CB535C3}"/>
              </a:ext>
            </a:extLst>
          </p:cNvPr>
          <p:cNvSpPr/>
          <p:nvPr/>
        </p:nvSpPr>
        <p:spPr>
          <a:xfrm>
            <a:off x="7628531" y="3014213"/>
            <a:ext cx="296100" cy="17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210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5" name="TextBox 104">
            <a:extLst>
              <a:ext uri="{FF2B5EF4-FFF2-40B4-BE49-F238E27FC236}">
                <a16:creationId xmlns:a16="http://schemas.microsoft.com/office/drawing/2014/main" id="{C66EC781-091E-0F4D-AB0D-84A37CFCF6E8}"/>
              </a:ext>
            </a:extLst>
          </p:cNvPr>
          <p:cNvSpPr txBox="1"/>
          <p:nvPr/>
        </p:nvSpPr>
        <p:spPr>
          <a:xfrm>
            <a:off x="7359120" y="3165847"/>
            <a:ext cx="537887"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8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07" name="Rectangle 106">
            <a:extLst>
              <a:ext uri="{FF2B5EF4-FFF2-40B4-BE49-F238E27FC236}">
                <a16:creationId xmlns:a16="http://schemas.microsoft.com/office/drawing/2014/main" id="{F385891B-C7EB-5245-A25D-276FD77536AB}"/>
              </a:ext>
            </a:extLst>
          </p:cNvPr>
          <p:cNvSpPr/>
          <p:nvPr/>
        </p:nvSpPr>
        <p:spPr>
          <a:xfrm>
            <a:off x="7806688" y="3135917"/>
            <a:ext cx="296100" cy="17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210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8" name="TextBox 107">
            <a:extLst>
              <a:ext uri="{FF2B5EF4-FFF2-40B4-BE49-F238E27FC236}">
                <a16:creationId xmlns:a16="http://schemas.microsoft.com/office/drawing/2014/main" id="{9D8408DC-4E3D-7747-AD30-D5058E1B4D77}"/>
              </a:ext>
            </a:extLst>
          </p:cNvPr>
          <p:cNvSpPr txBox="1"/>
          <p:nvPr/>
        </p:nvSpPr>
        <p:spPr>
          <a:xfrm>
            <a:off x="7367185" y="3802755"/>
            <a:ext cx="537887"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8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109" name="TextBox 108">
            <a:extLst>
              <a:ext uri="{FF2B5EF4-FFF2-40B4-BE49-F238E27FC236}">
                <a16:creationId xmlns:a16="http://schemas.microsoft.com/office/drawing/2014/main" id="{952069D3-515D-EA47-80C1-EAE65F1325BF}"/>
              </a:ext>
            </a:extLst>
          </p:cNvPr>
          <p:cNvSpPr txBox="1"/>
          <p:nvPr/>
        </p:nvSpPr>
        <p:spPr>
          <a:xfrm>
            <a:off x="7367161" y="4068212"/>
            <a:ext cx="537887"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8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110" name="TextBox 109">
            <a:extLst>
              <a:ext uri="{FF2B5EF4-FFF2-40B4-BE49-F238E27FC236}">
                <a16:creationId xmlns:a16="http://schemas.microsoft.com/office/drawing/2014/main" id="{56E9B31D-F0E0-5E40-9F14-0871A03773A6}"/>
              </a:ext>
            </a:extLst>
          </p:cNvPr>
          <p:cNvSpPr txBox="1"/>
          <p:nvPr/>
        </p:nvSpPr>
        <p:spPr>
          <a:xfrm>
            <a:off x="7370789" y="4310842"/>
            <a:ext cx="537887"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8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4</a:t>
            </a:r>
          </a:p>
        </p:txBody>
      </p:sp>
      <p:cxnSp>
        <p:nvCxnSpPr>
          <p:cNvPr id="111" name="Straight Connector 110">
            <a:extLst>
              <a:ext uri="{FF2B5EF4-FFF2-40B4-BE49-F238E27FC236}">
                <a16:creationId xmlns:a16="http://schemas.microsoft.com/office/drawing/2014/main" id="{D10A1F28-D7BB-BD4E-8F4C-AE1B9F56323C}"/>
              </a:ext>
            </a:extLst>
          </p:cNvPr>
          <p:cNvCxnSpPr>
            <a:cxnSpLocks/>
          </p:cNvCxnSpPr>
          <p:nvPr/>
        </p:nvCxnSpPr>
        <p:spPr>
          <a:xfrm>
            <a:off x="7266787" y="4235450"/>
            <a:ext cx="139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89079BE-214E-8B42-950F-55C58E69DED5}"/>
              </a:ext>
            </a:extLst>
          </p:cNvPr>
          <p:cNvCxnSpPr>
            <a:cxnSpLocks/>
          </p:cNvCxnSpPr>
          <p:nvPr/>
        </p:nvCxnSpPr>
        <p:spPr>
          <a:xfrm flipV="1">
            <a:off x="7270926" y="4008686"/>
            <a:ext cx="135500" cy="109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A29B81E-105C-7842-9461-2546211EC2C6}"/>
              </a:ext>
            </a:extLst>
          </p:cNvPr>
          <p:cNvCxnSpPr>
            <a:cxnSpLocks/>
          </p:cNvCxnSpPr>
          <p:nvPr/>
        </p:nvCxnSpPr>
        <p:spPr>
          <a:xfrm>
            <a:off x="7274363" y="4368678"/>
            <a:ext cx="135500" cy="109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3">
            <a:extLst>
              <a:ext uri="{FF2B5EF4-FFF2-40B4-BE49-F238E27FC236}">
                <a16:creationId xmlns:a16="http://schemas.microsoft.com/office/drawing/2014/main" id="{A8987A85-6673-8C45-92B4-FA947F072F67}"/>
              </a:ext>
            </a:extLst>
          </p:cNvPr>
          <p:cNvSpPr txBox="1">
            <a:spLocks noChangeArrowheads="1"/>
          </p:cNvSpPr>
          <p:nvPr/>
        </p:nvSpPr>
        <p:spPr>
          <a:xfrm>
            <a:off x="1362808" y="5113780"/>
            <a:ext cx="7411915" cy="377481"/>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631" indent="0" defTabSz="685800" fontAlgn="auto">
              <a:spcBef>
                <a:spcPts val="750"/>
              </a:spcBef>
              <a:spcAft>
                <a:spcPts val="0"/>
              </a:spcAft>
              <a:buSzTx/>
              <a:buNone/>
              <a:defRPr/>
            </a:pPr>
            <a:r>
              <a:rPr lang="en-US" altLang="en-US" sz="2000" i="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objects delivered in order requested: O</a:t>
            </a:r>
            <a:r>
              <a:rPr lang="en-US" altLang="en-US" sz="2000" i="1"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2</a:t>
            </a:r>
            <a:r>
              <a:rPr lang="en-US" altLang="en-US" sz="2000" i="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O</a:t>
            </a:r>
            <a:r>
              <a:rPr lang="en-US" altLang="en-US" sz="2000" i="1"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3</a:t>
            </a:r>
            <a:r>
              <a:rPr lang="en-US" altLang="en-US" sz="2000" i="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O</a:t>
            </a:r>
            <a:r>
              <a:rPr lang="en-US" altLang="en-US" sz="2000" i="1"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4</a:t>
            </a:r>
            <a:r>
              <a:rPr lang="en-US" altLang="en-US" sz="2000" i="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wait behind O</a:t>
            </a:r>
            <a:r>
              <a:rPr lang="en-US" altLang="en-US" sz="2000" i="1"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1</a:t>
            </a:r>
          </a:p>
          <a:p>
            <a:pPr marL="521494" lvl="1" indent="-173831" defTabSz="685800" fontAlgn="auto">
              <a:spcBef>
                <a:spcPts val="375"/>
              </a:spcBef>
              <a:spcAft>
                <a:spcPts val="0"/>
              </a:spcAft>
              <a:buSzTx/>
              <a:defRPr/>
            </a:pPr>
            <a:endParaRPr lang="en-US" altLang="en-US" sz="2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57" name="Group 56">
            <a:extLst>
              <a:ext uri="{FF2B5EF4-FFF2-40B4-BE49-F238E27FC236}">
                <a16:creationId xmlns:a16="http://schemas.microsoft.com/office/drawing/2014/main" id="{57772C53-CB21-F54B-81A4-80FA45EF0DCB}"/>
              </a:ext>
            </a:extLst>
          </p:cNvPr>
          <p:cNvGrpSpPr/>
          <p:nvPr/>
        </p:nvGrpSpPr>
        <p:grpSpPr>
          <a:xfrm>
            <a:off x="2629815" y="4138231"/>
            <a:ext cx="3021803" cy="357986"/>
            <a:chOff x="3400914" y="5195255"/>
            <a:chExt cx="4029070" cy="477315"/>
          </a:xfrm>
        </p:grpSpPr>
        <p:cxnSp>
          <p:nvCxnSpPr>
            <p:cNvPr id="61" name="Straight Arrow Connector 60">
              <a:extLst>
                <a:ext uri="{FF2B5EF4-FFF2-40B4-BE49-F238E27FC236}">
                  <a16:creationId xmlns:a16="http://schemas.microsoft.com/office/drawing/2014/main" id="{72FF5CC6-CED4-2143-AE2B-F90140B18684}"/>
                </a:ext>
              </a:extLst>
            </p:cNvPr>
            <p:cNvCxnSpPr>
              <a:cxnSpLocks/>
            </p:cNvCxnSpPr>
            <p:nvPr/>
          </p:nvCxnSpPr>
          <p:spPr>
            <a:xfrm flipH="1">
              <a:off x="3400914" y="5403102"/>
              <a:ext cx="4029070" cy="269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reeform 55">
              <a:extLst>
                <a:ext uri="{FF2B5EF4-FFF2-40B4-BE49-F238E27FC236}">
                  <a16:creationId xmlns:a16="http://schemas.microsoft.com/office/drawing/2014/main" id="{5A06D02B-5F32-3D42-9572-49327927E15A}"/>
                </a:ext>
              </a:extLst>
            </p:cNvPr>
            <p:cNvSpPr/>
            <p:nvPr/>
          </p:nvSpPr>
          <p:spPr>
            <a:xfrm>
              <a:off x="3520812" y="5195255"/>
              <a:ext cx="3866473" cy="468804"/>
            </a:xfrm>
            <a:custGeom>
              <a:avLst/>
              <a:gdLst>
                <a:gd name="connsiteX0" fmla="*/ 0 w 3866473"/>
                <a:gd name="connsiteY0" fmla="*/ 264573 h 468804"/>
                <a:gd name="connsiteX1" fmla="*/ 0 w 3866473"/>
                <a:gd name="connsiteY1" fmla="*/ 468804 h 468804"/>
                <a:gd name="connsiteX2" fmla="*/ 3866473 w 3866473"/>
                <a:gd name="connsiteY2" fmla="*/ 204232 h 468804"/>
                <a:gd name="connsiteX3" fmla="*/ 3861832 w 3866473"/>
                <a:gd name="connsiteY3" fmla="*/ 0 h 468804"/>
                <a:gd name="connsiteX4" fmla="*/ 0 w 3866473"/>
                <a:gd name="connsiteY4" fmla="*/ 264573 h 46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473" h="468804">
                  <a:moveTo>
                    <a:pt x="0" y="264573"/>
                  </a:moveTo>
                  <a:lnTo>
                    <a:pt x="0" y="468804"/>
                  </a:lnTo>
                  <a:lnTo>
                    <a:pt x="3866473" y="204232"/>
                  </a:lnTo>
                  <a:lnTo>
                    <a:pt x="3861832" y="0"/>
                  </a:lnTo>
                  <a:lnTo>
                    <a:pt x="0" y="26457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50" name="Footer Placeholder 49">
            <a:extLst>
              <a:ext uri="{FF2B5EF4-FFF2-40B4-BE49-F238E27FC236}">
                <a16:creationId xmlns:a16="http://schemas.microsoft.com/office/drawing/2014/main" id="{84D38794-5FAA-CF66-32FD-055CE70EF391}"/>
              </a:ext>
            </a:extLst>
          </p:cNvPr>
          <p:cNvSpPr>
            <a:spLocks noGrp="1"/>
          </p:cNvSpPr>
          <p:nvPr>
            <p:ph type="ftr" sz="quarter" idx="11"/>
          </p:nvPr>
        </p:nvSpPr>
        <p:spPr/>
        <p:txBody>
          <a:bodyPr/>
          <a:lstStyle/>
          <a:p>
            <a:pPr>
              <a:defRPr/>
            </a:pPr>
            <a:r>
              <a:rPr lang="en-US">
                <a:latin typeface="Helvetica Neue" panose="02000503000000020004" pitchFamily="2" charset="0"/>
                <a:ea typeface="Helvetica Neue" panose="02000503000000020004" pitchFamily="2" charset="0"/>
                <a:cs typeface="Helvetica Neue" panose="02000503000000020004" pitchFamily="2" charset="0"/>
              </a:rPr>
              <a:t>CS118 - Winter 2025</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8" name="Slide Number Placeholder 57">
            <a:extLst>
              <a:ext uri="{FF2B5EF4-FFF2-40B4-BE49-F238E27FC236}">
                <a16:creationId xmlns:a16="http://schemas.microsoft.com/office/drawing/2014/main" id="{5F63AB68-496C-EDB6-80E8-6C859260AE38}"/>
              </a:ext>
            </a:extLst>
          </p:cNvPr>
          <p:cNvSpPr>
            <a:spLocks noGrp="1"/>
          </p:cNvSpPr>
          <p:nvPr>
            <p:ph type="sldNum" sz="quarter" idx="12"/>
          </p:nvPr>
        </p:nvSpPr>
        <p:spPr/>
        <p:txBody>
          <a:bodyPr/>
          <a:lstStyle/>
          <a:p>
            <a:pPr>
              <a:defRPr/>
            </a:pPr>
            <a:fld id="{AF481967-A08F-0A45-977A-839BE59CFC43}" type="slidenum">
              <a:rPr lang="en-US" smtClean="0">
                <a:latin typeface="Helvetica Neue" panose="02000503000000020004" pitchFamily="2" charset="0"/>
                <a:ea typeface="Helvetica Neue" panose="02000503000000020004" pitchFamily="2" charset="0"/>
                <a:cs typeface="Helvetica Neue" panose="02000503000000020004" pitchFamily="2" charset="0"/>
              </a:rPr>
              <a:pPr>
                <a:defRPr/>
              </a:pPr>
              <a:t>51</a:t>
            </a:fld>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514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right)">
                                      <p:cBhvr>
                                        <p:cTn id="23" dur="500"/>
                                        <p:tgtEl>
                                          <p:spTgt spid="5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right)">
                                      <p:cBhvr>
                                        <p:cTn id="31" dur="500"/>
                                        <p:tgtEl>
                                          <p:spTgt spid="54"/>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dissolve">
                                      <p:cBhvr>
                                        <p:cTn id="39"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p:txBody>
          <a:bodyPr>
            <a:normAutofit/>
          </a:bodyPr>
          <a:lstStyle/>
          <a:p>
            <a:r>
              <a:rPr lang="en-US" sz="3300" dirty="0">
                <a:latin typeface="Helvetica Neue" panose="02000503000000020004" pitchFamily="2" charset="0"/>
                <a:ea typeface="Helvetica Neue" panose="02000503000000020004" pitchFamily="2" charset="0"/>
                <a:cs typeface="Helvetica Neue" panose="02000503000000020004" pitchFamily="2" charset="0"/>
              </a:rPr>
              <a:t>HTTP/2: Mitigating HOL blocking</a:t>
            </a:r>
          </a:p>
        </p:txBody>
      </p:sp>
      <p:sp>
        <p:nvSpPr>
          <p:cNvPr id="272" name="Rectangle 3">
            <a:extLst>
              <a:ext uri="{FF2B5EF4-FFF2-40B4-BE49-F238E27FC236}">
                <a16:creationId xmlns:a16="http://schemas.microsoft.com/office/drawing/2014/main" id="{8CBA4EFF-1AC8-A245-B998-4DDACE8C36D2}"/>
              </a:ext>
            </a:extLst>
          </p:cNvPr>
          <p:cNvSpPr txBox="1">
            <a:spLocks noChangeArrowheads="1"/>
          </p:cNvSpPr>
          <p:nvPr/>
        </p:nvSpPr>
        <p:spPr>
          <a:xfrm>
            <a:off x="555057" y="1083365"/>
            <a:ext cx="8502162" cy="701386"/>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631" indent="0" defTabSz="685800" fontAlgn="auto">
              <a:spcBef>
                <a:spcPts val="750"/>
              </a:spcBef>
              <a:spcAft>
                <a:spcPts val="0"/>
              </a:spcAft>
              <a:buSzTx/>
              <a:buNone/>
              <a:defRPr/>
            </a:pPr>
            <a:r>
              <a:rPr lang="en-US" altLang="en-US" sz="21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HTTP/2: objects divided into frames, frame transmission interleaved</a:t>
            </a:r>
          </a:p>
          <a:p>
            <a:pPr marL="521494" lvl="1" indent="-173831" defTabSz="685800" fontAlgn="auto">
              <a:spcBef>
                <a:spcPts val="375"/>
              </a:spcBef>
              <a:spcAft>
                <a:spcPts val="0"/>
              </a:spcAft>
              <a:buSzTx/>
              <a:defRPr/>
            </a:pPr>
            <a:endParaRPr lang="en-US" alt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 Box 5">
            <a:extLst>
              <a:ext uri="{FF2B5EF4-FFF2-40B4-BE49-F238E27FC236}">
                <a16:creationId xmlns:a16="http://schemas.microsoft.com/office/drawing/2014/main" id="{9C81A400-509D-8B49-94F6-4A247623F1EE}"/>
              </a:ext>
            </a:extLst>
          </p:cNvPr>
          <p:cNvSpPr txBox="1">
            <a:spLocks noChangeArrowheads="1"/>
          </p:cNvSpPr>
          <p:nvPr/>
        </p:nvSpPr>
        <p:spPr bwMode="auto">
          <a:xfrm>
            <a:off x="2100816" y="2304370"/>
            <a:ext cx="6447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spcBef>
                <a:spcPct val="0"/>
              </a:spcBef>
              <a:spcAft>
                <a:spcPts val="0"/>
              </a:spcAft>
              <a:buClrTx/>
              <a:buSzTx/>
              <a:defRPr/>
            </a:pPr>
            <a:r>
              <a:rPr lang="en-US" altLang="en-US" sz="1500" dirty="0">
                <a:solidFill>
                  <a:srgbClr val="CC0000"/>
                </a:solidFill>
                <a:latin typeface="Helvetica Neue" panose="02000503000000020004" pitchFamily="2" charset="0"/>
                <a:ea typeface="Helvetica Neue" panose="02000503000000020004" pitchFamily="2" charset="0"/>
                <a:cs typeface="Helvetica Neue" panose="02000503000000020004" pitchFamily="2" charset="0"/>
              </a:rPr>
              <a:t>client</a:t>
            </a:r>
          </a:p>
        </p:txBody>
      </p:sp>
      <p:sp>
        <p:nvSpPr>
          <p:cNvPr id="12" name="Text Box 6">
            <a:extLst>
              <a:ext uri="{FF2B5EF4-FFF2-40B4-BE49-F238E27FC236}">
                <a16:creationId xmlns:a16="http://schemas.microsoft.com/office/drawing/2014/main" id="{1C4A8696-15E9-F34E-9D6B-A386450B2B8A}"/>
              </a:ext>
            </a:extLst>
          </p:cNvPr>
          <p:cNvSpPr txBox="1">
            <a:spLocks noChangeArrowheads="1"/>
          </p:cNvSpPr>
          <p:nvPr/>
        </p:nvSpPr>
        <p:spPr bwMode="auto">
          <a:xfrm>
            <a:off x="5187151" y="1546682"/>
            <a:ext cx="71045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spcBef>
                <a:spcPct val="0"/>
              </a:spcBef>
              <a:spcAft>
                <a:spcPts val="0"/>
              </a:spcAft>
              <a:buClrTx/>
              <a:buSzTx/>
              <a:defRPr/>
            </a:pPr>
            <a:r>
              <a:rPr lang="en-US" altLang="en-US" sz="1500" dirty="0">
                <a:solidFill>
                  <a:srgbClr val="CC0000"/>
                </a:solidFill>
                <a:latin typeface="Helvetica Neue" panose="02000503000000020004" pitchFamily="2" charset="0"/>
                <a:ea typeface="Helvetica Neue" panose="02000503000000020004" pitchFamily="2" charset="0"/>
                <a:cs typeface="Helvetica Neue" panose="02000503000000020004" pitchFamily="2" charset="0"/>
              </a:rPr>
              <a:t>server</a:t>
            </a:r>
          </a:p>
        </p:txBody>
      </p:sp>
      <p:grpSp>
        <p:nvGrpSpPr>
          <p:cNvPr id="13" name="Group 34">
            <a:extLst>
              <a:ext uri="{FF2B5EF4-FFF2-40B4-BE49-F238E27FC236}">
                <a16:creationId xmlns:a16="http://schemas.microsoft.com/office/drawing/2014/main" id="{3F9049F0-AD0D-BB4A-9A38-AE6CD2DEE44B}"/>
              </a:ext>
            </a:extLst>
          </p:cNvPr>
          <p:cNvGrpSpPr>
            <a:grpSpLocks/>
          </p:cNvGrpSpPr>
          <p:nvPr/>
        </p:nvGrpSpPr>
        <p:grpSpPr bwMode="auto">
          <a:xfrm>
            <a:off x="5382264" y="1824141"/>
            <a:ext cx="316706" cy="514350"/>
            <a:chOff x="4140" y="429"/>
            <a:chExt cx="1425" cy="2396"/>
          </a:xfrm>
        </p:grpSpPr>
        <p:sp>
          <p:nvSpPr>
            <p:cNvPr id="14" name="Freeform 35">
              <a:extLst>
                <a:ext uri="{FF2B5EF4-FFF2-40B4-BE49-F238E27FC236}">
                  <a16:creationId xmlns:a16="http://schemas.microsoft.com/office/drawing/2014/main" id="{803C6B5A-D9D1-EB4A-A391-52C6BC681D84}"/>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36">
              <a:extLst>
                <a:ext uri="{FF2B5EF4-FFF2-40B4-BE49-F238E27FC236}">
                  <a16:creationId xmlns:a16="http://schemas.microsoft.com/office/drawing/2014/main" id="{743E8922-0B4F-124B-8E08-EAFC48A26AC2}"/>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 name="Freeform 37">
              <a:extLst>
                <a:ext uri="{FF2B5EF4-FFF2-40B4-BE49-F238E27FC236}">
                  <a16:creationId xmlns:a16="http://schemas.microsoft.com/office/drawing/2014/main" id="{B8099CED-B66E-A64F-9D64-36008CA1795B}"/>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Freeform 38">
              <a:extLst>
                <a:ext uri="{FF2B5EF4-FFF2-40B4-BE49-F238E27FC236}">
                  <a16:creationId xmlns:a16="http://schemas.microsoft.com/office/drawing/2014/main" id="{8E10A1E3-E714-724B-9A56-653D39FCCDCC}"/>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Rectangle 39">
              <a:extLst>
                <a:ext uri="{FF2B5EF4-FFF2-40B4-BE49-F238E27FC236}">
                  <a16:creationId xmlns:a16="http://schemas.microsoft.com/office/drawing/2014/main" id="{51B7511E-9F4A-634B-B78E-ADF6D024CA43}"/>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9" name="Group 40">
              <a:extLst>
                <a:ext uri="{FF2B5EF4-FFF2-40B4-BE49-F238E27FC236}">
                  <a16:creationId xmlns:a16="http://schemas.microsoft.com/office/drawing/2014/main" id="{5B0CC43F-BAC2-3140-B5A3-62B0B2DB20E0}"/>
                </a:ext>
              </a:extLst>
            </p:cNvPr>
            <p:cNvGrpSpPr>
              <a:grpSpLocks/>
            </p:cNvGrpSpPr>
            <p:nvPr/>
          </p:nvGrpSpPr>
          <p:grpSpPr bwMode="auto">
            <a:xfrm>
              <a:off x="4749" y="668"/>
              <a:ext cx="581" cy="145"/>
              <a:chOff x="614" y="2568"/>
              <a:chExt cx="725" cy="139"/>
            </a:xfrm>
          </p:grpSpPr>
          <p:sp>
            <p:nvSpPr>
              <p:cNvPr id="44" name="AutoShape 41">
                <a:extLst>
                  <a:ext uri="{FF2B5EF4-FFF2-40B4-BE49-F238E27FC236}">
                    <a16:creationId xmlns:a16="http://schemas.microsoft.com/office/drawing/2014/main" id="{15BC3053-32F0-D74D-89AF-8B97E27A3909}"/>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5" name="AutoShape 42">
                <a:extLst>
                  <a:ext uri="{FF2B5EF4-FFF2-40B4-BE49-F238E27FC236}">
                    <a16:creationId xmlns:a16="http://schemas.microsoft.com/office/drawing/2014/main" id="{20995AA6-2DCD-3745-B56B-D4A2BD016FEA}"/>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0" name="Rectangle 43">
              <a:extLst>
                <a:ext uri="{FF2B5EF4-FFF2-40B4-BE49-F238E27FC236}">
                  <a16:creationId xmlns:a16="http://schemas.microsoft.com/office/drawing/2014/main" id="{A0AB9F72-54CB-1348-80D1-B314D48A04CD}"/>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21" name="Group 44">
              <a:extLst>
                <a:ext uri="{FF2B5EF4-FFF2-40B4-BE49-F238E27FC236}">
                  <a16:creationId xmlns:a16="http://schemas.microsoft.com/office/drawing/2014/main" id="{9E4659C2-4E42-B443-84EF-9148F9288BE3}"/>
                </a:ext>
              </a:extLst>
            </p:cNvPr>
            <p:cNvGrpSpPr>
              <a:grpSpLocks/>
            </p:cNvGrpSpPr>
            <p:nvPr/>
          </p:nvGrpSpPr>
          <p:grpSpPr bwMode="auto">
            <a:xfrm>
              <a:off x="4747" y="994"/>
              <a:ext cx="581" cy="134"/>
              <a:chOff x="614" y="2568"/>
              <a:chExt cx="725" cy="139"/>
            </a:xfrm>
          </p:grpSpPr>
          <p:sp>
            <p:nvSpPr>
              <p:cNvPr id="42" name="AutoShape 45">
                <a:extLst>
                  <a:ext uri="{FF2B5EF4-FFF2-40B4-BE49-F238E27FC236}">
                    <a16:creationId xmlns:a16="http://schemas.microsoft.com/office/drawing/2014/main" id="{D8903B39-8265-544A-9AFB-566D599B94BF}"/>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3" name="AutoShape 46">
                <a:extLst>
                  <a:ext uri="{FF2B5EF4-FFF2-40B4-BE49-F238E27FC236}">
                    <a16:creationId xmlns:a16="http://schemas.microsoft.com/office/drawing/2014/main" id="{FD67A903-00AF-8F4D-B4F7-1CE981372C02}"/>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2" name="Rectangle 47">
              <a:extLst>
                <a:ext uri="{FF2B5EF4-FFF2-40B4-BE49-F238E27FC236}">
                  <a16:creationId xmlns:a16="http://schemas.microsoft.com/office/drawing/2014/main" id="{4CE4A0E0-E439-5A47-BF8B-98C51081AA9D}"/>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Rectangle 48">
              <a:extLst>
                <a:ext uri="{FF2B5EF4-FFF2-40B4-BE49-F238E27FC236}">
                  <a16:creationId xmlns:a16="http://schemas.microsoft.com/office/drawing/2014/main" id="{9C3A9589-0AF1-484B-8D65-785BF63FA907}"/>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24" name="Group 49">
              <a:extLst>
                <a:ext uri="{FF2B5EF4-FFF2-40B4-BE49-F238E27FC236}">
                  <a16:creationId xmlns:a16="http://schemas.microsoft.com/office/drawing/2014/main" id="{B0BBD09F-6C03-C742-8A03-DE01670CB532}"/>
                </a:ext>
              </a:extLst>
            </p:cNvPr>
            <p:cNvGrpSpPr>
              <a:grpSpLocks/>
            </p:cNvGrpSpPr>
            <p:nvPr/>
          </p:nvGrpSpPr>
          <p:grpSpPr bwMode="auto">
            <a:xfrm>
              <a:off x="4735" y="1627"/>
              <a:ext cx="582" cy="151"/>
              <a:chOff x="614" y="2568"/>
              <a:chExt cx="725" cy="139"/>
            </a:xfrm>
          </p:grpSpPr>
          <p:sp>
            <p:nvSpPr>
              <p:cNvPr id="40" name="AutoShape 50">
                <a:extLst>
                  <a:ext uri="{FF2B5EF4-FFF2-40B4-BE49-F238E27FC236}">
                    <a16:creationId xmlns:a16="http://schemas.microsoft.com/office/drawing/2014/main" id="{F540A08B-AEF4-A545-BD11-4851FF84EDEE}"/>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1" name="AutoShape 51">
                <a:extLst>
                  <a:ext uri="{FF2B5EF4-FFF2-40B4-BE49-F238E27FC236}">
                    <a16:creationId xmlns:a16="http://schemas.microsoft.com/office/drawing/2014/main" id="{3E831A66-2030-664B-A089-E131017C23D6}"/>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5" name="Freeform 52">
              <a:extLst>
                <a:ext uri="{FF2B5EF4-FFF2-40B4-BE49-F238E27FC236}">
                  <a16:creationId xmlns:a16="http://schemas.microsoft.com/office/drawing/2014/main" id="{EB110631-8DF7-8E4E-A94B-F2F52EA1E58F}"/>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26" name="Group 53">
              <a:extLst>
                <a:ext uri="{FF2B5EF4-FFF2-40B4-BE49-F238E27FC236}">
                  <a16:creationId xmlns:a16="http://schemas.microsoft.com/office/drawing/2014/main" id="{0605E8F2-9F9A-7648-8BA6-ABA0DFC79339}"/>
                </a:ext>
              </a:extLst>
            </p:cNvPr>
            <p:cNvGrpSpPr>
              <a:grpSpLocks/>
            </p:cNvGrpSpPr>
            <p:nvPr/>
          </p:nvGrpSpPr>
          <p:grpSpPr bwMode="auto">
            <a:xfrm>
              <a:off x="4739" y="1327"/>
              <a:ext cx="582" cy="139"/>
              <a:chOff x="614" y="2568"/>
              <a:chExt cx="725" cy="139"/>
            </a:xfrm>
          </p:grpSpPr>
          <p:sp>
            <p:nvSpPr>
              <p:cNvPr id="38" name="AutoShape 54">
                <a:extLst>
                  <a:ext uri="{FF2B5EF4-FFF2-40B4-BE49-F238E27FC236}">
                    <a16:creationId xmlns:a16="http://schemas.microsoft.com/office/drawing/2014/main" id="{D18E181B-E7B4-7D4A-A9B8-9FDE56CEBEA7}"/>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9" name="AutoShape 55">
                <a:extLst>
                  <a:ext uri="{FF2B5EF4-FFF2-40B4-BE49-F238E27FC236}">
                    <a16:creationId xmlns:a16="http://schemas.microsoft.com/office/drawing/2014/main" id="{0A0D2D66-4293-5E42-AB2B-B27978D8D73F}"/>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7" name="Rectangle 56">
              <a:extLst>
                <a:ext uri="{FF2B5EF4-FFF2-40B4-BE49-F238E27FC236}">
                  <a16:creationId xmlns:a16="http://schemas.microsoft.com/office/drawing/2014/main" id="{29DA363B-DCCE-0E42-97D8-C3675780D8D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8" name="Freeform 57">
              <a:extLst>
                <a:ext uri="{FF2B5EF4-FFF2-40B4-BE49-F238E27FC236}">
                  <a16:creationId xmlns:a16="http://schemas.microsoft.com/office/drawing/2014/main" id="{003F54F8-B50A-A745-830C-199E1BDB2573}"/>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9" name="Freeform 58">
              <a:extLst>
                <a:ext uri="{FF2B5EF4-FFF2-40B4-BE49-F238E27FC236}">
                  <a16:creationId xmlns:a16="http://schemas.microsoft.com/office/drawing/2014/main" id="{7C5A7536-BE63-4040-ABA1-74B2DEB36640}"/>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0" name="Oval 59">
              <a:extLst>
                <a:ext uri="{FF2B5EF4-FFF2-40B4-BE49-F238E27FC236}">
                  <a16:creationId xmlns:a16="http://schemas.microsoft.com/office/drawing/2014/main" id="{22686AD2-E3C1-444A-BFBF-DA43577786AE}"/>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1" name="Freeform 60">
              <a:extLst>
                <a:ext uri="{FF2B5EF4-FFF2-40B4-BE49-F238E27FC236}">
                  <a16:creationId xmlns:a16="http://schemas.microsoft.com/office/drawing/2014/main" id="{A511E8EF-CCBE-984C-81CA-5741AD13A422}"/>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2" name="AutoShape 61">
              <a:extLst>
                <a:ext uri="{FF2B5EF4-FFF2-40B4-BE49-F238E27FC236}">
                  <a16:creationId xmlns:a16="http://schemas.microsoft.com/office/drawing/2014/main" id="{E12F38C4-3DA7-4848-A901-A1CCC93301B2}"/>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AutoShape 62">
              <a:extLst>
                <a:ext uri="{FF2B5EF4-FFF2-40B4-BE49-F238E27FC236}">
                  <a16:creationId xmlns:a16="http://schemas.microsoft.com/office/drawing/2014/main" id="{48A88A52-5BBB-4743-AF8B-09BA6FDF0D97}"/>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4" name="Oval 63">
              <a:extLst>
                <a:ext uri="{FF2B5EF4-FFF2-40B4-BE49-F238E27FC236}">
                  <a16:creationId xmlns:a16="http://schemas.microsoft.com/office/drawing/2014/main" id="{D48CE070-E4DE-984E-B8A5-1FAECB3FCE35}"/>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 name="Oval 64">
              <a:extLst>
                <a:ext uri="{FF2B5EF4-FFF2-40B4-BE49-F238E27FC236}">
                  <a16:creationId xmlns:a16="http://schemas.microsoft.com/office/drawing/2014/main" id="{3AACC7F2-958D-5A4E-B37D-C55208B6F9BD}"/>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spcBef>
                  <a:spcPct val="0"/>
                </a:spcBef>
                <a:spcAft>
                  <a:spcPts val="0"/>
                </a:spcAft>
                <a:buClrTx/>
                <a:buSzTx/>
                <a:defRPr/>
              </a:pPr>
              <a:endParaRPr lang="en-US" altLang="en-US" sz="135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6" name="Oval 65">
              <a:extLst>
                <a:ext uri="{FF2B5EF4-FFF2-40B4-BE49-F238E27FC236}">
                  <a16:creationId xmlns:a16="http://schemas.microsoft.com/office/drawing/2014/main" id="{F26427F9-3E33-EB43-B662-FA88A41C6D85}"/>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7" name="Rectangle 66">
              <a:extLst>
                <a:ext uri="{FF2B5EF4-FFF2-40B4-BE49-F238E27FC236}">
                  <a16:creationId xmlns:a16="http://schemas.microsoft.com/office/drawing/2014/main" id="{8F1829D6-46E0-BC42-B764-C952B46A2498}"/>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buClrTx/>
                <a:buSzTx/>
                <a:defRPr/>
              </a:pPr>
              <a:endParaRPr lang="en-US" altLang="en-US" sz="15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46" name="Group 67">
            <a:extLst>
              <a:ext uri="{FF2B5EF4-FFF2-40B4-BE49-F238E27FC236}">
                <a16:creationId xmlns:a16="http://schemas.microsoft.com/office/drawing/2014/main" id="{E398CB23-1767-0048-89F5-62C5E9AF7865}"/>
              </a:ext>
            </a:extLst>
          </p:cNvPr>
          <p:cNvGrpSpPr>
            <a:grpSpLocks/>
          </p:cNvGrpSpPr>
          <p:nvPr/>
        </p:nvGrpSpPr>
        <p:grpSpPr bwMode="auto">
          <a:xfrm>
            <a:off x="2120037" y="1846462"/>
            <a:ext cx="557213" cy="557213"/>
            <a:chOff x="-44" y="1473"/>
            <a:chExt cx="981" cy="1105"/>
          </a:xfrm>
        </p:grpSpPr>
        <p:pic>
          <p:nvPicPr>
            <p:cNvPr id="47" name="Picture 68" descr="desktop_computer_stylized_medium">
              <a:extLst>
                <a:ext uri="{FF2B5EF4-FFF2-40B4-BE49-F238E27FC236}">
                  <a16:creationId xmlns:a16="http://schemas.microsoft.com/office/drawing/2014/main" id="{8EC7FF3D-42E5-D345-8DA9-637E325A4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69">
              <a:extLst>
                <a:ext uri="{FF2B5EF4-FFF2-40B4-BE49-F238E27FC236}">
                  <a16:creationId xmlns:a16="http://schemas.microsoft.com/office/drawing/2014/main" id="{A9F3AAA5-0B80-934E-BA4C-75AD71012D04}"/>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1" fontAlgn="auto" hangingPunct="1">
                <a:spcBef>
                  <a:spcPts val="0"/>
                </a:spcBef>
                <a:spcAft>
                  <a:spcPts val="0"/>
                </a:spcAft>
                <a:buClrTx/>
                <a:buSzTx/>
                <a:defRPr/>
              </a:pPr>
              <a:endPar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cxnSp>
        <p:nvCxnSpPr>
          <p:cNvPr id="5" name="Straight Arrow Connector 4">
            <a:extLst>
              <a:ext uri="{FF2B5EF4-FFF2-40B4-BE49-F238E27FC236}">
                <a16:creationId xmlns:a16="http://schemas.microsoft.com/office/drawing/2014/main" id="{CFD5BA50-AF40-4342-8C77-22AF37730C06}"/>
              </a:ext>
            </a:extLst>
          </p:cNvPr>
          <p:cNvCxnSpPr>
            <a:cxnSpLocks/>
          </p:cNvCxnSpPr>
          <p:nvPr/>
        </p:nvCxnSpPr>
        <p:spPr>
          <a:xfrm>
            <a:off x="2600940" y="2221103"/>
            <a:ext cx="2932509" cy="195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CF97F68-AA2C-FB49-ABBC-199B7521D0A1}"/>
              </a:ext>
            </a:extLst>
          </p:cNvPr>
          <p:cNvSpPr txBox="1"/>
          <p:nvPr/>
        </p:nvSpPr>
        <p:spPr>
          <a:xfrm>
            <a:off x="4525986" y="2128187"/>
            <a:ext cx="722846" cy="276999"/>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GET 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1" name="TextBox 50">
            <a:extLst>
              <a:ext uri="{FF2B5EF4-FFF2-40B4-BE49-F238E27FC236}">
                <a16:creationId xmlns:a16="http://schemas.microsoft.com/office/drawing/2014/main" id="{854675CA-3B4C-CC4F-AFB8-7456C2CEC59A}"/>
              </a:ext>
            </a:extLst>
          </p:cNvPr>
          <p:cNvSpPr txBox="1"/>
          <p:nvPr/>
        </p:nvSpPr>
        <p:spPr>
          <a:xfrm>
            <a:off x="3924886" y="2075066"/>
            <a:ext cx="728122" cy="276999"/>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GET 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52" name="TextBox 51">
            <a:extLst>
              <a:ext uri="{FF2B5EF4-FFF2-40B4-BE49-F238E27FC236}">
                <a16:creationId xmlns:a16="http://schemas.microsoft.com/office/drawing/2014/main" id="{EBB1F67B-C0F8-024A-91A3-3517B8E3A8B6}"/>
              </a:ext>
            </a:extLst>
          </p:cNvPr>
          <p:cNvSpPr txBox="1"/>
          <p:nvPr/>
        </p:nvSpPr>
        <p:spPr>
          <a:xfrm>
            <a:off x="3341368" y="2031068"/>
            <a:ext cx="728122" cy="276999"/>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GET 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53" name="TextBox 52">
            <a:extLst>
              <a:ext uri="{FF2B5EF4-FFF2-40B4-BE49-F238E27FC236}">
                <a16:creationId xmlns:a16="http://schemas.microsoft.com/office/drawing/2014/main" id="{33D26801-4441-6448-9C51-E7BF273943AE}"/>
              </a:ext>
            </a:extLst>
          </p:cNvPr>
          <p:cNvSpPr txBox="1"/>
          <p:nvPr/>
        </p:nvSpPr>
        <p:spPr>
          <a:xfrm>
            <a:off x="2746986" y="1982891"/>
            <a:ext cx="738985" cy="276999"/>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GET 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4</a:t>
            </a:r>
          </a:p>
        </p:txBody>
      </p:sp>
      <p:cxnSp>
        <p:nvCxnSpPr>
          <p:cNvPr id="62" name="Straight Arrow Connector 61">
            <a:extLst>
              <a:ext uri="{FF2B5EF4-FFF2-40B4-BE49-F238E27FC236}">
                <a16:creationId xmlns:a16="http://schemas.microsoft.com/office/drawing/2014/main" id="{58B400F4-D655-EC45-9A58-A60137EE250C}"/>
              </a:ext>
            </a:extLst>
          </p:cNvPr>
          <p:cNvCxnSpPr>
            <a:cxnSpLocks/>
          </p:cNvCxnSpPr>
          <p:nvPr/>
        </p:nvCxnSpPr>
        <p:spPr>
          <a:xfrm flipH="1">
            <a:off x="2462904" y="4382978"/>
            <a:ext cx="3070254" cy="206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8FF6E3C-DC0A-2A42-A83A-2B0D55A3D376}"/>
              </a:ext>
            </a:extLst>
          </p:cNvPr>
          <p:cNvSpPr/>
          <p:nvPr/>
        </p:nvSpPr>
        <p:spPr>
          <a:xfrm>
            <a:off x="6421295" y="2459140"/>
            <a:ext cx="669074" cy="14784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4" name="Rectangle 63">
            <a:extLst>
              <a:ext uri="{FF2B5EF4-FFF2-40B4-BE49-F238E27FC236}">
                <a16:creationId xmlns:a16="http://schemas.microsoft.com/office/drawing/2014/main" id="{790AB6BC-5FA2-CD42-9930-4B26196539D4}"/>
              </a:ext>
            </a:extLst>
          </p:cNvPr>
          <p:cNvSpPr/>
          <p:nvPr/>
        </p:nvSpPr>
        <p:spPr>
          <a:xfrm>
            <a:off x="6424039" y="3948607"/>
            <a:ext cx="669073" cy="82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9" name="Freeform 48">
            <a:extLst>
              <a:ext uri="{FF2B5EF4-FFF2-40B4-BE49-F238E27FC236}">
                <a16:creationId xmlns:a16="http://schemas.microsoft.com/office/drawing/2014/main" id="{AF7FDDA2-EA85-004E-AB1B-97A9090ECD2A}"/>
              </a:ext>
            </a:extLst>
          </p:cNvPr>
          <p:cNvSpPr/>
          <p:nvPr/>
        </p:nvSpPr>
        <p:spPr>
          <a:xfrm>
            <a:off x="2567191" y="3108699"/>
            <a:ext cx="2900537" cy="1483897"/>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67383 w 3876052"/>
              <a:gd name="connsiteY0" fmla="*/ 0 h 2226179"/>
              <a:gd name="connsiteX1" fmla="*/ 411 w 3876052"/>
              <a:gd name="connsiteY1" fmla="*/ 273465 h 2226179"/>
              <a:gd name="connsiteX2" fmla="*/ 411 w 3876052"/>
              <a:gd name="connsiteY2" fmla="*/ 2226179 h 2226179"/>
              <a:gd name="connsiteX3" fmla="*/ 3875929 w 3876052"/>
              <a:gd name="connsiteY3" fmla="*/ 1956987 h 2226179"/>
              <a:gd name="connsiteX4" fmla="*/ 3867383 w 3876052"/>
              <a:gd name="connsiteY4" fmla="*/ 0 h 2226179"/>
              <a:gd name="connsiteX0" fmla="*/ 3867383 w 3871845"/>
              <a:gd name="connsiteY0" fmla="*/ 0 h 2226179"/>
              <a:gd name="connsiteX1" fmla="*/ 411 w 3871845"/>
              <a:gd name="connsiteY1" fmla="*/ 273465 h 2226179"/>
              <a:gd name="connsiteX2" fmla="*/ 411 w 3871845"/>
              <a:gd name="connsiteY2" fmla="*/ 2226179 h 2226179"/>
              <a:gd name="connsiteX3" fmla="*/ 3871656 w 3871845"/>
              <a:gd name="connsiteY3" fmla="*/ 1969806 h 2226179"/>
              <a:gd name="connsiteX4" fmla="*/ 3867383 w 3871845"/>
              <a:gd name="connsiteY4" fmla="*/ 0 h 2226179"/>
              <a:gd name="connsiteX0" fmla="*/ 3867383 w 3872034"/>
              <a:gd name="connsiteY0" fmla="*/ 0 h 2226179"/>
              <a:gd name="connsiteX1" fmla="*/ 411 w 3872034"/>
              <a:gd name="connsiteY1" fmla="*/ 273465 h 2226179"/>
              <a:gd name="connsiteX2" fmla="*/ 411 w 3872034"/>
              <a:gd name="connsiteY2" fmla="*/ 2226179 h 2226179"/>
              <a:gd name="connsiteX3" fmla="*/ 3871656 w 3872034"/>
              <a:gd name="connsiteY3" fmla="*/ 1969806 h 2226179"/>
              <a:gd name="connsiteX4" fmla="*/ 3867383 w 3872034"/>
              <a:gd name="connsiteY4" fmla="*/ 0 h 2226179"/>
              <a:gd name="connsiteX0" fmla="*/ 3867383 w 3868169"/>
              <a:gd name="connsiteY0" fmla="*/ 0 h 2226179"/>
              <a:gd name="connsiteX1" fmla="*/ 411 w 3868169"/>
              <a:gd name="connsiteY1" fmla="*/ 273465 h 2226179"/>
              <a:gd name="connsiteX2" fmla="*/ 411 w 3868169"/>
              <a:gd name="connsiteY2" fmla="*/ 2226179 h 2226179"/>
              <a:gd name="connsiteX3" fmla="*/ 3863110 w 3868169"/>
              <a:gd name="connsiteY3" fmla="*/ 1969806 h 2226179"/>
              <a:gd name="connsiteX4" fmla="*/ 3867383 w 3868169"/>
              <a:gd name="connsiteY4" fmla="*/ 0 h 2226179"/>
              <a:gd name="connsiteX0" fmla="*/ 3867383 w 3867817"/>
              <a:gd name="connsiteY0" fmla="*/ 0 h 2226179"/>
              <a:gd name="connsiteX1" fmla="*/ 411 w 3867817"/>
              <a:gd name="connsiteY1" fmla="*/ 273465 h 2226179"/>
              <a:gd name="connsiteX2" fmla="*/ 411 w 3867817"/>
              <a:gd name="connsiteY2" fmla="*/ 2226179 h 2226179"/>
              <a:gd name="connsiteX3" fmla="*/ 3856760 w 3867817"/>
              <a:gd name="connsiteY3" fmla="*/ 1718981 h 2226179"/>
              <a:gd name="connsiteX4" fmla="*/ 3867383 w 3867817"/>
              <a:gd name="connsiteY4" fmla="*/ 0 h 2226179"/>
              <a:gd name="connsiteX0" fmla="*/ 3867383 w 3867817"/>
              <a:gd name="connsiteY0" fmla="*/ 0 h 1978529"/>
              <a:gd name="connsiteX1" fmla="*/ 411 w 3867817"/>
              <a:gd name="connsiteY1" fmla="*/ 273465 h 1978529"/>
              <a:gd name="connsiteX2" fmla="*/ 411 w 3867817"/>
              <a:gd name="connsiteY2" fmla="*/ 1978529 h 1978529"/>
              <a:gd name="connsiteX3" fmla="*/ 3856760 w 3867817"/>
              <a:gd name="connsiteY3" fmla="*/ 1718981 h 1978529"/>
              <a:gd name="connsiteX4" fmla="*/ 3867383 w 3867817"/>
              <a:gd name="connsiteY4" fmla="*/ 0 h 1978529"/>
              <a:gd name="connsiteX0" fmla="*/ 3867383 w 3867383"/>
              <a:gd name="connsiteY0" fmla="*/ 0 h 1978529"/>
              <a:gd name="connsiteX1" fmla="*/ 411 w 3867383"/>
              <a:gd name="connsiteY1" fmla="*/ 273465 h 1978529"/>
              <a:gd name="connsiteX2" fmla="*/ 411 w 3867383"/>
              <a:gd name="connsiteY2" fmla="*/ 1978529 h 1978529"/>
              <a:gd name="connsiteX3" fmla="*/ 3856760 w 3867383"/>
              <a:gd name="connsiteY3" fmla="*/ 1718981 h 1978529"/>
              <a:gd name="connsiteX4" fmla="*/ 3867383 w 3867383"/>
              <a:gd name="connsiteY4" fmla="*/ 0 h 1978529"/>
              <a:gd name="connsiteX0" fmla="*/ 3867383 w 3867383"/>
              <a:gd name="connsiteY0" fmla="*/ 0 h 1978529"/>
              <a:gd name="connsiteX1" fmla="*/ 411 w 3867383"/>
              <a:gd name="connsiteY1" fmla="*/ 273465 h 1978529"/>
              <a:gd name="connsiteX2" fmla="*/ 411 w 3867383"/>
              <a:gd name="connsiteY2" fmla="*/ 1978529 h 1978529"/>
              <a:gd name="connsiteX3" fmla="*/ 3856760 w 3867383"/>
              <a:gd name="connsiteY3" fmla="*/ 1718981 h 1978529"/>
              <a:gd name="connsiteX4" fmla="*/ 3867383 w 3867383"/>
              <a:gd name="connsiteY4" fmla="*/ 0 h 1978529"/>
              <a:gd name="connsiteX0" fmla="*/ 3867383 w 3867383"/>
              <a:gd name="connsiteY0" fmla="*/ 0 h 1978529"/>
              <a:gd name="connsiteX1" fmla="*/ 411 w 3867383"/>
              <a:gd name="connsiteY1" fmla="*/ 273465 h 1978529"/>
              <a:gd name="connsiteX2" fmla="*/ 411 w 3867383"/>
              <a:gd name="connsiteY2" fmla="*/ 1978529 h 1978529"/>
              <a:gd name="connsiteX3" fmla="*/ 3856760 w 3867383"/>
              <a:gd name="connsiteY3" fmla="*/ 1718981 h 1978529"/>
              <a:gd name="connsiteX4" fmla="*/ 3867383 w 3867383"/>
              <a:gd name="connsiteY4" fmla="*/ 0 h 1978529"/>
              <a:gd name="connsiteX0" fmla="*/ 3867383 w 3867383"/>
              <a:gd name="connsiteY0" fmla="*/ 0 h 1978529"/>
              <a:gd name="connsiteX1" fmla="*/ 411 w 3867383"/>
              <a:gd name="connsiteY1" fmla="*/ 273465 h 1978529"/>
              <a:gd name="connsiteX2" fmla="*/ 411 w 3867383"/>
              <a:gd name="connsiteY2" fmla="*/ 1978529 h 1978529"/>
              <a:gd name="connsiteX3" fmla="*/ 3856760 w 3867383"/>
              <a:gd name="connsiteY3" fmla="*/ 1718981 h 1978529"/>
              <a:gd name="connsiteX4" fmla="*/ 3867383 w 3867383"/>
              <a:gd name="connsiteY4" fmla="*/ 0 h 197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7383" h="1978529">
                <a:moveTo>
                  <a:pt x="3867383" y="0"/>
                </a:moveTo>
                <a:lnTo>
                  <a:pt x="411" y="273465"/>
                </a:lnTo>
                <a:cubicBezTo>
                  <a:pt x="1835" y="927218"/>
                  <a:pt x="-1013" y="1324776"/>
                  <a:pt x="411" y="1978529"/>
                </a:cubicBezTo>
                <a:lnTo>
                  <a:pt x="3856760" y="1718981"/>
                </a:lnTo>
                <a:cubicBezTo>
                  <a:pt x="3862689" y="443848"/>
                  <a:pt x="3861223" y="1457627"/>
                  <a:pt x="38673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7" name="Freeform 66">
            <a:extLst>
              <a:ext uri="{FF2B5EF4-FFF2-40B4-BE49-F238E27FC236}">
                <a16:creationId xmlns:a16="http://schemas.microsoft.com/office/drawing/2014/main" id="{40D71812-E6AC-D143-8CC1-FD1BA4C52E80}"/>
              </a:ext>
            </a:extLst>
          </p:cNvPr>
          <p:cNvSpPr/>
          <p:nvPr/>
        </p:nvSpPr>
        <p:spPr>
          <a:xfrm>
            <a:off x="2562205" y="2637734"/>
            <a:ext cx="2906946" cy="281517"/>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8" name="Freeform 67">
            <a:extLst>
              <a:ext uri="{FF2B5EF4-FFF2-40B4-BE49-F238E27FC236}">
                <a16:creationId xmlns:a16="http://schemas.microsoft.com/office/drawing/2014/main" id="{10D09925-DD27-D34F-926D-3DCC96A914D5}"/>
              </a:ext>
            </a:extLst>
          </p:cNvPr>
          <p:cNvSpPr/>
          <p:nvPr/>
        </p:nvSpPr>
        <p:spPr>
          <a:xfrm>
            <a:off x="2562205" y="2734455"/>
            <a:ext cx="2906946" cy="281517"/>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0" name="Freeform 69">
            <a:extLst>
              <a:ext uri="{FF2B5EF4-FFF2-40B4-BE49-F238E27FC236}">
                <a16:creationId xmlns:a16="http://schemas.microsoft.com/office/drawing/2014/main" id="{E5D9F6BF-C428-4448-A3F0-EC7E244381F1}"/>
              </a:ext>
            </a:extLst>
          </p:cNvPr>
          <p:cNvSpPr/>
          <p:nvPr/>
        </p:nvSpPr>
        <p:spPr>
          <a:xfrm>
            <a:off x="2566153" y="2833056"/>
            <a:ext cx="2906946" cy="281517"/>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0" name="Rectangle 89">
            <a:extLst>
              <a:ext uri="{FF2B5EF4-FFF2-40B4-BE49-F238E27FC236}">
                <a16:creationId xmlns:a16="http://schemas.microsoft.com/office/drawing/2014/main" id="{50D49D93-5523-2D40-A4B4-2C25959CCB4C}"/>
              </a:ext>
            </a:extLst>
          </p:cNvPr>
          <p:cNvSpPr/>
          <p:nvPr/>
        </p:nvSpPr>
        <p:spPr>
          <a:xfrm>
            <a:off x="1652239" y="2775926"/>
            <a:ext cx="189548" cy="17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7" name="Group 6">
            <a:extLst>
              <a:ext uri="{FF2B5EF4-FFF2-40B4-BE49-F238E27FC236}">
                <a16:creationId xmlns:a16="http://schemas.microsoft.com/office/drawing/2014/main" id="{B20822AF-19CE-9944-A719-6386C461356D}"/>
              </a:ext>
            </a:extLst>
          </p:cNvPr>
          <p:cNvGrpSpPr/>
          <p:nvPr/>
        </p:nvGrpSpPr>
        <p:grpSpPr>
          <a:xfrm>
            <a:off x="1306486" y="2734014"/>
            <a:ext cx="1230995" cy="276999"/>
            <a:chOff x="1770738" y="3385789"/>
            <a:chExt cx="1641327" cy="369332"/>
          </a:xfrm>
        </p:grpSpPr>
        <p:cxnSp>
          <p:nvCxnSpPr>
            <p:cNvPr id="80" name="Straight Arrow Connector 79">
              <a:extLst>
                <a:ext uri="{FF2B5EF4-FFF2-40B4-BE49-F238E27FC236}">
                  <a16:creationId xmlns:a16="http://schemas.microsoft.com/office/drawing/2014/main" id="{720A34E6-D1D9-9946-A671-F07C7305187C}"/>
                </a:ext>
              </a:extLst>
            </p:cNvPr>
            <p:cNvCxnSpPr>
              <a:cxnSpLocks/>
            </p:cNvCxnSpPr>
            <p:nvPr/>
          </p:nvCxnSpPr>
          <p:spPr>
            <a:xfrm flipH="1">
              <a:off x="1770738" y="3564111"/>
              <a:ext cx="1641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024E2305-8E5C-AA43-A3E7-0B4250CBA647}"/>
                </a:ext>
              </a:extLst>
            </p:cNvPr>
            <p:cNvSpPr txBox="1"/>
            <p:nvPr/>
          </p:nvSpPr>
          <p:spPr>
            <a:xfrm>
              <a:off x="2156066" y="3385789"/>
              <a:ext cx="730112"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2</a:t>
              </a:r>
            </a:p>
          </p:txBody>
        </p:sp>
      </p:grpSp>
      <p:sp>
        <p:nvSpPr>
          <p:cNvPr id="94" name="Rectangle 93">
            <a:extLst>
              <a:ext uri="{FF2B5EF4-FFF2-40B4-BE49-F238E27FC236}">
                <a16:creationId xmlns:a16="http://schemas.microsoft.com/office/drawing/2014/main" id="{63ACB7C6-C932-A244-9314-0E6B7F0BABA7}"/>
              </a:ext>
            </a:extLst>
          </p:cNvPr>
          <p:cNvSpPr/>
          <p:nvPr/>
        </p:nvSpPr>
        <p:spPr>
          <a:xfrm>
            <a:off x="1755381" y="2990783"/>
            <a:ext cx="189548" cy="17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0" name="Group 9">
            <a:extLst>
              <a:ext uri="{FF2B5EF4-FFF2-40B4-BE49-F238E27FC236}">
                <a16:creationId xmlns:a16="http://schemas.microsoft.com/office/drawing/2014/main" id="{28813376-E418-2342-A851-A732B9438E05}"/>
              </a:ext>
            </a:extLst>
          </p:cNvPr>
          <p:cNvGrpSpPr/>
          <p:nvPr/>
        </p:nvGrpSpPr>
        <p:grpSpPr>
          <a:xfrm>
            <a:off x="1298176" y="2940995"/>
            <a:ext cx="1230879" cy="276999"/>
            <a:chOff x="1759658" y="3661763"/>
            <a:chExt cx="1641172" cy="369332"/>
          </a:xfrm>
        </p:grpSpPr>
        <p:cxnSp>
          <p:nvCxnSpPr>
            <p:cNvPr id="82" name="Straight Arrow Connector 81">
              <a:extLst>
                <a:ext uri="{FF2B5EF4-FFF2-40B4-BE49-F238E27FC236}">
                  <a16:creationId xmlns:a16="http://schemas.microsoft.com/office/drawing/2014/main" id="{6CC15AA8-A7F6-FE4A-B121-E8AC009EFE51}"/>
                </a:ext>
              </a:extLst>
            </p:cNvPr>
            <p:cNvCxnSpPr>
              <a:cxnSpLocks/>
            </p:cNvCxnSpPr>
            <p:nvPr/>
          </p:nvCxnSpPr>
          <p:spPr>
            <a:xfrm flipH="1">
              <a:off x="1759658" y="3839649"/>
              <a:ext cx="1641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AD494163-6EBC-544B-A9C5-6828F477C4BF}"/>
                </a:ext>
              </a:extLst>
            </p:cNvPr>
            <p:cNvSpPr txBox="1"/>
            <p:nvPr/>
          </p:nvSpPr>
          <p:spPr>
            <a:xfrm>
              <a:off x="2315510" y="3661763"/>
              <a:ext cx="582688"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4</a:t>
              </a:r>
            </a:p>
          </p:txBody>
        </p:sp>
      </p:grpSp>
      <p:sp>
        <p:nvSpPr>
          <p:cNvPr id="98" name="Rectangle 97">
            <a:extLst>
              <a:ext uri="{FF2B5EF4-FFF2-40B4-BE49-F238E27FC236}">
                <a16:creationId xmlns:a16="http://schemas.microsoft.com/office/drawing/2014/main" id="{CFAEFC89-AAE1-D248-8065-2DCB806A42B8}"/>
              </a:ext>
            </a:extLst>
          </p:cNvPr>
          <p:cNvSpPr/>
          <p:nvPr/>
        </p:nvSpPr>
        <p:spPr>
          <a:xfrm>
            <a:off x="6424040" y="4038423"/>
            <a:ext cx="669073" cy="827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9" name="Rectangle 98">
            <a:extLst>
              <a:ext uri="{FF2B5EF4-FFF2-40B4-BE49-F238E27FC236}">
                <a16:creationId xmlns:a16="http://schemas.microsoft.com/office/drawing/2014/main" id="{B85586A7-784E-134B-85D7-D63EAD126974}"/>
              </a:ext>
            </a:extLst>
          </p:cNvPr>
          <p:cNvSpPr/>
          <p:nvPr/>
        </p:nvSpPr>
        <p:spPr>
          <a:xfrm>
            <a:off x="6424040" y="4105264"/>
            <a:ext cx="669073" cy="827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0" name="Rectangle 99">
            <a:extLst>
              <a:ext uri="{FF2B5EF4-FFF2-40B4-BE49-F238E27FC236}">
                <a16:creationId xmlns:a16="http://schemas.microsoft.com/office/drawing/2014/main" id="{88A20BE8-0DED-0F46-A15A-6CA9C220DD67}"/>
              </a:ext>
            </a:extLst>
          </p:cNvPr>
          <p:cNvSpPr/>
          <p:nvPr/>
        </p:nvSpPr>
        <p:spPr>
          <a:xfrm>
            <a:off x="6421296" y="4196542"/>
            <a:ext cx="669073" cy="8272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2" name="TextBox 91">
            <a:extLst>
              <a:ext uri="{FF2B5EF4-FFF2-40B4-BE49-F238E27FC236}">
                <a16:creationId xmlns:a16="http://schemas.microsoft.com/office/drawing/2014/main" id="{8AF7AE2C-A59F-D247-BD00-087A82CBE885}"/>
              </a:ext>
            </a:extLst>
          </p:cNvPr>
          <p:cNvSpPr txBox="1"/>
          <p:nvPr/>
        </p:nvSpPr>
        <p:spPr>
          <a:xfrm>
            <a:off x="6215267" y="2111109"/>
            <a:ext cx="1920438" cy="30008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35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object data requested</a:t>
            </a:r>
          </a:p>
        </p:txBody>
      </p:sp>
      <p:sp>
        <p:nvSpPr>
          <p:cNvPr id="101" name="Left Arrow 100">
            <a:extLst>
              <a:ext uri="{FF2B5EF4-FFF2-40B4-BE49-F238E27FC236}">
                <a16:creationId xmlns:a16="http://schemas.microsoft.com/office/drawing/2014/main" id="{9C9ACF7A-93F7-1144-933E-C07E1A9255BB}"/>
              </a:ext>
            </a:extLst>
          </p:cNvPr>
          <p:cNvSpPr/>
          <p:nvPr/>
        </p:nvSpPr>
        <p:spPr>
          <a:xfrm>
            <a:off x="5922640" y="3178505"/>
            <a:ext cx="447635" cy="276999"/>
          </a:xfrm>
          <a:prstGeom prst="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5" name="TextBox 104">
            <a:extLst>
              <a:ext uri="{FF2B5EF4-FFF2-40B4-BE49-F238E27FC236}">
                <a16:creationId xmlns:a16="http://schemas.microsoft.com/office/drawing/2014/main" id="{C66EC781-091E-0F4D-AB0D-84A37CFCF6E8}"/>
              </a:ext>
            </a:extLst>
          </p:cNvPr>
          <p:cNvSpPr txBox="1"/>
          <p:nvPr/>
        </p:nvSpPr>
        <p:spPr>
          <a:xfrm>
            <a:off x="7236028" y="3051547"/>
            <a:ext cx="537887"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8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07" name="Rectangle 106">
            <a:extLst>
              <a:ext uri="{FF2B5EF4-FFF2-40B4-BE49-F238E27FC236}">
                <a16:creationId xmlns:a16="http://schemas.microsoft.com/office/drawing/2014/main" id="{F385891B-C7EB-5245-A25D-276FD77536AB}"/>
              </a:ext>
            </a:extLst>
          </p:cNvPr>
          <p:cNvSpPr/>
          <p:nvPr/>
        </p:nvSpPr>
        <p:spPr>
          <a:xfrm>
            <a:off x="7683596" y="3021617"/>
            <a:ext cx="296100" cy="17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210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8" name="TextBox 107">
            <a:extLst>
              <a:ext uri="{FF2B5EF4-FFF2-40B4-BE49-F238E27FC236}">
                <a16:creationId xmlns:a16="http://schemas.microsoft.com/office/drawing/2014/main" id="{9D8408DC-4E3D-7747-AD30-D5058E1B4D77}"/>
              </a:ext>
            </a:extLst>
          </p:cNvPr>
          <p:cNvSpPr txBox="1"/>
          <p:nvPr/>
        </p:nvSpPr>
        <p:spPr>
          <a:xfrm>
            <a:off x="7244093" y="3688455"/>
            <a:ext cx="537887"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8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109" name="TextBox 108">
            <a:extLst>
              <a:ext uri="{FF2B5EF4-FFF2-40B4-BE49-F238E27FC236}">
                <a16:creationId xmlns:a16="http://schemas.microsoft.com/office/drawing/2014/main" id="{952069D3-515D-EA47-80C1-EAE65F1325BF}"/>
              </a:ext>
            </a:extLst>
          </p:cNvPr>
          <p:cNvSpPr txBox="1"/>
          <p:nvPr/>
        </p:nvSpPr>
        <p:spPr>
          <a:xfrm>
            <a:off x="7244069" y="3953912"/>
            <a:ext cx="537887"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8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110" name="TextBox 109">
            <a:extLst>
              <a:ext uri="{FF2B5EF4-FFF2-40B4-BE49-F238E27FC236}">
                <a16:creationId xmlns:a16="http://schemas.microsoft.com/office/drawing/2014/main" id="{56E9B31D-F0E0-5E40-9F14-0871A03773A6}"/>
              </a:ext>
            </a:extLst>
          </p:cNvPr>
          <p:cNvSpPr txBox="1"/>
          <p:nvPr/>
        </p:nvSpPr>
        <p:spPr>
          <a:xfrm>
            <a:off x="7247697" y="4196542"/>
            <a:ext cx="537887"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8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4</a:t>
            </a:r>
          </a:p>
        </p:txBody>
      </p:sp>
      <p:cxnSp>
        <p:nvCxnSpPr>
          <p:cNvPr id="111" name="Straight Connector 110">
            <a:extLst>
              <a:ext uri="{FF2B5EF4-FFF2-40B4-BE49-F238E27FC236}">
                <a16:creationId xmlns:a16="http://schemas.microsoft.com/office/drawing/2014/main" id="{D10A1F28-D7BB-BD4E-8F4C-AE1B9F56323C}"/>
              </a:ext>
            </a:extLst>
          </p:cNvPr>
          <p:cNvCxnSpPr>
            <a:cxnSpLocks/>
          </p:cNvCxnSpPr>
          <p:nvPr/>
        </p:nvCxnSpPr>
        <p:spPr>
          <a:xfrm>
            <a:off x="7143695" y="4121150"/>
            <a:ext cx="139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89079BE-214E-8B42-950F-55C58E69DED5}"/>
              </a:ext>
            </a:extLst>
          </p:cNvPr>
          <p:cNvCxnSpPr>
            <a:cxnSpLocks/>
          </p:cNvCxnSpPr>
          <p:nvPr/>
        </p:nvCxnSpPr>
        <p:spPr>
          <a:xfrm flipV="1">
            <a:off x="7147834" y="3894386"/>
            <a:ext cx="135500" cy="109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A29B81E-105C-7842-9461-2546211EC2C6}"/>
              </a:ext>
            </a:extLst>
          </p:cNvPr>
          <p:cNvCxnSpPr>
            <a:cxnSpLocks/>
          </p:cNvCxnSpPr>
          <p:nvPr/>
        </p:nvCxnSpPr>
        <p:spPr>
          <a:xfrm>
            <a:off x="7151271" y="4254378"/>
            <a:ext cx="135500" cy="109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3">
            <a:extLst>
              <a:ext uri="{FF2B5EF4-FFF2-40B4-BE49-F238E27FC236}">
                <a16:creationId xmlns:a16="http://schemas.microsoft.com/office/drawing/2014/main" id="{A8987A85-6673-8C45-92B4-FA947F072F67}"/>
              </a:ext>
            </a:extLst>
          </p:cNvPr>
          <p:cNvSpPr txBox="1">
            <a:spLocks noChangeArrowheads="1"/>
          </p:cNvSpPr>
          <p:nvPr/>
        </p:nvSpPr>
        <p:spPr>
          <a:xfrm>
            <a:off x="404447" y="4804377"/>
            <a:ext cx="8502162" cy="133330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631" indent="0" defTabSz="685800" fontAlgn="auto">
              <a:spcBef>
                <a:spcPts val="750"/>
              </a:spcBef>
              <a:spcAft>
                <a:spcPts val="0"/>
              </a:spcAft>
              <a:buSzTx/>
              <a:buNone/>
              <a:defRPr/>
            </a:pPr>
            <a:r>
              <a:rPr lang="en-US" altLang="en-US" sz="2400" i="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altLang="en-US" sz="2400" i="1"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2</a:t>
            </a:r>
            <a:r>
              <a:rPr lang="en-US" altLang="en-US" sz="2400" i="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O</a:t>
            </a:r>
            <a:r>
              <a:rPr lang="en-US" altLang="en-US" sz="2400" i="1"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3</a:t>
            </a:r>
            <a:r>
              <a:rPr lang="en-US" altLang="en-US" sz="2400" i="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O</a:t>
            </a:r>
            <a:r>
              <a:rPr lang="en-US" altLang="en-US" sz="2400" i="1"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4</a:t>
            </a:r>
            <a:r>
              <a:rPr lang="en-US" altLang="en-US" sz="2400" i="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delivered quickly, O</a:t>
            </a:r>
            <a:r>
              <a:rPr lang="en-US" altLang="en-US" sz="2400" i="1"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1</a:t>
            </a:r>
            <a:r>
              <a:rPr lang="en-US" altLang="en-US" sz="2400" i="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’s finish-time</a:t>
            </a:r>
            <a:r>
              <a:rPr lang="en-US" altLang="en-US" sz="2400" i="1"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en-US" sz="2400" i="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slightly delayed</a:t>
            </a:r>
          </a:p>
          <a:p>
            <a:pPr marL="440531" indent="-342900" defTabSz="685800" fontAlgn="auto">
              <a:spcBef>
                <a:spcPts val="750"/>
              </a:spcBef>
              <a:spcAft>
                <a:spcPts val="0"/>
              </a:spcAft>
              <a:buSzTx/>
              <a:defRPr/>
            </a:pPr>
            <a:r>
              <a:rPr lang="en-US" altLang="en-US" sz="2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What if 2</a:t>
            </a:r>
            <a:r>
              <a:rPr lang="en-US" altLang="en-US" sz="2000" baseline="30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nd</a:t>
            </a:r>
            <a:r>
              <a:rPr lang="en-US" altLang="en-US" sz="2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frame of O</a:t>
            </a:r>
            <a:r>
              <a:rPr lang="en-US" altLang="en-US" sz="20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1</a:t>
            </a:r>
            <a:r>
              <a:rPr lang="en-US" altLang="en-US" sz="2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gets lost: can O</a:t>
            </a:r>
            <a:r>
              <a:rPr lang="en-US" altLang="en-US" sz="20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2</a:t>
            </a:r>
            <a:r>
              <a:rPr lang="en-US" altLang="en-US" sz="2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O</a:t>
            </a:r>
            <a:r>
              <a:rPr lang="en-US" altLang="en-US" sz="20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3</a:t>
            </a:r>
            <a:r>
              <a:rPr lang="en-US" altLang="en-US" sz="2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and O</a:t>
            </a:r>
            <a:r>
              <a:rPr lang="en-US" altLang="en-US" sz="20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4</a:t>
            </a:r>
            <a:r>
              <a:rPr lang="en-US" altLang="en-US" sz="2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be delivered to the browser app before the loss is recovered? </a:t>
            </a:r>
          </a:p>
          <a:p>
            <a:pPr marL="521494" lvl="1" indent="-173831" defTabSz="685800" fontAlgn="auto">
              <a:spcBef>
                <a:spcPts val="375"/>
              </a:spcBef>
              <a:spcAft>
                <a:spcPts val="0"/>
              </a:spcAft>
              <a:buSzTx/>
              <a:defRPr/>
            </a:pPr>
            <a:endParaRPr lang="en-US" altLang="en-US"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4" name="Group 3">
            <a:extLst>
              <a:ext uri="{FF2B5EF4-FFF2-40B4-BE49-F238E27FC236}">
                <a16:creationId xmlns:a16="http://schemas.microsoft.com/office/drawing/2014/main" id="{61637FC5-05C5-FD43-8C71-1C16B929EBE5}"/>
              </a:ext>
            </a:extLst>
          </p:cNvPr>
          <p:cNvGrpSpPr/>
          <p:nvPr/>
        </p:nvGrpSpPr>
        <p:grpSpPr>
          <a:xfrm>
            <a:off x="2478276" y="2436351"/>
            <a:ext cx="3039694" cy="284769"/>
            <a:chOff x="3362984" y="3078482"/>
            <a:chExt cx="4052925" cy="379692"/>
          </a:xfrm>
        </p:grpSpPr>
        <p:cxnSp>
          <p:nvCxnSpPr>
            <p:cNvPr id="86" name="Straight Arrow Connector 85">
              <a:extLst>
                <a:ext uri="{FF2B5EF4-FFF2-40B4-BE49-F238E27FC236}">
                  <a16:creationId xmlns:a16="http://schemas.microsoft.com/office/drawing/2014/main" id="{088B1C0C-41B7-1D42-8218-1018BF87E3C8}"/>
                </a:ext>
              </a:extLst>
            </p:cNvPr>
            <p:cNvCxnSpPr>
              <a:cxnSpLocks/>
            </p:cNvCxnSpPr>
            <p:nvPr/>
          </p:nvCxnSpPr>
          <p:spPr>
            <a:xfrm flipH="1">
              <a:off x="3362984" y="3078482"/>
              <a:ext cx="4052925" cy="273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Freeform 86">
              <a:extLst>
                <a:ext uri="{FF2B5EF4-FFF2-40B4-BE49-F238E27FC236}">
                  <a16:creationId xmlns:a16="http://schemas.microsoft.com/office/drawing/2014/main" id="{1CD4C714-A300-764D-A036-6CA0D38DC0BC}"/>
                </a:ext>
              </a:extLst>
            </p:cNvPr>
            <p:cNvSpPr/>
            <p:nvPr/>
          </p:nvSpPr>
          <p:spPr>
            <a:xfrm>
              <a:off x="3479865" y="3082818"/>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88" name="Freeform 87">
            <a:extLst>
              <a:ext uri="{FF2B5EF4-FFF2-40B4-BE49-F238E27FC236}">
                <a16:creationId xmlns:a16="http://schemas.microsoft.com/office/drawing/2014/main" id="{C6C7F475-0074-4749-BD8A-29E5B317ABB2}"/>
              </a:ext>
            </a:extLst>
          </p:cNvPr>
          <p:cNvSpPr/>
          <p:nvPr/>
        </p:nvSpPr>
        <p:spPr>
          <a:xfrm>
            <a:off x="2562775" y="2929164"/>
            <a:ext cx="2906946" cy="281517"/>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9" name="Freeform 88">
            <a:extLst>
              <a:ext uri="{FF2B5EF4-FFF2-40B4-BE49-F238E27FC236}">
                <a16:creationId xmlns:a16="http://schemas.microsoft.com/office/drawing/2014/main" id="{E83720AD-3971-A342-9F15-09DD430DE12F}"/>
              </a:ext>
            </a:extLst>
          </p:cNvPr>
          <p:cNvSpPr/>
          <p:nvPr/>
        </p:nvSpPr>
        <p:spPr>
          <a:xfrm>
            <a:off x="2566153" y="3021659"/>
            <a:ext cx="2906946" cy="281517"/>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BC622377-2E31-1842-B7B8-108319C7B7A5}"/>
              </a:ext>
            </a:extLst>
          </p:cNvPr>
          <p:cNvSpPr/>
          <p:nvPr/>
        </p:nvSpPr>
        <p:spPr>
          <a:xfrm>
            <a:off x="1909877" y="3156600"/>
            <a:ext cx="233189" cy="210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50" name="Group 49">
            <a:extLst>
              <a:ext uri="{FF2B5EF4-FFF2-40B4-BE49-F238E27FC236}">
                <a16:creationId xmlns:a16="http://schemas.microsoft.com/office/drawing/2014/main" id="{4CDDC42D-85F3-5F48-A935-3952508D2E47}"/>
              </a:ext>
            </a:extLst>
          </p:cNvPr>
          <p:cNvGrpSpPr/>
          <p:nvPr/>
        </p:nvGrpSpPr>
        <p:grpSpPr>
          <a:xfrm>
            <a:off x="1295795" y="3135059"/>
            <a:ext cx="1233260" cy="276999"/>
            <a:chOff x="1756483" y="3920514"/>
            <a:chExt cx="1644347" cy="369332"/>
          </a:xfrm>
        </p:grpSpPr>
        <p:cxnSp>
          <p:nvCxnSpPr>
            <p:cNvPr id="83" name="Straight Arrow Connector 82">
              <a:extLst>
                <a:ext uri="{FF2B5EF4-FFF2-40B4-BE49-F238E27FC236}">
                  <a16:creationId xmlns:a16="http://schemas.microsoft.com/office/drawing/2014/main" id="{665F1FBC-EB6D-914C-954B-043B19E2CEC2}"/>
                </a:ext>
              </a:extLst>
            </p:cNvPr>
            <p:cNvCxnSpPr>
              <a:cxnSpLocks/>
            </p:cNvCxnSpPr>
            <p:nvPr/>
          </p:nvCxnSpPr>
          <p:spPr>
            <a:xfrm flipH="1">
              <a:off x="1756483" y="4094530"/>
              <a:ext cx="1644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8D8925B-CD48-6346-BBE6-8AD1F024192A}"/>
                </a:ext>
              </a:extLst>
            </p:cNvPr>
            <p:cNvSpPr txBox="1"/>
            <p:nvPr/>
          </p:nvSpPr>
          <p:spPr>
            <a:xfrm>
              <a:off x="2554200" y="3920514"/>
              <a:ext cx="589287"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3</a:t>
              </a:r>
            </a:p>
          </p:txBody>
        </p:sp>
      </p:grpSp>
      <p:sp>
        <p:nvSpPr>
          <p:cNvPr id="3" name="Rectangle 2">
            <a:extLst>
              <a:ext uri="{FF2B5EF4-FFF2-40B4-BE49-F238E27FC236}">
                <a16:creationId xmlns:a16="http://schemas.microsoft.com/office/drawing/2014/main" id="{3ED052B0-9951-5649-91CE-3B957628FFA7}"/>
              </a:ext>
            </a:extLst>
          </p:cNvPr>
          <p:cNvSpPr/>
          <p:nvPr/>
        </p:nvSpPr>
        <p:spPr>
          <a:xfrm>
            <a:off x="2108072" y="4403825"/>
            <a:ext cx="202168" cy="172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54" name="Group 53">
            <a:extLst>
              <a:ext uri="{FF2B5EF4-FFF2-40B4-BE49-F238E27FC236}">
                <a16:creationId xmlns:a16="http://schemas.microsoft.com/office/drawing/2014/main" id="{141BCBD2-E211-8147-94AE-9676C1098C29}"/>
              </a:ext>
            </a:extLst>
          </p:cNvPr>
          <p:cNvGrpSpPr/>
          <p:nvPr/>
        </p:nvGrpSpPr>
        <p:grpSpPr>
          <a:xfrm>
            <a:off x="1235642" y="4455315"/>
            <a:ext cx="1237270" cy="276999"/>
            <a:chOff x="1706138" y="5621746"/>
            <a:chExt cx="1649692" cy="369332"/>
          </a:xfrm>
        </p:grpSpPr>
        <p:cxnSp>
          <p:nvCxnSpPr>
            <p:cNvPr id="84" name="Straight Arrow Connector 83">
              <a:extLst>
                <a:ext uri="{FF2B5EF4-FFF2-40B4-BE49-F238E27FC236}">
                  <a16:creationId xmlns:a16="http://schemas.microsoft.com/office/drawing/2014/main" id="{DB9888CD-41C5-4646-87F1-56C4C74BA58F}"/>
                </a:ext>
              </a:extLst>
            </p:cNvPr>
            <p:cNvCxnSpPr>
              <a:cxnSpLocks/>
            </p:cNvCxnSpPr>
            <p:nvPr/>
          </p:nvCxnSpPr>
          <p:spPr>
            <a:xfrm flipH="1">
              <a:off x="1706138" y="5804632"/>
              <a:ext cx="1641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597425E-DF5C-7647-B600-A70497B20E94}"/>
                </a:ext>
              </a:extLst>
            </p:cNvPr>
            <p:cNvSpPr txBox="1"/>
            <p:nvPr/>
          </p:nvSpPr>
          <p:spPr>
            <a:xfrm>
              <a:off x="2801768" y="5621746"/>
              <a:ext cx="554062" cy="369332"/>
            </a:xfrm>
            <a:prstGeom prst="rect">
              <a:avLst/>
            </a:prstGeom>
            <a:noFill/>
          </p:spPr>
          <p:txBody>
            <a:bodyPr wrap="square" rtlCol="0">
              <a:spAutoFit/>
            </a:bodyPr>
            <a:lstStyle/>
            <a:p>
              <a:pPr defTabSz="685800" eaLnBrk="1" fontAlgn="auto" hangingPunct="1">
                <a:spcBef>
                  <a:spcPts val="0"/>
                </a:spcBef>
                <a:spcAft>
                  <a:spcPts val="0"/>
                </a:spcAft>
                <a:buClrTx/>
                <a:buSzTx/>
                <a:defRPr/>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O</a:t>
              </a:r>
              <a:r>
                <a:rPr lang="en-US" sz="1200" baseline="-250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1</a:t>
              </a:r>
            </a:p>
          </p:txBody>
        </p:sp>
      </p:grpSp>
      <p:cxnSp>
        <p:nvCxnSpPr>
          <p:cNvPr id="8" name="Straight Connector 7">
            <a:extLst>
              <a:ext uri="{FF2B5EF4-FFF2-40B4-BE49-F238E27FC236}">
                <a16:creationId xmlns:a16="http://schemas.microsoft.com/office/drawing/2014/main" id="{F26F312C-F797-9546-9530-388E7EACD1E5}"/>
              </a:ext>
            </a:extLst>
          </p:cNvPr>
          <p:cNvCxnSpPr/>
          <p:nvPr/>
        </p:nvCxnSpPr>
        <p:spPr>
          <a:xfrm>
            <a:off x="6383722" y="4111077"/>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1529647-C0C9-574F-8FF1-580A42D9C0C0}"/>
              </a:ext>
            </a:extLst>
          </p:cNvPr>
          <p:cNvCxnSpPr/>
          <p:nvPr/>
        </p:nvCxnSpPr>
        <p:spPr>
          <a:xfrm>
            <a:off x="6394813" y="3845215"/>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E50FB3C-A3CC-C043-BF4E-10D379228467}"/>
              </a:ext>
            </a:extLst>
          </p:cNvPr>
          <p:cNvCxnSpPr/>
          <p:nvPr/>
        </p:nvCxnSpPr>
        <p:spPr>
          <a:xfrm>
            <a:off x="6390331" y="3746145"/>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41C7889-A836-484E-8169-EF5C2DBA3482}"/>
              </a:ext>
            </a:extLst>
          </p:cNvPr>
          <p:cNvCxnSpPr/>
          <p:nvPr/>
        </p:nvCxnSpPr>
        <p:spPr>
          <a:xfrm>
            <a:off x="6385850" y="3647074"/>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1EE47C2-CDAF-F340-9C07-30C8346C6253}"/>
              </a:ext>
            </a:extLst>
          </p:cNvPr>
          <p:cNvCxnSpPr/>
          <p:nvPr/>
        </p:nvCxnSpPr>
        <p:spPr>
          <a:xfrm>
            <a:off x="6381369" y="3548004"/>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849EF8F-5CF1-D94F-B506-490C9309164F}"/>
              </a:ext>
            </a:extLst>
          </p:cNvPr>
          <p:cNvCxnSpPr/>
          <p:nvPr/>
        </p:nvCxnSpPr>
        <p:spPr>
          <a:xfrm>
            <a:off x="6376888" y="3448933"/>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7A730F-13F6-D144-B66D-F5F8082E6868}"/>
              </a:ext>
            </a:extLst>
          </p:cNvPr>
          <p:cNvCxnSpPr/>
          <p:nvPr/>
        </p:nvCxnSpPr>
        <p:spPr>
          <a:xfrm>
            <a:off x="6372406" y="3349863"/>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DE6F362-ACF1-AC45-94ED-A1E3CFC4CACB}"/>
              </a:ext>
            </a:extLst>
          </p:cNvPr>
          <p:cNvCxnSpPr/>
          <p:nvPr/>
        </p:nvCxnSpPr>
        <p:spPr>
          <a:xfrm>
            <a:off x="6367925" y="3250792"/>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EE4C68C-D132-C940-9F84-9FA59A49FCD6}"/>
              </a:ext>
            </a:extLst>
          </p:cNvPr>
          <p:cNvCxnSpPr/>
          <p:nvPr/>
        </p:nvCxnSpPr>
        <p:spPr>
          <a:xfrm>
            <a:off x="6363444" y="3151722"/>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A8F1E6-4E41-C344-A87C-2BCD0FF502FC}"/>
              </a:ext>
            </a:extLst>
          </p:cNvPr>
          <p:cNvCxnSpPr/>
          <p:nvPr/>
        </p:nvCxnSpPr>
        <p:spPr>
          <a:xfrm>
            <a:off x="6358963" y="3052651"/>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3E8E12E-F846-D846-8D27-0D67A493AAA0}"/>
              </a:ext>
            </a:extLst>
          </p:cNvPr>
          <p:cNvCxnSpPr/>
          <p:nvPr/>
        </p:nvCxnSpPr>
        <p:spPr>
          <a:xfrm>
            <a:off x="6354481" y="2953581"/>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6D99FA8-5239-8748-B4B7-E247030A1E8C}"/>
              </a:ext>
            </a:extLst>
          </p:cNvPr>
          <p:cNvCxnSpPr/>
          <p:nvPr/>
        </p:nvCxnSpPr>
        <p:spPr>
          <a:xfrm>
            <a:off x="6350000" y="2854510"/>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7BDB7C5-F61E-F944-ADD5-B942DE4D8073}"/>
              </a:ext>
            </a:extLst>
          </p:cNvPr>
          <p:cNvCxnSpPr/>
          <p:nvPr/>
        </p:nvCxnSpPr>
        <p:spPr>
          <a:xfrm>
            <a:off x="6361408" y="2755440"/>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C97917E-3C70-1848-83E2-6E69C542C768}"/>
              </a:ext>
            </a:extLst>
          </p:cNvPr>
          <p:cNvCxnSpPr/>
          <p:nvPr/>
        </p:nvCxnSpPr>
        <p:spPr>
          <a:xfrm>
            <a:off x="6356927" y="2656369"/>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6A2B6C1-D74F-8644-B2DD-07626B62AC3A}"/>
              </a:ext>
            </a:extLst>
          </p:cNvPr>
          <p:cNvCxnSpPr/>
          <p:nvPr/>
        </p:nvCxnSpPr>
        <p:spPr>
          <a:xfrm>
            <a:off x="6357742" y="2557299"/>
            <a:ext cx="736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9318C6E-B313-F948-A960-AB9F1565EF38}"/>
              </a:ext>
            </a:extLst>
          </p:cNvPr>
          <p:cNvCxnSpPr>
            <a:cxnSpLocks/>
          </p:cNvCxnSpPr>
          <p:nvPr/>
        </p:nvCxnSpPr>
        <p:spPr>
          <a:xfrm flipV="1">
            <a:off x="2541830" y="3203562"/>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1663946-4235-7448-AEF1-D18B5A3DD5D6}"/>
              </a:ext>
            </a:extLst>
          </p:cNvPr>
          <p:cNvCxnSpPr>
            <a:cxnSpLocks/>
          </p:cNvCxnSpPr>
          <p:nvPr/>
        </p:nvCxnSpPr>
        <p:spPr>
          <a:xfrm flipV="1">
            <a:off x="2496316" y="3316804"/>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191351A-1A02-8B4A-8E31-DE66EA947424}"/>
              </a:ext>
            </a:extLst>
          </p:cNvPr>
          <p:cNvCxnSpPr>
            <a:cxnSpLocks/>
          </p:cNvCxnSpPr>
          <p:nvPr/>
        </p:nvCxnSpPr>
        <p:spPr>
          <a:xfrm flipV="1">
            <a:off x="2505211" y="3419999"/>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985530D-C4B6-9A4F-AC43-C17FB5DA79CB}"/>
              </a:ext>
            </a:extLst>
          </p:cNvPr>
          <p:cNvCxnSpPr>
            <a:cxnSpLocks/>
          </p:cNvCxnSpPr>
          <p:nvPr/>
        </p:nvCxnSpPr>
        <p:spPr>
          <a:xfrm flipV="1">
            <a:off x="2514106" y="3531661"/>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F15277D-8E18-5040-BA7A-6BA237E590DA}"/>
              </a:ext>
            </a:extLst>
          </p:cNvPr>
          <p:cNvCxnSpPr>
            <a:cxnSpLocks/>
          </p:cNvCxnSpPr>
          <p:nvPr/>
        </p:nvCxnSpPr>
        <p:spPr>
          <a:xfrm flipV="1">
            <a:off x="2558176" y="4403602"/>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B7705AD-3AB0-5E4A-A165-5139123712D3}"/>
              </a:ext>
            </a:extLst>
          </p:cNvPr>
          <p:cNvCxnSpPr>
            <a:cxnSpLocks/>
          </p:cNvCxnSpPr>
          <p:nvPr/>
        </p:nvCxnSpPr>
        <p:spPr>
          <a:xfrm flipV="1">
            <a:off x="2567071" y="4519496"/>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2D7EE39-0642-6848-BC17-455AF4197425}"/>
              </a:ext>
            </a:extLst>
          </p:cNvPr>
          <p:cNvCxnSpPr>
            <a:cxnSpLocks/>
          </p:cNvCxnSpPr>
          <p:nvPr/>
        </p:nvCxnSpPr>
        <p:spPr>
          <a:xfrm flipV="1">
            <a:off x="2552885" y="3627602"/>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330DE2B-04A2-FF47-AFF6-A2E1A7046084}"/>
              </a:ext>
            </a:extLst>
          </p:cNvPr>
          <p:cNvCxnSpPr>
            <a:cxnSpLocks/>
          </p:cNvCxnSpPr>
          <p:nvPr/>
        </p:nvCxnSpPr>
        <p:spPr>
          <a:xfrm flipV="1">
            <a:off x="2507371" y="3740843"/>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7BB00C9-2F27-004D-9372-BD381A265370}"/>
              </a:ext>
            </a:extLst>
          </p:cNvPr>
          <p:cNvCxnSpPr>
            <a:cxnSpLocks/>
          </p:cNvCxnSpPr>
          <p:nvPr/>
        </p:nvCxnSpPr>
        <p:spPr>
          <a:xfrm flipV="1">
            <a:off x="2516266" y="3844039"/>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78FEDE8-839F-454D-A0FA-76A2C79B5B9D}"/>
              </a:ext>
            </a:extLst>
          </p:cNvPr>
          <p:cNvCxnSpPr>
            <a:cxnSpLocks/>
          </p:cNvCxnSpPr>
          <p:nvPr/>
        </p:nvCxnSpPr>
        <p:spPr>
          <a:xfrm flipV="1">
            <a:off x="2525161" y="3955700"/>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2E9C306E-46D8-F145-8048-E35C09F8800D}"/>
              </a:ext>
            </a:extLst>
          </p:cNvPr>
          <p:cNvCxnSpPr>
            <a:cxnSpLocks/>
          </p:cNvCxnSpPr>
          <p:nvPr/>
        </p:nvCxnSpPr>
        <p:spPr>
          <a:xfrm flipV="1">
            <a:off x="2563940" y="4051641"/>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DCD9603-AC7A-3345-BD4F-7AD3B80B77A0}"/>
              </a:ext>
            </a:extLst>
          </p:cNvPr>
          <p:cNvCxnSpPr>
            <a:cxnSpLocks/>
          </p:cNvCxnSpPr>
          <p:nvPr/>
        </p:nvCxnSpPr>
        <p:spPr>
          <a:xfrm flipV="1">
            <a:off x="2518426" y="4164883"/>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D2CB60-1100-B943-BEE0-9BBA817FB8D8}"/>
              </a:ext>
            </a:extLst>
          </p:cNvPr>
          <p:cNvCxnSpPr>
            <a:cxnSpLocks/>
          </p:cNvCxnSpPr>
          <p:nvPr/>
        </p:nvCxnSpPr>
        <p:spPr>
          <a:xfrm flipV="1">
            <a:off x="2527321" y="4268078"/>
            <a:ext cx="2985609" cy="217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Freeform 54">
            <a:extLst>
              <a:ext uri="{FF2B5EF4-FFF2-40B4-BE49-F238E27FC236}">
                <a16:creationId xmlns:a16="http://schemas.microsoft.com/office/drawing/2014/main" id="{72292ED3-EA55-DD1D-2FB9-9FC2B321942F}"/>
              </a:ext>
            </a:extLst>
          </p:cNvPr>
          <p:cNvSpPr/>
          <p:nvPr/>
        </p:nvSpPr>
        <p:spPr>
          <a:xfrm>
            <a:off x="2565315" y="2532287"/>
            <a:ext cx="2906946" cy="281517"/>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buClrTx/>
              <a:buSzTx/>
              <a:defRPr/>
            </a:pPr>
            <a:endParaRPr lang="en-US" sz="1350"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6" name="Footer Placeholder 55">
            <a:extLst>
              <a:ext uri="{FF2B5EF4-FFF2-40B4-BE49-F238E27FC236}">
                <a16:creationId xmlns:a16="http://schemas.microsoft.com/office/drawing/2014/main" id="{8B9E7766-F761-C439-2195-457299271B30}"/>
              </a:ext>
            </a:extLst>
          </p:cNvPr>
          <p:cNvSpPr>
            <a:spLocks noGrp="1"/>
          </p:cNvSpPr>
          <p:nvPr>
            <p:ph type="ftr" sz="quarter" idx="11"/>
          </p:nvPr>
        </p:nvSpPr>
        <p:spPr/>
        <p:txBody>
          <a:bodyPr/>
          <a:lstStyle/>
          <a:p>
            <a:pPr>
              <a:defRPr/>
            </a:pPr>
            <a:r>
              <a:rPr lang="en-US">
                <a:latin typeface="Helvetica Neue" panose="02000503000000020004" pitchFamily="2" charset="0"/>
                <a:ea typeface="Helvetica Neue" panose="02000503000000020004" pitchFamily="2" charset="0"/>
                <a:cs typeface="Helvetica Neue" panose="02000503000000020004" pitchFamily="2" charset="0"/>
              </a:rPr>
              <a:t>CS118 - Winter 2025</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7" name="Slide Number Placeholder 56">
            <a:extLst>
              <a:ext uri="{FF2B5EF4-FFF2-40B4-BE49-F238E27FC236}">
                <a16:creationId xmlns:a16="http://schemas.microsoft.com/office/drawing/2014/main" id="{08F2A1DC-0998-68D4-38DA-B46270A72F04}"/>
              </a:ext>
            </a:extLst>
          </p:cNvPr>
          <p:cNvSpPr>
            <a:spLocks noGrp="1"/>
          </p:cNvSpPr>
          <p:nvPr>
            <p:ph type="sldNum" sz="quarter" idx="12"/>
          </p:nvPr>
        </p:nvSpPr>
        <p:spPr/>
        <p:txBody>
          <a:bodyPr/>
          <a:lstStyle/>
          <a:p>
            <a:pPr>
              <a:defRPr/>
            </a:pPr>
            <a:fld id="{AF481967-A08F-0A45-977A-839BE59CFC43}" type="slidenum">
              <a:rPr lang="en-US" smtClean="0">
                <a:latin typeface="Helvetica Neue" panose="02000503000000020004" pitchFamily="2" charset="0"/>
                <a:ea typeface="Helvetica Neue" panose="02000503000000020004" pitchFamily="2" charset="0"/>
                <a:cs typeface="Helvetica Neue" panose="02000503000000020004" pitchFamily="2" charset="0"/>
              </a:rPr>
              <a:pPr>
                <a:defRPr/>
              </a:pPr>
              <a:t>52</a:t>
            </a:fld>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12895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right)">
                                      <p:cBhvr>
                                        <p:cTn id="16" dur="500"/>
                                        <p:tgtEl>
                                          <p:spTgt spid="67"/>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right)">
                                      <p:cBhvr>
                                        <p:cTn id="24" dur="500"/>
                                        <p:tgtEl>
                                          <p:spTgt spid="68"/>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wipe(right)">
                                      <p:cBhvr>
                                        <p:cTn id="28" dur="500"/>
                                        <p:tgtEl>
                                          <p:spTgt spid="70"/>
                                        </p:tgtEl>
                                      </p:cBhvr>
                                    </p:animEffect>
                                  </p:childTnLst>
                                </p:cTn>
                              </p:par>
                            </p:childTnLst>
                          </p:cTn>
                        </p:par>
                        <p:par>
                          <p:cTn id="29" fill="hold">
                            <p:stCondLst>
                              <p:cond delay="2500"/>
                            </p:stCondLst>
                            <p:childTnLst>
                              <p:par>
                                <p:cTn id="30" presetID="22" presetClass="entr" presetSubtype="2"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wipe(right)">
                                      <p:cBhvr>
                                        <p:cTn id="37" dur="500"/>
                                        <p:tgtEl>
                                          <p:spTgt spid="88"/>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right)">
                                      <p:cBhvr>
                                        <p:cTn id="41" dur="500"/>
                                        <p:tgtEl>
                                          <p:spTgt spid="89"/>
                                        </p:tgtEl>
                                      </p:cBhvr>
                                    </p:animEffec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right)">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right)">
                                      <p:cBhvr>
                                        <p:cTn id="50" dur="500"/>
                                        <p:tgtEl>
                                          <p:spTgt spid="49"/>
                                        </p:tgtEl>
                                      </p:cBhvr>
                                    </p:animEffect>
                                  </p:childTnLst>
                                </p:cTn>
                              </p:par>
                              <p:par>
                                <p:cTn id="51" presetID="22" presetClass="entr" presetSubtype="2"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wipe(right)">
                                      <p:cBhvr>
                                        <p:cTn id="53" dur="500"/>
                                        <p:tgtEl>
                                          <p:spTgt spid="62"/>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right)">
                                      <p:cBhvr>
                                        <p:cTn id="57" dur="5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7">
                                            <p:txEl>
                                              <p:pRg st="0" end="0"/>
                                            </p:txEl>
                                          </p:spTgt>
                                        </p:tgtEl>
                                        <p:attrNameLst>
                                          <p:attrName>style.visibility</p:attrName>
                                        </p:attrNameLst>
                                      </p:cBhvr>
                                      <p:to>
                                        <p:strVal val="visible"/>
                                      </p:to>
                                    </p:set>
                                    <p:animEffect transition="in" filter="dissolve">
                                      <p:cBhvr>
                                        <p:cTn id="62" dur="500"/>
                                        <p:tgtEl>
                                          <p:spTgt spid="11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17">
                                            <p:txEl>
                                              <p:pRg st="1" end="1"/>
                                            </p:txEl>
                                          </p:spTgt>
                                        </p:tgtEl>
                                        <p:attrNameLst>
                                          <p:attrName>style.visibility</p:attrName>
                                        </p:attrNameLst>
                                      </p:cBhvr>
                                      <p:to>
                                        <p:strVal val="visible"/>
                                      </p:to>
                                    </p:set>
                                    <p:animEffect transition="in" filter="dissolve">
                                      <p:cBhvr>
                                        <p:cTn id="67" dur="500"/>
                                        <p:tgtEl>
                                          <p:spTgt spid="1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7" grpId="0" animBg="1"/>
      <p:bldP spid="68" grpId="0" animBg="1"/>
      <p:bldP spid="70" grpId="0" animBg="1"/>
      <p:bldP spid="117" grpId="0" build="p" bldLvl="2"/>
      <p:bldP spid="88" grpId="0" animBg="1"/>
      <p:bldP spid="89" grpId="0" animBg="1"/>
      <p:bldP spid="5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HTTP/2 Performance Improvements</a:t>
            </a:r>
          </a:p>
        </p:txBody>
      </p:sp>
      <p:sp>
        <p:nvSpPr>
          <p:cNvPr id="8" name="Content Placeholder 7"/>
          <p:cNvSpPr>
            <a:spLocks noGrp="1"/>
          </p:cNvSpPr>
          <p:nvPr>
            <p:ph idx="1"/>
          </p:nvPr>
        </p:nvSpPr>
        <p:spPr/>
        <p:txBody>
          <a:bodyPr>
            <a:normAutofit/>
          </a:bodyPr>
          <a:lstStyle/>
          <a:p>
            <a:r>
              <a:rPr lang="en-US" dirty="0"/>
              <a:t>Reduced HTTP header overhead</a:t>
            </a:r>
          </a:p>
          <a:p>
            <a:pPr lvl="1"/>
            <a:r>
              <a:rPr lang="en-US" dirty="0"/>
              <a:t>Binary encoding</a:t>
            </a:r>
          </a:p>
          <a:p>
            <a:pPr lvl="1"/>
            <a:r>
              <a:rPr lang="en-US" dirty="0"/>
              <a:t>Header compression</a:t>
            </a:r>
          </a:p>
          <a:p>
            <a:r>
              <a:rPr lang="en-US" dirty="0"/>
              <a:t>Attempted to remove head-of-line blocking</a:t>
            </a:r>
          </a:p>
          <a:p>
            <a:pPr lvl="1"/>
            <a:r>
              <a:rPr lang="en-US" dirty="0"/>
              <a:t>Multiple streams, one for each http request/reply </a:t>
            </a:r>
          </a:p>
          <a:p>
            <a:pPr lvl="1"/>
            <a:r>
              <a:rPr lang="en-US" dirty="0"/>
              <a:t>Big messages are broken down to multiple frames</a:t>
            </a:r>
          </a:p>
          <a:p>
            <a:pPr lvl="1"/>
            <a:r>
              <a:rPr lang="en-US" dirty="0"/>
              <a:t>Frames from all streams can be interleaved</a:t>
            </a:r>
          </a:p>
          <a:p>
            <a:r>
              <a:rPr lang="en-US" dirty="0"/>
              <a:t>Above approaches avoids HOL </a:t>
            </a:r>
            <a:r>
              <a:rPr lang="en-US" i="1" dirty="0"/>
              <a:t>at HTTP level</a:t>
            </a:r>
          </a:p>
          <a:p>
            <a:pPr lvl="1"/>
            <a:r>
              <a:rPr lang="en-US" dirty="0"/>
              <a:t>Single TCP connection between client-server </a:t>
            </a:r>
            <a:r>
              <a:rPr lang="en-US" dirty="0">
                <a:sym typeface="Wingdings" pitchFamily="2" charset="2"/>
              </a:rPr>
              <a:t> packet losses still lead to </a:t>
            </a:r>
            <a:r>
              <a:rPr lang="en-US" dirty="0"/>
              <a:t>head-of-line blocking</a:t>
            </a:r>
            <a:endParaRPr lang="en-US" i="1" dirty="0"/>
          </a:p>
        </p:txBody>
      </p:sp>
      <p:sp>
        <p:nvSpPr>
          <p:cNvPr id="5" name="Footer Placeholder 4"/>
          <p:cNvSpPr>
            <a:spLocks noGrp="1"/>
          </p:cNvSpPr>
          <p:nvPr>
            <p:ph type="ftr" sz="quarter" idx="11"/>
          </p:nvPr>
        </p:nvSpPr>
        <p:spPr/>
        <p:txBody>
          <a:bodyPr/>
          <a:lstStyle/>
          <a:p>
            <a:pPr>
              <a:defRPr/>
            </a:pPr>
            <a:r>
              <a:rPr lang="en-US"/>
              <a:t>CS118 - Winter 2025</a:t>
            </a:r>
            <a:endParaRPr lang="en-US" dirty="0"/>
          </a:p>
        </p:txBody>
      </p:sp>
      <p:sp>
        <p:nvSpPr>
          <p:cNvPr id="6" name="Slide Number Placeholder 5"/>
          <p:cNvSpPr>
            <a:spLocks noGrp="1"/>
          </p:cNvSpPr>
          <p:nvPr>
            <p:ph type="sldNum" sz="quarter" idx="12"/>
          </p:nvPr>
        </p:nvSpPr>
        <p:spPr/>
        <p:txBody>
          <a:bodyPr/>
          <a:lstStyle/>
          <a:p>
            <a:pPr>
              <a:defRPr/>
            </a:pPr>
            <a:fld id="{2BB3E398-9B09-D048-8AEE-D2E409042061}" type="slidenum">
              <a:rPr lang="en-US" smtClean="0"/>
              <a:pPr>
                <a:defRPr/>
              </a:pPr>
              <a:t>53</a:t>
            </a:fld>
            <a:endParaRPr lang="en-US" dirty="0"/>
          </a:p>
        </p:txBody>
      </p:sp>
    </p:spTree>
    <p:extLst>
      <p:ext uri="{BB962C8B-B14F-4D97-AF65-F5344CB8AC3E}">
        <p14:creationId xmlns:p14="http://schemas.microsoft.com/office/powerpoint/2010/main" val="1342763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037" y="193964"/>
            <a:ext cx="8915534" cy="1011381"/>
          </a:xfrm>
        </p:spPr>
        <p:txBody>
          <a:bodyPr>
            <a:normAutofit fontScale="85000" lnSpcReduction="10000"/>
          </a:bodyPr>
          <a:lstStyle/>
          <a:p>
            <a:pPr marL="0" indent="0">
              <a:spcBef>
                <a:spcPts val="600"/>
              </a:spcBef>
              <a:spcAft>
                <a:spcPts val="0"/>
              </a:spcAft>
              <a:buNone/>
            </a:pPr>
            <a:r>
              <a:rPr lang="en-US" sz="3400" dirty="0"/>
              <a:t>HTTP/2: a single TCP connection for multiple streams</a:t>
            </a:r>
          </a:p>
          <a:p>
            <a:pPr>
              <a:spcBef>
                <a:spcPts val="600"/>
              </a:spcBef>
              <a:spcAft>
                <a:spcPts val="0"/>
              </a:spcAft>
            </a:pPr>
            <a:r>
              <a:rPr lang="en-US" sz="2800" dirty="0">
                <a:sym typeface="Wingdings" pitchFamily="2" charset="2"/>
              </a:rPr>
              <a:t>Streams are prioritized</a:t>
            </a:r>
          </a:p>
        </p:txBody>
      </p:sp>
      <p:sp>
        <p:nvSpPr>
          <p:cNvPr id="4" name="Footer Placeholder 3"/>
          <p:cNvSpPr>
            <a:spLocks noGrp="1"/>
          </p:cNvSpPr>
          <p:nvPr>
            <p:ph type="ftr" sz="quarter" idx="11"/>
          </p:nvPr>
        </p:nvSpPr>
        <p:spPr/>
        <p:txBody>
          <a:bodyPr/>
          <a:lstStyle/>
          <a:p>
            <a:r>
              <a:rPr lang="en-US"/>
              <a:t>CS118 - Winter 2025</a:t>
            </a:r>
            <a:endParaRPr lang="en-US" dirty="0"/>
          </a:p>
        </p:txBody>
      </p:sp>
      <p:sp>
        <p:nvSpPr>
          <p:cNvPr id="5" name="Slide Number Placeholder 4"/>
          <p:cNvSpPr>
            <a:spLocks noGrp="1"/>
          </p:cNvSpPr>
          <p:nvPr>
            <p:ph type="sldNum" sz="quarter" idx="12"/>
          </p:nvPr>
        </p:nvSpPr>
        <p:spPr/>
        <p:txBody>
          <a:bodyPr/>
          <a:lstStyle/>
          <a:p>
            <a:fld id="{9C723E0E-4F07-CD49-BE2C-9BB645675CFB}" type="slidenum">
              <a:rPr lang="en-US" smtClean="0"/>
              <a:pPr/>
              <a:t>54</a:t>
            </a:fld>
            <a:endParaRPr lang="en-US" dirty="0"/>
          </a:p>
        </p:txBody>
      </p:sp>
      <p:pic>
        <p:nvPicPr>
          <p:cNvPr id="8" name="Picture 6">
            <a:extLst>
              <a:ext uri="{FF2B5EF4-FFF2-40B4-BE49-F238E27FC236}">
                <a16:creationId xmlns:a16="http://schemas.microsoft.com/office/drawing/2014/main" id="{90CFC1FC-92D4-5B47-BCFF-0BB66A70F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04900"/>
            <a:ext cx="9144000"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286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283388-CE50-F946-9FE3-DA10A95AA969}"/>
              </a:ext>
            </a:extLst>
          </p:cNvPr>
          <p:cNvSpPr>
            <a:spLocks noGrp="1"/>
          </p:cNvSpPr>
          <p:nvPr>
            <p:ph type="title"/>
          </p:nvPr>
        </p:nvSpPr>
        <p:spPr/>
        <p:txBody>
          <a:bodyPr/>
          <a:lstStyle/>
          <a:p>
            <a:r>
              <a:rPr lang="en-US" dirty="0"/>
              <a:t>HTTP/2 server push</a:t>
            </a:r>
          </a:p>
        </p:txBody>
      </p:sp>
      <p:sp>
        <p:nvSpPr>
          <p:cNvPr id="2" name="Footer Placeholder 1">
            <a:extLst>
              <a:ext uri="{FF2B5EF4-FFF2-40B4-BE49-F238E27FC236}">
                <a16:creationId xmlns:a16="http://schemas.microsoft.com/office/drawing/2014/main" id="{A3748ECF-5D1B-864C-92C1-8B271BD4CFEA}"/>
              </a:ext>
            </a:extLst>
          </p:cNvPr>
          <p:cNvSpPr>
            <a:spLocks noGrp="1"/>
          </p:cNvSpPr>
          <p:nvPr>
            <p:ph type="ftr" sz="quarter" idx="11"/>
          </p:nvPr>
        </p:nvSpPr>
        <p:spPr/>
        <p:txBody>
          <a:bodyPr/>
          <a:lstStyle/>
          <a:p>
            <a:pPr>
              <a:defRPr/>
            </a:pPr>
            <a:r>
              <a:rPr lang="en-US"/>
              <a:t>CS118 - Winter 2025</a:t>
            </a:r>
            <a:endParaRPr lang="en-US" dirty="0"/>
          </a:p>
        </p:txBody>
      </p:sp>
      <p:sp>
        <p:nvSpPr>
          <p:cNvPr id="3" name="Slide Number Placeholder 2">
            <a:extLst>
              <a:ext uri="{FF2B5EF4-FFF2-40B4-BE49-F238E27FC236}">
                <a16:creationId xmlns:a16="http://schemas.microsoft.com/office/drawing/2014/main" id="{E5FD2671-E9FD-8C4B-80DE-A9C0864E4E75}"/>
              </a:ext>
            </a:extLst>
          </p:cNvPr>
          <p:cNvSpPr>
            <a:spLocks noGrp="1"/>
          </p:cNvSpPr>
          <p:nvPr>
            <p:ph type="sldNum" sz="quarter" idx="12"/>
          </p:nvPr>
        </p:nvSpPr>
        <p:spPr/>
        <p:txBody>
          <a:bodyPr/>
          <a:lstStyle/>
          <a:p>
            <a:pPr>
              <a:defRPr/>
            </a:pPr>
            <a:fld id="{914E310D-C5B0-D842-AA30-B7CDBB819B51}" type="slidenum">
              <a:rPr lang="en-US" smtClean="0"/>
              <a:pPr>
                <a:defRPr/>
              </a:pPr>
              <a:t>55</a:t>
            </a:fld>
            <a:endParaRPr lang="en-US" dirty="0"/>
          </a:p>
        </p:txBody>
      </p:sp>
      <p:grpSp>
        <p:nvGrpSpPr>
          <p:cNvPr id="6" name="Group 5">
            <a:extLst>
              <a:ext uri="{FF2B5EF4-FFF2-40B4-BE49-F238E27FC236}">
                <a16:creationId xmlns:a16="http://schemas.microsoft.com/office/drawing/2014/main" id="{B9F6C866-D246-3942-9671-1215F81D89A5}"/>
              </a:ext>
            </a:extLst>
          </p:cNvPr>
          <p:cNvGrpSpPr/>
          <p:nvPr/>
        </p:nvGrpSpPr>
        <p:grpSpPr>
          <a:xfrm>
            <a:off x="0" y="1329031"/>
            <a:ext cx="9144000" cy="5335587"/>
            <a:chOff x="0" y="1086984"/>
            <a:chExt cx="9144000" cy="5335587"/>
          </a:xfrm>
        </p:grpSpPr>
        <p:pic>
          <p:nvPicPr>
            <p:cNvPr id="228354" name="Picture 2">
              <a:extLst>
                <a:ext uri="{FF2B5EF4-FFF2-40B4-BE49-F238E27FC236}">
                  <a16:creationId xmlns:a16="http://schemas.microsoft.com/office/drawing/2014/main" id="{E90CC27E-CE45-6349-AEAB-B4555C7A5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6984"/>
              <a:ext cx="9144000" cy="53355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C0D26F6-15C3-9F46-92B6-9FC1EAB09937}"/>
                </a:ext>
              </a:extLst>
            </p:cNvPr>
            <p:cNvSpPr/>
            <p:nvPr/>
          </p:nvSpPr>
          <p:spPr bwMode="auto">
            <a:xfrm>
              <a:off x="1488141" y="5961529"/>
              <a:ext cx="1066800" cy="394447"/>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7" name="Rectangle 6">
              <a:extLst>
                <a:ext uri="{FF2B5EF4-FFF2-40B4-BE49-F238E27FC236}">
                  <a16:creationId xmlns:a16="http://schemas.microsoft.com/office/drawing/2014/main" id="{49973AAB-C496-F346-8686-30FB3A5B1CAC}"/>
                </a:ext>
              </a:extLst>
            </p:cNvPr>
            <p:cNvSpPr/>
            <p:nvPr/>
          </p:nvSpPr>
          <p:spPr bwMode="auto">
            <a:xfrm>
              <a:off x="6104965" y="6006353"/>
              <a:ext cx="1066800" cy="394447"/>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grpSp>
    </p:spTree>
    <p:extLst>
      <p:ext uri="{BB962C8B-B14F-4D97-AF65-F5344CB8AC3E}">
        <p14:creationId xmlns:p14="http://schemas.microsoft.com/office/powerpoint/2010/main" val="1071294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505290" y="193458"/>
            <a:ext cx="7886700" cy="670967"/>
          </a:xfrm>
        </p:spPr>
        <p:txBody>
          <a:bodyPr>
            <a:normAutofit/>
          </a:bodyPr>
          <a:lstStyle/>
          <a:p>
            <a:r>
              <a:rPr lang="en-US" sz="3300" dirty="0">
                <a:ea typeface="ＭＳ Ｐゴシック" panose="020B0600070205080204" pitchFamily="34" charset="-128"/>
              </a:rPr>
              <a:t>HTTP/2 to HTTP/3</a:t>
            </a:r>
            <a:endParaRPr lang="en-US" sz="3300" dirty="0"/>
          </a:p>
        </p:txBody>
      </p:sp>
      <p:sp>
        <p:nvSpPr>
          <p:cNvPr id="272" name="Rectangle 3">
            <a:extLst>
              <a:ext uri="{FF2B5EF4-FFF2-40B4-BE49-F238E27FC236}">
                <a16:creationId xmlns:a16="http://schemas.microsoft.com/office/drawing/2014/main" id="{8CBA4EFF-1AC8-A245-B998-4DDACE8C36D2}"/>
              </a:ext>
            </a:extLst>
          </p:cNvPr>
          <p:cNvSpPr txBox="1">
            <a:spLocks noChangeArrowheads="1"/>
          </p:cNvSpPr>
          <p:nvPr/>
        </p:nvSpPr>
        <p:spPr>
          <a:xfrm>
            <a:off x="-102804" y="1112815"/>
            <a:ext cx="8365858" cy="670967"/>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631" indent="0" algn="ctr">
              <a:buNone/>
            </a:pPr>
            <a:r>
              <a:rPr lang="en-US" altLang="en-US" b="1" dirty="0">
                <a:latin typeface="Helvetica Neue" panose="02000503000000020004" pitchFamily="2" charset="0"/>
                <a:ea typeface="Helvetica Neue" panose="02000503000000020004" pitchFamily="2" charset="0"/>
                <a:cs typeface="Helvetica Neue" panose="02000503000000020004" pitchFamily="2" charset="0"/>
              </a:rPr>
              <a:t>Decreased delay in multi-object HTTP requests</a:t>
            </a:r>
          </a:p>
        </p:txBody>
      </p:sp>
      <p:sp>
        <p:nvSpPr>
          <p:cNvPr id="56" name="Rectangle 3">
            <a:extLst>
              <a:ext uri="{FF2B5EF4-FFF2-40B4-BE49-F238E27FC236}">
                <a16:creationId xmlns:a16="http://schemas.microsoft.com/office/drawing/2014/main" id="{9A8B785A-4E29-F546-8152-139D7CF7C8F9}"/>
              </a:ext>
            </a:extLst>
          </p:cNvPr>
          <p:cNvSpPr txBox="1">
            <a:spLocks noChangeArrowheads="1"/>
          </p:cNvSpPr>
          <p:nvPr/>
        </p:nvSpPr>
        <p:spPr>
          <a:xfrm>
            <a:off x="66109" y="1659587"/>
            <a:ext cx="8776808" cy="466315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8815" indent="0">
              <a:lnSpc>
                <a:spcPct val="100000"/>
              </a:lnSpc>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HTTP/2 over single TCP connection means:</a:t>
            </a:r>
          </a:p>
          <a:p>
            <a:pPr marL="259556" indent="-210741">
              <a:lnSpc>
                <a:spcPct val="100000"/>
              </a:lnSpc>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Recovery from packet loss still stalls all object transmissions</a:t>
            </a:r>
          </a:p>
          <a:p>
            <a:pPr marL="516731" lvl="1" indent="-210741">
              <a:lnSpc>
                <a:spcPct val="100000"/>
              </a:lnSpc>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as in HTTP 1.1, browsers have incentive to open multiple parallel TCP connections to reduce stalling, increase overall throughput</a:t>
            </a:r>
          </a:p>
          <a:p>
            <a:pPr marL="259556" indent="-210741">
              <a:lnSpc>
                <a:spcPct val="100000"/>
              </a:lnSpc>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No security over vanilla TCP connection</a:t>
            </a:r>
          </a:p>
          <a:p>
            <a:pPr marL="259556" indent="-210741">
              <a:lnSpc>
                <a:spcPct val="100000"/>
              </a:lnSpc>
            </a:pPr>
            <a:r>
              <a:rPr lang="en-US" altLang="en-US"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HTTP/3: </a:t>
            </a:r>
            <a:r>
              <a:rPr lang="en-US" altLang="en-US" dirty="0">
                <a:latin typeface="Helvetica Neue" panose="02000503000000020004" pitchFamily="2" charset="0"/>
                <a:ea typeface="Helvetica Neue" panose="02000503000000020004" pitchFamily="2" charset="0"/>
                <a:cs typeface="Helvetica Neue" panose="02000503000000020004" pitchFamily="2" charset="0"/>
              </a:rPr>
              <a:t>adds security , per object error and congestion-control (more pipelining) over UDP</a:t>
            </a:r>
          </a:p>
          <a:p>
            <a:pPr marL="516731" lvl="1" indent="-210741">
              <a:lnSpc>
                <a:spcPct val="100000"/>
              </a:lnSpc>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more on HTTP/3 in transport layer</a:t>
            </a:r>
          </a:p>
          <a:p>
            <a:pPr lvl="1">
              <a:lnSpc>
                <a:spcPct val="100000"/>
              </a:lnSpc>
            </a:pPr>
            <a:endParaRPr lang="en-US" alt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100000"/>
              </a:lnSpc>
            </a:pPr>
            <a:endParaRPr lang="en-US" alt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Oval Callout 1">
            <a:extLst>
              <a:ext uri="{FF2B5EF4-FFF2-40B4-BE49-F238E27FC236}">
                <a16:creationId xmlns:a16="http://schemas.microsoft.com/office/drawing/2014/main" id="{FFC34123-0FCA-F848-40E0-15C16CBA8ACD}"/>
              </a:ext>
            </a:extLst>
          </p:cNvPr>
          <p:cNvSpPr/>
          <p:nvPr/>
        </p:nvSpPr>
        <p:spPr bwMode="auto">
          <a:xfrm rot="1233244">
            <a:off x="8235590" y="54078"/>
            <a:ext cx="918522" cy="542166"/>
          </a:xfrm>
          <a:prstGeom prst="wedgeEllipseCallout">
            <a:avLst>
              <a:gd name="adj1" fmla="val -64695"/>
              <a:gd name="adj2" fmla="val 70966"/>
            </a:avLst>
          </a:prstGeom>
          <a:solidFill>
            <a:srgbClr val="FFFD78"/>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effectLst/>
                <a:latin typeface="Bradley Hand" pitchFamily="2" charset="77"/>
              </a:rPr>
              <a:t>FYI</a:t>
            </a:r>
          </a:p>
        </p:txBody>
      </p:sp>
      <p:sp>
        <p:nvSpPr>
          <p:cNvPr id="3" name="Footer Placeholder 2">
            <a:extLst>
              <a:ext uri="{FF2B5EF4-FFF2-40B4-BE49-F238E27FC236}">
                <a16:creationId xmlns:a16="http://schemas.microsoft.com/office/drawing/2014/main" id="{711BE743-F6DC-C327-5BD0-C65B17B77401}"/>
              </a:ext>
            </a:extLst>
          </p:cNvPr>
          <p:cNvSpPr>
            <a:spLocks noGrp="1"/>
          </p:cNvSpPr>
          <p:nvPr>
            <p:ph type="ftr" sz="quarter" idx="11"/>
          </p:nvPr>
        </p:nvSpPr>
        <p:spPr/>
        <p:txBody>
          <a:bodyPr/>
          <a:lstStyle/>
          <a:p>
            <a:pPr>
              <a:defRPr/>
            </a:pPr>
            <a:r>
              <a:rPr lang="en-US"/>
              <a:t>CS118 - Winter 2025</a:t>
            </a:r>
            <a:endParaRPr lang="en-US" dirty="0"/>
          </a:p>
        </p:txBody>
      </p:sp>
      <p:sp>
        <p:nvSpPr>
          <p:cNvPr id="4" name="Slide Number Placeholder 3">
            <a:extLst>
              <a:ext uri="{FF2B5EF4-FFF2-40B4-BE49-F238E27FC236}">
                <a16:creationId xmlns:a16="http://schemas.microsoft.com/office/drawing/2014/main" id="{490098A3-C304-2921-E49A-99742FA6AFB7}"/>
              </a:ext>
            </a:extLst>
          </p:cNvPr>
          <p:cNvSpPr>
            <a:spLocks noGrp="1"/>
          </p:cNvSpPr>
          <p:nvPr>
            <p:ph type="sldNum" sz="quarter" idx="12"/>
          </p:nvPr>
        </p:nvSpPr>
        <p:spPr/>
        <p:txBody>
          <a:bodyPr/>
          <a:lstStyle/>
          <a:p>
            <a:pPr>
              <a:defRPr/>
            </a:pPr>
            <a:fld id="{AF481967-A08F-0A45-977A-839BE59CFC43}" type="slidenum">
              <a:rPr lang="en-US" smtClean="0"/>
              <a:pPr>
                <a:defRPr/>
              </a:pPr>
              <a:t>56</a:t>
            </a:fld>
            <a:endParaRPr lang="en-US" dirty="0"/>
          </a:p>
        </p:txBody>
      </p:sp>
    </p:spTree>
    <p:extLst>
      <p:ext uri="{BB962C8B-B14F-4D97-AF65-F5344CB8AC3E}">
        <p14:creationId xmlns:p14="http://schemas.microsoft.com/office/powerpoint/2010/main" val="291628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dirty="0"/>
              <a:t>Tracking Web Clients </a:t>
            </a:r>
            <a:br>
              <a:rPr lang="en-US" dirty="0"/>
            </a:br>
            <a:r>
              <a:rPr lang="en-US" dirty="0"/>
              <a:t>via HTTP Cookies</a:t>
            </a:r>
          </a:p>
        </p:txBody>
      </p:sp>
      <p:sp>
        <p:nvSpPr>
          <p:cNvPr id="3" name="Oval Callout 2">
            <a:extLst>
              <a:ext uri="{FF2B5EF4-FFF2-40B4-BE49-F238E27FC236}">
                <a16:creationId xmlns:a16="http://schemas.microsoft.com/office/drawing/2014/main" id="{972D7850-B2AC-1A43-BDD8-7CE03504FBCF}"/>
              </a:ext>
            </a:extLst>
          </p:cNvPr>
          <p:cNvSpPr/>
          <p:nvPr/>
        </p:nvSpPr>
        <p:spPr bwMode="auto">
          <a:xfrm rot="1233244">
            <a:off x="8235590" y="54078"/>
            <a:ext cx="918522" cy="542166"/>
          </a:xfrm>
          <a:prstGeom prst="wedgeEllipseCallout">
            <a:avLst>
              <a:gd name="adj1" fmla="val -64695"/>
              <a:gd name="adj2" fmla="val 70966"/>
            </a:avLst>
          </a:prstGeom>
          <a:solidFill>
            <a:srgbClr val="FFFD78"/>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effectLst/>
                <a:latin typeface="Bradley Hand" pitchFamily="2" charset="77"/>
              </a:rPr>
              <a:t>FYI</a:t>
            </a:r>
          </a:p>
        </p:txBody>
      </p:sp>
    </p:spTree>
    <p:extLst>
      <p:ext uri="{BB962C8B-B14F-4D97-AF65-F5344CB8AC3E}">
        <p14:creationId xmlns:p14="http://schemas.microsoft.com/office/powerpoint/2010/main" val="1726317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563642" y="159557"/>
            <a:ext cx="7886700" cy="670967"/>
          </a:xfrm>
        </p:spPr>
        <p:txBody>
          <a:bodyPr>
            <a:normAutofit/>
          </a:bodyPr>
          <a:lstStyle/>
          <a:p>
            <a:r>
              <a:rPr lang="en-US" altLang="en-US" sz="3300" dirty="0">
                <a:latin typeface="Helvetica Neue" panose="02000503000000020004" pitchFamily="2" charset="0"/>
                <a:ea typeface="Helvetica Neue" panose="02000503000000020004" pitchFamily="2" charset="0"/>
                <a:cs typeface="Helvetica Neue" panose="02000503000000020004" pitchFamily="2" charset="0"/>
              </a:rPr>
              <a:t>Maintaining user/server state: cookies</a:t>
            </a:r>
            <a:endParaRPr lang="en-US" sz="33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 name="Rectangle 3">
            <a:extLst>
              <a:ext uri="{FF2B5EF4-FFF2-40B4-BE49-F238E27FC236}">
                <a16:creationId xmlns:a16="http://schemas.microsoft.com/office/drawing/2014/main" id="{3635EFC9-A521-0240-B257-CD458B330808}"/>
              </a:ext>
            </a:extLst>
          </p:cNvPr>
          <p:cNvSpPr txBox="1">
            <a:spLocks noChangeArrowheads="1"/>
          </p:cNvSpPr>
          <p:nvPr/>
        </p:nvSpPr>
        <p:spPr>
          <a:xfrm>
            <a:off x="-81727" y="1921841"/>
            <a:ext cx="6318805" cy="4249839"/>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Recall:  HTTP GET/response interaction is </a:t>
            </a:r>
            <a:r>
              <a:rPr lang="en-US" altLang="en-US" i="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stateless</a:t>
            </a:r>
          </a:p>
          <a:p>
            <a:r>
              <a:rPr lang="en-US" altLang="en-US" sz="2400" dirty="0">
                <a:latin typeface="Helvetica Neue" panose="02000503000000020004" pitchFamily="2" charset="0"/>
                <a:ea typeface="Helvetica Neue" panose="02000503000000020004" pitchFamily="2" charset="0"/>
                <a:cs typeface="Helvetica Neue" panose="02000503000000020004" pitchFamily="2" charset="0"/>
              </a:rPr>
              <a:t>no notion of multi-step exchanges of HTTP messages to complete a Web “transaction” </a:t>
            </a:r>
          </a:p>
          <a:p>
            <a:pPr lvl="1"/>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no need for client/server to track “state” of multi-step exchange</a:t>
            </a:r>
          </a:p>
          <a:p>
            <a:pPr lvl="1"/>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all HTTP requests are independent of each other</a:t>
            </a:r>
          </a:p>
          <a:p>
            <a:pPr lvl="1"/>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no need for client/server to “recover” from a partially-completed-but-never-completely-completed transaction</a:t>
            </a:r>
          </a:p>
        </p:txBody>
      </p:sp>
      <p:sp>
        <p:nvSpPr>
          <p:cNvPr id="2" name="TextBox 1">
            <a:extLst>
              <a:ext uri="{FF2B5EF4-FFF2-40B4-BE49-F238E27FC236}">
                <a16:creationId xmlns:a16="http://schemas.microsoft.com/office/drawing/2014/main" id="{F81F961A-6387-0345-9591-6D8E9EDB9801}"/>
              </a:ext>
            </a:extLst>
          </p:cNvPr>
          <p:cNvSpPr txBox="1"/>
          <p:nvPr/>
        </p:nvSpPr>
        <p:spPr>
          <a:xfrm>
            <a:off x="5832888" y="1806784"/>
            <a:ext cx="2510512" cy="461665"/>
          </a:xfrm>
          <a:prstGeom prst="rect">
            <a:avLst/>
          </a:prstGeom>
          <a:noFill/>
        </p:spPr>
        <p:txBody>
          <a:bodyPr wrap="square" rtlCol="0">
            <a:spAutoFit/>
          </a:bodyPr>
          <a:lstStyle/>
          <a:p>
            <a:r>
              <a:rPr lang="en-US" sz="1200" dirty="0">
                <a:solidFill>
                  <a:srgbClr val="0000A3"/>
                </a:solidFill>
                <a:latin typeface="Helvetica Neue" panose="02000503000000020004" pitchFamily="2" charset="0"/>
                <a:ea typeface="Helvetica Neue" panose="02000503000000020004" pitchFamily="2" charset="0"/>
                <a:cs typeface="Helvetica Neue" panose="02000503000000020004" pitchFamily="2" charset="0"/>
              </a:rPr>
              <a:t>a stateful protocol: </a:t>
            </a:r>
            <a:r>
              <a:rPr lang="en-US" sz="1200" dirty="0">
                <a:latin typeface="Helvetica Neue" panose="02000503000000020004" pitchFamily="2" charset="0"/>
                <a:ea typeface="Helvetica Neue" panose="02000503000000020004" pitchFamily="2" charset="0"/>
                <a:cs typeface="Helvetica Neue" panose="02000503000000020004" pitchFamily="2" charset="0"/>
              </a:rPr>
              <a:t>client makes two changes to X, or none at all</a:t>
            </a:r>
          </a:p>
        </p:txBody>
      </p:sp>
      <p:sp>
        <p:nvSpPr>
          <p:cNvPr id="14" name="Line 15">
            <a:extLst>
              <a:ext uri="{FF2B5EF4-FFF2-40B4-BE49-F238E27FC236}">
                <a16:creationId xmlns:a16="http://schemas.microsoft.com/office/drawing/2014/main" id="{E1896121-77D8-FD42-BC74-F51FD18D8659}"/>
              </a:ext>
            </a:extLst>
          </p:cNvPr>
          <p:cNvSpPr>
            <a:spLocks noChangeShapeType="1"/>
          </p:cNvSpPr>
          <p:nvPr/>
        </p:nvSpPr>
        <p:spPr bwMode="auto">
          <a:xfrm>
            <a:off x="6158807" y="2971031"/>
            <a:ext cx="0" cy="2124075"/>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Line 16">
            <a:extLst>
              <a:ext uri="{FF2B5EF4-FFF2-40B4-BE49-F238E27FC236}">
                <a16:creationId xmlns:a16="http://schemas.microsoft.com/office/drawing/2014/main" id="{7668C468-5627-F641-A1D5-CCCD71D47636}"/>
              </a:ext>
            </a:extLst>
          </p:cNvPr>
          <p:cNvSpPr>
            <a:spLocks noChangeShapeType="1"/>
          </p:cNvSpPr>
          <p:nvPr/>
        </p:nvSpPr>
        <p:spPr bwMode="auto">
          <a:xfrm>
            <a:off x="7426823" y="2966269"/>
            <a:ext cx="0" cy="2160984"/>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4" name="Text Box 37">
            <a:extLst>
              <a:ext uri="{FF2B5EF4-FFF2-40B4-BE49-F238E27FC236}">
                <a16:creationId xmlns:a16="http://schemas.microsoft.com/office/drawing/2014/main" id="{4D29A06D-1A18-BA46-8999-A8C319B0650D}"/>
              </a:ext>
            </a:extLst>
          </p:cNvPr>
          <p:cNvSpPr txBox="1">
            <a:spLocks noChangeArrowheads="1"/>
          </p:cNvSpPr>
          <p:nvPr/>
        </p:nvSpPr>
        <p:spPr bwMode="auto">
          <a:xfrm>
            <a:off x="5989738" y="5105821"/>
            <a:ext cx="444352" cy="22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05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time</a:t>
            </a:r>
          </a:p>
        </p:txBody>
      </p:sp>
      <p:sp>
        <p:nvSpPr>
          <p:cNvPr id="35" name="Text Box 38">
            <a:extLst>
              <a:ext uri="{FF2B5EF4-FFF2-40B4-BE49-F238E27FC236}">
                <a16:creationId xmlns:a16="http://schemas.microsoft.com/office/drawing/2014/main" id="{27466D26-729A-A04F-8FFC-34F73F8EF342}"/>
              </a:ext>
            </a:extLst>
          </p:cNvPr>
          <p:cNvSpPr txBox="1">
            <a:spLocks noChangeArrowheads="1"/>
          </p:cNvSpPr>
          <p:nvPr/>
        </p:nvSpPr>
        <p:spPr bwMode="auto">
          <a:xfrm>
            <a:off x="7248229" y="5092725"/>
            <a:ext cx="44435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05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time</a:t>
            </a:r>
          </a:p>
        </p:txBody>
      </p:sp>
      <p:grpSp>
        <p:nvGrpSpPr>
          <p:cNvPr id="36" name="Group 43">
            <a:extLst>
              <a:ext uri="{FF2B5EF4-FFF2-40B4-BE49-F238E27FC236}">
                <a16:creationId xmlns:a16="http://schemas.microsoft.com/office/drawing/2014/main" id="{FAE9785A-4169-E940-B94F-671A4AB9F406}"/>
              </a:ext>
            </a:extLst>
          </p:cNvPr>
          <p:cNvGrpSpPr>
            <a:grpSpLocks/>
          </p:cNvGrpSpPr>
          <p:nvPr/>
        </p:nvGrpSpPr>
        <p:grpSpPr bwMode="auto">
          <a:xfrm>
            <a:off x="7276804" y="2391197"/>
            <a:ext cx="317897" cy="513160"/>
            <a:chOff x="4140" y="429"/>
            <a:chExt cx="1425" cy="2396"/>
          </a:xfrm>
        </p:grpSpPr>
        <p:sp>
          <p:nvSpPr>
            <p:cNvPr id="37" name="Freeform 44">
              <a:extLst>
                <a:ext uri="{FF2B5EF4-FFF2-40B4-BE49-F238E27FC236}">
                  <a16:creationId xmlns:a16="http://schemas.microsoft.com/office/drawing/2014/main" id="{6CED6B20-429D-A742-A5A8-C560D22732CD}"/>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8" name="Rectangle 45">
              <a:extLst>
                <a:ext uri="{FF2B5EF4-FFF2-40B4-BE49-F238E27FC236}">
                  <a16:creationId xmlns:a16="http://schemas.microsoft.com/office/drawing/2014/main" id="{3217673F-28F2-7F49-B23F-A3ED64A0570B}"/>
                </a:ext>
              </a:extLst>
            </p:cNvPr>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9" name="Freeform 46">
              <a:extLst>
                <a:ext uri="{FF2B5EF4-FFF2-40B4-BE49-F238E27FC236}">
                  <a16:creationId xmlns:a16="http://schemas.microsoft.com/office/drawing/2014/main" id="{2C8F4947-7476-8140-9308-A091DA12515A}"/>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 name="Freeform 47">
              <a:extLst>
                <a:ext uri="{FF2B5EF4-FFF2-40B4-BE49-F238E27FC236}">
                  <a16:creationId xmlns:a16="http://schemas.microsoft.com/office/drawing/2014/main" id="{C324215D-D2F8-D640-866A-AD06AEA388E7}"/>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1" name="Rectangle 48">
              <a:extLst>
                <a:ext uri="{FF2B5EF4-FFF2-40B4-BE49-F238E27FC236}">
                  <a16:creationId xmlns:a16="http://schemas.microsoft.com/office/drawing/2014/main" id="{AF16B93D-625D-BF47-B9C3-3122406F6C90}"/>
                </a:ext>
              </a:extLst>
            </p:cNvPr>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42" name="Group 49">
              <a:extLst>
                <a:ext uri="{FF2B5EF4-FFF2-40B4-BE49-F238E27FC236}">
                  <a16:creationId xmlns:a16="http://schemas.microsoft.com/office/drawing/2014/main" id="{E5823F1D-E46B-E542-BA9A-BE7B2ADB2B86}"/>
                </a:ext>
              </a:extLst>
            </p:cNvPr>
            <p:cNvGrpSpPr>
              <a:grpSpLocks/>
            </p:cNvGrpSpPr>
            <p:nvPr/>
          </p:nvGrpSpPr>
          <p:grpSpPr bwMode="auto">
            <a:xfrm>
              <a:off x="4749" y="668"/>
              <a:ext cx="581" cy="145"/>
              <a:chOff x="614" y="2568"/>
              <a:chExt cx="725" cy="139"/>
            </a:xfrm>
          </p:grpSpPr>
          <p:sp>
            <p:nvSpPr>
              <p:cNvPr id="67" name="AutoShape 50">
                <a:extLst>
                  <a:ext uri="{FF2B5EF4-FFF2-40B4-BE49-F238E27FC236}">
                    <a16:creationId xmlns:a16="http://schemas.microsoft.com/office/drawing/2014/main" id="{5EDFB4BA-9ECC-1D4B-9DE1-6892D81BDDEF}"/>
                  </a:ext>
                </a:extLst>
              </p:cNvPr>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8" name="AutoShape 51">
                <a:extLst>
                  <a:ext uri="{FF2B5EF4-FFF2-40B4-BE49-F238E27FC236}">
                    <a16:creationId xmlns:a16="http://schemas.microsoft.com/office/drawing/2014/main" id="{322B0365-5AB5-FB41-8CFB-D0A89CDC6CD0}"/>
                  </a:ext>
                </a:extLst>
              </p:cNvPr>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43" name="Rectangle 52">
              <a:extLst>
                <a:ext uri="{FF2B5EF4-FFF2-40B4-BE49-F238E27FC236}">
                  <a16:creationId xmlns:a16="http://schemas.microsoft.com/office/drawing/2014/main" id="{29C26A51-8119-1C45-B765-0A6FDC420497}"/>
                </a:ext>
              </a:extLst>
            </p:cNvPr>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44" name="Group 53">
              <a:extLst>
                <a:ext uri="{FF2B5EF4-FFF2-40B4-BE49-F238E27FC236}">
                  <a16:creationId xmlns:a16="http://schemas.microsoft.com/office/drawing/2014/main" id="{A0E07450-02B5-944A-993E-ED4E720D6C10}"/>
                </a:ext>
              </a:extLst>
            </p:cNvPr>
            <p:cNvGrpSpPr>
              <a:grpSpLocks/>
            </p:cNvGrpSpPr>
            <p:nvPr/>
          </p:nvGrpSpPr>
          <p:grpSpPr bwMode="auto">
            <a:xfrm>
              <a:off x="4747" y="994"/>
              <a:ext cx="581" cy="134"/>
              <a:chOff x="614" y="2568"/>
              <a:chExt cx="725" cy="139"/>
            </a:xfrm>
          </p:grpSpPr>
          <p:sp>
            <p:nvSpPr>
              <p:cNvPr id="65" name="AutoShape 54">
                <a:extLst>
                  <a:ext uri="{FF2B5EF4-FFF2-40B4-BE49-F238E27FC236}">
                    <a16:creationId xmlns:a16="http://schemas.microsoft.com/office/drawing/2014/main" id="{B895EECE-8814-364B-ABEF-BDFDB5B6907F}"/>
                  </a:ext>
                </a:extLst>
              </p:cNvPr>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6" name="AutoShape 55">
                <a:extLst>
                  <a:ext uri="{FF2B5EF4-FFF2-40B4-BE49-F238E27FC236}">
                    <a16:creationId xmlns:a16="http://schemas.microsoft.com/office/drawing/2014/main" id="{19862CEA-43CD-F949-9939-14C77DA0F5D1}"/>
                  </a:ext>
                </a:extLst>
              </p:cNvPr>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45" name="Rectangle 56">
              <a:extLst>
                <a:ext uri="{FF2B5EF4-FFF2-40B4-BE49-F238E27FC236}">
                  <a16:creationId xmlns:a16="http://schemas.microsoft.com/office/drawing/2014/main" id="{AF3B098B-3C77-8047-942A-938B768ECD31}"/>
                </a:ext>
              </a:extLst>
            </p:cNvPr>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6" name="Rectangle 57">
              <a:extLst>
                <a:ext uri="{FF2B5EF4-FFF2-40B4-BE49-F238E27FC236}">
                  <a16:creationId xmlns:a16="http://schemas.microsoft.com/office/drawing/2014/main" id="{B55EF1A5-9C91-874D-A21C-9283813B9454}"/>
                </a:ext>
              </a:extLst>
            </p:cNvPr>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47" name="Group 58">
              <a:extLst>
                <a:ext uri="{FF2B5EF4-FFF2-40B4-BE49-F238E27FC236}">
                  <a16:creationId xmlns:a16="http://schemas.microsoft.com/office/drawing/2014/main" id="{4BE447F1-4065-604D-9C52-935316AF9073}"/>
                </a:ext>
              </a:extLst>
            </p:cNvPr>
            <p:cNvGrpSpPr>
              <a:grpSpLocks/>
            </p:cNvGrpSpPr>
            <p:nvPr/>
          </p:nvGrpSpPr>
          <p:grpSpPr bwMode="auto">
            <a:xfrm>
              <a:off x="4735" y="1627"/>
              <a:ext cx="582" cy="151"/>
              <a:chOff x="614" y="2568"/>
              <a:chExt cx="725" cy="139"/>
            </a:xfrm>
          </p:grpSpPr>
          <p:sp>
            <p:nvSpPr>
              <p:cNvPr id="63" name="AutoShape 59">
                <a:extLst>
                  <a:ext uri="{FF2B5EF4-FFF2-40B4-BE49-F238E27FC236}">
                    <a16:creationId xmlns:a16="http://schemas.microsoft.com/office/drawing/2014/main" id="{B6AF28E0-3DFD-B648-BA8B-C954368CED3E}"/>
                  </a:ext>
                </a:extLst>
              </p:cNvPr>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4" name="AutoShape 60">
                <a:extLst>
                  <a:ext uri="{FF2B5EF4-FFF2-40B4-BE49-F238E27FC236}">
                    <a16:creationId xmlns:a16="http://schemas.microsoft.com/office/drawing/2014/main" id="{CD352178-7C9F-9247-ADEE-3A9C5EEDD12B}"/>
                  </a:ext>
                </a:extLst>
              </p:cNvPr>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48" name="Freeform 61">
              <a:extLst>
                <a:ext uri="{FF2B5EF4-FFF2-40B4-BE49-F238E27FC236}">
                  <a16:creationId xmlns:a16="http://schemas.microsoft.com/office/drawing/2014/main" id="{167E2C73-34F7-5443-B80D-3E31BC266850}"/>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49" name="Group 62">
              <a:extLst>
                <a:ext uri="{FF2B5EF4-FFF2-40B4-BE49-F238E27FC236}">
                  <a16:creationId xmlns:a16="http://schemas.microsoft.com/office/drawing/2014/main" id="{FD3C1C1A-4BE2-8A4D-B7D1-6FE82CCD5E7C}"/>
                </a:ext>
              </a:extLst>
            </p:cNvPr>
            <p:cNvGrpSpPr>
              <a:grpSpLocks/>
            </p:cNvGrpSpPr>
            <p:nvPr/>
          </p:nvGrpSpPr>
          <p:grpSpPr bwMode="auto">
            <a:xfrm>
              <a:off x="4739" y="1327"/>
              <a:ext cx="582" cy="139"/>
              <a:chOff x="614" y="2568"/>
              <a:chExt cx="725" cy="139"/>
            </a:xfrm>
          </p:grpSpPr>
          <p:sp>
            <p:nvSpPr>
              <p:cNvPr id="61" name="AutoShape 63">
                <a:extLst>
                  <a:ext uri="{FF2B5EF4-FFF2-40B4-BE49-F238E27FC236}">
                    <a16:creationId xmlns:a16="http://schemas.microsoft.com/office/drawing/2014/main" id="{37F891D2-79F1-BA40-9E94-2CB7F92C3A86}"/>
                  </a:ext>
                </a:extLst>
              </p:cNvPr>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2" name="AutoShape 64">
                <a:extLst>
                  <a:ext uri="{FF2B5EF4-FFF2-40B4-BE49-F238E27FC236}">
                    <a16:creationId xmlns:a16="http://schemas.microsoft.com/office/drawing/2014/main" id="{A6F14F93-50F0-1D44-A328-C58C4810E50F}"/>
                  </a:ext>
                </a:extLst>
              </p:cNvPr>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50" name="Rectangle 65">
              <a:extLst>
                <a:ext uri="{FF2B5EF4-FFF2-40B4-BE49-F238E27FC236}">
                  <a16:creationId xmlns:a16="http://schemas.microsoft.com/office/drawing/2014/main" id="{002C4B61-E0A4-9947-A2B8-C5E4A183D589}"/>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1" name="Freeform 66">
              <a:extLst>
                <a:ext uri="{FF2B5EF4-FFF2-40B4-BE49-F238E27FC236}">
                  <a16:creationId xmlns:a16="http://schemas.microsoft.com/office/drawing/2014/main" id="{03750C04-4651-264E-A820-846CC991E1DC}"/>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2" name="Freeform 67">
              <a:extLst>
                <a:ext uri="{FF2B5EF4-FFF2-40B4-BE49-F238E27FC236}">
                  <a16:creationId xmlns:a16="http://schemas.microsoft.com/office/drawing/2014/main" id="{8FAC3F30-F8EF-E042-AB16-84DEBD8CDD05}"/>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3" name="Oval 68">
              <a:extLst>
                <a:ext uri="{FF2B5EF4-FFF2-40B4-BE49-F238E27FC236}">
                  <a16:creationId xmlns:a16="http://schemas.microsoft.com/office/drawing/2014/main" id="{0AC7D83A-6568-AE4B-9387-52663F18F9CB}"/>
                </a:ext>
              </a:extLst>
            </p:cNvPr>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4" name="Freeform 69">
              <a:extLst>
                <a:ext uri="{FF2B5EF4-FFF2-40B4-BE49-F238E27FC236}">
                  <a16:creationId xmlns:a16="http://schemas.microsoft.com/office/drawing/2014/main" id="{1F36BF90-AD45-4E43-863B-F70935197C48}"/>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5" name="AutoShape 70">
              <a:extLst>
                <a:ext uri="{FF2B5EF4-FFF2-40B4-BE49-F238E27FC236}">
                  <a16:creationId xmlns:a16="http://schemas.microsoft.com/office/drawing/2014/main" id="{F5B54DD4-D0E2-AF41-9405-9DCDB2D7E8B8}"/>
                </a:ext>
              </a:extLst>
            </p:cNvPr>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6" name="AutoShape 71">
              <a:extLst>
                <a:ext uri="{FF2B5EF4-FFF2-40B4-BE49-F238E27FC236}">
                  <a16:creationId xmlns:a16="http://schemas.microsoft.com/office/drawing/2014/main" id="{23D73537-49F7-C342-B924-696A08B3BDD9}"/>
                </a:ext>
              </a:extLst>
            </p:cNvPr>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7" name="Oval 72">
              <a:extLst>
                <a:ext uri="{FF2B5EF4-FFF2-40B4-BE49-F238E27FC236}">
                  <a16:creationId xmlns:a16="http://schemas.microsoft.com/office/drawing/2014/main" id="{BC45042D-B8F2-A44D-9D8F-FC3BBA5D975A}"/>
                </a:ext>
              </a:extLst>
            </p:cNvPr>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8" name="Oval 73">
              <a:extLst>
                <a:ext uri="{FF2B5EF4-FFF2-40B4-BE49-F238E27FC236}">
                  <a16:creationId xmlns:a16="http://schemas.microsoft.com/office/drawing/2014/main" id="{B9F22805-FC3E-6544-AABA-20E89AF95906}"/>
                </a:ext>
              </a:extLst>
            </p:cNvPr>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9" name="Oval 74">
              <a:extLst>
                <a:ext uri="{FF2B5EF4-FFF2-40B4-BE49-F238E27FC236}">
                  <a16:creationId xmlns:a16="http://schemas.microsoft.com/office/drawing/2014/main" id="{EB68854B-BAC2-D941-B3A2-A5819DC3E9EC}"/>
                </a:ext>
              </a:extLst>
            </p:cNvPr>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0" name="Rectangle 75">
              <a:extLst>
                <a:ext uri="{FF2B5EF4-FFF2-40B4-BE49-F238E27FC236}">
                  <a16:creationId xmlns:a16="http://schemas.microsoft.com/office/drawing/2014/main" id="{D02DEB6D-1661-D243-AA4D-D82ACE64AE4F}"/>
                </a:ext>
              </a:extLst>
            </p:cNvPr>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10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69" name="Group 76">
            <a:extLst>
              <a:ext uri="{FF2B5EF4-FFF2-40B4-BE49-F238E27FC236}">
                <a16:creationId xmlns:a16="http://schemas.microsoft.com/office/drawing/2014/main" id="{DCF55C78-47F8-BB4D-B7DC-932793317724}"/>
              </a:ext>
            </a:extLst>
          </p:cNvPr>
          <p:cNvGrpSpPr>
            <a:grpSpLocks/>
          </p:cNvGrpSpPr>
          <p:nvPr/>
        </p:nvGrpSpPr>
        <p:grpSpPr bwMode="auto">
          <a:xfrm>
            <a:off x="5775426" y="2407866"/>
            <a:ext cx="523875" cy="532210"/>
            <a:chOff x="-44" y="1473"/>
            <a:chExt cx="981" cy="1105"/>
          </a:xfrm>
        </p:grpSpPr>
        <p:pic>
          <p:nvPicPr>
            <p:cNvPr id="70" name="Picture 77" descr="desktop_computer_stylized_medium">
              <a:extLst>
                <a:ext uri="{FF2B5EF4-FFF2-40B4-BE49-F238E27FC236}">
                  <a16:creationId xmlns:a16="http://schemas.microsoft.com/office/drawing/2014/main" id="{DA88C7F5-3379-274A-B44E-AF12E56C2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78">
              <a:extLst>
                <a:ext uri="{FF2B5EF4-FFF2-40B4-BE49-F238E27FC236}">
                  <a16:creationId xmlns:a16="http://schemas.microsoft.com/office/drawing/2014/main" id="{FAA003F1-DCEB-8040-A71C-4C8DD7155DD5}"/>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125" name="Group 124">
            <a:extLst>
              <a:ext uri="{FF2B5EF4-FFF2-40B4-BE49-F238E27FC236}">
                <a16:creationId xmlns:a16="http://schemas.microsoft.com/office/drawing/2014/main" id="{E2F7DE24-824D-8B4E-BB5F-5FEDF024EC8E}"/>
              </a:ext>
            </a:extLst>
          </p:cNvPr>
          <p:cNvGrpSpPr/>
          <p:nvPr/>
        </p:nvGrpSpPr>
        <p:grpSpPr>
          <a:xfrm>
            <a:off x="6158808" y="3744177"/>
            <a:ext cx="1254919" cy="415498"/>
            <a:chOff x="8211743" y="3849238"/>
            <a:chExt cx="1673225" cy="553997"/>
          </a:xfrm>
        </p:grpSpPr>
        <p:sp>
          <p:nvSpPr>
            <p:cNvPr id="77" name="Line 18">
              <a:extLst>
                <a:ext uri="{FF2B5EF4-FFF2-40B4-BE49-F238E27FC236}">
                  <a16:creationId xmlns:a16="http://schemas.microsoft.com/office/drawing/2014/main" id="{3D07B504-4294-484D-A15A-873F55BFA7A5}"/>
                </a:ext>
              </a:extLst>
            </p:cNvPr>
            <p:cNvSpPr>
              <a:spLocks noChangeShapeType="1"/>
            </p:cNvSpPr>
            <p:nvPr/>
          </p:nvSpPr>
          <p:spPr bwMode="auto">
            <a:xfrm flipH="1">
              <a:off x="8211743" y="3942941"/>
              <a:ext cx="1673225" cy="242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8" name="TextBox 77">
              <a:extLst>
                <a:ext uri="{FF2B5EF4-FFF2-40B4-BE49-F238E27FC236}">
                  <a16:creationId xmlns:a16="http://schemas.microsoft.com/office/drawing/2014/main" id="{DC44DF33-D418-CB41-BFC5-96705F979CCC}"/>
                </a:ext>
              </a:extLst>
            </p:cNvPr>
            <p:cNvSpPr txBox="1"/>
            <p:nvPr/>
          </p:nvSpPr>
          <p:spPr>
            <a:xfrm rot="21106037">
              <a:off x="9382305" y="3849238"/>
              <a:ext cx="462053" cy="553997"/>
            </a:xfrm>
            <a:prstGeom prst="rect">
              <a:avLst/>
            </a:prstGeom>
            <a:noFill/>
          </p:spPr>
          <p:txBody>
            <a:bodyPr wrap="square" rtlCol="0">
              <a:spAutoFit/>
            </a:bodyPr>
            <a:lstStyle/>
            <a:p>
              <a:r>
                <a:rPr lang="en-US" sz="1050" dirty="0">
                  <a:latin typeface="Helvetica Neue" panose="02000503000000020004" pitchFamily="2" charset="0"/>
                  <a:ea typeface="Helvetica Neue" panose="02000503000000020004" pitchFamily="2" charset="0"/>
                  <a:cs typeface="Helvetica Neue" panose="02000503000000020004" pitchFamily="2" charset="0"/>
                </a:rPr>
                <a:t>OK</a:t>
              </a:r>
              <a:endParaRPr lang="en-US" sz="1050" i="1"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127" name="Group 126">
            <a:extLst>
              <a:ext uri="{FF2B5EF4-FFF2-40B4-BE49-F238E27FC236}">
                <a16:creationId xmlns:a16="http://schemas.microsoft.com/office/drawing/2014/main" id="{9C6582D8-E5C3-E94C-91FA-DD082657187F}"/>
              </a:ext>
            </a:extLst>
          </p:cNvPr>
          <p:cNvGrpSpPr/>
          <p:nvPr/>
        </p:nvGrpSpPr>
        <p:grpSpPr>
          <a:xfrm>
            <a:off x="6165424" y="4255601"/>
            <a:ext cx="1254919" cy="415498"/>
            <a:chOff x="8220565" y="4531137"/>
            <a:chExt cx="1673225" cy="553997"/>
          </a:xfrm>
        </p:grpSpPr>
        <p:sp>
          <p:nvSpPr>
            <p:cNvPr id="82" name="Line 18">
              <a:extLst>
                <a:ext uri="{FF2B5EF4-FFF2-40B4-BE49-F238E27FC236}">
                  <a16:creationId xmlns:a16="http://schemas.microsoft.com/office/drawing/2014/main" id="{4C9BF12C-724F-3C4B-9FC7-C0EB27409192}"/>
                </a:ext>
              </a:extLst>
            </p:cNvPr>
            <p:cNvSpPr>
              <a:spLocks noChangeShapeType="1"/>
            </p:cNvSpPr>
            <p:nvPr/>
          </p:nvSpPr>
          <p:spPr bwMode="auto">
            <a:xfrm flipH="1">
              <a:off x="8220565" y="4655320"/>
              <a:ext cx="1673225" cy="242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3" name="TextBox 82">
              <a:extLst>
                <a:ext uri="{FF2B5EF4-FFF2-40B4-BE49-F238E27FC236}">
                  <a16:creationId xmlns:a16="http://schemas.microsoft.com/office/drawing/2014/main" id="{DF7DB85B-1569-344D-AC0D-B969F2CD0B87}"/>
                </a:ext>
              </a:extLst>
            </p:cNvPr>
            <p:cNvSpPr txBox="1"/>
            <p:nvPr/>
          </p:nvSpPr>
          <p:spPr>
            <a:xfrm rot="21106037">
              <a:off x="9360647" y="4531137"/>
              <a:ext cx="462053" cy="553997"/>
            </a:xfrm>
            <a:prstGeom prst="rect">
              <a:avLst/>
            </a:prstGeom>
            <a:noFill/>
          </p:spPr>
          <p:txBody>
            <a:bodyPr wrap="square" rtlCol="0">
              <a:spAutoFit/>
            </a:bodyPr>
            <a:lstStyle/>
            <a:p>
              <a:r>
                <a:rPr lang="en-US" sz="1050" dirty="0">
                  <a:latin typeface="Helvetica Neue" panose="02000503000000020004" pitchFamily="2" charset="0"/>
                  <a:ea typeface="Helvetica Neue" panose="02000503000000020004" pitchFamily="2" charset="0"/>
                  <a:cs typeface="Helvetica Neue" panose="02000503000000020004" pitchFamily="2" charset="0"/>
                </a:rPr>
                <a:t>OK</a:t>
              </a:r>
              <a:endParaRPr lang="en-US" sz="1050" i="1"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128" name="Group 127">
            <a:extLst>
              <a:ext uri="{FF2B5EF4-FFF2-40B4-BE49-F238E27FC236}">
                <a16:creationId xmlns:a16="http://schemas.microsoft.com/office/drawing/2014/main" id="{6AAF2513-9DD5-1A4B-B41D-1AFE8BDB247D}"/>
              </a:ext>
            </a:extLst>
          </p:cNvPr>
          <p:cNvGrpSpPr/>
          <p:nvPr/>
        </p:nvGrpSpPr>
        <p:grpSpPr>
          <a:xfrm>
            <a:off x="6169522" y="4506544"/>
            <a:ext cx="1263254" cy="269671"/>
            <a:chOff x="8226030" y="4865732"/>
            <a:chExt cx="1684338" cy="359561"/>
          </a:xfrm>
        </p:grpSpPr>
        <p:sp>
          <p:nvSpPr>
            <p:cNvPr id="86" name="Line 17">
              <a:extLst>
                <a:ext uri="{FF2B5EF4-FFF2-40B4-BE49-F238E27FC236}">
                  <a16:creationId xmlns:a16="http://schemas.microsoft.com/office/drawing/2014/main" id="{33143F67-A599-EE4C-988D-1E52584BCBD9}"/>
                </a:ext>
              </a:extLst>
            </p:cNvPr>
            <p:cNvSpPr>
              <a:spLocks noChangeShapeType="1"/>
            </p:cNvSpPr>
            <p:nvPr/>
          </p:nvSpPr>
          <p:spPr bwMode="auto">
            <a:xfrm>
              <a:off x="8226030" y="4990711"/>
              <a:ext cx="1684338" cy="2345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8" name="TextBox 87">
              <a:extLst>
                <a:ext uri="{FF2B5EF4-FFF2-40B4-BE49-F238E27FC236}">
                  <a16:creationId xmlns:a16="http://schemas.microsoft.com/office/drawing/2014/main" id="{6F421034-4844-1843-9EDF-80D2D2191FFC}"/>
                </a:ext>
              </a:extLst>
            </p:cNvPr>
            <p:cNvSpPr txBox="1"/>
            <p:nvPr/>
          </p:nvSpPr>
          <p:spPr>
            <a:xfrm rot="460210">
              <a:off x="8601378" y="4865732"/>
              <a:ext cx="1126989" cy="338554"/>
            </a:xfrm>
            <a:prstGeom prst="rect">
              <a:avLst/>
            </a:prstGeom>
            <a:noFill/>
          </p:spPr>
          <p:txBody>
            <a:bodyPr wrap="square" rtlCol="0">
              <a:spAutoFit/>
            </a:bodyPr>
            <a:lstStyle/>
            <a:p>
              <a:r>
                <a:rPr lang="en-US" sz="1050" dirty="0">
                  <a:latin typeface="Helvetica Neue" panose="02000503000000020004" pitchFamily="2" charset="0"/>
                  <a:ea typeface="Helvetica Neue" panose="02000503000000020004" pitchFamily="2" charset="0"/>
                  <a:cs typeface="Helvetica Neue" panose="02000503000000020004" pitchFamily="2" charset="0"/>
                </a:rPr>
                <a:t>unlock </a:t>
              </a:r>
              <a:r>
                <a:rPr lang="en-US" sz="1050" i="1" dirty="0">
                  <a:latin typeface="Helvetica Neue" panose="02000503000000020004" pitchFamily="2" charset="0"/>
                  <a:ea typeface="Helvetica Neue" panose="02000503000000020004" pitchFamily="2" charset="0"/>
                  <a:cs typeface="Helvetica Neue" panose="02000503000000020004" pitchFamily="2" charset="0"/>
                </a:rPr>
                <a:t>X</a:t>
              </a:r>
            </a:p>
          </p:txBody>
        </p:sp>
      </p:grpSp>
      <p:grpSp>
        <p:nvGrpSpPr>
          <p:cNvPr id="129" name="Group 128">
            <a:extLst>
              <a:ext uri="{FF2B5EF4-FFF2-40B4-BE49-F238E27FC236}">
                <a16:creationId xmlns:a16="http://schemas.microsoft.com/office/drawing/2014/main" id="{02E6B42D-EC51-CD42-8E76-639F17FF9C82}"/>
              </a:ext>
            </a:extLst>
          </p:cNvPr>
          <p:cNvGrpSpPr/>
          <p:nvPr/>
        </p:nvGrpSpPr>
        <p:grpSpPr>
          <a:xfrm>
            <a:off x="6158808" y="4727021"/>
            <a:ext cx="1254919" cy="415498"/>
            <a:chOff x="8211743" y="5159697"/>
            <a:chExt cx="1673225" cy="553997"/>
          </a:xfrm>
        </p:grpSpPr>
        <p:sp>
          <p:nvSpPr>
            <p:cNvPr id="87" name="Line 18">
              <a:extLst>
                <a:ext uri="{FF2B5EF4-FFF2-40B4-BE49-F238E27FC236}">
                  <a16:creationId xmlns:a16="http://schemas.microsoft.com/office/drawing/2014/main" id="{981C6A97-493C-1541-8F46-FB6401EE6D04}"/>
                </a:ext>
              </a:extLst>
            </p:cNvPr>
            <p:cNvSpPr>
              <a:spLocks noChangeShapeType="1"/>
            </p:cNvSpPr>
            <p:nvPr/>
          </p:nvSpPr>
          <p:spPr bwMode="auto">
            <a:xfrm flipH="1">
              <a:off x="8211743" y="5253900"/>
              <a:ext cx="1673225" cy="242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9" name="TextBox 88">
              <a:extLst>
                <a:ext uri="{FF2B5EF4-FFF2-40B4-BE49-F238E27FC236}">
                  <a16:creationId xmlns:a16="http://schemas.microsoft.com/office/drawing/2014/main" id="{4E6BC057-143C-EA4C-9758-617A540239BE}"/>
                </a:ext>
              </a:extLst>
            </p:cNvPr>
            <p:cNvSpPr txBox="1"/>
            <p:nvPr/>
          </p:nvSpPr>
          <p:spPr>
            <a:xfrm rot="21106037">
              <a:off x="9373745" y="5159697"/>
              <a:ext cx="462053" cy="553997"/>
            </a:xfrm>
            <a:prstGeom prst="rect">
              <a:avLst/>
            </a:prstGeom>
            <a:noFill/>
          </p:spPr>
          <p:txBody>
            <a:bodyPr wrap="square" rtlCol="0">
              <a:spAutoFit/>
            </a:bodyPr>
            <a:lstStyle/>
            <a:p>
              <a:r>
                <a:rPr lang="en-US" sz="1050" dirty="0">
                  <a:latin typeface="Helvetica Neue" panose="02000503000000020004" pitchFamily="2" charset="0"/>
                  <a:ea typeface="Helvetica Neue" panose="02000503000000020004" pitchFamily="2" charset="0"/>
                  <a:cs typeface="Helvetica Neue" panose="02000503000000020004" pitchFamily="2" charset="0"/>
                </a:rPr>
                <a:t>OK</a:t>
              </a:r>
              <a:endParaRPr lang="en-US" sz="1050" i="1"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130" name="Group 129">
            <a:extLst>
              <a:ext uri="{FF2B5EF4-FFF2-40B4-BE49-F238E27FC236}">
                <a16:creationId xmlns:a16="http://schemas.microsoft.com/office/drawing/2014/main" id="{812585BB-270F-6343-8338-140BA89C7E52}"/>
              </a:ext>
            </a:extLst>
          </p:cNvPr>
          <p:cNvGrpSpPr/>
          <p:nvPr/>
        </p:nvGrpSpPr>
        <p:grpSpPr>
          <a:xfrm>
            <a:off x="6169521" y="3516968"/>
            <a:ext cx="1272883" cy="276031"/>
            <a:chOff x="8226030" y="3546292"/>
            <a:chExt cx="1697177" cy="368042"/>
          </a:xfrm>
        </p:grpSpPr>
        <p:sp>
          <p:nvSpPr>
            <p:cNvPr id="76" name="Line 17">
              <a:extLst>
                <a:ext uri="{FF2B5EF4-FFF2-40B4-BE49-F238E27FC236}">
                  <a16:creationId xmlns:a16="http://schemas.microsoft.com/office/drawing/2014/main" id="{06976B72-BDF3-7C48-82E3-924EF74F53B8}"/>
                </a:ext>
              </a:extLst>
            </p:cNvPr>
            <p:cNvSpPr>
              <a:spLocks noChangeShapeType="1"/>
            </p:cNvSpPr>
            <p:nvPr/>
          </p:nvSpPr>
          <p:spPr bwMode="auto">
            <a:xfrm>
              <a:off x="8226030" y="3679752"/>
              <a:ext cx="1684338" cy="2345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9" name="TextBox 78">
              <a:extLst>
                <a:ext uri="{FF2B5EF4-FFF2-40B4-BE49-F238E27FC236}">
                  <a16:creationId xmlns:a16="http://schemas.microsoft.com/office/drawing/2014/main" id="{A7D38CDC-448B-6D46-8D67-92FCAC24452A}"/>
                </a:ext>
              </a:extLst>
            </p:cNvPr>
            <p:cNvSpPr txBox="1"/>
            <p:nvPr/>
          </p:nvSpPr>
          <p:spPr>
            <a:xfrm rot="460210">
              <a:off x="8379669" y="3546292"/>
              <a:ext cx="1543538" cy="338555"/>
            </a:xfrm>
            <a:prstGeom prst="rect">
              <a:avLst/>
            </a:prstGeom>
            <a:noFill/>
          </p:spPr>
          <p:txBody>
            <a:bodyPr wrap="square" rtlCol="0">
              <a:spAutoFit/>
            </a:bodyPr>
            <a:lstStyle/>
            <a:p>
              <a:r>
                <a:rPr lang="en-US" sz="1050" dirty="0">
                  <a:latin typeface="Helvetica Neue" panose="02000503000000020004" pitchFamily="2" charset="0"/>
                  <a:ea typeface="Helvetica Neue" panose="02000503000000020004" pitchFamily="2" charset="0"/>
                  <a:cs typeface="Helvetica Neue" panose="02000503000000020004" pitchFamily="2" charset="0"/>
                </a:rPr>
                <a:t>update </a:t>
              </a:r>
              <a:r>
                <a:rPr lang="en-US" sz="1050" i="1" dirty="0">
                  <a:latin typeface="Helvetica Neue" panose="02000503000000020004" pitchFamily="2" charset="0"/>
                  <a:ea typeface="Helvetica Neue" panose="02000503000000020004" pitchFamily="2" charset="0"/>
                  <a:cs typeface="Helvetica Neue" panose="02000503000000020004" pitchFamily="2" charset="0"/>
                </a:rPr>
                <a:t>X      X’</a:t>
              </a:r>
            </a:p>
          </p:txBody>
        </p:sp>
        <p:cxnSp>
          <p:nvCxnSpPr>
            <p:cNvPr id="92" name="Straight Arrow Connector 91">
              <a:extLst>
                <a:ext uri="{FF2B5EF4-FFF2-40B4-BE49-F238E27FC236}">
                  <a16:creationId xmlns:a16="http://schemas.microsoft.com/office/drawing/2014/main" id="{196C1467-1B22-FD48-8EA3-AAA9DBA798B4}"/>
                </a:ext>
              </a:extLst>
            </p:cNvPr>
            <p:cNvCxnSpPr>
              <a:cxnSpLocks/>
            </p:cNvCxnSpPr>
            <p:nvPr/>
          </p:nvCxnSpPr>
          <p:spPr>
            <a:xfrm flipH="1" flipV="1">
              <a:off x="9331367" y="3750644"/>
              <a:ext cx="221806" cy="28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0BE549BD-AAEC-8444-851F-3374194952CD}"/>
              </a:ext>
            </a:extLst>
          </p:cNvPr>
          <p:cNvGrpSpPr/>
          <p:nvPr/>
        </p:nvGrpSpPr>
        <p:grpSpPr>
          <a:xfrm>
            <a:off x="6176139" y="3959740"/>
            <a:ext cx="1263254" cy="415498"/>
            <a:chOff x="8234852" y="4136654"/>
            <a:chExt cx="1684338" cy="553998"/>
          </a:xfrm>
        </p:grpSpPr>
        <p:sp>
          <p:nvSpPr>
            <p:cNvPr id="81" name="Line 17">
              <a:extLst>
                <a:ext uri="{FF2B5EF4-FFF2-40B4-BE49-F238E27FC236}">
                  <a16:creationId xmlns:a16="http://schemas.microsoft.com/office/drawing/2014/main" id="{BD9CD2B5-5BAD-F64E-ABCA-CBF632B90A4C}"/>
                </a:ext>
              </a:extLst>
            </p:cNvPr>
            <p:cNvSpPr>
              <a:spLocks noChangeShapeType="1"/>
            </p:cNvSpPr>
            <p:nvPr/>
          </p:nvSpPr>
          <p:spPr bwMode="auto">
            <a:xfrm>
              <a:off x="8234852" y="4392131"/>
              <a:ext cx="1684338" cy="2345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4" name="TextBox 83">
              <a:extLst>
                <a:ext uri="{FF2B5EF4-FFF2-40B4-BE49-F238E27FC236}">
                  <a16:creationId xmlns:a16="http://schemas.microsoft.com/office/drawing/2014/main" id="{9C94E783-4022-4840-9168-04845DD3C6E1}"/>
                </a:ext>
              </a:extLst>
            </p:cNvPr>
            <p:cNvSpPr txBox="1"/>
            <p:nvPr/>
          </p:nvSpPr>
          <p:spPr>
            <a:xfrm rot="460210">
              <a:off x="8600615" y="4136654"/>
              <a:ext cx="1257041" cy="553998"/>
            </a:xfrm>
            <a:prstGeom prst="rect">
              <a:avLst/>
            </a:prstGeom>
            <a:noFill/>
          </p:spPr>
          <p:txBody>
            <a:bodyPr wrap="square" rtlCol="0">
              <a:spAutoFit/>
            </a:bodyPr>
            <a:lstStyle/>
            <a:p>
              <a:r>
                <a:rPr lang="en-US" sz="1050" dirty="0">
                  <a:latin typeface="Helvetica Neue" panose="02000503000000020004" pitchFamily="2" charset="0"/>
                  <a:ea typeface="Helvetica Neue" panose="02000503000000020004" pitchFamily="2" charset="0"/>
                  <a:cs typeface="Helvetica Neue" panose="02000503000000020004" pitchFamily="2" charset="0"/>
                </a:rPr>
                <a:t>update </a:t>
              </a:r>
              <a:r>
                <a:rPr lang="en-US" sz="1050" i="1" dirty="0">
                  <a:latin typeface="Helvetica Neue" panose="02000503000000020004" pitchFamily="2" charset="0"/>
                  <a:ea typeface="Helvetica Neue" panose="02000503000000020004" pitchFamily="2" charset="0"/>
                  <a:cs typeface="Helvetica Neue" panose="02000503000000020004" pitchFamily="2" charset="0"/>
                </a:rPr>
                <a:t>X      X’’</a:t>
              </a:r>
            </a:p>
          </p:txBody>
        </p:sp>
        <p:cxnSp>
          <p:nvCxnSpPr>
            <p:cNvPr id="96" name="Straight Arrow Connector 95">
              <a:extLst>
                <a:ext uri="{FF2B5EF4-FFF2-40B4-BE49-F238E27FC236}">
                  <a16:creationId xmlns:a16="http://schemas.microsoft.com/office/drawing/2014/main" id="{E91273DD-2DB7-7D46-A38E-BB2C165693F5}"/>
                </a:ext>
              </a:extLst>
            </p:cNvPr>
            <p:cNvCxnSpPr>
              <a:cxnSpLocks/>
            </p:cNvCxnSpPr>
            <p:nvPr/>
          </p:nvCxnSpPr>
          <p:spPr>
            <a:xfrm flipH="1" flipV="1">
              <a:off x="9339955" y="4436145"/>
              <a:ext cx="221806" cy="281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67AF7376-17A3-D741-91E5-0D8534607D08}"/>
              </a:ext>
            </a:extLst>
          </p:cNvPr>
          <p:cNvGrpSpPr/>
          <p:nvPr/>
        </p:nvGrpSpPr>
        <p:grpSpPr>
          <a:xfrm>
            <a:off x="6169522" y="2880320"/>
            <a:ext cx="1263254" cy="415498"/>
            <a:chOff x="8226030" y="2697429"/>
            <a:chExt cx="1684338" cy="553998"/>
          </a:xfrm>
        </p:grpSpPr>
        <p:sp>
          <p:nvSpPr>
            <p:cNvPr id="5" name="TextBox 4">
              <a:extLst>
                <a:ext uri="{FF2B5EF4-FFF2-40B4-BE49-F238E27FC236}">
                  <a16:creationId xmlns:a16="http://schemas.microsoft.com/office/drawing/2014/main" id="{0770E437-30BF-E34D-A36A-B1465B8979C1}"/>
                </a:ext>
              </a:extLst>
            </p:cNvPr>
            <p:cNvSpPr txBox="1"/>
            <p:nvPr/>
          </p:nvSpPr>
          <p:spPr>
            <a:xfrm rot="460210">
              <a:off x="8283881" y="2697429"/>
              <a:ext cx="1560697" cy="553998"/>
            </a:xfrm>
            <a:prstGeom prst="rect">
              <a:avLst/>
            </a:prstGeom>
            <a:noFill/>
          </p:spPr>
          <p:txBody>
            <a:bodyPr wrap="square" rtlCol="0">
              <a:spAutoFit/>
            </a:bodyPr>
            <a:lstStyle/>
            <a:p>
              <a:r>
                <a:rPr lang="en-US" sz="1050" dirty="0">
                  <a:latin typeface="Helvetica Neue" panose="02000503000000020004" pitchFamily="2" charset="0"/>
                  <a:ea typeface="Helvetica Neue" panose="02000503000000020004" pitchFamily="2" charset="0"/>
                  <a:cs typeface="Helvetica Neue" panose="02000503000000020004" pitchFamily="2" charset="0"/>
                </a:rPr>
                <a:t>lock data record </a:t>
              </a:r>
              <a:r>
                <a:rPr lang="en-US" sz="1050" i="1" dirty="0">
                  <a:latin typeface="Helvetica Neue" panose="02000503000000020004" pitchFamily="2" charset="0"/>
                  <a:ea typeface="Helvetica Neue" panose="02000503000000020004" pitchFamily="2" charset="0"/>
                  <a:cs typeface="Helvetica Neue" panose="02000503000000020004" pitchFamily="2" charset="0"/>
                </a:rPr>
                <a:t>X</a:t>
              </a:r>
            </a:p>
          </p:txBody>
        </p:sp>
        <p:sp>
          <p:nvSpPr>
            <p:cNvPr id="18" name="Line 17">
              <a:extLst>
                <a:ext uri="{FF2B5EF4-FFF2-40B4-BE49-F238E27FC236}">
                  <a16:creationId xmlns:a16="http://schemas.microsoft.com/office/drawing/2014/main" id="{226EF0C1-2237-8E46-AB56-8D689EE5CD53}"/>
                </a:ext>
              </a:extLst>
            </p:cNvPr>
            <p:cNvSpPr>
              <a:spLocks noChangeShapeType="1"/>
            </p:cNvSpPr>
            <p:nvPr/>
          </p:nvSpPr>
          <p:spPr bwMode="auto">
            <a:xfrm>
              <a:off x="8226030" y="2948551"/>
              <a:ext cx="1684338" cy="2345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123" name="Group 122">
            <a:extLst>
              <a:ext uri="{FF2B5EF4-FFF2-40B4-BE49-F238E27FC236}">
                <a16:creationId xmlns:a16="http://schemas.microsoft.com/office/drawing/2014/main" id="{6D140EC4-5DA8-F040-BC23-C3A90A90AE49}"/>
              </a:ext>
            </a:extLst>
          </p:cNvPr>
          <p:cNvGrpSpPr/>
          <p:nvPr/>
        </p:nvGrpSpPr>
        <p:grpSpPr>
          <a:xfrm>
            <a:off x="6158808" y="3187592"/>
            <a:ext cx="1254919" cy="415498"/>
            <a:chOff x="8211743" y="3107125"/>
            <a:chExt cx="1673225" cy="553997"/>
          </a:xfrm>
        </p:grpSpPr>
        <p:sp>
          <p:nvSpPr>
            <p:cNvPr id="20" name="Line 18">
              <a:extLst>
                <a:ext uri="{FF2B5EF4-FFF2-40B4-BE49-F238E27FC236}">
                  <a16:creationId xmlns:a16="http://schemas.microsoft.com/office/drawing/2014/main" id="{C78912E7-84E1-824B-B855-60DAC36E529C}"/>
                </a:ext>
              </a:extLst>
            </p:cNvPr>
            <p:cNvSpPr>
              <a:spLocks noChangeShapeType="1"/>
            </p:cNvSpPr>
            <p:nvPr/>
          </p:nvSpPr>
          <p:spPr bwMode="auto">
            <a:xfrm flipH="1">
              <a:off x="8211743" y="3211740"/>
              <a:ext cx="1673225" cy="242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4" name="TextBox 73">
              <a:extLst>
                <a:ext uri="{FF2B5EF4-FFF2-40B4-BE49-F238E27FC236}">
                  <a16:creationId xmlns:a16="http://schemas.microsoft.com/office/drawing/2014/main" id="{839CDE70-7C81-BB40-B7E7-D376841A3505}"/>
                </a:ext>
              </a:extLst>
            </p:cNvPr>
            <p:cNvSpPr txBox="1"/>
            <p:nvPr/>
          </p:nvSpPr>
          <p:spPr>
            <a:xfrm rot="21106037">
              <a:off x="9368027" y="3107125"/>
              <a:ext cx="462053" cy="553997"/>
            </a:xfrm>
            <a:prstGeom prst="rect">
              <a:avLst/>
            </a:prstGeom>
            <a:noFill/>
          </p:spPr>
          <p:txBody>
            <a:bodyPr wrap="square" rtlCol="0">
              <a:spAutoFit/>
            </a:bodyPr>
            <a:lstStyle/>
            <a:p>
              <a:r>
                <a:rPr lang="en-US" sz="1050" dirty="0">
                  <a:latin typeface="Helvetica Neue" panose="02000503000000020004" pitchFamily="2" charset="0"/>
                  <a:ea typeface="Helvetica Neue" panose="02000503000000020004" pitchFamily="2" charset="0"/>
                  <a:cs typeface="Helvetica Neue" panose="02000503000000020004" pitchFamily="2" charset="0"/>
                </a:rPr>
                <a:t>OK</a:t>
              </a:r>
              <a:endParaRPr lang="en-US" sz="1050" i="1"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122" name="Group 121">
            <a:extLst>
              <a:ext uri="{FF2B5EF4-FFF2-40B4-BE49-F238E27FC236}">
                <a16:creationId xmlns:a16="http://schemas.microsoft.com/office/drawing/2014/main" id="{3FE3FF41-4F60-4C4F-85AB-4CC4494FF63A}"/>
              </a:ext>
            </a:extLst>
          </p:cNvPr>
          <p:cNvGrpSpPr/>
          <p:nvPr/>
        </p:nvGrpSpPr>
        <p:grpSpPr>
          <a:xfrm>
            <a:off x="7602117" y="3075062"/>
            <a:ext cx="391819" cy="323166"/>
            <a:chOff x="10136156" y="2957082"/>
            <a:chExt cx="522425" cy="430887"/>
          </a:xfrm>
        </p:grpSpPr>
        <p:sp>
          <p:nvSpPr>
            <p:cNvPr id="91" name="AutoShape 327">
              <a:extLst>
                <a:ext uri="{FF2B5EF4-FFF2-40B4-BE49-F238E27FC236}">
                  <a16:creationId xmlns:a16="http://schemas.microsoft.com/office/drawing/2014/main" id="{819E3430-D00B-DE4A-BF76-DA4F707FA9D4}"/>
                </a:ext>
              </a:extLst>
            </p:cNvPr>
            <p:cNvSpPr>
              <a:spLocks noChangeArrowheads="1"/>
            </p:cNvSpPr>
            <p:nvPr/>
          </p:nvSpPr>
          <p:spPr bwMode="auto">
            <a:xfrm>
              <a:off x="10138333" y="2957082"/>
              <a:ext cx="510086" cy="400110"/>
            </a:xfrm>
            <a:prstGeom prst="can">
              <a:avLst>
                <a:gd name="adj" fmla="val 31004"/>
              </a:avLst>
            </a:prstGeom>
            <a:gradFill rotWithShape="1">
              <a:gsLst>
                <a:gs pos="0">
                  <a:schemeClr val="accent5">
                    <a:lumMod val="75000"/>
                  </a:schemeClr>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7" name="TextBox 96">
              <a:extLst>
                <a:ext uri="{FF2B5EF4-FFF2-40B4-BE49-F238E27FC236}">
                  <a16:creationId xmlns:a16="http://schemas.microsoft.com/office/drawing/2014/main" id="{9A7AE3A8-B4B7-5D45-9040-2EECD223536E}"/>
                </a:ext>
              </a:extLst>
            </p:cNvPr>
            <p:cNvSpPr txBox="1"/>
            <p:nvPr/>
          </p:nvSpPr>
          <p:spPr>
            <a:xfrm>
              <a:off x="10364121" y="3049415"/>
              <a:ext cx="294460" cy="338554"/>
            </a:xfrm>
            <a:prstGeom prst="rect">
              <a:avLst/>
            </a:prstGeom>
            <a:noFill/>
          </p:spPr>
          <p:txBody>
            <a:bodyPr wrap="square" rtlCol="0">
              <a:spAutoFit/>
            </a:bodyPr>
            <a:lstStyle/>
            <a:p>
              <a:r>
                <a:rPr lang="en-US" sz="1050" i="1" dirty="0">
                  <a:latin typeface="Helvetica Neue" panose="02000503000000020004" pitchFamily="2" charset="0"/>
                  <a:ea typeface="Helvetica Neue" panose="02000503000000020004" pitchFamily="2" charset="0"/>
                  <a:cs typeface="Helvetica Neue" panose="02000503000000020004" pitchFamily="2" charset="0"/>
                </a:rPr>
                <a:t>X</a:t>
              </a:r>
            </a:p>
          </p:txBody>
        </p:sp>
        <p:pic>
          <p:nvPicPr>
            <p:cNvPr id="101" name="Picture 100">
              <a:extLst>
                <a:ext uri="{FF2B5EF4-FFF2-40B4-BE49-F238E27FC236}">
                  <a16:creationId xmlns:a16="http://schemas.microsoft.com/office/drawing/2014/main" id="{E64171ED-8243-0748-A18D-E9E66AB8CC64}"/>
                </a:ext>
              </a:extLst>
            </p:cNvPr>
            <p:cNvPicPr>
              <a:picLocks noChangeAspect="1"/>
            </p:cNvPicPr>
            <p:nvPr/>
          </p:nvPicPr>
          <p:blipFill>
            <a:blip r:embed="rId4"/>
            <a:stretch>
              <a:fillRect/>
            </a:stretch>
          </p:blipFill>
          <p:spPr>
            <a:xfrm>
              <a:off x="10136156" y="2995160"/>
              <a:ext cx="307778" cy="307778"/>
            </a:xfrm>
            <a:prstGeom prst="rect">
              <a:avLst/>
            </a:prstGeom>
          </p:spPr>
        </p:pic>
      </p:grpSp>
      <p:sp>
        <p:nvSpPr>
          <p:cNvPr id="102" name="AutoShape 327">
            <a:extLst>
              <a:ext uri="{FF2B5EF4-FFF2-40B4-BE49-F238E27FC236}">
                <a16:creationId xmlns:a16="http://schemas.microsoft.com/office/drawing/2014/main" id="{94D2C5FA-36D2-234A-8CDE-D9DE43DC6B37}"/>
              </a:ext>
            </a:extLst>
          </p:cNvPr>
          <p:cNvSpPr>
            <a:spLocks noChangeArrowheads="1"/>
          </p:cNvSpPr>
          <p:nvPr/>
        </p:nvSpPr>
        <p:spPr bwMode="auto">
          <a:xfrm>
            <a:off x="7618033" y="2503777"/>
            <a:ext cx="382565" cy="300083"/>
          </a:xfrm>
          <a:prstGeom prst="can">
            <a:avLst>
              <a:gd name="adj" fmla="val 31004"/>
            </a:avLst>
          </a:prstGeom>
          <a:gradFill rotWithShape="1">
            <a:gsLst>
              <a:gs pos="0">
                <a:schemeClr val="accent5">
                  <a:lumMod val="75000"/>
                </a:schemeClr>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3" name="TextBox 102">
            <a:extLst>
              <a:ext uri="{FF2B5EF4-FFF2-40B4-BE49-F238E27FC236}">
                <a16:creationId xmlns:a16="http://schemas.microsoft.com/office/drawing/2014/main" id="{0E67923B-2554-D94F-98BF-5970F66E0A80}"/>
              </a:ext>
            </a:extLst>
          </p:cNvPr>
          <p:cNvSpPr txBox="1"/>
          <p:nvPr/>
        </p:nvSpPr>
        <p:spPr>
          <a:xfrm>
            <a:off x="7787375" y="2573027"/>
            <a:ext cx="220845" cy="253916"/>
          </a:xfrm>
          <a:prstGeom prst="rect">
            <a:avLst/>
          </a:prstGeom>
          <a:noFill/>
        </p:spPr>
        <p:txBody>
          <a:bodyPr wrap="square" rtlCol="0">
            <a:spAutoFit/>
          </a:bodyPr>
          <a:lstStyle/>
          <a:p>
            <a:r>
              <a:rPr lang="en-US" sz="1050" i="1" dirty="0">
                <a:latin typeface="Helvetica Neue" panose="02000503000000020004" pitchFamily="2" charset="0"/>
                <a:ea typeface="Helvetica Neue" panose="02000503000000020004" pitchFamily="2" charset="0"/>
                <a:cs typeface="Helvetica Neue" panose="02000503000000020004" pitchFamily="2" charset="0"/>
              </a:rPr>
              <a:t>X</a:t>
            </a:r>
          </a:p>
        </p:txBody>
      </p:sp>
      <p:grpSp>
        <p:nvGrpSpPr>
          <p:cNvPr id="106" name="Group 105">
            <a:extLst>
              <a:ext uri="{FF2B5EF4-FFF2-40B4-BE49-F238E27FC236}">
                <a16:creationId xmlns:a16="http://schemas.microsoft.com/office/drawing/2014/main" id="{2B5B74FE-39C8-5B43-9432-6DE5518154FD}"/>
              </a:ext>
            </a:extLst>
          </p:cNvPr>
          <p:cNvGrpSpPr/>
          <p:nvPr/>
        </p:nvGrpSpPr>
        <p:grpSpPr>
          <a:xfrm>
            <a:off x="7599123" y="3633848"/>
            <a:ext cx="444427" cy="484748"/>
            <a:chOff x="10136156" y="2957082"/>
            <a:chExt cx="592569" cy="646329"/>
          </a:xfrm>
        </p:grpSpPr>
        <p:sp>
          <p:nvSpPr>
            <p:cNvPr id="107" name="AutoShape 327">
              <a:extLst>
                <a:ext uri="{FF2B5EF4-FFF2-40B4-BE49-F238E27FC236}">
                  <a16:creationId xmlns:a16="http://schemas.microsoft.com/office/drawing/2014/main" id="{8B16F450-5DEA-8B45-B210-945CA6750CB0}"/>
                </a:ext>
              </a:extLst>
            </p:cNvPr>
            <p:cNvSpPr>
              <a:spLocks noChangeArrowheads="1"/>
            </p:cNvSpPr>
            <p:nvPr/>
          </p:nvSpPr>
          <p:spPr bwMode="auto">
            <a:xfrm>
              <a:off x="10138333" y="2957082"/>
              <a:ext cx="510086" cy="400110"/>
            </a:xfrm>
            <a:prstGeom prst="can">
              <a:avLst>
                <a:gd name="adj" fmla="val 31004"/>
              </a:avLst>
            </a:prstGeom>
            <a:gradFill rotWithShape="1">
              <a:gsLst>
                <a:gs pos="0">
                  <a:schemeClr val="accent5">
                    <a:lumMod val="75000"/>
                  </a:schemeClr>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8" name="TextBox 107">
              <a:extLst>
                <a:ext uri="{FF2B5EF4-FFF2-40B4-BE49-F238E27FC236}">
                  <a16:creationId xmlns:a16="http://schemas.microsoft.com/office/drawing/2014/main" id="{72167ECA-B9B2-4E40-82B0-9F43976F24FE}"/>
                </a:ext>
              </a:extLst>
            </p:cNvPr>
            <p:cNvSpPr txBox="1"/>
            <p:nvPr/>
          </p:nvSpPr>
          <p:spPr>
            <a:xfrm>
              <a:off x="10364121" y="3049415"/>
              <a:ext cx="364604" cy="553996"/>
            </a:xfrm>
            <a:prstGeom prst="rect">
              <a:avLst/>
            </a:prstGeom>
            <a:noFill/>
          </p:spPr>
          <p:txBody>
            <a:bodyPr wrap="square" rtlCol="0">
              <a:spAutoFit/>
            </a:bodyPr>
            <a:lstStyle/>
            <a:p>
              <a:r>
                <a:rPr lang="en-US" sz="1050" i="1" dirty="0">
                  <a:latin typeface="Helvetica Neue" panose="02000503000000020004" pitchFamily="2" charset="0"/>
                  <a:ea typeface="Helvetica Neue" panose="02000503000000020004" pitchFamily="2" charset="0"/>
                  <a:cs typeface="Helvetica Neue" panose="02000503000000020004" pitchFamily="2" charset="0"/>
                </a:rPr>
                <a:t>X’</a:t>
              </a:r>
            </a:p>
          </p:txBody>
        </p:sp>
        <p:pic>
          <p:nvPicPr>
            <p:cNvPr id="109" name="Picture 108">
              <a:extLst>
                <a:ext uri="{FF2B5EF4-FFF2-40B4-BE49-F238E27FC236}">
                  <a16:creationId xmlns:a16="http://schemas.microsoft.com/office/drawing/2014/main" id="{06DE726C-08C5-5346-B762-9B140BCB8885}"/>
                </a:ext>
              </a:extLst>
            </p:cNvPr>
            <p:cNvPicPr>
              <a:picLocks noChangeAspect="1"/>
            </p:cNvPicPr>
            <p:nvPr/>
          </p:nvPicPr>
          <p:blipFill>
            <a:blip r:embed="rId4"/>
            <a:stretch>
              <a:fillRect/>
            </a:stretch>
          </p:blipFill>
          <p:spPr>
            <a:xfrm>
              <a:off x="10136156" y="2995160"/>
              <a:ext cx="307778" cy="307778"/>
            </a:xfrm>
            <a:prstGeom prst="rect">
              <a:avLst/>
            </a:prstGeom>
          </p:spPr>
        </p:pic>
      </p:grpSp>
      <p:grpSp>
        <p:nvGrpSpPr>
          <p:cNvPr id="110" name="Group 109">
            <a:extLst>
              <a:ext uri="{FF2B5EF4-FFF2-40B4-BE49-F238E27FC236}">
                <a16:creationId xmlns:a16="http://schemas.microsoft.com/office/drawing/2014/main" id="{6E55A0D6-71A5-1D45-8A52-331867F92A1A}"/>
              </a:ext>
            </a:extLst>
          </p:cNvPr>
          <p:cNvGrpSpPr/>
          <p:nvPr/>
        </p:nvGrpSpPr>
        <p:grpSpPr>
          <a:xfrm>
            <a:off x="7596128" y="4192632"/>
            <a:ext cx="444427" cy="484748"/>
            <a:chOff x="10136156" y="2957082"/>
            <a:chExt cx="592569" cy="646329"/>
          </a:xfrm>
        </p:grpSpPr>
        <p:sp>
          <p:nvSpPr>
            <p:cNvPr id="111" name="AutoShape 327">
              <a:extLst>
                <a:ext uri="{FF2B5EF4-FFF2-40B4-BE49-F238E27FC236}">
                  <a16:creationId xmlns:a16="http://schemas.microsoft.com/office/drawing/2014/main" id="{AD90F81E-B5AA-6341-8460-5E051080AABB}"/>
                </a:ext>
              </a:extLst>
            </p:cNvPr>
            <p:cNvSpPr>
              <a:spLocks noChangeArrowheads="1"/>
            </p:cNvSpPr>
            <p:nvPr/>
          </p:nvSpPr>
          <p:spPr bwMode="auto">
            <a:xfrm>
              <a:off x="10138333" y="2957082"/>
              <a:ext cx="510086" cy="400110"/>
            </a:xfrm>
            <a:prstGeom prst="can">
              <a:avLst>
                <a:gd name="adj" fmla="val 31004"/>
              </a:avLst>
            </a:prstGeom>
            <a:gradFill rotWithShape="1">
              <a:gsLst>
                <a:gs pos="0">
                  <a:schemeClr val="accent5">
                    <a:lumMod val="75000"/>
                  </a:schemeClr>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2" name="TextBox 111">
              <a:extLst>
                <a:ext uri="{FF2B5EF4-FFF2-40B4-BE49-F238E27FC236}">
                  <a16:creationId xmlns:a16="http://schemas.microsoft.com/office/drawing/2014/main" id="{C02956FF-BB8D-6149-9012-24692DD7049D}"/>
                </a:ext>
              </a:extLst>
            </p:cNvPr>
            <p:cNvSpPr txBox="1"/>
            <p:nvPr/>
          </p:nvSpPr>
          <p:spPr>
            <a:xfrm>
              <a:off x="10364121" y="3049415"/>
              <a:ext cx="364604" cy="553996"/>
            </a:xfrm>
            <a:prstGeom prst="rect">
              <a:avLst/>
            </a:prstGeom>
            <a:noFill/>
          </p:spPr>
          <p:txBody>
            <a:bodyPr wrap="square" rtlCol="0">
              <a:spAutoFit/>
            </a:bodyPr>
            <a:lstStyle/>
            <a:p>
              <a:r>
                <a:rPr lang="en-US" sz="1050" i="1" dirty="0">
                  <a:latin typeface="Helvetica Neue" panose="02000503000000020004" pitchFamily="2" charset="0"/>
                  <a:ea typeface="Helvetica Neue" panose="02000503000000020004" pitchFamily="2" charset="0"/>
                  <a:cs typeface="Helvetica Neue" panose="02000503000000020004" pitchFamily="2" charset="0"/>
                </a:rPr>
                <a:t>X’’</a:t>
              </a:r>
            </a:p>
          </p:txBody>
        </p:sp>
        <p:pic>
          <p:nvPicPr>
            <p:cNvPr id="113" name="Picture 112">
              <a:extLst>
                <a:ext uri="{FF2B5EF4-FFF2-40B4-BE49-F238E27FC236}">
                  <a16:creationId xmlns:a16="http://schemas.microsoft.com/office/drawing/2014/main" id="{7E37BA2D-D932-D14B-9FD2-5FE1BA0B7217}"/>
                </a:ext>
              </a:extLst>
            </p:cNvPr>
            <p:cNvPicPr>
              <a:picLocks noChangeAspect="1"/>
            </p:cNvPicPr>
            <p:nvPr/>
          </p:nvPicPr>
          <p:blipFill>
            <a:blip r:embed="rId4"/>
            <a:stretch>
              <a:fillRect/>
            </a:stretch>
          </p:blipFill>
          <p:spPr>
            <a:xfrm>
              <a:off x="10136156" y="2995160"/>
              <a:ext cx="307778" cy="307778"/>
            </a:xfrm>
            <a:prstGeom prst="rect">
              <a:avLst/>
            </a:prstGeom>
          </p:spPr>
        </p:pic>
      </p:grpSp>
      <p:grpSp>
        <p:nvGrpSpPr>
          <p:cNvPr id="114" name="Group 113">
            <a:extLst>
              <a:ext uri="{FF2B5EF4-FFF2-40B4-BE49-F238E27FC236}">
                <a16:creationId xmlns:a16="http://schemas.microsoft.com/office/drawing/2014/main" id="{CEB7CAB0-F376-054D-A184-1987E69E5578}"/>
              </a:ext>
            </a:extLst>
          </p:cNvPr>
          <p:cNvGrpSpPr/>
          <p:nvPr/>
        </p:nvGrpSpPr>
        <p:grpSpPr>
          <a:xfrm>
            <a:off x="7594766" y="4751416"/>
            <a:ext cx="544554" cy="323166"/>
            <a:chOff x="10138333" y="2957082"/>
            <a:chExt cx="726072" cy="430887"/>
          </a:xfrm>
        </p:grpSpPr>
        <p:sp>
          <p:nvSpPr>
            <p:cNvPr id="115" name="AutoShape 327">
              <a:extLst>
                <a:ext uri="{FF2B5EF4-FFF2-40B4-BE49-F238E27FC236}">
                  <a16:creationId xmlns:a16="http://schemas.microsoft.com/office/drawing/2014/main" id="{0D7E10F2-D009-F14B-82D2-F08AB22187D5}"/>
                </a:ext>
              </a:extLst>
            </p:cNvPr>
            <p:cNvSpPr>
              <a:spLocks noChangeArrowheads="1"/>
            </p:cNvSpPr>
            <p:nvPr/>
          </p:nvSpPr>
          <p:spPr bwMode="auto">
            <a:xfrm>
              <a:off x="10138333" y="2957082"/>
              <a:ext cx="510086" cy="400110"/>
            </a:xfrm>
            <a:prstGeom prst="can">
              <a:avLst>
                <a:gd name="adj" fmla="val 31004"/>
              </a:avLst>
            </a:prstGeom>
            <a:gradFill rotWithShape="1">
              <a:gsLst>
                <a:gs pos="0">
                  <a:schemeClr val="accent5">
                    <a:lumMod val="75000"/>
                  </a:schemeClr>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6" name="TextBox 115">
              <a:extLst>
                <a:ext uri="{FF2B5EF4-FFF2-40B4-BE49-F238E27FC236}">
                  <a16:creationId xmlns:a16="http://schemas.microsoft.com/office/drawing/2014/main" id="{87935EAA-1BE1-5D4A-BB6F-A7C69F071ADD}"/>
                </a:ext>
              </a:extLst>
            </p:cNvPr>
            <p:cNvSpPr txBox="1"/>
            <p:nvPr/>
          </p:nvSpPr>
          <p:spPr>
            <a:xfrm>
              <a:off x="10364121" y="3049415"/>
              <a:ext cx="500284" cy="338554"/>
            </a:xfrm>
            <a:prstGeom prst="rect">
              <a:avLst/>
            </a:prstGeom>
            <a:noFill/>
          </p:spPr>
          <p:txBody>
            <a:bodyPr wrap="square" rtlCol="0">
              <a:spAutoFit/>
            </a:bodyPr>
            <a:lstStyle/>
            <a:p>
              <a:r>
                <a:rPr lang="en-US" sz="1050" i="1" dirty="0">
                  <a:latin typeface="Helvetica Neue" panose="02000503000000020004" pitchFamily="2" charset="0"/>
                  <a:ea typeface="Helvetica Neue" panose="02000503000000020004" pitchFamily="2" charset="0"/>
                  <a:cs typeface="Helvetica Neue" panose="02000503000000020004" pitchFamily="2" charset="0"/>
                </a:rPr>
                <a:t>X’’</a:t>
              </a:r>
            </a:p>
          </p:txBody>
        </p:sp>
      </p:grpSp>
      <p:sp>
        <p:nvSpPr>
          <p:cNvPr id="118" name="TextBox 117">
            <a:extLst>
              <a:ext uri="{FF2B5EF4-FFF2-40B4-BE49-F238E27FC236}">
                <a16:creationId xmlns:a16="http://schemas.microsoft.com/office/drawing/2014/main" id="{6F306746-EF4C-B446-9F1D-1D85D8A99FAC}"/>
              </a:ext>
            </a:extLst>
          </p:cNvPr>
          <p:cNvSpPr txBox="1"/>
          <p:nvPr/>
        </p:nvSpPr>
        <p:spPr>
          <a:xfrm>
            <a:off x="5921903" y="3962510"/>
            <a:ext cx="310718" cy="276999"/>
          </a:xfrm>
          <a:prstGeom prst="rect">
            <a:avLst/>
          </a:prstGeom>
          <a:noFill/>
        </p:spPr>
        <p:txBody>
          <a:bodyPr wrap="square" rtlCol="0">
            <a:spAutoFit/>
          </a:bodyPr>
          <a:lstStyle/>
          <a:p>
            <a:r>
              <a:rPr lang="en-US" sz="1200" i="1" dirty="0">
                <a:solidFill>
                  <a:srgbClr val="0000A3"/>
                </a:solidFill>
                <a:latin typeface="Helvetica Neue" panose="02000503000000020004" pitchFamily="2" charset="0"/>
                <a:ea typeface="Helvetica Neue" panose="02000503000000020004" pitchFamily="2" charset="0"/>
                <a:cs typeface="Helvetica Neue" panose="02000503000000020004" pitchFamily="2" charset="0"/>
              </a:rPr>
              <a:t>t’</a:t>
            </a:r>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9" name="TextBox 118">
            <a:extLst>
              <a:ext uri="{FF2B5EF4-FFF2-40B4-BE49-F238E27FC236}">
                <a16:creationId xmlns:a16="http://schemas.microsoft.com/office/drawing/2014/main" id="{80C0AC55-7635-2346-85C0-10B75BF4C445}"/>
              </a:ext>
            </a:extLst>
          </p:cNvPr>
          <p:cNvSpPr txBox="1"/>
          <p:nvPr/>
        </p:nvSpPr>
        <p:spPr>
          <a:xfrm>
            <a:off x="5538388" y="5334256"/>
            <a:ext cx="3086629" cy="461665"/>
          </a:xfrm>
          <a:prstGeom prst="rect">
            <a:avLst/>
          </a:prstGeom>
          <a:noFill/>
        </p:spPr>
        <p:txBody>
          <a:bodyPr wrap="square" rtlCol="0">
            <a:spAutoFit/>
          </a:bodyPr>
          <a:lstStyle/>
          <a:p>
            <a:r>
              <a:rPr lang="en-US" sz="1200" i="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Q: </a:t>
            </a:r>
            <a:r>
              <a:rPr lang="en-US" sz="1200" dirty="0">
                <a:latin typeface="Helvetica Neue" panose="02000503000000020004" pitchFamily="2" charset="0"/>
                <a:ea typeface="Helvetica Neue" panose="02000503000000020004" pitchFamily="2" charset="0"/>
                <a:cs typeface="Helvetica Neue" panose="02000503000000020004" pitchFamily="2" charset="0"/>
              </a:rPr>
              <a:t>what happens if network connection or client crashes at </a:t>
            </a:r>
            <a:r>
              <a:rPr lang="en-US" sz="1200" i="1" dirty="0">
                <a:latin typeface="Helvetica Neue" panose="02000503000000020004" pitchFamily="2" charset="0"/>
                <a:ea typeface="Helvetica Neue" panose="02000503000000020004" pitchFamily="2" charset="0"/>
                <a:cs typeface="Helvetica Neue" panose="02000503000000020004" pitchFamily="2" charset="0"/>
              </a:rPr>
              <a:t>t’ </a:t>
            </a:r>
            <a:r>
              <a:rPr lang="en-US" sz="12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4" name="Footer Placeholder 3">
            <a:extLst>
              <a:ext uri="{FF2B5EF4-FFF2-40B4-BE49-F238E27FC236}">
                <a16:creationId xmlns:a16="http://schemas.microsoft.com/office/drawing/2014/main" id="{BF6B2E11-19E6-67BB-7A22-9899B3F90F09}"/>
              </a:ext>
            </a:extLst>
          </p:cNvPr>
          <p:cNvSpPr>
            <a:spLocks noGrp="1"/>
          </p:cNvSpPr>
          <p:nvPr>
            <p:ph type="ftr" sz="quarter" idx="11"/>
          </p:nvPr>
        </p:nvSpPr>
        <p:spPr/>
        <p:txBody>
          <a:bodyPr/>
          <a:lstStyle/>
          <a:p>
            <a:pPr>
              <a:defRPr/>
            </a:pPr>
            <a:r>
              <a:rPr lang="en-US"/>
              <a:t>CS118 - Winter 2025</a:t>
            </a:r>
            <a:endParaRPr lang="en-US" dirty="0"/>
          </a:p>
        </p:txBody>
      </p:sp>
      <p:sp>
        <p:nvSpPr>
          <p:cNvPr id="6" name="Slide Number Placeholder 5">
            <a:extLst>
              <a:ext uri="{FF2B5EF4-FFF2-40B4-BE49-F238E27FC236}">
                <a16:creationId xmlns:a16="http://schemas.microsoft.com/office/drawing/2014/main" id="{CDC6678D-42DA-742E-654D-48885FE48C2B}"/>
              </a:ext>
            </a:extLst>
          </p:cNvPr>
          <p:cNvSpPr>
            <a:spLocks noGrp="1"/>
          </p:cNvSpPr>
          <p:nvPr>
            <p:ph type="sldNum" sz="quarter" idx="12"/>
          </p:nvPr>
        </p:nvSpPr>
        <p:spPr/>
        <p:txBody>
          <a:bodyPr/>
          <a:lstStyle/>
          <a:p>
            <a:pPr>
              <a:defRPr/>
            </a:pPr>
            <a:fld id="{AF481967-A08F-0A45-977A-839BE59CFC43}" type="slidenum">
              <a:rPr lang="en-US" smtClean="0"/>
              <a:pPr>
                <a:defRPr/>
              </a:pPr>
              <a:t>58</a:t>
            </a:fld>
            <a:endParaRPr lang="en-US" dirty="0"/>
          </a:p>
        </p:txBody>
      </p:sp>
    </p:spTree>
    <p:extLst>
      <p:ext uri="{BB962C8B-B14F-4D97-AF65-F5344CB8AC3E}">
        <p14:creationId xmlns:p14="http://schemas.microsoft.com/office/powerpoint/2010/main" val="235908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dissolve">
                                      <p:cBhvr>
                                        <p:cTn id="11" dur="500"/>
                                        <p:tgtEl>
                                          <p:spTgt spid="122"/>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wipe(right)">
                                      <p:cBhvr>
                                        <p:cTn id="15" dur="500"/>
                                        <p:tgtEl>
                                          <p:spTgt spid="1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0"/>
                                        </p:tgtEl>
                                        <p:attrNameLst>
                                          <p:attrName>style.visibility</p:attrName>
                                        </p:attrNameLst>
                                      </p:cBhvr>
                                      <p:to>
                                        <p:strVal val="visible"/>
                                      </p:to>
                                    </p:set>
                                    <p:animEffect transition="in" filter="wipe(left)">
                                      <p:cBhvr>
                                        <p:cTn id="20" dur="500"/>
                                        <p:tgtEl>
                                          <p:spTgt spid="130"/>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dissolve">
                                      <p:cBhvr>
                                        <p:cTn id="24" dur="500"/>
                                        <p:tgtEl>
                                          <p:spTgt spid="106"/>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125"/>
                                        </p:tgtEl>
                                        <p:attrNameLst>
                                          <p:attrName>style.visibility</p:attrName>
                                        </p:attrNameLst>
                                      </p:cBhvr>
                                      <p:to>
                                        <p:strVal val="visible"/>
                                      </p:to>
                                    </p:set>
                                    <p:animEffect transition="in" filter="wipe(right)">
                                      <p:cBhvr>
                                        <p:cTn id="28" dur="500"/>
                                        <p:tgtEl>
                                          <p:spTgt spid="125"/>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left)">
                                      <p:cBhvr>
                                        <p:cTn id="32" dur="500"/>
                                        <p:tgtEl>
                                          <p:spTgt spid="131"/>
                                        </p:tgtEl>
                                      </p:cBhvr>
                                    </p:animEffect>
                                  </p:childTnLst>
                                </p:cTn>
                              </p:par>
                            </p:childTnLst>
                          </p:cTn>
                        </p:par>
                        <p:par>
                          <p:cTn id="33" fill="hold">
                            <p:stCondLst>
                              <p:cond delay="2000"/>
                            </p:stCondLst>
                            <p:childTnLst>
                              <p:par>
                                <p:cTn id="34" presetID="9" presetClass="entr" presetSubtype="0" fill="hold" nodeType="after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dissolve">
                                      <p:cBhvr>
                                        <p:cTn id="36" dur="500"/>
                                        <p:tgtEl>
                                          <p:spTgt spid="110"/>
                                        </p:tgtEl>
                                      </p:cBhvr>
                                    </p:animEffect>
                                  </p:childTnLst>
                                </p:cTn>
                              </p:par>
                            </p:childTnLst>
                          </p:cTn>
                        </p:par>
                        <p:par>
                          <p:cTn id="37" fill="hold">
                            <p:stCondLst>
                              <p:cond delay="2500"/>
                            </p:stCondLst>
                            <p:childTnLst>
                              <p:par>
                                <p:cTn id="38" presetID="22" presetClass="entr" presetSubtype="2" fill="hold" nodeType="afterEffect">
                                  <p:stCondLst>
                                    <p:cond delay="0"/>
                                  </p:stCondLst>
                                  <p:childTnLst>
                                    <p:set>
                                      <p:cBhvr>
                                        <p:cTn id="39" dur="1" fill="hold">
                                          <p:stCondLst>
                                            <p:cond delay="0"/>
                                          </p:stCondLst>
                                        </p:cTn>
                                        <p:tgtEl>
                                          <p:spTgt spid="127"/>
                                        </p:tgtEl>
                                        <p:attrNameLst>
                                          <p:attrName>style.visibility</p:attrName>
                                        </p:attrNameLst>
                                      </p:cBhvr>
                                      <p:to>
                                        <p:strVal val="visible"/>
                                      </p:to>
                                    </p:set>
                                    <p:animEffect transition="in" filter="wipe(right)">
                                      <p:cBhvr>
                                        <p:cTn id="40" dur="500"/>
                                        <p:tgtEl>
                                          <p:spTgt spid="12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left)">
                                      <p:cBhvr>
                                        <p:cTn id="45" dur="500"/>
                                        <p:tgtEl>
                                          <p:spTgt spid="128"/>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dissolve">
                                      <p:cBhvr>
                                        <p:cTn id="49" dur="500"/>
                                        <p:tgtEl>
                                          <p:spTgt spid="114"/>
                                        </p:tgtEl>
                                      </p:cBhvr>
                                    </p:animEffect>
                                  </p:childTnLst>
                                </p:cTn>
                              </p:par>
                            </p:childTnLst>
                          </p:cTn>
                        </p:par>
                        <p:par>
                          <p:cTn id="50" fill="hold">
                            <p:stCondLst>
                              <p:cond delay="1000"/>
                            </p:stCondLst>
                            <p:childTnLst>
                              <p:par>
                                <p:cTn id="51" presetID="22" presetClass="entr" presetSubtype="2" fill="hold" nodeType="afterEffect">
                                  <p:stCondLst>
                                    <p:cond delay="0"/>
                                  </p:stCondLst>
                                  <p:childTnLst>
                                    <p:set>
                                      <p:cBhvr>
                                        <p:cTn id="52" dur="1" fill="hold">
                                          <p:stCondLst>
                                            <p:cond delay="0"/>
                                          </p:stCondLst>
                                        </p:cTn>
                                        <p:tgtEl>
                                          <p:spTgt spid="129"/>
                                        </p:tgtEl>
                                        <p:attrNameLst>
                                          <p:attrName>style.visibility</p:attrName>
                                        </p:attrNameLst>
                                      </p:cBhvr>
                                      <p:to>
                                        <p:strVal val="visible"/>
                                      </p:to>
                                    </p:set>
                                    <p:animEffect transition="in" filter="wipe(right)">
                                      <p:cBhvr>
                                        <p:cTn id="53" dur="500"/>
                                        <p:tgtEl>
                                          <p:spTgt spid="12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9"/>
                                        </p:tgtEl>
                                        <p:attrNameLst>
                                          <p:attrName>style.visibility</p:attrName>
                                        </p:attrNameLst>
                                      </p:cBhvr>
                                      <p:to>
                                        <p:strVal val="visible"/>
                                      </p:to>
                                    </p:set>
                                    <p:animEffect transition="in" filter="dissolve">
                                      <p:cBhvr>
                                        <p:cTn id="58"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3">
            <a:extLst>
              <a:ext uri="{FF2B5EF4-FFF2-40B4-BE49-F238E27FC236}">
                <a16:creationId xmlns:a16="http://schemas.microsoft.com/office/drawing/2014/main" id="{044314F4-5E29-A342-9469-ED1D194C2BEE}"/>
              </a:ext>
            </a:extLst>
          </p:cNvPr>
          <p:cNvSpPr txBox="1">
            <a:spLocks noChangeArrowheads="1"/>
          </p:cNvSpPr>
          <p:nvPr/>
        </p:nvSpPr>
        <p:spPr>
          <a:xfrm>
            <a:off x="171887" y="1302980"/>
            <a:ext cx="5593293" cy="4897098"/>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  Web sites and client browser use </a:t>
            </a:r>
            <a:r>
              <a:rPr lang="en-US" altLang="en-US" i="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cookies</a:t>
            </a:r>
            <a:r>
              <a:rPr lang="en-US" altLang="en-US" dirty="0">
                <a:latin typeface="Helvetica Neue" panose="02000503000000020004" pitchFamily="2" charset="0"/>
                <a:ea typeface="Helvetica Neue" panose="02000503000000020004" pitchFamily="2" charset="0"/>
                <a:cs typeface="Helvetica Neue" panose="02000503000000020004" pitchFamily="2" charset="0"/>
              </a:rPr>
              <a:t> to maintain some state between transactions</a:t>
            </a:r>
          </a:p>
          <a:p>
            <a:pPr>
              <a:lnSpc>
                <a:spcPct val="100000"/>
              </a:lnSpc>
              <a:buFont typeface="Wingdings" pitchFamily="2" charset="2"/>
              <a:buNone/>
            </a:pPr>
            <a:r>
              <a:rPr lang="en-US" altLang="en-US" i="1" dirty="0">
                <a:solidFill>
                  <a:srgbClr val="0000A3"/>
                </a:solidFill>
                <a:latin typeface="Helvetica Neue" panose="02000503000000020004" pitchFamily="2" charset="0"/>
                <a:ea typeface="Helvetica Neue" panose="02000503000000020004" pitchFamily="2" charset="0"/>
                <a:cs typeface="Helvetica Neue" panose="02000503000000020004" pitchFamily="2" charset="0"/>
              </a:rPr>
              <a:t>four components:</a:t>
            </a:r>
          </a:p>
          <a:p>
            <a:pPr lvl="1">
              <a:lnSpc>
                <a:spcPct val="100000"/>
              </a:lnSpc>
              <a:buFont typeface="Wingdings" pitchFamily="2" charset="2"/>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1) cookie header line of HTTP </a:t>
            </a:r>
            <a:r>
              <a:rPr lang="en-US" altLang="en-US" i="1" dirty="0">
                <a:latin typeface="Helvetica Neue" panose="02000503000000020004" pitchFamily="2" charset="0"/>
                <a:ea typeface="Helvetica Neue" panose="02000503000000020004" pitchFamily="2" charset="0"/>
                <a:cs typeface="Helvetica Neue" panose="02000503000000020004" pitchFamily="2" charset="0"/>
              </a:rPr>
              <a:t>response</a:t>
            </a:r>
            <a:r>
              <a:rPr lang="en-US" altLang="en-US" dirty="0">
                <a:latin typeface="Helvetica Neue" panose="02000503000000020004" pitchFamily="2" charset="0"/>
                <a:ea typeface="Helvetica Neue" panose="02000503000000020004" pitchFamily="2" charset="0"/>
                <a:cs typeface="Helvetica Neue" panose="02000503000000020004" pitchFamily="2" charset="0"/>
              </a:rPr>
              <a:t> message</a:t>
            </a:r>
          </a:p>
          <a:p>
            <a:pPr lvl="1">
              <a:lnSpc>
                <a:spcPct val="100000"/>
              </a:lnSpc>
              <a:buFont typeface="Wingdings" pitchFamily="2" charset="2"/>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2) cookie header line in next HTTP </a:t>
            </a:r>
            <a:r>
              <a:rPr lang="en-US" altLang="en-US" i="1" dirty="0">
                <a:latin typeface="Helvetica Neue" panose="02000503000000020004" pitchFamily="2" charset="0"/>
                <a:ea typeface="Helvetica Neue" panose="02000503000000020004" pitchFamily="2" charset="0"/>
                <a:cs typeface="Helvetica Neue" panose="02000503000000020004" pitchFamily="2" charset="0"/>
              </a:rPr>
              <a:t>request</a:t>
            </a:r>
            <a:r>
              <a:rPr lang="en-US" altLang="en-US" dirty="0">
                <a:latin typeface="Helvetica Neue" panose="02000503000000020004" pitchFamily="2" charset="0"/>
                <a:ea typeface="Helvetica Neue" panose="02000503000000020004" pitchFamily="2" charset="0"/>
                <a:cs typeface="Helvetica Neue" panose="02000503000000020004" pitchFamily="2" charset="0"/>
              </a:rPr>
              <a:t> message</a:t>
            </a:r>
          </a:p>
          <a:p>
            <a:pPr lvl="1">
              <a:lnSpc>
                <a:spcPct val="100000"/>
              </a:lnSpc>
              <a:buFont typeface="Wingdings" pitchFamily="2" charset="2"/>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3) cookie file kept on user</a:t>
            </a:r>
            <a:r>
              <a:rPr lang="ja-JP" altLang="en-US">
                <a:latin typeface="Helvetica Neue" panose="02000503000000020004" pitchFamily="2" charset="0"/>
                <a:ea typeface="ＭＳ Ｐゴシック" panose="020B0600070205080204" pitchFamily="34" charset="-128"/>
                <a:cs typeface="Helvetica Neue" panose="02000503000000020004" pitchFamily="2" charset="0"/>
              </a:rPr>
              <a:t>’</a:t>
            </a:r>
            <a:r>
              <a:rPr lang="en-US" altLang="ja-JP" dirty="0">
                <a:latin typeface="Helvetica Neue" panose="02000503000000020004" pitchFamily="2" charset="0"/>
                <a:ea typeface="Helvetica Neue" panose="02000503000000020004" pitchFamily="2" charset="0"/>
                <a:cs typeface="Helvetica Neue" panose="02000503000000020004" pitchFamily="2" charset="0"/>
              </a:rPr>
              <a:t>s host, managed by user</a:t>
            </a:r>
            <a:r>
              <a:rPr lang="ja-JP" altLang="en-US">
                <a:latin typeface="Helvetica Neue" panose="02000503000000020004" pitchFamily="2" charset="0"/>
                <a:ea typeface="ＭＳ Ｐゴシック" panose="020B0600070205080204" pitchFamily="34" charset="-128"/>
                <a:cs typeface="Helvetica Neue" panose="02000503000000020004" pitchFamily="2" charset="0"/>
              </a:rPr>
              <a:t>’</a:t>
            </a:r>
            <a:r>
              <a:rPr lang="en-US" altLang="ja-JP" dirty="0">
                <a:latin typeface="Helvetica Neue" panose="02000503000000020004" pitchFamily="2" charset="0"/>
                <a:ea typeface="Helvetica Neue" panose="02000503000000020004" pitchFamily="2" charset="0"/>
                <a:cs typeface="Helvetica Neue" panose="02000503000000020004" pitchFamily="2" charset="0"/>
              </a:rPr>
              <a:t>s browser</a:t>
            </a:r>
          </a:p>
          <a:p>
            <a:pPr lvl="1">
              <a:lnSpc>
                <a:spcPct val="100000"/>
              </a:lnSpc>
              <a:buFont typeface="Wingdings" pitchFamily="2" charset="2"/>
              <a:buNone/>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4) back-end database at Web site</a:t>
            </a:r>
          </a:p>
        </p:txBody>
      </p:sp>
      <p:sp>
        <p:nvSpPr>
          <p:cNvPr id="94" name="Rectangle 4">
            <a:extLst>
              <a:ext uri="{FF2B5EF4-FFF2-40B4-BE49-F238E27FC236}">
                <a16:creationId xmlns:a16="http://schemas.microsoft.com/office/drawing/2014/main" id="{26408C84-4366-9C43-B55D-97AC8C9FA33A}"/>
              </a:ext>
            </a:extLst>
          </p:cNvPr>
          <p:cNvSpPr txBox="1">
            <a:spLocks noChangeArrowheads="1"/>
          </p:cNvSpPr>
          <p:nvPr/>
        </p:nvSpPr>
        <p:spPr>
          <a:xfrm>
            <a:off x="5432820" y="2301666"/>
            <a:ext cx="3786796" cy="4044872"/>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44" indent="8335">
              <a:lnSpc>
                <a:spcPct val="100000"/>
              </a:lnSpc>
              <a:buNone/>
              <a:defRPr/>
            </a:pPr>
            <a:r>
              <a:rPr lang="en-US" sz="2100" dirty="0">
                <a:solidFill>
                  <a:srgbClr val="0000A3"/>
                </a:solidFill>
                <a:latin typeface="Helvetica Neue" panose="02000503000000020004" pitchFamily="2" charset="0"/>
                <a:ea typeface="Helvetica Neue" panose="02000503000000020004" pitchFamily="2" charset="0"/>
                <a:cs typeface="Helvetica Neue" panose="02000503000000020004" pitchFamily="2" charset="0"/>
              </a:rPr>
              <a:t>Example:</a:t>
            </a:r>
          </a:p>
          <a:p>
            <a:pPr marL="175022" indent="-175022">
              <a:lnSpc>
                <a:spcPct val="100000"/>
              </a:lnSpc>
              <a:spcBef>
                <a:spcPts val="450"/>
              </a:spcBef>
              <a:buFont typeface="Wingdings" charset="2"/>
              <a:buChar char="§"/>
              <a:defRPr/>
            </a:pPr>
            <a:r>
              <a:rPr lang="en-US" sz="1800" dirty="0">
                <a:latin typeface="Helvetica Neue" panose="02000503000000020004" pitchFamily="2" charset="0"/>
                <a:ea typeface="Helvetica Neue" panose="02000503000000020004" pitchFamily="2" charset="0"/>
                <a:cs typeface="Helvetica Neue" panose="02000503000000020004" pitchFamily="2" charset="0"/>
              </a:rPr>
              <a:t>Alice uses browser on laptop, visits specific Amazon for first time</a:t>
            </a:r>
          </a:p>
          <a:p>
            <a:pPr marL="175022" indent="-175022">
              <a:lnSpc>
                <a:spcPct val="100000"/>
              </a:lnSpc>
              <a:spcBef>
                <a:spcPts val="450"/>
              </a:spcBef>
              <a:buFont typeface="Wingdings" charset="2"/>
              <a:buChar char="§"/>
              <a:defRPr/>
            </a:pPr>
            <a:r>
              <a:rPr lang="en-US" sz="1800" dirty="0">
                <a:latin typeface="Helvetica Neue" panose="02000503000000020004" pitchFamily="2" charset="0"/>
                <a:ea typeface="Helvetica Neue" panose="02000503000000020004" pitchFamily="2" charset="0"/>
                <a:cs typeface="Helvetica Neue" panose="02000503000000020004" pitchFamily="2" charset="0"/>
              </a:rPr>
              <a:t>when initial HTTP requests arrives at site, site creates: </a:t>
            </a:r>
          </a:p>
          <a:p>
            <a:pPr marL="514350" lvl="1" indent="-171450">
              <a:lnSpc>
                <a:spcPct val="100000"/>
              </a:lnSpc>
              <a:spcBef>
                <a:spcPts val="450"/>
              </a:spcBef>
              <a:buFont typeface="Arial"/>
              <a:buChar char="•"/>
              <a:defRPr/>
            </a:pPr>
            <a:r>
              <a:rPr lang="en-US" sz="1800" dirty="0">
                <a:latin typeface="Helvetica Neue" panose="02000503000000020004" pitchFamily="2" charset="0"/>
                <a:ea typeface="Helvetica Neue" panose="02000503000000020004" pitchFamily="2" charset="0"/>
                <a:cs typeface="Helvetica Neue" panose="02000503000000020004" pitchFamily="2" charset="0"/>
              </a:rPr>
              <a:t>unique ID (aka “cookie”)</a:t>
            </a:r>
          </a:p>
          <a:p>
            <a:pPr marL="514350" lvl="1" indent="-171450">
              <a:lnSpc>
                <a:spcPct val="100000"/>
              </a:lnSpc>
              <a:spcBef>
                <a:spcPts val="450"/>
              </a:spcBef>
              <a:buFont typeface="Arial"/>
              <a:buChar char="•"/>
              <a:defRPr/>
            </a:pPr>
            <a:r>
              <a:rPr lang="en-US" sz="1800" dirty="0">
                <a:latin typeface="Helvetica Neue" panose="02000503000000020004" pitchFamily="2" charset="0"/>
                <a:ea typeface="Helvetica Neue" panose="02000503000000020004" pitchFamily="2" charset="0"/>
                <a:cs typeface="Helvetica Neue" panose="02000503000000020004" pitchFamily="2" charset="0"/>
              </a:rPr>
              <a:t>entry in backend database for ID</a:t>
            </a:r>
          </a:p>
          <a:p>
            <a:pPr marL="257175" indent="-171450">
              <a:lnSpc>
                <a:spcPct val="100000"/>
              </a:lnSpc>
              <a:spcBef>
                <a:spcPts val="450"/>
              </a:spcBef>
              <a:buFont typeface="Arial"/>
              <a:buChar char="•"/>
              <a:defRPr/>
            </a:pPr>
            <a:r>
              <a:rPr lang="en-US" sz="1800" dirty="0">
                <a:latin typeface="Helvetica Neue" panose="02000503000000020004" pitchFamily="2" charset="0"/>
                <a:ea typeface="Helvetica Neue" panose="02000503000000020004" pitchFamily="2" charset="0"/>
                <a:cs typeface="Helvetica Neue" panose="02000503000000020004" pitchFamily="2" charset="0"/>
              </a:rPr>
              <a:t>subsequent HTTP requests from Susan to this site will contain cookie ID value, allowing site to “identify” Amazon</a:t>
            </a:r>
          </a:p>
        </p:txBody>
      </p:sp>
      <p:sp>
        <p:nvSpPr>
          <p:cNvPr id="7" name="Title 1">
            <a:extLst>
              <a:ext uri="{FF2B5EF4-FFF2-40B4-BE49-F238E27FC236}">
                <a16:creationId xmlns:a16="http://schemas.microsoft.com/office/drawing/2014/main" id="{7AC31519-1422-421B-BEBB-B6BE77567473}"/>
              </a:ext>
            </a:extLst>
          </p:cNvPr>
          <p:cNvSpPr>
            <a:spLocks noGrp="1"/>
          </p:cNvSpPr>
          <p:nvPr>
            <p:ph type="title"/>
          </p:nvPr>
        </p:nvSpPr>
        <p:spPr/>
        <p:txBody>
          <a:bodyPr>
            <a:normAutofit/>
          </a:bodyPr>
          <a:lstStyle/>
          <a:p>
            <a:r>
              <a:rPr lang="en-US" altLang="en-US" sz="3300" dirty="0">
                <a:latin typeface="Helvetica Neue" panose="02000503000000020004" pitchFamily="2" charset="0"/>
                <a:ea typeface="Helvetica Neue" panose="02000503000000020004" pitchFamily="2" charset="0"/>
                <a:cs typeface="Helvetica Neue" panose="02000503000000020004" pitchFamily="2" charset="0"/>
              </a:rPr>
              <a:t>Maintaining user/server state: cookies</a:t>
            </a:r>
            <a:endParaRPr lang="en-US" sz="33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Footer Placeholder 7">
            <a:extLst>
              <a:ext uri="{FF2B5EF4-FFF2-40B4-BE49-F238E27FC236}">
                <a16:creationId xmlns:a16="http://schemas.microsoft.com/office/drawing/2014/main" id="{7A80DC9F-7490-FCC8-2570-8F317FCD2860}"/>
              </a:ext>
            </a:extLst>
          </p:cNvPr>
          <p:cNvSpPr>
            <a:spLocks noGrp="1"/>
          </p:cNvSpPr>
          <p:nvPr>
            <p:ph type="ftr" sz="quarter" idx="11"/>
          </p:nvPr>
        </p:nvSpPr>
        <p:spPr/>
        <p:txBody>
          <a:bodyPr/>
          <a:lstStyle/>
          <a:p>
            <a:pPr>
              <a:defRPr/>
            </a:pPr>
            <a:r>
              <a:rPr lang="en-US"/>
              <a:t>CS118 - Winter 2025</a:t>
            </a:r>
            <a:endParaRPr lang="en-US" dirty="0"/>
          </a:p>
        </p:txBody>
      </p:sp>
      <p:sp>
        <p:nvSpPr>
          <p:cNvPr id="10" name="Slide Number Placeholder 9">
            <a:extLst>
              <a:ext uri="{FF2B5EF4-FFF2-40B4-BE49-F238E27FC236}">
                <a16:creationId xmlns:a16="http://schemas.microsoft.com/office/drawing/2014/main" id="{27F63BAE-C82B-25A0-0145-0FAC63473254}"/>
              </a:ext>
            </a:extLst>
          </p:cNvPr>
          <p:cNvSpPr>
            <a:spLocks noGrp="1"/>
          </p:cNvSpPr>
          <p:nvPr>
            <p:ph type="sldNum" sz="quarter" idx="12"/>
          </p:nvPr>
        </p:nvSpPr>
        <p:spPr/>
        <p:txBody>
          <a:bodyPr/>
          <a:lstStyle/>
          <a:p>
            <a:pPr>
              <a:defRPr/>
            </a:pPr>
            <a:fld id="{AF481967-A08F-0A45-977A-839BE59CFC43}" type="slidenum">
              <a:rPr lang="en-US" smtClean="0"/>
              <a:pPr>
                <a:defRPr/>
              </a:pPr>
              <a:t>59</a:t>
            </a:fld>
            <a:endParaRPr lang="en-US" dirty="0"/>
          </a:p>
        </p:txBody>
      </p:sp>
    </p:spTree>
    <p:extLst>
      <p:ext uri="{BB962C8B-B14F-4D97-AF65-F5344CB8AC3E}">
        <p14:creationId xmlns:p14="http://schemas.microsoft.com/office/powerpoint/2010/main" val="268088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dissolve">
                                      <p:cBhvr>
                                        <p:cTn id="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4A89AD-91F1-3045-F836-F9B4EF9566FF}"/>
              </a:ext>
            </a:extLst>
          </p:cNvPr>
          <p:cNvSpPr>
            <a:spLocks noGrp="1"/>
          </p:cNvSpPr>
          <p:nvPr>
            <p:ph idx="1"/>
          </p:nvPr>
        </p:nvSpPr>
        <p:spPr/>
        <p:txBody>
          <a:bodyPr>
            <a:normAutofit/>
          </a:bodyPr>
          <a:lstStyle/>
          <a:p>
            <a:r>
              <a:rPr lang="en-US" dirty="0"/>
              <a:t>3 basic concepts on Monday</a:t>
            </a:r>
          </a:p>
          <a:p>
            <a:pPr lvl="1"/>
            <a:r>
              <a:rPr lang="en-US" dirty="0"/>
              <a:t>Internet application processes</a:t>
            </a:r>
          </a:p>
          <a:p>
            <a:pPr lvl="1"/>
            <a:r>
              <a:rPr lang="en-US" dirty="0"/>
              <a:t>Internet sockets</a:t>
            </a:r>
          </a:p>
          <a:p>
            <a:pPr lvl="1"/>
            <a:r>
              <a:rPr lang="en-US" dirty="0"/>
              <a:t>Binding with address and port</a:t>
            </a:r>
          </a:p>
          <a:p>
            <a:r>
              <a:rPr lang="en-US" b="1" dirty="0"/>
              <a:t>What are the procedures to construct an Internet application?</a:t>
            </a:r>
          </a:p>
          <a:p>
            <a:endParaRPr lang="en-US" b="1" dirty="0"/>
          </a:p>
          <a:p>
            <a:pPr marL="97631" indent="0">
              <a:buNone/>
            </a:pPr>
            <a:r>
              <a:rPr lang="en-US" b="1" dirty="0"/>
              <a:t>                                                        </a:t>
            </a:r>
            <a:r>
              <a:rPr lang="en-US" b="1" u="sng" dirty="0"/>
              <a:t>3 main steps</a:t>
            </a:r>
          </a:p>
        </p:txBody>
      </p:sp>
      <p:sp>
        <p:nvSpPr>
          <p:cNvPr id="3" name="Title 2">
            <a:extLst>
              <a:ext uri="{FF2B5EF4-FFF2-40B4-BE49-F238E27FC236}">
                <a16:creationId xmlns:a16="http://schemas.microsoft.com/office/drawing/2014/main" id="{6D82614F-0343-97C5-30B2-922E740697BC}"/>
              </a:ext>
            </a:extLst>
          </p:cNvPr>
          <p:cNvSpPr>
            <a:spLocks noGrp="1"/>
          </p:cNvSpPr>
          <p:nvPr>
            <p:ph type="title"/>
          </p:nvPr>
        </p:nvSpPr>
        <p:spPr/>
        <p:txBody>
          <a:bodyPr>
            <a:normAutofit/>
          </a:bodyPr>
          <a:lstStyle/>
          <a:p>
            <a:r>
              <a:rPr lang="en-US" dirty="0"/>
              <a:t>How to develop an Internet app?</a:t>
            </a:r>
          </a:p>
        </p:txBody>
      </p:sp>
      <p:sp>
        <p:nvSpPr>
          <p:cNvPr id="5" name="Footer Placeholder 4">
            <a:extLst>
              <a:ext uri="{FF2B5EF4-FFF2-40B4-BE49-F238E27FC236}">
                <a16:creationId xmlns:a16="http://schemas.microsoft.com/office/drawing/2014/main" id="{85EF2A29-7212-1732-3EC1-35F4E8FD4CD6}"/>
              </a:ext>
            </a:extLst>
          </p:cNvPr>
          <p:cNvSpPr>
            <a:spLocks noGrp="1"/>
          </p:cNvSpPr>
          <p:nvPr>
            <p:ph type="ftr" sz="quarter" idx="11"/>
          </p:nvPr>
        </p:nvSpPr>
        <p:spPr/>
        <p:txBody>
          <a:bodyPr/>
          <a:lstStyle/>
          <a:p>
            <a:pPr>
              <a:defRPr/>
            </a:pPr>
            <a:r>
              <a:rPr lang="en-US"/>
              <a:t>CS118 - Winter 2025</a:t>
            </a:r>
            <a:endParaRPr lang="en-US" dirty="0"/>
          </a:p>
        </p:txBody>
      </p:sp>
      <p:sp>
        <p:nvSpPr>
          <p:cNvPr id="6" name="Slide Number Placeholder 5">
            <a:extLst>
              <a:ext uri="{FF2B5EF4-FFF2-40B4-BE49-F238E27FC236}">
                <a16:creationId xmlns:a16="http://schemas.microsoft.com/office/drawing/2014/main" id="{620D4599-62EB-D473-40FF-B7A8AC1426A9}"/>
              </a:ext>
            </a:extLst>
          </p:cNvPr>
          <p:cNvSpPr>
            <a:spLocks noGrp="1"/>
          </p:cNvSpPr>
          <p:nvPr>
            <p:ph type="sldNum" sz="quarter" idx="12"/>
          </p:nvPr>
        </p:nvSpPr>
        <p:spPr/>
        <p:txBody>
          <a:bodyPr/>
          <a:lstStyle/>
          <a:p>
            <a:pPr>
              <a:defRPr/>
            </a:pPr>
            <a:fld id="{9C723E0E-4F07-CD49-BE2C-9BB645675CFB}" type="slidenum">
              <a:rPr lang="en-US" smtClean="0"/>
              <a:pPr>
                <a:defRPr/>
              </a:pPr>
              <a:t>6</a:t>
            </a:fld>
            <a:endParaRPr lang="en-US" dirty="0"/>
          </a:p>
        </p:txBody>
      </p:sp>
      <p:pic>
        <p:nvPicPr>
          <p:cNvPr id="8" name="Picture 7" descr="A screenshot of a computer&#10;&#10;Description automatically generated">
            <a:extLst>
              <a:ext uri="{FF2B5EF4-FFF2-40B4-BE49-F238E27FC236}">
                <a16:creationId xmlns:a16="http://schemas.microsoft.com/office/drawing/2014/main" id="{D66FB160-DD9A-66A4-66D9-81987FD2C1A9}"/>
              </a:ext>
            </a:extLst>
          </p:cNvPr>
          <p:cNvPicPr>
            <a:picLocks noChangeAspect="1"/>
          </p:cNvPicPr>
          <p:nvPr/>
        </p:nvPicPr>
        <p:blipFill>
          <a:blip r:embed="rId2"/>
          <a:stretch>
            <a:fillRect/>
          </a:stretch>
        </p:blipFill>
        <p:spPr>
          <a:xfrm>
            <a:off x="513244" y="3973895"/>
            <a:ext cx="4926724" cy="2711351"/>
          </a:xfrm>
          <a:prstGeom prst="rect">
            <a:avLst/>
          </a:prstGeom>
        </p:spPr>
      </p:pic>
    </p:spTree>
    <p:extLst>
      <p:ext uri="{BB962C8B-B14F-4D97-AF65-F5344CB8AC3E}">
        <p14:creationId xmlns:p14="http://schemas.microsoft.com/office/powerpoint/2010/main" val="52762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bwMode="auto">
          <a:xfrm>
            <a:off x="7175770" y="1909317"/>
            <a:ext cx="0" cy="4031767"/>
          </a:xfrm>
          <a:prstGeom prst="line">
            <a:avLst/>
          </a:prstGeom>
          <a:noFill/>
          <a:ln w="38100" cap="flat" cmpd="sng" algn="ctr">
            <a:solidFill>
              <a:schemeClr val="bg1">
                <a:lumMod val="85000"/>
              </a:schemeClr>
            </a:solidFill>
            <a:prstDash val="dash"/>
            <a:round/>
            <a:headEnd type="none" w="med" len="med"/>
            <a:tailEnd type="none" w="med" len="med"/>
          </a:ln>
          <a:effectLst/>
        </p:spPr>
      </p:cxnSp>
      <p:sp>
        <p:nvSpPr>
          <p:cNvPr id="41988" name="Rectangle 2"/>
          <p:cNvSpPr>
            <a:spLocks noGrp="1" noChangeArrowheads="1"/>
          </p:cNvSpPr>
          <p:nvPr>
            <p:ph type="title"/>
          </p:nvPr>
        </p:nvSpPr>
        <p:spPr/>
        <p:txBody>
          <a:bodyPr/>
          <a:lstStyle/>
          <a:p>
            <a:r>
              <a:rPr lang="en-US" sz="3200" dirty="0"/>
              <a:t>User-server interaction: cookies</a:t>
            </a:r>
            <a:endParaRPr lang="en-US" dirty="0"/>
          </a:p>
        </p:txBody>
      </p:sp>
      <p:sp>
        <p:nvSpPr>
          <p:cNvPr id="41986" name="Footer Placeholder 5"/>
          <p:cNvSpPr>
            <a:spLocks noGrp="1"/>
          </p:cNvSpPr>
          <p:nvPr>
            <p:ph type="ftr" sz="quarter" idx="11"/>
          </p:nvPr>
        </p:nvSpPr>
        <p:spPr>
          <a:noFill/>
        </p:spPr>
        <p:txBody>
          <a:bodyPr/>
          <a:lstStyle/>
          <a:p>
            <a:r>
              <a:rPr lang="en-US"/>
              <a:t>CS118 - Winter 2025</a:t>
            </a:r>
            <a:endParaRPr lang="en-US" dirty="0">
              <a:latin typeface="Times New Roman" charset="0"/>
            </a:endParaRPr>
          </a:p>
        </p:txBody>
      </p:sp>
      <p:sp>
        <p:nvSpPr>
          <p:cNvPr id="41987" name="Slide Number Placeholder 6"/>
          <p:cNvSpPr>
            <a:spLocks noGrp="1"/>
          </p:cNvSpPr>
          <p:nvPr>
            <p:ph type="sldNum" sz="quarter" idx="12"/>
          </p:nvPr>
        </p:nvSpPr>
        <p:spPr>
          <a:noFill/>
        </p:spPr>
        <p:txBody>
          <a:bodyPr/>
          <a:lstStyle/>
          <a:p>
            <a:fld id="{1C1EE4B8-C925-5945-8246-AAC07298F1F4}" type="slidenum">
              <a:rPr lang="en-US" smtClean="0">
                <a:latin typeface="Helvetica Neue" charset="0"/>
                <a:ea typeface="ＭＳ Ｐゴシック" charset="-128"/>
                <a:cs typeface="ＭＳ Ｐゴシック" charset="-128"/>
              </a:rPr>
              <a:pPr/>
              <a:t>60</a:t>
            </a:fld>
            <a:endParaRPr lang="en-US" dirty="0">
              <a:latin typeface="Helvetica Neue" charset="0"/>
              <a:ea typeface="ＭＳ Ｐゴシック" charset="-128"/>
              <a:cs typeface="ＭＳ Ｐゴシック" charset="-128"/>
            </a:endParaRPr>
          </a:p>
        </p:txBody>
      </p:sp>
      <p:sp>
        <p:nvSpPr>
          <p:cNvPr id="41989" name="Text Box 5"/>
          <p:cNvSpPr txBox="1">
            <a:spLocks noChangeArrowheads="1"/>
          </p:cNvSpPr>
          <p:nvPr/>
        </p:nvSpPr>
        <p:spPr bwMode="auto">
          <a:xfrm>
            <a:off x="209145" y="1191521"/>
            <a:ext cx="3005110" cy="461665"/>
          </a:xfrm>
          <a:prstGeom prst="rect">
            <a:avLst/>
          </a:prstGeom>
          <a:noFill/>
          <a:ln w="9525">
            <a:noFill/>
            <a:miter lim="800000"/>
            <a:headEnd/>
            <a:tailEnd/>
          </a:ln>
        </p:spPr>
        <p:txBody>
          <a:bodyPr wrap="square">
            <a:prstTxWarp prst="textNoShape">
              <a:avLst/>
            </a:prstTxWarp>
            <a:spAutoFit/>
          </a:bodyPr>
          <a:lstStyle/>
          <a:p>
            <a:pPr algn="ctr">
              <a:spcBef>
                <a:spcPct val="0"/>
              </a:spcBef>
              <a:buClrTx/>
              <a:buSzTx/>
              <a:buFontTx/>
              <a:buNone/>
            </a:pPr>
            <a:r>
              <a:rPr lang="en-US" sz="2400" u="sng" dirty="0">
                <a:latin typeface="Helvetica Neue" panose="02000503000000020004" pitchFamily="2" charset="0"/>
                <a:ea typeface="Helvetica Neue" panose="02000503000000020004" pitchFamily="2" charset="0"/>
                <a:cs typeface="Helvetica Neue" panose="02000503000000020004" pitchFamily="2" charset="0"/>
              </a:rPr>
              <a:t>Client:</a:t>
            </a:r>
            <a:r>
              <a:rPr lang="en-US" sz="2000" dirty="0">
                <a:latin typeface="Helvetica Neue" panose="02000503000000020004" pitchFamily="2" charset="0"/>
                <a:ea typeface="Helvetica Neue" panose="02000503000000020004" pitchFamily="2" charset="0"/>
                <a:cs typeface="Helvetica Neue" panose="02000503000000020004" pitchFamily="2" charset="0"/>
              </a:rPr>
              <a:t> has a cookie file</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1990" name="Text Box 6"/>
          <p:cNvSpPr txBox="1">
            <a:spLocks noChangeArrowheads="1"/>
          </p:cNvSpPr>
          <p:nvPr/>
        </p:nvSpPr>
        <p:spPr bwMode="auto">
          <a:xfrm>
            <a:off x="5482582" y="1259532"/>
            <a:ext cx="1728423" cy="461665"/>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sz="2400" u="sng" dirty="0">
                <a:latin typeface="Helvetica Neue" panose="02000503000000020004" pitchFamily="2" charset="0"/>
                <a:ea typeface="Helvetica Neue" panose="02000503000000020004" pitchFamily="2" charset="0"/>
                <a:cs typeface="Helvetica Neue" panose="02000503000000020004" pitchFamily="2" charset="0"/>
              </a:rPr>
              <a:t>Web server</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2" name="Group 90"/>
          <p:cNvGrpSpPr>
            <a:grpSpLocks/>
          </p:cNvGrpSpPr>
          <p:nvPr/>
        </p:nvGrpSpPr>
        <p:grpSpPr bwMode="auto">
          <a:xfrm>
            <a:off x="2200275" y="4227513"/>
            <a:ext cx="3305175" cy="425450"/>
            <a:chOff x="1386" y="2663"/>
            <a:chExt cx="2082" cy="268"/>
          </a:xfrm>
        </p:grpSpPr>
        <p:sp>
          <p:nvSpPr>
            <p:cNvPr id="42035" name="Line 16"/>
            <p:cNvSpPr>
              <a:spLocks noChangeShapeType="1"/>
            </p:cNvSpPr>
            <p:nvPr/>
          </p:nvSpPr>
          <p:spPr bwMode="auto">
            <a:xfrm flipH="1">
              <a:off x="1386" y="2663"/>
              <a:ext cx="2082" cy="24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dirty="0"/>
            </a:p>
          </p:txBody>
        </p:sp>
        <p:grpSp>
          <p:nvGrpSpPr>
            <p:cNvPr id="42036" name="Group 17"/>
            <p:cNvGrpSpPr>
              <a:grpSpLocks/>
            </p:cNvGrpSpPr>
            <p:nvPr/>
          </p:nvGrpSpPr>
          <p:grpSpPr bwMode="auto">
            <a:xfrm>
              <a:off x="1553" y="2694"/>
              <a:ext cx="1743" cy="237"/>
              <a:chOff x="3268" y="2846"/>
              <a:chExt cx="1743" cy="237"/>
            </a:xfrm>
          </p:grpSpPr>
          <p:sp>
            <p:nvSpPr>
              <p:cNvPr id="42037"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dirty="0"/>
              </a:p>
            </p:txBody>
          </p:sp>
          <p:sp>
            <p:nvSpPr>
              <p:cNvPr id="42038" name="Text Box 19"/>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prstTxWarp prst="textNoShape">
                  <a:avLst/>
                </a:prstTxWarp>
                <a:spAutoFit/>
              </a:bodyPr>
              <a:lstStyle/>
              <a:p>
                <a:pPr algn="ctr">
                  <a:spcBef>
                    <a:spcPct val="0"/>
                  </a:spcBef>
                  <a:buClrTx/>
                  <a:buSzTx/>
                  <a:buFontTx/>
                  <a:buNone/>
                </a:pPr>
                <a:r>
                  <a:rPr lang="en-US" sz="1800" dirty="0"/>
                  <a:t>usual http response msg</a:t>
                </a:r>
                <a:endParaRPr lang="en-US" dirty="0"/>
              </a:p>
            </p:txBody>
          </p:sp>
        </p:grpSp>
      </p:grpSp>
      <p:grpSp>
        <p:nvGrpSpPr>
          <p:cNvPr id="4" name="Group 94"/>
          <p:cNvGrpSpPr>
            <a:grpSpLocks/>
          </p:cNvGrpSpPr>
          <p:nvPr/>
        </p:nvGrpSpPr>
        <p:grpSpPr bwMode="auto">
          <a:xfrm>
            <a:off x="2209800" y="5722938"/>
            <a:ext cx="3305175" cy="407987"/>
            <a:chOff x="1392" y="3605"/>
            <a:chExt cx="2082" cy="257"/>
          </a:xfrm>
        </p:grpSpPr>
        <p:sp>
          <p:nvSpPr>
            <p:cNvPr id="42031" name="Line 24"/>
            <p:cNvSpPr>
              <a:spLocks noChangeShapeType="1"/>
            </p:cNvSpPr>
            <p:nvPr/>
          </p:nvSpPr>
          <p:spPr bwMode="auto">
            <a:xfrm flipH="1">
              <a:off x="1392" y="3605"/>
              <a:ext cx="2082" cy="24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dirty="0"/>
            </a:p>
          </p:txBody>
        </p:sp>
        <p:grpSp>
          <p:nvGrpSpPr>
            <p:cNvPr id="42032" name="Group 25"/>
            <p:cNvGrpSpPr>
              <a:grpSpLocks/>
            </p:cNvGrpSpPr>
            <p:nvPr/>
          </p:nvGrpSpPr>
          <p:grpSpPr bwMode="auto">
            <a:xfrm>
              <a:off x="1552" y="3625"/>
              <a:ext cx="1743" cy="237"/>
              <a:chOff x="3268" y="2846"/>
              <a:chExt cx="1743" cy="237"/>
            </a:xfrm>
          </p:grpSpPr>
          <p:sp>
            <p:nvSpPr>
              <p:cNvPr id="42033"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dirty="0"/>
              </a:p>
            </p:txBody>
          </p:sp>
          <p:sp>
            <p:nvSpPr>
              <p:cNvPr id="42034" name="Text Box 27"/>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prstTxWarp prst="textNoShape">
                  <a:avLst/>
                </a:prstTxWarp>
                <a:spAutoFit/>
              </a:bodyPr>
              <a:lstStyle/>
              <a:p>
                <a:pPr algn="ctr">
                  <a:spcBef>
                    <a:spcPct val="0"/>
                  </a:spcBef>
                  <a:buClrTx/>
                  <a:buSzTx/>
                  <a:buFontTx/>
                  <a:buNone/>
                </a:pPr>
                <a:r>
                  <a:rPr lang="en-US" sz="1800" dirty="0"/>
                  <a:t>usual http response msg</a:t>
                </a:r>
                <a:endParaRPr lang="en-US" dirty="0"/>
              </a:p>
            </p:txBody>
          </p:sp>
        </p:grpSp>
      </p:grpSp>
      <p:sp>
        <p:nvSpPr>
          <p:cNvPr id="50242" name="Text Box 66"/>
          <p:cNvSpPr txBox="1">
            <a:spLocks noChangeArrowheads="1"/>
          </p:cNvSpPr>
          <p:nvPr/>
        </p:nvSpPr>
        <p:spPr bwMode="auto">
          <a:xfrm>
            <a:off x="58738" y="4303713"/>
            <a:ext cx="1808162" cy="366712"/>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pPr>
            <a:r>
              <a:rPr lang="en-US" sz="1800" dirty="0">
                <a:latin typeface="Helvetica Neue"/>
                <a:cs typeface="Helvetica Neue"/>
              </a:rPr>
              <a:t>one week later:</a:t>
            </a:r>
          </a:p>
        </p:txBody>
      </p:sp>
      <p:grpSp>
        <p:nvGrpSpPr>
          <p:cNvPr id="6" name="Group 89"/>
          <p:cNvGrpSpPr>
            <a:grpSpLocks/>
          </p:cNvGrpSpPr>
          <p:nvPr/>
        </p:nvGrpSpPr>
        <p:grpSpPr bwMode="auto">
          <a:xfrm>
            <a:off x="2209800" y="3589338"/>
            <a:ext cx="5638800" cy="1119187"/>
            <a:chOff x="1392" y="2261"/>
            <a:chExt cx="3552" cy="705"/>
          </a:xfrm>
        </p:grpSpPr>
        <p:sp>
          <p:nvSpPr>
            <p:cNvPr id="42024" name="Line 12"/>
            <p:cNvSpPr>
              <a:spLocks noChangeShapeType="1"/>
            </p:cNvSpPr>
            <p:nvPr/>
          </p:nvSpPr>
          <p:spPr bwMode="auto">
            <a:xfrm>
              <a:off x="1392" y="2357"/>
              <a:ext cx="2082" cy="24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dirty="0"/>
            </a:p>
          </p:txBody>
        </p:sp>
        <p:sp>
          <p:nvSpPr>
            <p:cNvPr id="42025" name="Text Box 15"/>
            <p:cNvSpPr txBox="1">
              <a:spLocks noChangeArrowheads="1"/>
            </p:cNvSpPr>
            <p:nvPr/>
          </p:nvSpPr>
          <p:spPr bwMode="auto">
            <a:xfrm>
              <a:off x="1548" y="2261"/>
              <a:ext cx="1689" cy="356"/>
            </a:xfrm>
            <a:prstGeom prst="rect">
              <a:avLst/>
            </a:prstGeom>
            <a:solidFill>
              <a:schemeClr val="bg1"/>
            </a:solidFill>
            <a:ln w="9525">
              <a:solidFill>
                <a:schemeClr val="tx1"/>
              </a:solidFill>
              <a:miter lim="800000"/>
              <a:headEnd/>
              <a:tailEnd/>
            </a:ln>
          </p:spPr>
          <p:txBody>
            <a:bodyPr>
              <a:prstTxWarp prst="textNoShape">
                <a:avLst/>
              </a:prstTxWarp>
              <a:spAutoFit/>
            </a:bodyPr>
            <a:lstStyle/>
            <a:p>
              <a:pPr algn="ctr">
                <a:lnSpc>
                  <a:spcPct val="80000"/>
                </a:lnSpc>
                <a:spcBef>
                  <a:spcPct val="0"/>
                </a:spcBef>
                <a:buClrTx/>
                <a:buSzTx/>
                <a:buFontTx/>
                <a:buNone/>
              </a:pPr>
              <a:r>
                <a:rPr lang="en-US" sz="1800" dirty="0"/>
                <a:t>usual http request msg</a:t>
              </a:r>
            </a:p>
            <a:p>
              <a:pPr algn="ctr">
                <a:lnSpc>
                  <a:spcPct val="80000"/>
                </a:lnSpc>
                <a:spcBef>
                  <a:spcPct val="0"/>
                </a:spcBef>
                <a:buClrTx/>
                <a:buSzTx/>
                <a:buFontTx/>
                <a:buNone/>
              </a:pPr>
              <a:r>
                <a:rPr lang="en-US" sz="2000" b="1" dirty="0">
                  <a:latin typeface="Courier New" charset="0"/>
                </a:rPr>
                <a:t>cookie: 1678</a:t>
              </a:r>
            </a:p>
          </p:txBody>
        </p:sp>
        <p:sp>
          <p:nvSpPr>
            <p:cNvPr id="42026" name="Text Box 28"/>
            <p:cNvSpPr txBox="1">
              <a:spLocks noChangeArrowheads="1"/>
            </p:cNvSpPr>
            <p:nvPr/>
          </p:nvSpPr>
          <p:spPr bwMode="auto">
            <a:xfrm>
              <a:off x="3501" y="2332"/>
              <a:ext cx="703" cy="634"/>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sz="2000" dirty="0">
                  <a:solidFill>
                    <a:schemeClr val="accent2"/>
                  </a:solidFill>
                </a:rPr>
                <a:t>cookie-</a:t>
              </a:r>
            </a:p>
            <a:p>
              <a:pPr algn="ctr">
                <a:spcBef>
                  <a:spcPct val="0"/>
                </a:spcBef>
                <a:buClrTx/>
                <a:buSzTx/>
                <a:buFontTx/>
                <a:buNone/>
              </a:pPr>
              <a:r>
                <a:rPr lang="en-US" sz="2000" dirty="0">
                  <a:solidFill>
                    <a:schemeClr val="accent2"/>
                  </a:solidFill>
                </a:rPr>
                <a:t>specific</a:t>
              </a:r>
            </a:p>
            <a:p>
              <a:pPr algn="ctr">
                <a:spcBef>
                  <a:spcPct val="0"/>
                </a:spcBef>
                <a:buClrTx/>
                <a:buSzTx/>
                <a:buFontTx/>
                <a:buNone/>
              </a:pPr>
              <a:r>
                <a:rPr lang="en-US" sz="2000" dirty="0">
                  <a:solidFill>
                    <a:schemeClr val="accent2"/>
                  </a:solidFill>
                </a:rPr>
                <a:t>action</a:t>
              </a:r>
              <a:endParaRPr lang="en-US" dirty="0"/>
            </a:p>
          </p:txBody>
        </p:sp>
        <p:sp>
          <p:nvSpPr>
            <p:cNvPr id="42027" name="Line 42"/>
            <p:cNvSpPr>
              <a:spLocks noChangeShapeType="1"/>
            </p:cNvSpPr>
            <p:nvPr/>
          </p:nvSpPr>
          <p:spPr bwMode="auto">
            <a:xfrm flipV="1">
              <a:off x="4252" y="2367"/>
              <a:ext cx="692" cy="269"/>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dirty="0"/>
            </a:p>
          </p:txBody>
        </p:sp>
        <p:grpSp>
          <p:nvGrpSpPr>
            <p:cNvPr id="42028" name="Group 83"/>
            <p:cNvGrpSpPr>
              <a:grpSpLocks/>
            </p:cNvGrpSpPr>
            <p:nvPr/>
          </p:nvGrpSpPr>
          <p:grpSpPr bwMode="auto">
            <a:xfrm>
              <a:off x="4306" y="2363"/>
              <a:ext cx="573" cy="233"/>
              <a:chOff x="4306" y="2273"/>
              <a:chExt cx="573" cy="233"/>
            </a:xfrm>
          </p:grpSpPr>
          <p:sp>
            <p:nvSpPr>
              <p:cNvPr id="42029" name="Rectangle 72"/>
              <p:cNvSpPr>
                <a:spLocks noChangeArrowheads="1"/>
              </p:cNvSpPr>
              <p:nvPr/>
            </p:nvSpPr>
            <p:spPr bwMode="auto">
              <a:xfrm>
                <a:off x="4409" y="2365"/>
                <a:ext cx="384" cy="96"/>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sp>
            <p:nvSpPr>
              <p:cNvPr id="42030" name="Text Box 43"/>
              <p:cNvSpPr txBox="1">
                <a:spLocks noChangeArrowheads="1"/>
              </p:cNvSpPr>
              <p:nvPr/>
            </p:nvSpPr>
            <p:spPr bwMode="auto">
              <a:xfrm>
                <a:off x="4306" y="2273"/>
                <a:ext cx="573" cy="233"/>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access</a:t>
                </a:r>
              </a:p>
            </p:txBody>
          </p:sp>
        </p:grpSp>
      </p:grpSp>
      <p:grpSp>
        <p:nvGrpSpPr>
          <p:cNvPr id="41996" name="Group 81"/>
          <p:cNvGrpSpPr>
            <a:grpSpLocks/>
          </p:cNvGrpSpPr>
          <p:nvPr/>
        </p:nvGrpSpPr>
        <p:grpSpPr bwMode="auto">
          <a:xfrm>
            <a:off x="755650" y="1804988"/>
            <a:ext cx="1438275" cy="771525"/>
            <a:chOff x="476" y="1047"/>
            <a:chExt cx="906" cy="486"/>
          </a:xfrm>
        </p:grpSpPr>
        <p:sp>
          <p:nvSpPr>
            <p:cNvPr id="42022" name="AutoShape 67"/>
            <p:cNvSpPr>
              <a:spLocks noChangeArrowheads="1"/>
            </p:cNvSpPr>
            <p:nvPr/>
          </p:nvSpPr>
          <p:spPr bwMode="auto">
            <a:xfrm>
              <a:off x="527" y="1047"/>
              <a:ext cx="855" cy="486"/>
            </a:xfrm>
            <a:prstGeom prst="can">
              <a:avLst>
                <a:gd name="adj" fmla="val 25000"/>
              </a:avLst>
            </a:prstGeom>
            <a:solidFill>
              <a:schemeClr val="accent2"/>
            </a:solidFill>
            <a:ln w="9525">
              <a:solidFill>
                <a:schemeClr val="tx1"/>
              </a:solidFill>
              <a:round/>
              <a:headEnd/>
              <a:tailEnd/>
            </a:ln>
          </p:spPr>
          <p:txBody>
            <a:bodyPr wrap="none" anchor="ctr">
              <a:prstTxWarp prst="textNoShape">
                <a:avLst/>
              </a:prstTxWarp>
            </a:bodyPr>
            <a:lstStyle/>
            <a:p>
              <a:endParaRPr lang="en-US" dirty="0"/>
            </a:p>
          </p:txBody>
        </p:sp>
        <p:sp>
          <p:nvSpPr>
            <p:cNvPr id="42023" name="Text Box 60"/>
            <p:cNvSpPr txBox="1">
              <a:spLocks noChangeArrowheads="1"/>
            </p:cNvSpPr>
            <p:nvPr/>
          </p:nvSpPr>
          <p:spPr bwMode="auto">
            <a:xfrm>
              <a:off x="476" y="1134"/>
              <a:ext cx="734" cy="213"/>
            </a:xfrm>
            <a:prstGeom prst="rect">
              <a:avLst/>
            </a:prstGeom>
            <a:noFill/>
            <a:ln w="9525">
              <a:noFill/>
              <a:miter lim="800000"/>
              <a:headEnd/>
              <a:tailEnd/>
            </a:ln>
          </p:spPr>
          <p:txBody>
            <a:bodyPr wrap="none">
              <a:prstTxWarp prst="textNoShape">
                <a:avLst/>
              </a:prstTxWarp>
              <a:spAutoFit/>
            </a:bodyPr>
            <a:lstStyle/>
            <a:p>
              <a:pPr>
                <a:spcBef>
                  <a:spcPct val="0"/>
                </a:spcBef>
                <a:buClrTx/>
                <a:buSzTx/>
                <a:buFontTx/>
                <a:buNone/>
              </a:pPr>
              <a:r>
                <a:rPr lang="en-US" b="1" dirty="0">
                  <a:solidFill>
                    <a:schemeClr val="bg1"/>
                  </a:solidFill>
                  <a:latin typeface="Arial" charset="0"/>
                </a:rPr>
                <a:t>ebay 8734</a:t>
              </a:r>
            </a:p>
          </p:txBody>
        </p:sp>
      </p:grpSp>
      <p:sp>
        <p:nvSpPr>
          <p:cNvPr id="41997" name="AutoShape 68"/>
          <p:cNvSpPr>
            <a:spLocks noChangeArrowheads="1"/>
          </p:cNvSpPr>
          <p:nvPr/>
        </p:nvSpPr>
        <p:spPr bwMode="auto">
          <a:xfrm>
            <a:off x="7956550" y="3343275"/>
            <a:ext cx="527050" cy="825500"/>
          </a:xfrm>
          <a:prstGeom prst="can">
            <a:avLst>
              <a:gd name="adj" fmla="val 39157"/>
            </a:avLst>
          </a:prstGeom>
          <a:solidFill>
            <a:srgbClr val="009900"/>
          </a:solidFill>
          <a:ln w="9525">
            <a:solidFill>
              <a:schemeClr val="tx1"/>
            </a:solidFill>
            <a:round/>
            <a:headEnd/>
            <a:tailEnd/>
          </a:ln>
        </p:spPr>
        <p:txBody>
          <a:bodyPr wrap="none" anchor="ctr">
            <a:prstTxWarp prst="textNoShape">
              <a:avLst/>
            </a:prstTxWarp>
          </a:bodyPr>
          <a:lstStyle/>
          <a:p>
            <a:endParaRPr lang="en-US" dirty="0"/>
          </a:p>
        </p:txBody>
      </p:sp>
      <p:grpSp>
        <p:nvGrpSpPr>
          <p:cNvPr id="9" name="Group 95"/>
          <p:cNvGrpSpPr>
            <a:grpSpLocks/>
          </p:cNvGrpSpPr>
          <p:nvPr/>
        </p:nvGrpSpPr>
        <p:grpSpPr bwMode="auto">
          <a:xfrm>
            <a:off x="2200275" y="2106613"/>
            <a:ext cx="5921375" cy="1296987"/>
            <a:chOff x="1386" y="1327"/>
            <a:chExt cx="3730" cy="817"/>
          </a:xfrm>
        </p:grpSpPr>
        <p:sp>
          <p:nvSpPr>
            <p:cNvPr id="42015" name="Line 4"/>
            <p:cNvSpPr>
              <a:spLocks noChangeShapeType="1"/>
            </p:cNvSpPr>
            <p:nvPr/>
          </p:nvSpPr>
          <p:spPr bwMode="auto">
            <a:xfrm>
              <a:off x="1386" y="1355"/>
              <a:ext cx="2082" cy="24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dirty="0"/>
            </a:p>
          </p:txBody>
        </p:sp>
        <p:sp>
          <p:nvSpPr>
            <p:cNvPr id="42016" name="Text Box 8"/>
            <p:cNvSpPr txBox="1">
              <a:spLocks noChangeArrowheads="1"/>
            </p:cNvSpPr>
            <p:nvPr/>
          </p:nvSpPr>
          <p:spPr bwMode="auto">
            <a:xfrm>
              <a:off x="1554" y="1327"/>
              <a:ext cx="1689" cy="237"/>
            </a:xfrm>
            <a:prstGeom prst="rect">
              <a:avLst/>
            </a:prstGeom>
            <a:solidFill>
              <a:schemeClr val="bg1"/>
            </a:solidFill>
            <a:ln w="9525">
              <a:solidFill>
                <a:schemeClr val="tx1"/>
              </a:solidFill>
              <a:miter lim="800000"/>
              <a:headEnd/>
              <a:tailEnd/>
            </a:ln>
          </p:spPr>
          <p:txBody>
            <a:bodyPr>
              <a:prstTxWarp prst="textNoShape">
                <a:avLst/>
              </a:prstTxWarp>
              <a:spAutoFit/>
            </a:bodyPr>
            <a:lstStyle/>
            <a:p>
              <a:pPr algn="ctr">
                <a:spcBef>
                  <a:spcPct val="0"/>
                </a:spcBef>
                <a:buClrTx/>
                <a:buSzTx/>
                <a:buFontTx/>
                <a:buNone/>
              </a:pPr>
              <a:r>
                <a:rPr lang="en-US" sz="1800" dirty="0"/>
                <a:t>usual http request msg</a:t>
              </a:r>
              <a:endParaRPr lang="en-US" dirty="0"/>
            </a:p>
          </p:txBody>
        </p:sp>
        <p:sp>
          <p:nvSpPr>
            <p:cNvPr id="42017" name="Text Box 31"/>
            <p:cNvSpPr txBox="1">
              <a:spLocks noChangeArrowheads="1"/>
            </p:cNvSpPr>
            <p:nvPr/>
          </p:nvSpPr>
          <p:spPr bwMode="auto">
            <a:xfrm>
              <a:off x="3270" y="1390"/>
              <a:ext cx="1227" cy="634"/>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sz="2000" dirty="0">
                  <a:solidFill>
                    <a:schemeClr val="accent2"/>
                  </a:solidFill>
                </a:rPr>
                <a:t>Amazon server</a:t>
              </a:r>
            </a:p>
            <a:p>
              <a:pPr algn="ctr">
                <a:spcBef>
                  <a:spcPct val="0"/>
                </a:spcBef>
                <a:buClrTx/>
                <a:buSzTx/>
                <a:buFontTx/>
                <a:buNone/>
              </a:pPr>
              <a:r>
                <a:rPr lang="en-US" sz="2000" dirty="0">
                  <a:solidFill>
                    <a:schemeClr val="accent2"/>
                  </a:solidFill>
                </a:rPr>
                <a:t>creates ID</a:t>
              </a:r>
            </a:p>
            <a:p>
              <a:pPr algn="ctr">
                <a:spcBef>
                  <a:spcPct val="0"/>
                </a:spcBef>
                <a:buClrTx/>
                <a:buSzTx/>
                <a:buFontTx/>
                <a:buNone/>
              </a:pPr>
              <a:r>
                <a:rPr lang="en-US" sz="2000" dirty="0">
                  <a:solidFill>
                    <a:schemeClr val="accent2"/>
                  </a:solidFill>
                </a:rPr>
                <a:t>1678 for user</a:t>
              </a:r>
              <a:endParaRPr lang="en-US" sz="2000" dirty="0"/>
            </a:p>
          </p:txBody>
        </p:sp>
        <p:grpSp>
          <p:nvGrpSpPr>
            <p:cNvPr id="42018" name="Group 82"/>
            <p:cNvGrpSpPr>
              <a:grpSpLocks/>
            </p:cNvGrpSpPr>
            <p:nvPr/>
          </p:nvGrpSpPr>
          <p:grpSpPr bwMode="auto">
            <a:xfrm>
              <a:off x="4377" y="1730"/>
              <a:ext cx="739" cy="414"/>
              <a:chOff x="4377" y="1640"/>
              <a:chExt cx="739" cy="414"/>
            </a:xfrm>
          </p:grpSpPr>
          <p:sp>
            <p:nvSpPr>
              <p:cNvPr id="42019" name="Line 40"/>
              <p:cNvSpPr>
                <a:spLocks noChangeShapeType="1"/>
              </p:cNvSpPr>
              <p:nvPr/>
            </p:nvSpPr>
            <p:spPr bwMode="auto">
              <a:xfrm>
                <a:off x="4377" y="1640"/>
                <a:ext cx="659" cy="41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42020" name="Rectangle 73"/>
              <p:cNvSpPr>
                <a:spLocks noChangeArrowheads="1"/>
              </p:cNvSpPr>
              <p:nvPr/>
            </p:nvSpPr>
            <p:spPr bwMode="auto">
              <a:xfrm>
                <a:off x="4470" y="1729"/>
                <a:ext cx="602" cy="243"/>
              </a:xfrm>
              <a:prstGeom prst="rect">
                <a:avLst/>
              </a:prstGeom>
              <a:solidFill>
                <a:schemeClr val="bg1"/>
              </a:solidFill>
              <a:ln w="9525">
                <a:noFill/>
                <a:miter lim="800000"/>
                <a:headEnd/>
                <a:tailEnd/>
              </a:ln>
            </p:spPr>
            <p:txBody>
              <a:bodyPr wrap="none" anchor="ctr">
                <a:prstTxWarp prst="textNoShape">
                  <a:avLst/>
                </a:prstTxWarp>
              </a:bodyPr>
              <a:lstStyle/>
              <a:p>
                <a:endParaRPr lang="en-US" dirty="0"/>
              </a:p>
            </p:txBody>
          </p:sp>
          <p:sp>
            <p:nvSpPr>
              <p:cNvPr id="42021" name="Text Box 41"/>
              <p:cNvSpPr txBox="1">
                <a:spLocks noChangeArrowheads="1"/>
              </p:cNvSpPr>
              <p:nvPr/>
            </p:nvSpPr>
            <p:spPr bwMode="auto">
              <a:xfrm>
                <a:off x="4381" y="1702"/>
                <a:ext cx="735" cy="318"/>
              </a:xfrm>
              <a:prstGeom prst="rect">
                <a:avLst/>
              </a:prstGeom>
              <a:noFill/>
              <a:ln w="9525">
                <a:noFill/>
                <a:miter lim="800000"/>
                <a:headEnd/>
                <a:tailEnd/>
              </a:ln>
            </p:spPr>
            <p:txBody>
              <a:bodyPr>
                <a:prstTxWarp prst="textNoShape">
                  <a:avLst/>
                </a:prstTxWarp>
                <a:spAutoFit/>
              </a:bodyPr>
              <a:lstStyle/>
              <a:p>
                <a:pPr>
                  <a:lnSpc>
                    <a:spcPct val="75000"/>
                  </a:lnSpc>
                  <a:spcBef>
                    <a:spcPct val="0"/>
                  </a:spcBef>
                  <a:buClrTx/>
                  <a:buSzTx/>
                  <a:buFontTx/>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create</a:t>
                </a:r>
              </a:p>
              <a:p>
                <a:pPr>
                  <a:lnSpc>
                    <a:spcPct val="75000"/>
                  </a:lnSpc>
                  <a:spcBef>
                    <a:spcPct val="0"/>
                  </a:spcBef>
                  <a:buClrTx/>
                  <a:buSzTx/>
                  <a:buFontTx/>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    entry</a:t>
                </a:r>
              </a:p>
            </p:txBody>
          </p:sp>
        </p:grpSp>
      </p:grpSp>
      <p:grpSp>
        <p:nvGrpSpPr>
          <p:cNvPr id="11" name="Group 88"/>
          <p:cNvGrpSpPr>
            <a:grpSpLocks/>
          </p:cNvGrpSpPr>
          <p:nvPr/>
        </p:nvGrpSpPr>
        <p:grpSpPr bwMode="auto">
          <a:xfrm>
            <a:off x="728663" y="2598738"/>
            <a:ext cx="4805362" cy="1087437"/>
            <a:chOff x="459" y="1637"/>
            <a:chExt cx="3027" cy="685"/>
          </a:xfrm>
        </p:grpSpPr>
        <p:sp>
          <p:nvSpPr>
            <p:cNvPr id="42010" name="Line 9"/>
            <p:cNvSpPr>
              <a:spLocks noChangeShapeType="1"/>
            </p:cNvSpPr>
            <p:nvPr/>
          </p:nvSpPr>
          <p:spPr bwMode="auto">
            <a:xfrm flipH="1">
              <a:off x="1404" y="1637"/>
              <a:ext cx="2082" cy="24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dirty="0"/>
            </a:p>
          </p:txBody>
        </p:sp>
        <p:sp>
          <p:nvSpPr>
            <p:cNvPr id="42011" name="Text Box 11"/>
            <p:cNvSpPr txBox="1">
              <a:spLocks noChangeArrowheads="1"/>
            </p:cNvSpPr>
            <p:nvPr/>
          </p:nvSpPr>
          <p:spPr bwMode="auto">
            <a:xfrm>
              <a:off x="1552" y="1650"/>
              <a:ext cx="1665" cy="356"/>
            </a:xfrm>
            <a:prstGeom prst="rect">
              <a:avLst/>
            </a:prstGeom>
            <a:solidFill>
              <a:schemeClr val="bg1"/>
            </a:solidFill>
            <a:ln w="9525">
              <a:solidFill>
                <a:schemeClr val="tx1"/>
              </a:solidFill>
              <a:miter lim="800000"/>
              <a:headEnd/>
              <a:tailEnd/>
            </a:ln>
          </p:spPr>
          <p:txBody>
            <a:bodyPr>
              <a:prstTxWarp prst="textNoShape">
                <a:avLst/>
              </a:prstTxWarp>
              <a:spAutoFit/>
            </a:bodyPr>
            <a:lstStyle/>
            <a:p>
              <a:pPr algn="ctr">
                <a:lnSpc>
                  <a:spcPct val="80000"/>
                </a:lnSpc>
                <a:spcBef>
                  <a:spcPct val="0"/>
                </a:spcBef>
                <a:buClrTx/>
                <a:buSzTx/>
                <a:buFontTx/>
                <a:buNone/>
              </a:pPr>
              <a:r>
                <a:rPr lang="en-US" sz="1800" dirty="0"/>
                <a:t>usual http response </a:t>
              </a:r>
            </a:p>
            <a:p>
              <a:pPr algn="ctr">
                <a:lnSpc>
                  <a:spcPct val="80000"/>
                </a:lnSpc>
                <a:spcBef>
                  <a:spcPct val="0"/>
                </a:spcBef>
                <a:buClrTx/>
                <a:buSzTx/>
                <a:buFontTx/>
                <a:buNone/>
              </a:pPr>
              <a:r>
                <a:rPr lang="en-US" sz="2000" b="1" dirty="0">
                  <a:latin typeface="Courier New" charset="0"/>
                </a:rPr>
                <a:t>Set-cookie: 1678 </a:t>
              </a:r>
            </a:p>
          </p:txBody>
        </p:sp>
        <p:grpSp>
          <p:nvGrpSpPr>
            <p:cNvPr id="42012" name="Group 76"/>
            <p:cNvGrpSpPr>
              <a:grpSpLocks/>
            </p:cNvGrpSpPr>
            <p:nvPr/>
          </p:nvGrpSpPr>
          <p:grpSpPr bwMode="auto">
            <a:xfrm>
              <a:off x="459" y="1836"/>
              <a:ext cx="1004" cy="486"/>
              <a:chOff x="684" y="1746"/>
              <a:chExt cx="1004" cy="486"/>
            </a:xfrm>
          </p:grpSpPr>
          <p:sp>
            <p:nvSpPr>
              <p:cNvPr id="42013" name="AutoShape 74"/>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prstTxWarp prst="textNoShape">
                  <a:avLst/>
                </a:prstTxWarp>
              </a:bodyPr>
              <a:lstStyle/>
              <a:p>
                <a:endParaRPr lang="en-US" dirty="0"/>
              </a:p>
            </p:txBody>
          </p:sp>
          <p:sp>
            <p:nvSpPr>
              <p:cNvPr id="42014" name="Text Box 75"/>
              <p:cNvSpPr txBox="1">
                <a:spLocks noChangeArrowheads="1"/>
              </p:cNvSpPr>
              <p:nvPr/>
            </p:nvSpPr>
            <p:spPr bwMode="auto">
              <a:xfrm>
                <a:off x="684" y="1833"/>
                <a:ext cx="1004" cy="366"/>
              </a:xfrm>
              <a:prstGeom prst="rect">
                <a:avLst/>
              </a:prstGeom>
              <a:noFill/>
              <a:ln w="9525">
                <a:noFill/>
                <a:miter lim="800000"/>
                <a:headEnd/>
                <a:tailEnd/>
              </a:ln>
            </p:spPr>
            <p:txBody>
              <a:bodyPr>
                <a:prstTxWarp prst="textNoShape">
                  <a:avLst/>
                </a:prstTxWarp>
                <a:spAutoFit/>
              </a:bodyPr>
              <a:lstStyle/>
              <a:p>
                <a:pPr>
                  <a:spcBef>
                    <a:spcPct val="0"/>
                  </a:spcBef>
                  <a:buClrTx/>
                  <a:buSzTx/>
                  <a:buFontTx/>
                  <a:buNone/>
                </a:pPr>
                <a:r>
                  <a:rPr lang="en-US" b="1" dirty="0">
                    <a:solidFill>
                      <a:schemeClr val="bg1"/>
                    </a:solidFill>
                    <a:latin typeface="Arial" charset="0"/>
                  </a:rPr>
                  <a:t>ebay 8734</a:t>
                </a:r>
              </a:p>
              <a:p>
                <a:pPr>
                  <a:spcBef>
                    <a:spcPct val="0"/>
                  </a:spcBef>
                  <a:buClrTx/>
                  <a:buSzTx/>
                  <a:buFontTx/>
                  <a:buNone/>
                </a:pPr>
                <a:r>
                  <a:rPr lang="en-US" b="1" dirty="0">
                    <a:solidFill>
                      <a:schemeClr val="bg1"/>
                    </a:solidFill>
                    <a:latin typeface="Arial" charset="0"/>
                  </a:rPr>
                  <a:t>amazon 1678</a:t>
                </a:r>
              </a:p>
            </p:txBody>
          </p:sp>
        </p:grpSp>
      </p:grpSp>
      <p:grpSp>
        <p:nvGrpSpPr>
          <p:cNvPr id="13" name="Group 93"/>
          <p:cNvGrpSpPr>
            <a:grpSpLocks/>
          </p:cNvGrpSpPr>
          <p:nvPr/>
        </p:nvGrpSpPr>
        <p:grpSpPr bwMode="auto">
          <a:xfrm>
            <a:off x="2181225" y="4192588"/>
            <a:ext cx="5705475" cy="2001837"/>
            <a:chOff x="1374" y="2641"/>
            <a:chExt cx="3594" cy="1261"/>
          </a:xfrm>
        </p:grpSpPr>
        <p:sp>
          <p:nvSpPr>
            <p:cNvPr id="42005" name="Line 20"/>
            <p:cNvSpPr>
              <a:spLocks noChangeShapeType="1"/>
            </p:cNvSpPr>
            <p:nvPr/>
          </p:nvSpPr>
          <p:spPr bwMode="auto">
            <a:xfrm>
              <a:off x="1374" y="3293"/>
              <a:ext cx="2082" cy="24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dirty="0"/>
            </a:p>
          </p:txBody>
        </p:sp>
        <p:sp>
          <p:nvSpPr>
            <p:cNvPr id="42006" name="Text Box 23"/>
            <p:cNvSpPr txBox="1">
              <a:spLocks noChangeArrowheads="1"/>
            </p:cNvSpPr>
            <p:nvPr/>
          </p:nvSpPr>
          <p:spPr bwMode="auto">
            <a:xfrm>
              <a:off x="1561" y="3171"/>
              <a:ext cx="1689" cy="356"/>
            </a:xfrm>
            <a:prstGeom prst="rect">
              <a:avLst/>
            </a:prstGeom>
            <a:solidFill>
              <a:schemeClr val="bg1"/>
            </a:solidFill>
            <a:ln w="9525">
              <a:solidFill>
                <a:schemeClr val="tx1"/>
              </a:solidFill>
              <a:miter lim="800000"/>
              <a:headEnd/>
              <a:tailEnd/>
            </a:ln>
          </p:spPr>
          <p:txBody>
            <a:bodyPr>
              <a:prstTxWarp prst="textNoShape">
                <a:avLst/>
              </a:prstTxWarp>
              <a:spAutoFit/>
            </a:bodyPr>
            <a:lstStyle/>
            <a:p>
              <a:pPr algn="ctr">
                <a:lnSpc>
                  <a:spcPct val="80000"/>
                </a:lnSpc>
                <a:spcBef>
                  <a:spcPct val="0"/>
                </a:spcBef>
                <a:buClrTx/>
                <a:buSzTx/>
                <a:buFontTx/>
                <a:buNone/>
              </a:pPr>
              <a:r>
                <a:rPr lang="en-US" sz="1800" dirty="0"/>
                <a:t>usual http request msg</a:t>
              </a:r>
            </a:p>
            <a:p>
              <a:pPr algn="ctr">
                <a:lnSpc>
                  <a:spcPct val="80000"/>
                </a:lnSpc>
                <a:spcBef>
                  <a:spcPct val="0"/>
                </a:spcBef>
                <a:buClrTx/>
                <a:buSzTx/>
                <a:buFontTx/>
                <a:buNone/>
              </a:pPr>
              <a:r>
                <a:rPr lang="en-US" sz="2000" b="1" dirty="0">
                  <a:latin typeface="Courier New" charset="0"/>
                </a:rPr>
                <a:t>cookie: 1678</a:t>
              </a:r>
            </a:p>
          </p:txBody>
        </p:sp>
        <p:sp>
          <p:nvSpPr>
            <p:cNvPr id="42007" name="Text Box 29"/>
            <p:cNvSpPr txBox="1">
              <a:spLocks noChangeArrowheads="1"/>
            </p:cNvSpPr>
            <p:nvPr/>
          </p:nvSpPr>
          <p:spPr bwMode="auto">
            <a:xfrm>
              <a:off x="3574" y="3262"/>
              <a:ext cx="619" cy="640"/>
            </a:xfrm>
            <a:prstGeom prst="rect">
              <a:avLst/>
            </a:prstGeom>
            <a:noFill/>
            <a:ln w="9525">
              <a:noFill/>
              <a:miter lim="800000"/>
              <a:headEnd/>
              <a:tailEnd/>
            </a:ln>
          </p:spPr>
          <p:txBody>
            <a:bodyPr wrap="none">
              <a:prstTxWarp prst="textNoShape">
                <a:avLst/>
              </a:prstTxWarp>
              <a:spAutoFit/>
            </a:bodyPr>
            <a:lstStyle/>
            <a:p>
              <a:pPr algn="ctr">
                <a:spcBef>
                  <a:spcPct val="0"/>
                </a:spcBef>
                <a:buClrTx/>
                <a:buSzTx/>
                <a:buFontTx/>
                <a:buNone/>
              </a:pPr>
              <a:r>
                <a:rPr lang="en-US" sz="2000" dirty="0">
                  <a:solidFill>
                    <a:schemeClr val="accent2"/>
                  </a:solidFill>
                </a:rPr>
                <a:t>cookie-</a:t>
              </a:r>
            </a:p>
            <a:p>
              <a:pPr algn="ctr">
                <a:spcBef>
                  <a:spcPct val="0"/>
                </a:spcBef>
                <a:buClrTx/>
                <a:buSzTx/>
                <a:buFontTx/>
                <a:buNone/>
              </a:pPr>
              <a:r>
                <a:rPr lang="en-US" sz="2000" dirty="0">
                  <a:solidFill>
                    <a:schemeClr val="accent2"/>
                  </a:solidFill>
                </a:rPr>
                <a:t>specific</a:t>
              </a:r>
            </a:p>
            <a:p>
              <a:pPr algn="ctr">
                <a:spcBef>
                  <a:spcPct val="0"/>
                </a:spcBef>
                <a:buClrTx/>
                <a:buSzTx/>
                <a:buFontTx/>
                <a:buNone/>
              </a:pPr>
              <a:r>
                <a:rPr lang="en-US" sz="2000" dirty="0">
                  <a:solidFill>
                    <a:schemeClr val="accent2"/>
                  </a:solidFill>
                </a:rPr>
                <a:t>action</a:t>
              </a:r>
              <a:endParaRPr lang="en-US" dirty="0"/>
            </a:p>
          </p:txBody>
        </p:sp>
        <p:sp>
          <p:nvSpPr>
            <p:cNvPr id="42008" name="Line 44"/>
            <p:cNvSpPr>
              <a:spLocks noChangeShapeType="1"/>
            </p:cNvSpPr>
            <p:nvPr/>
          </p:nvSpPr>
          <p:spPr bwMode="auto">
            <a:xfrm flipV="1">
              <a:off x="4181" y="2641"/>
              <a:ext cx="787" cy="861"/>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dirty="0"/>
            </a:p>
          </p:txBody>
        </p:sp>
        <p:sp>
          <p:nvSpPr>
            <p:cNvPr id="42009" name="Text Box 71"/>
            <p:cNvSpPr txBox="1">
              <a:spLocks noChangeArrowheads="1"/>
            </p:cNvSpPr>
            <p:nvPr/>
          </p:nvSpPr>
          <p:spPr bwMode="auto">
            <a:xfrm>
              <a:off x="4287" y="2939"/>
              <a:ext cx="573" cy="233"/>
            </a:xfrm>
            <a:prstGeom prst="rect">
              <a:avLst/>
            </a:prstGeom>
            <a:solidFill>
              <a:schemeClr val="bg1"/>
            </a:solidFill>
            <a:ln w="9525">
              <a:noFill/>
              <a:miter lim="800000"/>
              <a:headEnd/>
              <a:tailEnd/>
            </a:ln>
          </p:spPr>
          <p:txBody>
            <a:bodyPr wrap="none">
              <a:prstTxWarp prst="textNoShape">
                <a:avLst/>
              </a:prstTxWarp>
              <a:spAutoFit/>
            </a:bodyPr>
            <a:lstStyle/>
            <a:p>
              <a:pPr>
                <a:spcBef>
                  <a:spcPct val="0"/>
                </a:spcBef>
                <a:buClrTx/>
                <a:buSzTx/>
                <a:buFontTx/>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access</a:t>
              </a:r>
            </a:p>
          </p:txBody>
        </p:sp>
      </p:grpSp>
      <p:grpSp>
        <p:nvGrpSpPr>
          <p:cNvPr id="14" name="Group 77"/>
          <p:cNvGrpSpPr>
            <a:grpSpLocks/>
          </p:cNvGrpSpPr>
          <p:nvPr/>
        </p:nvGrpSpPr>
        <p:grpSpPr bwMode="auto">
          <a:xfrm>
            <a:off x="742950" y="4799013"/>
            <a:ext cx="1593850" cy="771525"/>
            <a:chOff x="684" y="1746"/>
            <a:chExt cx="1004" cy="486"/>
          </a:xfrm>
        </p:grpSpPr>
        <p:sp>
          <p:nvSpPr>
            <p:cNvPr id="42003" name="AutoShape 78"/>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prstTxWarp prst="textNoShape">
                <a:avLst/>
              </a:prstTxWarp>
            </a:bodyPr>
            <a:lstStyle/>
            <a:p>
              <a:endParaRPr lang="en-US" dirty="0"/>
            </a:p>
          </p:txBody>
        </p:sp>
        <p:sp>
          <p:nvSpPr>
            <p:cNvPr id="42004" name="Text Box 79"/>
            <p:cNvSpPr txBox="1">
              <a:spLocks noChangeArrowheads="1"/>
            </p:cNvSpPr>
            <p:nvPr/>
          </p:nvSpPr>
          <p:spPr bwMode="auto">
            <a:xfrm>
              <a:off x="684" y="1833"/>
              <a:ext cx="1004" cy="366"/>
            </a:xfrm>
            <a:prstGeom prst="rect">
              <a:avLst/>
            </a:prstGeom>
            <a:noFill/>
            <a:ln w="9525">
              <a:noFill/>
              <a:miter lim="800000"/>
              <a:headEnd/>
              <a:tailEnd/>
            </a:ln>
          </p:spPr>
          <p:txBody>
            <a:bodyPr>
              <a:prstTxWarp prst="textNoShape">
                <a:avLst/>
              </a:prstTxWarp>
              <a:spAutoFit/>
            </a:bodyPr>
            <a:lstStyle/>
            <a:p>
              <a:pPr>
                <a:spcBef>
                  <a:spcPct val="0"/>
                </a:spcBef>
                <a:buClrTx/>
                <a:buSzTx/>
                <a:buFontTx/>
                <a:buNone/>
              </a:pPr>
              <a:r>
                <a:rPr lang="en-US" b="1" dirty="0">
                  <a:solidFill>
                    <a:schemeClr val="bg1"/>
                  </a:solidFill>
                  <a:latin typeface="Arial" charset="0"/>
                </a:rPr>
                <a:t>ebay 8734</a:t>
              </a:r>
            </a:p>
            <a:p>
              <a:pPr>
                <a:spcBef>
                  <a:spcPct val="0"/>
                </a:spcBef>
                <a:buClrTx/>
                <a:buSzTx/>
                <a:buFontTx/>
                <a:buNone/>
              </a:pPr>
              <a:r>
                <a:rPr lang="en-US" b="1" dirty="0">
                  <a:solidFill>
                    <a:schemeClr val="bg1"/>
                  </a:solidFill>
                  <a:latin typeface="Arial" charset="0"/>
                </a:rPr>
                <a:t>amazon 1678</a:t>
              </a:r>
            </a:p>
          </p:txBody>
        </p:sp>
      </p:grpSp>
      <p:sp>
        <p:nvSpPr>
          <p:cNvPr id="42002" name="Text Box 80"/>
          <p:cNvSpPr txBox="1">
            <a:spLocks noChangeArrowheads="1"/>
          </p:cNvSpPr>
          <p:nvPr/>
        </p:nvSpPr>
        <p:spPr bwMode="auto">
          <a:xfrm>
            <a:off x="7831138" y="4248150"/>
            <a:ext cx="1150937" cy="641350"/>
          </a:xfrm>
          <a:prstGeom prst="rect">
            <a:avLst/>
          </a:prstGeom>
          <a:solidFill>
            <a:schemeClr val="bg1"/>
          </a:solidFill>
          <a:ln w="9525">
            <a:noFill/>
            <a:miter lim="800000"/>
            <a:headEnd/>
            <a:tailEnd/>
          </a:ln>
        </p:spPr>
        <p:txBody>
          <a:bodyPr wrap="none">
            <a:prstTxWarp prst="textNoShape">
              <a:avLst/>
            </a:prstTxWarp>
            <a:spAutoFit/>
          </a:bodyPr>
          <a:lstStyle/>
          <a:p>
            <a:pPr>
              <a:spcBef>
                <a:spcPct val="0"/>
              </a:spcBef>
              <a:buClrTx/>
              <a:buSzTx/>
              <a:buFontTx/>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backend</a:t>
            </a:r>
          </a:p>
          <a:p>
            <a:pPr>
              <a:spcBef>
                <a:spcPct val="0"/>
              </a:spcBef>
              <a:buClrTx/>
              <a:buSzTx/>
              <a:buFontTx/>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database</a:t>
            </a:r>
          </a:p>
        </p:txBody>
      </p:sp>
    </p:spTree>
    <p:extLst>
      <p:ext uri="{BB962C8B-B14F-4D97-AF65-F5344CB8AC3E}">
        <p14:creationId xmlns:p14="http://schemas.microsoft.com/office/powerpoint/2010/main" val="402985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par>
                          <p:cTn id="13" fill="hold">
                            <p:stCondLst>
                              <p:cond delay="2000"/>
                            </p:stCondLst>
                            <p:childTnLst>
                              <p:par>
                                <p:cTn id="14" presetID="2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2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righ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4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dirty="0"/>
              <a:t>How Cookies Work</a:t>
            </a:r>
          </a:p>
        </p:txBody>
      </p:sp>
      <p:sp>
        <p:nvSpPr>
          <p:cNvPr id="39939" name="Rectangle 3"/>
          <p:cNvSpPr>
            <a:spLocks noGrp="1" noChangeArrowheads="1"/>
          </p:cNvSpPr>
          <p:nvPr>
            <p:ph idx="1"/>
          </p:nvPr>
        </p:nvSpPr>
        <p:spPr/>
        <p:txBody>
          <a:bodyPr>
            <a:normAutofit/>
          </a:bodyPr>
          <a:lstStyle/>
          <a:p>
            <a:r>
              <a:rPr lang="en-US" dirty="0"/>
              <a:t>Web server:</a:t>
            </a:r>
          </a:p>
          <a:p>
            <a:pPr lvl="1"/>
            <a:r>
              <a:rPr lang="en-US" dirty="0"/>
              <a:t>If an HTTP request does not contain a “cookie” field: include a “set-cookie” header line in HTTP reply message</a:t>
            </a:r>
          </a:p>
          <a:p>
            <a:pPr lvl="1"/>
            <a:r>
              <a:rPr lang="en-US" dirty="0"/>
              <a:t>Store (in back-end database) the cookie with info about the user from the requests </a:t>
            </a:r>
          </a:p>
          <a:p>
            <a:r>
              <a:rPr lang="en-US" dirty="0"/>
              <a:t>Browser:  </a:t>
            </a:r>
          </a:p>
          <a:p>
            <a:pPr lvl="1"/>
            <a:r>
              <a:rPr lang="en-US" dirty="0"/>
              <a:t>Save all received cookies in a local cookie file</a:t>
            </a:r>
          </a:p>
          <a:p>
            <a:pPr lvl="2">
              <a:spcBef>
                <a:spcPts val="0"/>
              </a:spcBef>
              <a:spcAft>
                <a:spcPts val="600"/>
              </a:spcAft>
            </a:pPr>
            <a:r>
              <a:rPr lang="en-US" dirty="0"/>
              <a:t>Together with the website URL</a:t>
            </a:r>
          </a:p>
          <a:p>
            <a:pPr lvl="1"/>
            <a:r>
              <a:rPr lang="en-US" dirty="0"/>
              <a:t>When visiting a webpage: if a matching cookie found, include it in “cookie” header line in HTTP request</a:t>
            </a:r>
          </a:p>
        </p:txBody>
      </p:sp>
      <p:sp>
        <p:nvSpPr>
          <p:cNvPr id="39942" name="Footer Placeholder 5"/>
          <p:cNvSpPr>
            <a:spLocks noGrp="1"/>
          </p:cNvSpPr>
          <p:nvPr>
            <p:ph type="ftr" sz="quarter" idx="11"/>
          </p:nvPr>
        </p:nvSpPr>
        <p:spPr/>
        <p:txBody>
          <a:bodyPr/>
          <a:lstStyle/>
          <a:p>
            <a:r>
              <a:rPr lang="en-US"/>
              <a:t>CS118 - Winter 2025</a:t>
            </a:r>
            <a:endParaRPr lang="en-US" dirty="0"/>
          </a:p>
        </p:txBody>
      </p:sp>
      <p:sp>
        <p:nvSpPr>
          <p:cNvPr id="39943" name="Slide Number Placeholder 6"/>
          <p:cNvSpPr>
            <a:spLocks noGrp="1"/>
          </p:cNvSpPr>
          <p:nvPr>
            <p:ph type="sldNum" sz="quarter" idx="12"/>
          </p:nvPr>
        </p:nvSpPr>
        <p:spPr/>
        <p:txBody>
          <a:bodyPr/>
          <a:lstStyle/>
          <a:p>
            <a:fld id="{A73E21C7-8218-FD49-B32A-9C9C7FA10F82}" type="slidenum">
              <a:rPr lang="en-US" smtClean="0"/>
              <a:pPr/>
              <a:t>61</a:t>
            </a:fld>
            <a:endParaRPr lang="en-US" dirty="0"/>
          </a:p>
        </p:txBody>
      </p:sp>
    </p:spTree>
    <p:extLst>
      <p:ext uri="{BB962C8B-B14F-4D97-AF65-F5344CB8AC3E}">
        <p14:creationId xmlns:p14="http://schemas.microsoft.com/office/powerpoint/2010/main" val="45684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Cookies: usefulness vs privacy exposure</a:t>
            </a:r>
          </a:p>
        </p:txBody>
      </p:sp>
      <p:sp>
        <p:nvSpPr>
          <p:cNvPr id="3" name="Content Placeholder 2"/>
          <p:cNvSpPr>
            <a:spLocks noGrp="1"/>
          </p:cNvSpPr>
          <p:nvPr>
            <p:ph idx="1"/>
          </p:nvPr>
        </p:nvSpPr>
        <p:spPr/>
        <p:txBody>
          <a:bodyPr/>
          <a:lstStyle/>
          <a:p>
            <a:pPr marL="0" indent="0">
              <a:buNone/>
            </a:pPr>
            <a:r>
              <a:rPr lang="en-US" dirty="0"/>
              <a:t>The use of cookies can</a:t>
            </a:r>
          </a:p>
          <a:p>
            <a:r>
              <a:rPr lang="en-US" dirty="0"/>
              <a:t>bring convenience to you</a:t>
            </a:r>
          </a:p>
          <a:p>
            <a:r>
              <a:rPr lang="en-US" dirty="0"/>
              <a:t>bring relevant recommendations</a:t>
            </a:r>
          </a:p>
          <a:p>
            <a:endParaRPr lang="en-US" dirty="0"/>
          </a:p>
          <a:p>
            <a:r>
              <a:rPr lang="en-US" dirty="0"/>
              <a:t>Permit a website to learn your online behavior</a:t>
            </a:r>
          </a:p>
          <a:p>
            <a:r>
              <a:rPr lang="en-US" dirty="0"/>
              <a:t>Advertising companies can obtain user info across multiple sites</a:t>
            </a:r>
          </a:p>
          <a:p>
            <a:endParaRPr lang="en-US" dirty="0"/>
          </a:p>
        </p:txBody>
      </p:sp>
      <p:sp>
        <p:nvSpPr>
          <p:cNvPr id="43013" name="Footer Placeholder 5"/>
          <p:cNvSpPr>
            <a:spLocks noGrp="1"/>
          </p:cNvSpPr>
          <p:nvPr>
            <p:ph type="ftr" sz="quarter" idx="11"/>
          </p:nvPr>
        </p:nvSpPr>
        <p:spPr/>
        <p:txBody>
          <a:bodyPr/>
          <a:lstStyle/>
          <a:p>
            <a:r>
              <a:rPr lang="en-US"/>
              <a:t>CS118 - Winter 2025</a:t>
            </a:r>
            <a:endParaRPr lang="en-US" dirty="0"/>
          </a:p>
        </p:txBody>
      </p:sp>
      <p:sp>
        <p:nvSpPr>
          <p:cNvPr id="43014" name="Slide Number Placeholder 6"/>
          <p:cNvSpPr>
            <a:spLocks noGrp="1"/>
          </p:cNvSpPr>
          <p:nvPr>
            <p:ph type="sldNum" sz="quarter" idx="12"/>
          </p:nvPr>
        </p:nvSpPr>
        <p:spPr/>
        <p:txBody>
          <a:bodyPr/>
          <a:lstStyle/>
          <a:p>
            <a:fld id="{EA28E99D-1859-B84B-B0F4-EA7A4D10E9F6}" type="slidenum">
              <a:rPr lang="en-US" smtClean="0"/>
              <a:pPr/>
              <a:t>62</a:t>
            </a:fld>
            <a:endParaRPr lang="en-US" dirty="0"/>
          </a:p>
        </p:txBody>
      </p:sp>
    </p:spTree>
    <p:extLst>
      <p:ext uri="{BB962C8B-B14F-4D97-AF65-F5344CB8AC3E}">
        <p14:creationId xmlns:p14="http://schemas.microsoft.com/office/powerpoint/2010/main" val="318863170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71A5-B647-E346-8EFE-10E577408A1A}"/>
              </a:ext>
            </a:extLst>
          </p:cNvPr>
          <p:cNvSpPr>
            <a:spLocks noGrp="1"/>
          </p:cNvSpPr>
          <p:nvPr>
            <p:ph type="title"/>
          </p:nvPr>
        </p:nvSpPr>
        <p:spPr/>
        <p:txBody>
          <a:bodyPr/>
          <a:lstStyle/>
          <a:p>
            <a:r>
              <a:rPr lang="en-US" dirty="0"/>
              <a:t>Third Party Cookies</a:t>
            </a:r>
          </a:p>
        </p:txBody>
      </p:sp>
      <p:sp>
        <p:nvSpPr>
          <p:cNvPr id="4" name="Footer Placeholder 3">
            <a:extLst>
              <a:ext uri="{FF2B5EF4-FFF2-40B4-BE49-F238E27FC236}">
                <a16:creationId xmlns:a16="http://schemas.microsoft.com/office/drawing/2014/main" id="{5B3A1F5C-3D67-F748-A740-DC4E3F3E56A2}"/>
              </a:ext>
            </a:extLst>
          </p:cNvPr>
          <p:cNvSpPr>
            <a:spLocks noGrp="1"/>
          </p:cNvSpPr>
          <p:nvPr>
            <p:ph type="ftr" sz="quarter" idx="11"/>
          </p:nvPr>
        </p:nvSpPr>
        <p:spPr/>
        <p:txBody>
          <a:bodyPr/>
          <a:lstStyle/>
          <a:p>
            <a:pPr>
              <a:defRPr/>
            </a:pPr>
            <a:r>
              <a:rPr lang="en-US"/>
              <a:t>CS118 - Winter 2025</a:t>
            </a:r>
            <a:endParaRPr lang="en-US" dirty="0"/>
          </a:p>
        </p:txBody>
      </p:sp>
      <p:sp>
        <p:nvSpPr>
          <p:cNvPr id="5" name="Slide Number Placeholder 4">
            <a:extLst>
              <a:ext uri="{FF2B5EF4-FFF2-40B4-BE49-F238E27FC236}">
                <a16:creationId xmlns:a16="http://schemas.microsoft.com/office/drawing/2014/main" id="{9FF268D5-2861-E047-AD80-F89624436E92}"/>
              </a:ext>
            </a:extLst>
          </p:cNvPr>
          <p:cNvSpPr>
            <a:spLocks noGrp="1"/>
          </p:cNvSpPr>
          <p:nvPr>
            <p:ph type="sldNum" sz="quarter" idx="12"/>
          </p:nvPr>
        </p:nvSpPr>
        <p:spPr/>
        <p:txBody>
          <a:bodyPr/>
          <a:lstStyle/>
          <a:p>
            <a:pPr>
              <a:defRPr/>
            </a:pPr>
            <a:fld id="{9C723E0E-4F07-CD49-BE2C-9BB645675CFB}" type="slidenum">
              <a:rPr lang="en-US" smtClean="0"/>
              <a:pPr>
                <a:defRPr/>
              </a:pPr>
              <a:t>63</a:t>
            </a:fld>
            <a:endParaRPr lang="en-US" dirty="0"/>
          </a:p>
        </p:txBody>
      </p:sp>
      <p:pic>
        <p:nvPicPr>
          <p:cNvPr id="6" name="Picture 5">
            <a:extLst>
              <a:ext uri="{FF2B5EF4-FFF2-40B4-BE49-F238E27FC236}">
                <a16:creationId xmlns:a16="http://schemas.microsoft.com/office/drawing/2014/main" id="{5C5566CA-A927-E444-ACB2-E3EE599F6943}"/>
              </a:ext>
            </a:extLst>
          </p:cNvPr>
          <p:cNvPicPr>
            <a:picLocks noChangeAspect="1"/>
          </p:cNvPicPr>
          <p:nvPr/>
        </p:nvPicPr>
        <p:blipFill>
          <a:blip r:embed="rId2"/>
          <a:stretch>
            <a:fillRect/>
          </a:stretch>
        </p:blipFill>
        <p:spPr>
          <a:xfrm flipH="1">
            <a:off x="613902" y="2459088"/>
            <a:ext cx="1612900" cy="1612900"/>
          </a:xfrm>
          <a:prstGeom prst="rect">
            <a:avLst/>
          </a:prstGeom>
        </p:spPr>
      </p:pic>
      <p:pic>
        <p:nvPicPr>
          <p:cNvPr id="9" name="Picture 8">
            <a:extLst>
              <a:ext uri="{FF2B5EF4-FFF2-40B4-BE49-F238E27FC236}">
                <a16:creationId xmlns:a16="http://schemas.microsoft.com/office/drawing/2014/main" id="{313027B3-A9AB-924A-80BB-E04199A5B82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67100" y="940766"/>
            <a:ext cx="2565400" cy="1954834"/>
          </a:xfrm>
          <a:prstGeom prst="rect">
            <a:avLst/>
          </a:prstGeom>
        </p:spPr>
      </p:pic>
      <p:sp>
        <p:nvSpPr>
          <p:cNvPr id="11" name="Rounded Rectangle 10">
            <a:extLst>
              <a:ext uri="{FF2B5EF4-FFF2-40B4-BE49-F238E27FC236}">
                <a16:creationId xmlns:a16="http://schemas.microsoft.com/office/drawing/2014/main" id="{DA6D45AF-53BE-AA45-ACA5-15FA059A82AA}"/>
              </a:ext>
            </a:extLst>
          </p:cNvPr>
          <p:cNvSpPr/>
          <p:nvPr/>
        </p:nvSpPr>
        <p:spPr bwMode="auto">
          <a:xfrm>
            <a:off x="6908800" y="3048000"/>
            <a:ext cx="1828800" cy="1168400"/>
          </a:xfrm>
          <a:prstGeom prst="roundRect">
            <a:avLst/>
          </a:prstGeom>
          <a:solidFill>
            <a:schemeClr val="tx1"/>
          </a:solidFill>
          <a:ln w="38100" cap="flat" cmpd="sng" algn="ctr">
            <a:solidFill>
              <a:schemeClr val="accent2"/>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Advertisement website</a:t>
            </a:r>
          </a:p>
        </p:txBody>
      </p:sp>
      <p:sp>
        <p:nvSpPr>
          <p:cNvPr id="12" name="Down Arrow 11">
            <a:extLst>
              <a:ext uri="{FF2B5EF4-FFF2-40B4-BE49-F238E27FC236}">
                <a16:creationId xmlns:a16="http://schemas.microsoft.com/office/drawing/2014/main" id="{02A5FE70-ECC5-B140-8BBC-4E8904F04E9B}"/>
              </a:ext>
            </a:extLst>
          </p:cNvPr>
          <p:cNvSpPr/>
          <p:nvPr/>
        </p:nvSpPr>
        <p:spPr bwMode="auto">
          <a:xfrm rot="3640028">
            <a:off x="2161811" y="917656"/>
            <a:ext cx="1181100" cy="2183931"/>
          </a:xfrm>
          <a:prstGeom prst="downArrow">
            <a:avLst/>
          </a:prstGeom>
          <a:noFill/>
          <a:ln w="12700"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Returned file includes a URL to Ad site</a:t>
            </a:r>
          </a:p>
        </p:txBody>
      </p:sp>
      <p:sp>
        <p:nvSpPr>
          <p:cNvPr id="13" name="Down Arrow 12">
            <a:extLst>
              <a:ext uri="{FF2B5EF4-FFF2-40B4-BE49-F238E27FC236}">
                <a16:creationId xmlns:a16="http://schemas.microsoft.com/office/drawing/2014/main" id="{518F767D-246F-D448-BFF3-6B9C0B7AFBF6}"/>
              </a:ext>
            </a:extLst>
          </p:cNvPr>
          <p:cNvSpPr/>
          <p:nvPr/>
        </p:nvSpPr>
        <p:spPr bwMode="auto">
          <a:xfrm rot="16200000">
            <a:off x="3556000" y="2095500"/>
            <a:ext cx="444500" cy="1790700"/>
          </a:xfrm>
          <a:prstGeom prst="downArrow">
            <a:avLst/>
          </a:prstGeom>
          <a:noFill/>
          <a:ln w="12700" cap="flat" cmpd="sng" algn="ctr">
            <a:solidFill>
              <a:schemeClr val="tx1"/>
            </a:solidFill>
            <a:prstDash val="solid"/>
            <a:round/>
            <a:headEnd type="none" w="med" len="med"/>
            <a:tailEnd type="none" w="med" len="med"/>
          </a:ln>
          <a:effectLst/>
        </p:spPr>
        <p:txBody>
          <a:bodyPr vert="vert"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65" charset="0"/>
              </a:rPr>
              <a:t>Request URL</a:t>
            </a:r>
          </a:p>
        </p:txBody>
      </p:sp>
      <p:sp>
        <p:nvSpPr>
          <p:cNvPr id="15" name="Left Arrow 14">
            <a:extLst>
              <a:ext uri="{FF2B5EF4-FFF2-40B4-BE49-F238E27FC236}">
                <a16:creationId xmlns:a16="http://schemas.microsoft.com/office/drawing/2014/main" id="{B0236E26-AF7D-8041-8BE9-A422FCC7E46A}"/>
              </a:ext>
            </a:extLst>
          </p:cNvPr>
          <p:cNvSpPr/>
          <p:nvPr/>
        </p:nvSpPr>
        <p:spPr bwMode="auto">
          <a:xfrm>
            <a:off x="3949700" y="3213100"/>
            <a:ext cx="2476500" cy="431800"/>
          </a:xfrm>
          <a:prstGeom prst="leftArrow">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65" charset="0"/>
              </a:rPr>
              <a:t>Return a cookie</a:t>
            </a:r>
          </a:p>
        </p:txBody>
      </p:sp>
      <p:sp>
        <p:nvSpPr>
          <p:cNvPr id="16" name="TextBox 15">
            <a:extLst>
              <a:ext uri="{FF2B5EF4-FFF2-40B4-BE49-F238E27FC236}">
                <a16:creationId xmlns:a16="http://schemas.microsoft.com/office/drawing/2014/main" id="{656B161F-3CC5-2D43-834A-DC46DE27F086}"/>
              </a:ext>
            </a:extLst>
          </p:cNvPr>
          <p:cNvSpPr txBox="1"/>
          <p:nvPr/>
        </p:nvSpPr>
        <p:spPr>
          <a:xfrm>
            <a:off x="5422900" y="1206500"/>
            <a:ext cx="869149"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Site-1</a:t>
            </a:r>
          </a:p>
        </p:txBody>
      </p:sp>
      <p:grpSp>
        <p:nvGrpSpPr>
          <p:cNvPr id="20" name="Group 19">
            <a:extLst>
              <a:ext uri="{FF2B5EF4-FFF2-40B4-BE49-F238E27FC236}">
                <a16:creationId xmlns:a16="http://schemas.microsoft.com/office/drawing/2014/main" id="{47DD3D97-5F42-5441-A349-E3985CC1BA1B}"/>
              </a:ext>
            </a:extLst>
          </p:cNvPr>
          <p:cNvGrpSpPr/>
          <p:nvPr/>
        </p:nvGrpSpPr>
        <p:grpSpPr>
          <a:xfrm>
            <a:off x="4064000" y="4711700"/>
            <a:ext cx="2748749" cy="1955800"/>
            <a:chOff x="3340100" y="4622800"/>
            <a:chExt cx="2748749" cy="1955800"/>
          </a:xfrm>
        </p:grpSpPr>
        <p:pic>
          <p:nvPicPr>
            <p:cNvPr id="8" name="Picture 7">
              <a:extLst>
                <a:ext uri="{FF2B5EF4-FFF2-40B4-BE49-F238E27FC236}">
                  <a16:creationId xmlns:a16="http://schemas.microsoft.com/office/drawing/2014/main" id="{4D53227C-C6A0-9C48-9B7E-07E05D28FF50}"/>
                </a:ext>
              </a:extLst>
            </p:cNvPr>
            <p:cNvPicPr>
              <a:picLocks noChangeAspect="1"/>
            </p:cNvPicPr>
            <p:nvPr/>
          </p:nvPicPr>
          <p:blipFill>
            <a:blip r:embed="rId4"/>
            <a:stretch>
              <a:fillRect/>
            </a:stretch>
          </p:blipFill>
          <p:spPr>
            <a:xfrm>
              <a:off x="3340100" y="4622800"/>
              <a:ext cx="1955800" cy="1955800"/>
            </a:xfrm>
            <a:prstGeom prst="rect">
              <a:avLst/>
            </a:prstGeom>
          </p:spPr>
        </p:pic>
        <p:sp>
          <p:nvSpPr>
            <p:cNvPr id="17" name="TextBox 16">
              <a:extLst>
                <a:ext uri="{FF2B5EF4-FFF2-40B4-BE49-F238E27FC236}">
                  <a16:creationId xmlns:a16="http://schemas.microsoft.com/office/drawing/2014/main" id="{CA163C79-DF24-3844-BF25-73853C0A3BB0}"/>
                </a:ext>
              </a:extLst>
            </p:cNvPr>
            <p:cNvSpPr txBox="1"/>
            <p:nvPr/>
          </p:nvSpPr>
          <p:spPr>
            <a:xfrm>
              <a:off x="5219700" y="4826000"/>
              <a:ext cx="869149"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Site-2</a:t>
              </a:r>
            </a:p>
          </p:txBody>
        </p:sp>
      </p:grpSp>
      <p:sp>
        <p:nvSpPr>
          <p:cNvPr id="18" name="Down Arrow 17">
            <a:extLst>
              <a:ext uri="{FF2B5EF4-FFF2-40B4-BE49-F238E27FC236}">
                <a16:creationId xmlns:a16="http://schemas.microsoft.com/office/drawing/2014/main" id="{30137BD2-ADFC-EF40-BD79-95F5CDF93EE5}"/>
              </a:ext>
            </a:extLst>
          </p:cNvPr>
          <p:cNvSpPr/>
          <p:nvPr/>
        </p:nvSpPr>
        <p:spPr bwMode="auto">
          <a:xfrm rot="7520197">
            <a:off x="2466610" y="3597356"/>
            <a:ext cx="1181100" cy="2183931"/>
          </a:xfrm>
          <a:prstGeom prst="downArrow">
            <a:avLst>
              <a:gd name="adj1" fmla="val 37497"/>
              <a:gd name="adj2" fmla="val 50000"/>
            </a:avLst>
          </a:prstGeom>
          <a:noFill/>
          <a:ln w="12700"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65" charset="0"/>
              </a:rPr>
              <a:t>Returned file includes a URL to Ad site</a:t>
            </a:r>
          </a:p>
        </p:txBody>
      </p:sp>
      <p:sp>
        <p:nvSpPr>
          <p:cNvPr id="19" name="TextBox 18">
            <a:extLst>
              <a:ext uri="{FF2B5EF4-FFF2-40B4-BE49-F238E27FC236}">
                <a16:creationId xmlns:a16="http://schemas.microsoft.com/office/drawing/2014/main" id="{ECD04D46-C4D6-D348-8BD4-ABC8276FDC5B}"/>
              </a:ext>
            </a:extLst>
          </p:cNvPr>
          <p:cNvSpPr txBox="1"/>
          <p:nvPr/>
        </p:nvSpPr>
        <p:spPr>
          <a:xfrm>
            <a:off x="368300" y="5391484"/>
            <a:ext cx="2495216" cy="1077218"/>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When user visits the ad site </a:t>
            </a:r>
            <a:r>
              <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the 2</a:t>
            </a:r>
            <a:r>
              <a:rPr lang="en-US" baseline="30000"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nd</a:t>
            </a:r>
            <a:r>
              <a:rPr lang="en-US" dirty="0">
                <a:solidFill>
                  <a:srgbClr val="0B26FF"/>
                </a:solidFill>
                <a:latin typeface="Helvetica Neue" panose="02000503000000020004" pitchFamily="2" charset="0"/>
                <a:ea typeface="Helvetica Neue" panose="02000503000000020004" pitchFamily="2" charset="0"/>
                <a:cs typeface="Helvetica Neue" panose="02000503000000020004" pitchFamily="2" charset="0"/>
              </a:rPr>
              <a:t> time</a:t>
            </a:r>
            <a:r>
              <a:rPr lang="en-US" dirty="0">
                <a:latin typeface="Helvetica Neue" panose="02000503000000020004" pitchFamily="2" charset="0"/>
                <a:ea typeface="Helvetica Neue" panose="02000503000000020004" pitchFamily="2" charset="0"/>
                <a:cs typeface="Helvetica Neue" panose="02000503000000020004" pitchFamily="2" charset="0"/>
              </a:rPr>
              <a:t>, the request contains the cookie from the first visit</a:t>
            </a:r>
          </a:p>
        </p:txBody>
      </p:sp>
      <p:sp>
        <p:nvSpPr>
          <p:cNvPr id="21" name="Down Arrow 20">
            <a:extLst>
              <a:ext uri="{FF2B5EF4-FFF2-40B4-BE49-F238E27FC236}">
                <a16:creationId xmlns:a16="http://schemas.microsoft.com/office/drawing/2014/main" id="{DBA04DB6-E977-8742-8F73-98EE9CD03790}"/>
              </a:ext>
            </a:extLst>
          </p:cNvPr>
          <p:cNvSpPr/>
          <p:nvPr/>
        </p:nvSpPr>
        <p:spPr bwMode="auto">
          <a:xfrm rot="16200000">
            <a:off x="2705100" y="2794000"/>
            <a:ext cx="444500" cy="1790700"/>
          </a:xfrm>
          <a:prstGeom prst="downArrow">
            <a:avLst/>
          </a:prstGeom>
          <a:noFill/>
          <a:ln w="12700" cap="flat" cmpd="sng" algn="ctr">
            <a:solidFill>
              <a:srgbClr val="0B26FF"/>
            </a:solidFill>
            <a:prstDash val="solid"/>
            <a:round/>
            <a:headEnd type="none" w="med" len="med"/>
            <a:tailEnd type="none" w="med" len="med"/>
          </a:ln>
          <a:effectLst/>
        </p:spPr>
        <p:txBody>
          <a:bodyPr vert="vert"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65" charset="0"/>
              </a:rPr>
              <a:t>Request URL</a:t>
            </a:r>
          </a:p>
        </p:txBody>
      </p:sp>
    </p:spTree>
    <p:extLst>
      <p:ext uri="{BB962C8B-B14F-4D97-AF65-F5344CB8AC3E}">
        <p14:creationId xmlns:p14="http://schemas.microsoft.com/office/powerpoint/2010/main" val="173330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8" grpId="0" animBg="1"/>
      <p:bldP spid="19" grpId="0"/>
      <p:bldP spid="21"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Cookie</a:t>
            </a:r>
          </a:p>
        </p:txBody>
      </p:sp>
      <p:sp>
        <p:nvSpPr>
          <p:cNvPr id="3" name="Content Placeholder 2"/>
          <p:cNvSpPr>
            <a:spLocks noGrp="1"/>
          </p:cNvSpPr>
          <p:nvPr>
            <p:ph idx="1"/>
          </p:nvPr>
        </p:nvSpPr>
        <p:spPr/>
        <p:txBody>
          <a:bodyPr>
            <a:normAutofit fontScale="92500" lnSpcReduction="10000"/>
          </a:bodyPr>
          <a:lstStyle/>
          <a:p>
            <a:r>
              <a:rPr lang="en-US" dirty="0"/>
              <a:t>A user visits www.example1.com, which contains an advert from </a:t>
            </a:r>
            <a:r>
              <a:rPr lang="en-US" dirty="0" err="1">
                <a:solidFill>
                  <a:srgbClr val="884B02"/>
                </a:solidFill>
              </a:rPr>
              <a:t>ad.foxytracking.com</a:t>
            </a:r>
            <a:r>
              <a:rPr lang="en-US" dirty="0"/>
              <a:t>, which, when downloaded, sets a cookie belonging to (</a:t>
            </a:r>
            <a:r>
              <a:rPr lang="en-US" dirty="0" err="1"/>
              <a:t>ad.foxytracking.com</a:t>
            </a:r>
            <a:r>
              <a:rPr lang="en-US" dirty="0"/>
              <a:t>). </a:t>
            </a:r>
          </a:p>
          <a:p>
            <a:r>
              <a:rPr lang="en-US" dirty="0"/>
              <a:t>When the same user visits another website, www.example2.com, which also contains an advert from </a:t>
            </a:r>
            <a:r>
              <a:rPr lang="en-US" dirty="0" err="1">
                <a:solidFill>
                  <a:srgbClr val="884B02"/>
                </a:solidFill>
              </a:rPr>
              <a:t>ad.foxytracking.com</a:t>
            </a:r>
            <a:r>
              <a:rPr lang="en-US" dirty="0"/>
              <a:t> </a:t>
            </a:r>
            <a:r>
              <a:rPr lang="en-US" dirty="0">
                <a:sym typeface="Wingdings"/>
              </a:rPr>
              <a:t> when the browser fetches this URL, it will include the </a:t>
            </a:r>
            <a:r>
              <a:rPr lang="en-US" dirty="0"/>
              <a:t>cookie from (</a:t>
            </a:r>
            <a:r>
              <a:rPr lang="en-US" dirty="0" err="1">
                <a:solidFill>
                  <a:srgbClr val="884B02"/>
                </a:solidFill>
              </a:rPr>
              <a:t>ad.foxytracking.com</a:t>
            </a:r>
            <a:r>
              <a:rPr lang="en-US" dirty="0"/>
              <a:t>) in http request.</a:t>
            </a:r>
          </a:p>
          <a:p>
            <a:r>
              <a:rPr lang="en-US" dirty="0"/>
              <a:t>The advertiser can then use these cookies to build up a browsing history of the user across all websites hosting ads from this advertiser.</a:t>
            </a:r>
          </a:p>
        </p:txBody>
      </p:sp>
      <p:sp>
        <p:nvSpPr>
          <p:cNvPr id="4" name="Footer Placeholder 3"/>
          <p:cNvSpPr>
            <a:spLocks noGrp="1"/>
          </p:cNvSpPr>
          <p:nvPr>
            <p:ph type="ftr" sz="quarter" idx="11"/>
          </p:nvPr>
        </p:nvSpPr>
        <p:spPr/>
        <p:txBody>
          <a:bodyPr/>
          <a:lstStyle/>
          <a:p>
            <a:pPr>
              <a:defRPr/>
            </a:pPr>
            <a:r>
              <a:rPr lang="en-US"/>
              <a:t>CS118 - Winter 2025</a:t>
            </a:r>
            <a:endParaRPr lang="en-US" dirty="0"/>
          </a:p>
        </p:txBody>
      </p:sp>
      <p:sp>
        <p:nvSpPr>
          <p:cNvPr id="5" name="Slide Number Placeholder 4"/>
          <p:cNvSpPr>
            <a:spLocks noGrp="1"/>
          </p:cNvSpPr>
          <p:nvPr>
            <p:ph type="sldNum" sz="quarter" idx="12"/>
          </p:nvPr>
        </p:nvSpPr>
        <p:spPr/>
        <p:txBody>
          <a:bodyPr/>
          <a:lstStyle/>
          <a:p>
            <a:pPr>
              <a:defRPr/>
            </a:pPr>
            <a:fld id="{9C723E0E-4F07-CD49-BE2C-9BB645675CFB}" type="slidenum">
              <a:rPr lang="en-US" smtClean="0"/>
              <a:pPr>
                <a:defRPr/>
              </a:pPr>
              <a:t>64</a:t>
            </a:fld>
            <a:endParaRPr lang="en-US" dirty="0"/>
          </a:p>
        </p:txBody>
      </p:sp>
    </p:spTree>
    <p:extLst>
      <p:ext uri="{BB962C8B-B14F-4D97-AF65-F5344CB8AC3E}">
        <p14:creationId xmlns:p14="http://schemas.microsoft.com/office/powerpoint/2010/main" val="260667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545F69-3C3F-CC28-B803-6E592D9CAB74}"/>
              </a:ext>
            </a:extLst>
          </p:cNvPr>
          <p:cNvSpPr>
            <a:spLocks noGrp="1"/>
          </p:cNvSpPr>
          <p:nvPr>
            <p:ph idx="1"/>
          </p:nvPr>
        </p:nvSpPr>
        <p:spPr>
          <a:xfrm>
            <a:off x="551778" y="1242665"/>
            <a:ext cx="7886700" cy="3263504"/>
          </a:xfrm>
        </p:spPr>
        <p:txBody>
          <a:bodyPr>
            <a:normAutofit fontScale="92500" lnSpcReduction="20000"/>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Create an Internet application process at two hosts/end systems</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Each above process creates an Internet socket (via socket API)</a:t>
            </a:r>
          </a:p>
          <a:p>
            <a:pPr lvl="1">
              <a:lnSpc>
                <a:spcPct val="150000"/>
              </a:lnSpc>
            </a:pPr>
            <a:r>
              <a:rPr lang="en-US" dirty="0">
                <a:latin typeface="Helvetica Neue" panose="02000503000000020004" pitchFamily="2" charset="0"/>
                <a:ea typeface="Helvetica Neue" panose="02000503000000020004" pitchFamily="2" charset="0"/>
                <a:cs typeface="Helvetica Neue" panose="02000503000000020004" pitchFamily="2" charset="0"/>
              </a:rPr>
              <a:t>As you create a socket, you need to select what transport service to use</a:t>
            </a:r>
          </a:p>
        </p:txBody>
      </p:sp>
      <p:sp>
        <p:nvSpPr>
          <p:cNvPr id="3" name="Title 2">
            <a:extLst>
              <a:ext uri="{FF2B5EF4-FFF2-40B4-BE49-F238E27FC236}">
                <a16:creationId xmlns:a16="http://schemas.microsoft.com/office/drawing/2014/main" id="{716197A5-5ADF-2B4F-77C7-012E8E06A1F8}"/>
              </a:ext>
            </a:extLst>
          </p:cNvPr>
          <p:cNvSpPr>
            <a:spLocks noGrp="1"/>
          </p:cNvSpPr>
          <p:nvPr>
            <p:ph type="title"/>
          </p:nvPr>
        </p:nvSpPr>
        <p:spPr>
          <a:xfrm>
            <a:off x="0" y="328265"/>
            <a:ext cx="9144000" cy="914400"/>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Step 1: Application process</a:t>
            </a:r>
          </a:p>
        </p:txBody>
      </p:sp>
      <p:grpSp>
        <p:nvGrpSpPr>
          <p:cNvPr id="5" name="Group 60">
            <a:extLst>
              <a:ext uri="{FF2B5EF4-FFF2-40B4-BE49-F238E27FC236}">
                <a16:creationId xmlns:a16="http://schemas.microsoft.com/office/drawing/2014/main" id="{9D044209-2132-1A89-8E48-6E341FC71568}"/>
              </a:ext>
            </a:extLst>
          </p:cNvPr>
          <p:cNvGrpSpPr>
            <a:grpSpLocks/>
          </p:cNvGrpSpPr>
          <p:nvPr/>
        </p:nvGrpSpPr>
        <p:grpSpPr bwMode="auto">
          <a:xfrm>
            <a:off x="1250336" y="4905595"/>
            <a:ext cx="6231128" cy="1902619"/>
            <a:chOff x="358775" y="3459163"/>
            <a:chExt cx="8308172" cy="2536825"/>
          </a:xfrm>
        </p:grpSpPr>
        <p:sp>
          <p:nvSpPr>
            <p:cNvPr id="6" name="Freeform 44">
              <a:extLst>
                <a:ext uri="{FF2B5EF4-FFF2-40B4-BE49-F238E27FC236}">
                  <a16:creationId xmlns:a16="http://schemas.microsoft.com/office/drawing/2014/main" id="{B8BDBDFA-DD94-24D3-0D3C-278ACCEB8A52}"/>
                </a:ext>
              </a:extLst>
            </p:cNvPr>
            <p:cNvSpPr>
              <a:spLocks/>
            </p:cNvSpPr>
            <p:nvPr/>
          </p:nvSpPr>
          <p:spPr bwMode="auto">
            <a:xfrm>
              <a:off x="6654800" y="3468688"/>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Freeform 7">
              <a:extLst>
                <a:ext uri="{FF2B5EF4-FFF2-40B4-BE49-F238E27FC236}">
                  <a16:creationId xmlns:a16="http://schemas.microsoft.com/office/drawing/2014/main" id="{FCC5B6A8-2236-6BC6-1453-2D8B4BBBFE7C}"/>
                </a:ext>
              </a:extLst>
            </p:cNvPr>
            <p:cNvSpPr>
              <a:spLocks/>
            </p:cNvSpPr>
            <p:nvPr/>
          </p:nvSpPr>
          <p:spPr bwMode="auto">
            <a:xfrm>
              <a:off x="3340100" y="4765675"/>
              <a:ext cx="1808163"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Text Box 51">
              <a:extLst>
                <a:ext uri="{FF2B5EF4-FFF2-40B4-BE49-F238E27FC236}">
                  <a16:creationId xmlns:a16="http://schemas.microsoft.com/office/drawing/2014/main" id="{ACE62303-0ADE-09CF-401B-FCC98651393B}"/>
                </a:ext>
              </a:extLst>
            </p:cNvPr>
            <p:cNvSpPr txBox="1">
              <a:spLocks noChangeArrowheads="1"/>
            </p:cNvSpPr>
            <p:nvPr/>
          </p:nvSpPr>
          <p:spPr bwMode="auto">
            <a:xfrm>
              <a:off x="3745179" y="4897437"/>
              <a:ext cx="9408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20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Internet</a:t>
              </a:r>
            </a:p>
          </p:txBody>
        </p:sp>
        <p:sp>
          <p:nvSpPr>
            <p:cNvPr id="9" name="Line 52">
              <a:extLst>
                <a:ext uri="{FF2B5EF4-FFF2-40B4-BE49-F238E27FC236}">
                  <a16:creationId xmlns:a16="http://schemas.microsoft.com/office/drawing/2014/main" id="{CB21D5E2-E3FE-4E93-69F8-D808C2B48E43}"/>
                </a:ext>
              </a:extLst>
            </p:cNvPr>
            <p:cNvSpPr>
              <a:spLocks noChangeShapeType="1"/>
            </p:cNvSpPr>
            <p:nvPr/>
          </p:nvSpPr>
          <p:spPr bwMode="auto">
            <a:xfrm>
              <a:off x="3098800" y="5308600"/>
              <a:ext cx="22113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 Box 53">
              <a:extLst>
                <a:ext uri="{FF2B5EF4-FFF2-40B4-BE49-F238E27FC236}">
                  <a16:creationId xmlns:a16="http://schemas.microsoft.com/office/drawing/2014/main" id="{BC9541F6-60E6-2850-A997-BF87C6558D9B}"/>
                </a:ext>
              </a:extLst>
            </p:cNvPr>
            <p:cNvSpPr txBox="1">
              <a:spLocks noChangeArrowheads="1"/>
            </p:cNvSpPr>
            <p:nvPr/>
          </p:nvSpPr>
          <p:spPr bwMode="auto">
            <a:xfrm>
              <a:off x="7119938" y="4533900"/>
              <a:ext cx="1157327"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dirty="0">
                  <a:solidFill>
                    <a:srgbClr val="CC0000"/>
                  </a:solidFill>
                  <a:latin typeface="Helvetica Neue" panose="02000503000000020004" pitchFamily="2" charset="0"/>
                  <a:ea typeface="Helvetica Neue" panose="02000503000000020004" pitchFamily="2" charset="0"/>
                  <a:cs typeface="Helvetica Neue" panose="02000503000000020004" pitchFamily="2" charset="0"/>
                </a:rPr>
                <a:t>controlled</a:t>
              </a:r>
            </a:p>
            <a:p>
              <a:pPr>
                <a:spcBef>
                  <a:spcPct val="0"/>
                </a:spcBef>
                <a:buClrTx/>
                <a:buSzTx/>
                <a:buFontTx/>
                <a:buNone/>
              </a:pPr>
              <a:r>
                <a:rPr lang="en-US" altLang="en-US" sz="1200" dirty="0">
                  <a:solidFill>
                    <a:srgbClr val="CC0000"/>
                  </a:solidFill>
                  <a:latin typeface="Helvetica Neue" panose="02000503000000020004" pitchFamily="2" charset="0"/>
                  <a:ea typeface="Helvetica Neue" panose="02000503000000020004" pitchFamily="2" charset="0"/>
                  <a:cs typeface="Helvetica Neue" panose="02000503000000020004" pitchFamily="2" charset="0"/>
                </a:rPr>
                <a:t>by OS</a:t>
              </a:r>
            </a:p>
            <a:p>
              <a:pPr>
                <a:spcBef>
                  <a:spcPct val="0"/>
                </a:spcBef>
                <a:buClrTx/>
                <a:buSzTx/>
                <a:buFontTx/>
                <a:buNone/>
              </a:pPr>
              <a:endParaRPr lang="en-US" altLang="en-US" sz="1200" dirty="0">
                <a:solidFill>
                  <a:srgbClr val="CC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 Box 56">
              <a:extLst>
                <a:ext uri="{FF2B5EF4-FFF2-40B4-BE49-F238E27FC236}">
                  <a16:creationId xmlns:a16="http://schemas.microsoft.com/office/drawing/2014/main" id="{BB7D433F-0550-7C10-3133-74F330C8E799}"/>
                </a:ext>
              </a:extLst>
            </p:cNvPr>
            <p:cNvSpPr txBox="1">
              <a:spLocks noChangeArrowheads="1"/>
            </p:cNvSpPr>
            <p:nvPr/>
          </p:nvSpPr>
          <p:spPr bwMode="auto">
            <a:xfrm>
              <a:off x="7097713" y="3633788"/>
              <a:ext cx="1569234"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buClrTx/>
                <a:buSzTx/>
                <a:buFontTx/>
                <a:buNone/>
              </a:pPr>
              <a:r>
                <a:rPr lang="en-US" altLang="en-US" sz="1200">
                  <a:solidFill>
                    <a:srgbClr val="CC0000"/>
                  </a:solidFill>
                  <a:latin typeface="Helvetica Neue" panose="02000503000000020004" pitchFamily="2" charset="0"/>
                  <a:ea typeface="Helvetica Neue" panose="02000503000000020004" pitchFamily="2" charset="0"/>
                  <a:cs typeface="Helvetica Neue" panose="02000503000000020004" pitchFamily="2" charset="0"/>
                </a:rPr>
                <a:t>controlled by</a:t>
              </a:r>
            </a:p>
            <a:p>
              <a:pPr>
                <a:lnSpc>
                  <a:spcPct val="90000"/>
                </a:lnSpc>
                <a:spcBef>
                  <a:spcPct val="0"/>
                </a:spcBef>
                <a:buClrTx/>
                <a:buSzTx/>
                <a:buFontTx/>
                <a:buNone/>
              </a:pPr>
              <a:r>
                <a:rPr lang="en-US" altLang="en-US" sz="1200">
                  <a:solidFill>
                    <a:srgbClr val="CC0000"/>
                  </a:solidFill>
                  <a:latin typeface="Helvetica Neue" panose="02000503000000020004" pitchFamily="2" charset="0"/>
                  <a:ea typeface="Helvetica Neue" panose="02000503000000020004" pitchFamily="2" charset="0"/>
                  <a:cs typeface="Helvetica Neue" panose="02000503000000020004" pitchFamily="2" charset="0"/>
                </a:rPr>
                <a:t>app developer</a:t>
              </a:r>
            </a:p>
          </p:txBody>
        </p:sp>
        <p:sp>
          <p:nvSpPr>
            <p:cNvPr id="12" name="Freeform 50">
              <a:extLst>
                <a:ext uri="{FF2B5EF4-FFF2-40B4-BE49-F238E27FC236}">
                  <a16:creationId xmlns:a16="http://schemas.microsoft.com/office/drawing/2014/main" id="{34E271BD-70C6-44C1-2CA0-86A0227B2493}"/>
                </a:ext>
              </a:extLst>
            </p:cNvPr>
            <p:cNvSpPr>
              <a:spLocks/>
            </p:cNvSpPr>
            <p:nvPr/>
          </p:nvSpPr>
          <p:spPr bwMode="auto">
            <a:xfrm>
              <a:off x="914400" y="3532188"/>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Rectangle 23">
              <a:extLst>
                <a:ext uri="{FF2B5EF4-FFF2-40B4-BE49-F238E27FC236}">
                  <a16:creationId xmlns:a16="http://schemas.microsoft.com/office/drawing/2014/main" id="{3E3AEB58-F079-B96D-D405-9CE586080487}"/>
                </a:ext>
              </a:extLst>
            </p:cNvPr>
            <p:cNvSpPr>
              <a:spLocks noChangeArrowheads="1"/>
            </p:cNvSpPr>
            <p:nvPr/>
          </p:nvSpPr>
          <p:spPr bwMode="auto">
            <a:xfrm>
              <a:off x="1717675" y="3487738"/>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Rectangle 24">
              <a:extLst>
                <a:ext uri="{FF2B5EF4-FFF2-40B4-BE49-F238E27FC236}">
                  <a16:creationId xmlns:a16="http://schemas.microsoft.com/office/drawing/2014/main" id="{D5809FDC-53FD-4241-0BC1-12CF39628662}"/>
                </a:ext>
              </a:extLst>
            </p:cNvPr>
            <p:cNvSpPr>
              <a:spLocks noChangeArrowheads="1"/>
            </p:cNvSpPr>
            <p:nvPr/>
          </p:nvSpPr>
          <p:spPr bwMode="auto">
            <a:xfrm>
              <a:off x="1679575" y="3541713"/>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Line 25">
              <a:extLst>
                <a:ext uri="{FF2B5EF4-FFF2-40B4-BE49-F238E27FC236}">
                  <a16:creationId xmlns:a16="http://schemas.microsoft.com/office/drawing/2014/main" id="{77457374-A616-14A4-D933-38F2437E38F7}"/>
                </a:ext>
              </a:extLst>
            </p:cNvPr>
            <p:cNvSpPr>
              <a:spLocks noChangeShapeType="1"/>
            </p:cNvSpPr>
            <p:nvPr/>
          </p:nvSpPr>
          <p:spPr bwMode="auto">
            <a:xfrm>
              <a:off x="1689100" y="43021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 name="Text Box 26">
              <a:extLst>
                <a:ext uri="{FF2B5EF4-FFF2-40B4-BE49-F238E27FC236}">
                  <a16:creationId xmlns:a16="http://schemas.microsoft.com/office/drawing/2014/main" id="{062CBD3C-E060-0756-68B0-8F86049E8BE1}"/>
                </a:ext>
              </a:extLst>
            </p:cNvPr>
            <p:cNvSpPr txBox="1">
              <a:spLocks noChangeArrowheads="1"/>
            </p:cNvSpPr>
            <p:nvPr/>
          </p:nvSpPr>
          <p:spPr bwMode="auto">
            <a:xfrm>
              <a:off x="1646238" y="4284663"/>
              <a:ext cx="1317625" cy="33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050">
                  <a:solidFill>
                    <a:srgbClr val="969696"/>
                  </a:solidFill>
                  <a:latin typeface="Helvetica Neue" panose="02000503000000020004" pitchFamily="2" charset="0"/>
                  <a:ea typeface="Helvetica Neue" panose="02000503000000020004" pitchFamily="2" charset="0"/>
                  <a:cs typeface="Helvetica Neue" panose="02000503000000020004" pitchFamily="2" charset="0"/>
                </a:rPr>
                <a:t>transport</a:t>
              </a:r>
            </a:p>
          </p:txBody>
        </p:sp>
        <p:sp>
          <p:nvSpPr>
            <p:cNvPr id="17" name="Line 27">
              <a:extLst>
                <a:ext uri="{FF2B5EF4-FFF2-40B4-BE49-F238E27FC236}">
                  <a16:creationId xmlns:a16="http://schemas.microsoft.com/office/drawing/2014/main" id="{F239E5ED-4D91-2213-B9C8-42107C4D3E2D}"/>
                </a:ext>
              </a:extLst>
            </p:cNvPr>
            <p:cNvSpPr>
              <a:spLocks noChangeShapeType="1"/>
            </p:cNvSpPr>
            <p:nvPr/>
          </p:nvSpPr>
          <p:spPr bwMode="auto">
            <a:xfrm>
              <a:off x="1697038" y="46228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Line 28">
              <a:extLst>
                <a:ext uri="{FF2B5EF4-FFF2-40B4-BE49-F238E27FC236}">
                  <a16:creationId xmlns:a16="http://schemas.microsoft.com/office/drawing/2014/main" id="{19D126E9-A8AF-6B90-5DCD-5C44A23E1950}"/>
                </a:ext>
              </a:extLst>
            </p:cNvPr>
            <p:cNvSpPr>
              <a:spLocks noChangeShapeType="1"/>
            </p:cNvSpPr>
            <p:nvPr/>
          </p:nvSpPr>
          <p:spPr bwMode="auto">
            <a:xfrm>
              <a:off x="1682750" y="49323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 name="Line 29">
              <a:extLst>
                <a:ext uri="{FF2B5EF4-FFF2-40B4-BE49-F238E27FC236}">
                  <a16:creationId xmlns:a16="http://schemas.microsoft.com/office/drawing/2014/main" id="{3A0C3188-052C-2B58-2D0D-41393D7E0C1D}"/>
                </a:ext>
              </a:extLst>
            </p:cNvPr>
            <p:cNvSpPr>
              <a:spLocks noChangeShapeType="1"/>
            </p:cNvSpPr>
            <p:nvPr/>
          </p:nvSpPr>
          <p:spPr bwMode="auto">
            <a:xfrm>
              <a:off x="1682750" y="52181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0" name="Text Box 26">
              <a:extLst>
                <a:ext uri="{FF2B5EF4-FFF2-40B4-BE49-F238E27FC236}">
                  <a16:creationId xmlns:a16="http://schemas.microsoft.com/office/drawing/2014/main" id="{A0D1C2E5-15AB-46CB-F684-70F43B4CFDEF}"/>
                </a:ext>
              </a:extLst>
            </p:cNvPr>
            <p:cNvSpPr txBox="1">
              <a:spLocks noChangeArrowheads="1"/>
            </p:cNvSpPr>
            <p:nvPr/>
          </p:nvSpPr>
          <p:spPr bwMode="auto">
            <a:xfrm>
              <a:off x="1681163" y="3532188"/>
              <a:ext cx="1317625" cy="33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05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application</a:t>
              </a:r>
            </a:p>
          </p:txBody>
        </p:sp>
        <p:sp>
          <p:nvSpPr>
            <p:cNvPr id="21" name="Text Box 26">
              <a:extLst>
                <a:ext uri="{FF2B5EF4-FFF2-40B4-BE49-F238E27FC236}">
                  <a16:creationId xmlns:a16="http://schemas.microsoft.com/office/drawing/2014/main" id="{FA92CA87-3A3B-63B1-D2BB-73EF07C47287}"/>
                </a:ext>
              </a:extLst>
            </p:cNvPr>
            <p:cNvSpPr txBox="1">
              <a:spLocks noChangeArrowheads="1"/>
            </p:cNvSpPr>
            <p:nvPr/>
          </p:nvSpPr>
          <p:spPr bwMode="auto">
            <a:xfrm>
              <a:off x="1636712" y="5189537"/>
              <a:ext cx="1317625" cy="33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050">
                  <a:solidFill>
                    <a:srgbClr val="969696"/>
                  </a:solidFill>
                  <a:latin typeface="Helvetica Neue" panose="02000503000000020004" pitchFamily="2" charset="0"/>
                  <a:ea typeface="Helvetica Neue" panose="02000503000000020004" pitchFamily="2" charset="0"/>
                  <a:cs typeface="Helvetica Neue" panose="02000503000000020004" pitchFamily="2" charset="0"/>
                </a:rPr>
                <a:t>physical</a:t>
              </a:r>
            </a:p>
          </p:txBody>
        </p:sp>
        <p:sp>
          <p:nvSpPr>
            <p:cNvPr id="22" name="Text Box 26">
              <a:extLst>
                <a:ext uri="{FF2B5EF4-FFF2-40B4-BE49-F238E27FC236}">
                  <a16:creationId xmlns:a16="http://schemas.microsoft.com/office/drawing/2014/main" id="{6A0C2EAB-3A2D-4E70-D40A-692B6A885ECF}"/>
                </a:ext>
              </a:extLst>
            </p:cNvPr>
            <p:cNvSpPr txBox="1">
              <a:spLocks noChangeArrowheads="1"/>
            </p:cNvSpPr>
            <p:nvPr/>
          </p:nvSpPr>
          <p:spPr bwMode="auto">
            <a:xfrm>
              <a:off x="1655763" y="4903788"/>
              <a:ext cx="1317625" cy="33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050">
                  <a:solidFill>
                    <a:srgbClr val="969696"/>
                  </a:solidFill>
                  <a:latin typeface="Helvetica Neue" panose="02000503000000020004" pitchFamily="2" charset="0"/>
                  <a:ea typeface="Helvetica Neue" panose="02000503000000020004" pitchFamily="2" charset="0"/>
                  <a:cs typeface="Helvetica Neue" panose="02000503000000020004" pitchFamily="2" charset="0"/>
                </a:rPr>
                <a:t>link</a:t>
              </a:r>
            </a:p>
          </p:txBody>
        </p:sp>
        <p:sp>
          <p:nvSpPr>
            <p:cNvPr id="23" name="Text Box 26">
              <a:extLst>
                <a:ext uri="{FF2B5EF4-FFF2-40B4-BE49-F238E27FC236}">
                  <a16:creationId xmlns:a16="http://schemas.microsoft.com/office/drawing/2014/main" id="{B3E0D0A2-582F-1D89-F7C5-189D9BD89A7F}"/>
                </a:ext>
              </a:extLst>
            </p:cNvPr>
            <p:cNvSpPr txBox="1">
              <a:spLocks noChangeArrowheads="1"/>
            </p:cNvSpPr>
            <p:nvPr/>
          </p:nvSpPr>
          <p:spPr bwMode="auto">
            <a:xfrm>
              <a:off x="1646238" y="4608514"/>
              <a:ext cx="1317625" cy="33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050">
                  <a:solidFill>
                    <a:srgbClr val="969696"/>
                  </a:solidFill>
                  <a:latin typeface="Helvetica Neue" panose="02000503000000020004" pitchFamily="2" charset="0"/>
                  <a:ea typeface="Helvetica Neue" panose="02000503000000020004" pitchFamily="2" charset="0"/>
                  <a:cs typeface="Helvetica Neue" panose="02000503000000020004" pitchFamily="2" charset="0"/>
                </a:rPr>
                <a:t>network</a:t>
              </a:r>
            </a:p>
          </p:txBody>
        </p:sp>
        <p:sp>
          <p:nvSpPr>
            <p:cNvPr id="24" name="Oval 62">
              <a:extLst>
                <a:ext uri="{FF2B5EF4-FFF2-40B4-BE49-F238E27FC236}">
                  <a16:creationId xmlns:a16="http://schemas.microsoft.com/office/drawing/2014/main" id="{FE1E1A15-74EB-98BE-2F1C-2E521CB69E24}"/>
                </a:ext>
              </a:extLst>
            </p:cNvPr>
            <p:cNvSpPr>
              <a:spLocks noChangeArrowheads="1"/>
            </p:cNvSpPr>
            <p:nvPr/>
          </p:nvSpPr>
          <p:spPr bwMode="auto">
            <a:xfrm>
              <a:off x="1814513" y="3806825"/>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20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process</a:t>
              </a:r>
            </a:p>
          </p:txBody>
        </p:sp>
        <p:grpSp>
          <p:nvGrpSpPr>
            <p:cNvPr id="25" name="Group 63">
              <a:extLst>
                <a:ext uri="{FF2B5EF4-FFF2-40B4-BE49-F238E27FC236}">
                  <a16:creationId xmlns:a16="http://schemas.microsoft.com/office/drawing/2014/main" id="{A52D7C01-C0C8-547A-AD32-4599F469684B}"/>
                </a:ext>
              </a:extLst>
            </p:cNvPr>
            <p:cNvGrpSpPr>
              <a:grpSpLocks/>
            </p:cNvGrpSpPr>
            <p:nvPr/>
          </p:nvGrpSpPr>
          <p:grpSpPr bwMode="auto">
            <a:xfrm>
              <a:off x="2062163" y="4167188"/>
              <a:ext cx="546100" cy="225425"/>
              <a:chOff x="1287" y="2524"/>
              <a:chExt cx="260" cy="100"/>
            </a:xfrm>
          </p:grpSpPr>
          <p:sp>
            <p:nvSpPr>
              <p:cNvPr id="55" name="Rectangle 64">
                <a:extLst>
                  <a:ext uri="{FF2B5EF4-FFF2-40B4-BE49-F238E27FC236}">
                    <a16:creationId xmlns:a16="http://schemas.microsoft.com/office/drawing/2014/main" id="{3EDD3954-9E79-25E4-99CB-71681F9FB89A}"/>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buClr>
                    <a:srgbClr val="3333CC"/>
                  </a:buClr>
                </a:pPr>
                <a:endParaRPr lang="en-US" altLang="en-US" sz="15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6" name="Rectangle 65">
                <a:extLst>
                  <a:ext uri="{FF2B5EF4-FFF2-40B4-BE49-F238E27FC236}">
                    <a16:creationId xmlns:a16="http://schemas.microsoft.com/office/drawing/2014/main" id="{203F4BBB-CC0F-FD39-DF5F-7EE2267B61E0}"/>
                  </a:ext>
                </a:extLst>
              </p:cNvPr>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buClr>
                    <a:srgbClr val="3333CC"/>
                  </a:buClr>
                </a:pPr>
                <a:endParaRPr lang="en-US" altLang="en-US" sz="15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7" name="Rectangle 66">
                <a:extLst>
                  <a:ext uri="{FF2B5EF4-FFF2-40B4-BE49-F238E27FC236}">
                    <a16:creationId xmlns:a16="http://schemas.microsoft.com/office/drawing/2014/main" id="{DD932E05-315E-174E-0FC5-936592874868}"/>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buClr>
                    <a:srgbClr val="3333CC"/>
                  </a:buClr>
                </a:pPr>
                <a:endParaRPr lang="en-US" altLang="en-US" sz="15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8" name="Rectangle 67">
                <a:extLst>
                  <a:ext uri="{FF2B5EF4-FFF2-40B4-BE49-F238E27FC236}">
                    <a16:creationId xmlns:a16="http://schemas.microsoft.com/office/drawing/2014/main" id="{FD8274C4-8E83-3826-B014-8AEC63E091C9}"/>
                  </a:ext>
                </a:extLst>
              </p:cNvPr>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buClr>
                    <a:srgbClr val="3333CC"/>
                  </a:buClr>
                </a:pPr>
                <a:endParaRPr lang="en-US" altLang="en-US" sz="15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6" name="Rectangle 23">
              <a:extLst>
                <a:ext uri="{FF2B5EF4-FFF2-40B4-BE49-F238E27FC236}">
                  <a16:creationId xmlns:a16="http://schemas.microsoft.com/office/drawing/2014/main" id="{078413E8-11BA-BE16-7DC8-673B04C370BF}"/>
                </a:ext>
              </a:extLst>
            </p:cNvPr>
            <p:cNvSpPr>
              <a:spLocks noChangeArrowheads="1"/>
            </p:cNvSpPr>
            <p:nvPr/>
          </p:nvSpPr>
          <p:spPr bwMode="auto">
            <a:xfrm>
              <a:off x="5380038" y="345916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7" name="Rectangle 24">
              <a:extLst>
                <a:ext uri="{FF2B5EF4-FFF2-40B4-BE49-F238E27FC236}">
                  <a16:creationId xmlns:a16="http://schemas.microsoft.com/office/drawing/2014/main" id="{E068FDAE-8158-1D44-42B4-FBBFF051540A}"/>
                </a:ext>
              </a:extLst>
            </p:cNvPr>
            <p:cNvSpPr>
              <a:spLocks noChangeArrowheads="1"/>
            </p:cNvSpPr>
            <p:nvPr/>
          </p:nvSpPr>
          <p:spPr bwMode="auto">
            <a:xfrm>
              <a:off x="5341938" y="3513138"/>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8" name="Line 25">
              <a:extLst>
                <a:ext uri="{FF2B5EF4-FFF2-40B4-BE49-F238E27FC236}">
                  <a16:creationId xmlns:a16="http://schemas.microsoft.com/office/drawing/2014/main" id="{9C92B39F-509B-942A-396A-11D979CCE975}"/>
                </a:ext>
              </a:extLst>
            </p:cNvPr>
            <p:cNvSpPr>
              <a:spLocks noChangeShapeType="1"/>
            </p:cNvSpPr>
            <p:nvPr/>
          </p:nvSpPr>
          <p:spPr bwMode="auto">
            <a:xfrm>
              <a:off x="5351463" y="42735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9" name="Text Box 26">
              <a:extLst>
                <a:ext uri="{FF2B5EF4-FFF2-40B4-BE49-F238E27FC236}">
                  <a16:creationId xmlns:a16="http://schemas.microsoft.com/office/drawing/2014/main" id="{6801487C-1F91-309C-D27A-4DDD6511A452}"/>
                </a:ext>
              </a:extLst>
            </p:cNvPr>
            <p:cNvSpPr txBox="1">
              <a:spLocks noChangeArrowheads="1"/>
            </p:cNvSpPr>
            <p:nvPr/>
          </p:nvSpPr>
          <p:spPr bwMode="auto">
            <a:xfrm>
              <a:off x="5308600" y="4256088"/>
              <a:ext cx="1317625" cy="33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050">
                  <a:solidFill>
                    <a:srgbClr val="969696"/>
                  </a:solidFill>
                  <a:latin typeface="Helvetica Neue" panose="02000503000000020004" pitchFamily="2" charset="0"/>
                  <a:ea typeface="Helvetica Neue" panose="02000503000000020004" pitchFamily="2" charset="0"/>
                  <a:cs typeface="Helvetica Neue" panose="02000503000000020004" pitchFamily="2" charset="0"/>
                </a:rPr>
                <a:t>transport</a:t>
              </a:r>
            </a:p>
          </p:txBody>
        </p:sp>
        <p:sp>
          <p:nvSpPr>
            <p:cNvPr id="30" name="Line 27">
              <a:extLst>
                <a:ext uri="{FF2B5EF4-FFF2-40B4-BE49-F238E27FC236}">
                  <a16:creationId xmlns:a16="http://schemas.microsoft.com/office/drawing/2014/main" id="{E1ED03DC-9E3F-4F28-203A-0151898001BE}"/>
                </a:ext>
              </a:extLst>
            </p:cNvPr>
            <p:cNvSpPr>
              <a:spLocks noChangeShapeType="1"/>
            </p:cNvSpPr>
            <p:nvPr/>
          </p:nvSpPr>
          <p:spPr bwMode="auto">
            <a:xfrm>
              <a:off x="5359400" y="45942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1" name="Line 28">
              <a:extLst>
                <a:ext uri="{FF2B5EF4-FFF2-40B4-BE49-F238E27FC236}">
                  <a16:creationId xmlns:a16="http://schemas.microsoft.com/office/drawing/2014/main" id="{1276C885-5E53-FAE9-6FB4-F29A6D4BFC8A}"/>
                </a:ext>
              </a:extLst>
            </p:cNvPr>
            <p:cNvSpPr>
              <a:spLocks noChangeShapeType="1"/>
            </p:cNvSpPr>
            <p:nvPr/>
          </p:nvSpPr>
          <p:spPr bwMode="auto">
            <a:xfrm>
              <a:off x="5345113" y="49037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2" name="Line 29">
              <a:extLst>
                <a:ext uri="{FF2B5EF4-FFF2-40B4-BE49-F238E27FC236}">
                  <a16:creationId xmlns:a16="http://schemas.microsoft.com/office/drawing/2014/main" id="{49F4A8C0-B561-E817-13E4-2C03FF54CE71}"/>
                </a:ext>
              </a:extLst>
            </p:cNvPr>
            <p:cNvSpPr>
              <a:spLocks noChangeShapeType="1"/>
            </p:cNvSpPr>
            <p:nvPr/>
          </p:nvSpPr>
          <p:spPr bwMode="auto">
            <a:xfrm>
              <a:off x="5345113" y="51895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Text Box 26">
              <a:extLst>
                <a:ext uri="{FF2B5EF4-FFF2-40B4-BE49-F238E27FC236}">
                  <a16:creationId xmlns:a16="http://schemas.microsoft.com/office/drawing/2014/main" id="{2CFCCDA9-4C0D-9638-F75F-FEB604A8BE7C}"/>
                </a:ext>
              </a:extLst>
            </p:cNvPr>
            <p:cNvSpPr txBox="1">
              <a:spLocks noChangeArrowheads="1"/>
            </p:cNvSpPr>
            <p:nvPr/>
          </p:nvSpPr>
          <p:spPr bwMode="auto">
            <a:xfrm>
              <a:off x="5343525" y="3503614"/>
              <a:ext cx="1317625" cy="33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05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application</a:t>
              </a:r>
            </a:p>
          </p:txBody>
        </p:sp>
        <p:sp>
          <p:nvSpPr>
            <p:cNvPr id="34" name="Text Box 26">
              <a:extLst>
                <a:ext uri="{FF2B5EF4-FFF2-40B4-BE49-F238E27FC236}">
                  <a16:creationId xmlns:a16="http://schemas.microsoft.com/office/drawing/2014/main" id="{5130ED60-433D-1ED8-ABC2-51BA55028244}"/>
                </a:ext>
              </a:extLst>
            </p:cNvPr>
            <p:cNvSpPr txBox="1">
              <a:spLocks noChangeArrowheads="1"/>
            </p:cNvSpPr>
            <p:nvPr/>
          </p:nvSpPr>
          <p:spPr bwMode="auto">
            <a:xfrm>
              <a:off x="5299076" y="5160963"/>
              <a:ext cx="1317625" cy="33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050">
                  <a:solidFill>
                    <a:srgbClr val="969696"/>
                  </a:solidFill>
                  <a:latin typeface="Helvetica Neue" panose="02000503000000020004" pitchFamily="2" charset="0"/>
                  <a:ea typeface="Helvetica Neue" panose="02000503000000020004" pitchFamily="2" charset="0"/>
                  <a:cs typeface="Helvetica Neue" panose="02000503000000020004" pitchFamily="2" charset="0"/>
                </a:rPr>
                <a:t>physical</a:t>
              </a:r>
            </a:p>
          </p:txBody>
        </p:sp>
        <p:sp>
          <p:nvSpPr>
            <p:cNvPr id="35" name="Text Box 26">
              <a:extLst>
                <a:ext uri="{FF2B5EF4-FFF2-40B4-BE49-F238E27FC236}">
                  <a16:creationId xmlns:a16="http://schemas.microsoft.com/office/drawing/2014/main" id="{4484A8E0-F52F-B68D-9C6D-5C1963185EC7}"/>
                </a:ext>
              </a:extLst>
            </p:cNvPr>
            <p:cNvSpPr txBox="1">
              <a:spLocks noChangeArrowheads="1"/>
            </p:cNvSpPr>
            <p:nvPr/>
          </p:nvSpPr>
          <p:spPr bwMode="auto">
            <a:xfrm>
              <a:off x="5318125" y="4875213"/>
              <a:ext cx="1317625" cy="33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050">
                  <a:solidFill>
                    <a:srgbClr val="969696"/>
                  </a:solidFill>
                  <a:latin typeface="Helvetica Neue" panose="02000503000000020004" pitchFamily="2" charset="0"/>
                  <a:ea typeface="Helvetica Neue" panose="02000503000000020004" pitchFamily="2" charset="0"/>
                  <a:cs typeface="Helvetica Neue" panose="02000503000000020004" pitchFamily="2" charset="0"/>
                </a:rPr>
                <a:t>link</a:t>
              </a:r>
            </a:p>
          </p:txBody>
        </p:sp>
        <p:sp>
          <p:nvSpPr>
            <p:cNvPr id="36" name="Text Box 26">
              <a:extLst>
                <a:ext uri="{FF2B5EF4-FFF2-40B4-BE49-F238E27FC236}">
                  <a16:creationId xmlns:a16="http://schemas.microsoft.com/office/drawing/2014/main" id="{3ADF6B56-8F08-7612-145F-BC6B9463AE19}"/>
                </a:ext>
              </a:extLst>
            </p:cNvPr>
            <p:cNvSpPr txBox="1">
              <a:spLocks noChangeArrowheads="1"/>
            </p:cNvSpPr>
            <p:nvPr/>
          </p:nvSpPr>
          <p:spPr bwMode="auto">
            <a:xfrm>
              <a:off x="5308600" y="4579938"/>
              <a:ext cx="1317625" cy="33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050">
                  <a:solidFill>
                    <a:srgbClr val="969696"/>
                  </a:solidFill>
                  <a:latin typeface="Helvetica Neue" panose="02000503000000020004" pitchFamily="2" charset="0"/>
                  <a:ea typeface="Helvetica Neue" panose="02000503000000020004" pitchFamily="2" charset="0"/>
                  <a:cs typeface="Helvetica Neue" panose="02000503000000020004" pitchFamily="2" charset="0"/>
                </a:rPr>
                <a:t>network</a:t>
              </a:r>
            </a:p>
          </p:txBody>
        </p:sp>
        <p:sp>
          <p:nvSpPr>
            <p:cNvPr id="37" name="Oval 80">
              <a:extLst>
                <a:ext uri="{FF2B5EF4-FFF2-40B4-BE49-F238E27FC236}">
                  <a16:creationId xmlns:a16="http://schemas.microsoft.com/office/drawing/2014/main" id="{BCC4F3CD-9DF1-F270-2BAC-486D74BD660B}"/>
                </a:ext>
              </a:extLst>
            </p:cNvPr>
            <p:cNvSpPr>
              <a:spLocks noChangeArrowheads="1"/>
            </p:cNvSpPr>
            <p:nvPr/>
          </p:nvSpPr>
          <p:spPr bwMode="auto">
            <a:xfrm>
              <a:off x="5476875" y="3778250"/>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20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process</a:t>
              </a:r>
            </a:p>
          </p:txBody>
        </p:sp>
        <p:grpSp>
          <p:nvGrpSpPr>
            <p:cNvPr id="38" name="Group 81">
              <a:extLst>
                <a:ext uri="{FF2B5EF4-FFF2-40B4-BE49-F238E27FC236}">
                  <a16:creationId xmlns:a16="http://schemas.microsoft.com/office/drawing/2014/main" id="{2BCA5FE4-00A8-3B4D-487C-6C1883F43E5A}"/>
                </a:ext>
              </a:extLst>
            </p:cNvPr>
            <p:cNvGrpSpPr>
              <a:grpSpLocks/>
            </p:cNvGrpSpPr>
            <p:nvPr/>
          </p:nvGrpSpPr>
          <p:grpSpPr bwMode="auto">
            <a:xfrm>
              <a:off x="5724525" y="4138613"/>
              <a:ext cx="546100" cy="225425"/>
              <a:chOff x="1287" y="2524"/>
              <a:chExt cx="260" cy="100"/>
            </a:xfrm>
          </p:grpSpPr>
          <p:sp>
            <p:nvSpPr>
              <p:cNvPr id="51" name="Rectangle 82">
                <a:extLst>
                  <a:ext uri="{FF2B5EF4-FFF2-40B4-BE49-F238E27FC236}">
                    <a16:creationId xmlns:a16="http://schemas.microsoft.com/office/drawing/2014/main" id="{94C879D6-81CF-CFF8-ECA9-4238F8E7ABAF}"/>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buClr>
                    <a:srgbClr val="3333CC"/>
                  </a:buClr>
                </a:pPr>
                <a:endParaRPr lang="en-US" altLang="en-US" sz="15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2" name="Rectangle 83">
                <a:extLst>
                  <a:ext uri="{FF2B5EF4-FFF2-40B4-BE49-F238E27FC236}">
                    <a16:creationId xmlns:a16="http://schemas.microsoft.com/office/drawing/2014/main" id="{2016FB87-3D5E-FA9A-7ACD-4ACF5FE05967}"/>
                  </a:ext>
                </a:extLst>
              </p:cNvPr>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buClr>
                    <a:srgbClr val="3333CC"/>
                  </a:buClr>
                </a:pPr>
                <a:endParaRPr lang="en-US" altLang="en-US" sz="15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3" name="Rectangle 84">
                <a:extLst>
                  <a:ext uri="{FF2B5EF4-FFF2-40B4-BE49-F238E27FC236}">
                    <a16:creationId xmlns:a16="http://schemas.microsoft.com/office/drawing/2014/main" id="{972D7C34-F927-9A98-6328-A754F539366C}"/>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buClr>
                    <a:srgbClr val="3333CC"/>
                  </a:buClr>
                </a:pPr>
                <a:endParaRPr lang="en-US" altLang="en-US" sz="15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4" name="Rectangle 85">
                <a:extLst>
                  <a:ext uri="{FF2B5EF4-FFF2-40B4-BE49-F238E27FC236}">
                    <a16:creationId xmlns:a16="http://schemas.microsoft.com/office/drawing/2014/main" id="{09881C92-EB1B-F9FD-BB9F-3360A47225C7}"/>
                  </a:ext>
                </a:extLst>
              </p:cNvPr>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buClr>
                    <a:srgbClr val="3333CC"/>
                  </a:buClr>
                </a:pPr>
                <a:endParaRPr lang="en-US" altLang="en-US" sz="150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39" name="Line 87">
              <a:extLst>
                <a:ext uri="{FF2B5EF4-FFF2-40B4-BE49-F238E27FC236}">
                  <a16:creationId xmlns:a16="http://schemas.microsoft.com/office/drawing/2014/main" id="{C4A494D0-9CF3-82AD-4B8E-9972370466A6}"/>
                </a:ext>
              </a:extLst>
            </p:cNvPr>
            <p:cNvSpPr>
              <a:spLocks noChangeShapeType="1"/>
            </p:cNvSpPr>
            <p:nvPr/>
          </p:nvSpPr>
          <p:spPr bwMode="auto">
            <a:xfrm flipH="1">
              <a:off x="6534150" y="3910013"/>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 name="Line 88">
              <a:extLst>
                <a:ext uri="{FF2B5EF4-FFF2-40B4-BE49-F238E27FC236}">
                  <a16:creationId xmlns:a16="http://schemas.microsoft.com/office/drawing/2014/main" id="{026DF0CC-AD9E-25DE-700D-DF870CE1AE12}"/>
                </a:ext>
              </a:extLst>
            </p:cNvPr>
            <p:cNvSpPr>
              <a:spLocks noChangeShapeType="1"/>
            </p:cNvSpPr>
            <p:nvPr/>
          </p:nvSpPr>
          <p:spPr bwMode="auto">
            <a:xfrm>
              <a:off x="6759575" y="4335463"/>
              <a:ext cx="0" cy="102235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1" name="Line 89">
              <a:extLst>
                <a:ext uri="{FF2B5EF4-FFF2-40B4-BE49-F238E27FC236}">
                  <a16:creationId xmlns:a16="http://schemas.microsoft.com/office/drawing/2014/main" id="{775E4F32-A7A8-CAAF-678D-DCEAD628ABD6}"/>
                </a:ext>
              </a:extLst>
            </p:cNvPr>
            <p:cNvSpPr>
              <a:spLocks noChangeShapeType="1"/>
            </p:cNvSpPr>
            <p:nvPr/>
          </p:nvSpPr>
          <p:spPr bwMode="auto">
            <a:xfrm flipH="1">
              <a:off x="6783388" y="4835525"/>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2" name="Text Box 56">
              <a:extLst>
                <a:ext uri="{FF2B5EF4-FFF2-40B4-BE49-F238E27FC236}">
                  <a16:creationId xmlns:a16="http://schemas.microsoft.com/office/drawing/2014/main" id="{6837EB8C-1D83-63FF-4685-7EFDD0986228}"/>
                </a:ext>
              </a:extLst>
            </p:cNvPr>
            <p:cNvSpPr txBox="1">
              <a:spLocks noChangeArrowheads="1"/>
            </p:cNvSpPr>
            <p:nvPr/>
          </p:nvSpPr>
          <p:spPr bwMode="auto">
            <a:xfrm>
              <a:off x="3697287" y="3590926"/>
              <a:ext cx="98787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buClrTx/>
                <a:buSzTx/>
                <a:buFontTx/>
                <a:buNone/>
              </a:pPr>
              <a:r>
                <a:rPr lang="en-US" altLang="en-US" sz="1500" i="1">
                  <a:solidFill>
                    <a:srgbClr val="CC0000"/>
                  </a:solidFill>
                  <a:latin typeface="Helvetica Neue" panose="02000503000000020004" pitchFamily="2" charset="0"/>
                  <a:ea typeface="Helvetica Neue" panose="02000503000000020004" pitchFamily="2" charset="0"/>
                  <a:cs typeface="Helvetica Neue" panose="02000503000000020004" pitchFamily="2" charset="0"/>
                </a:rPr>
                <a:t>socket</a:t>
              </a:r>
            </a:p>
          </p:txBody>
        </p:sp>
        <p:sp>
          <p:nvSpPr>
            <p:cNvPr id="43" name="Line 91">
              <a:extLst>
                <a:ext uri="{FF2B5EF4-FFF2-40B4-BE49-F238E27FC236}">
                  <a16:creationId xmlns:a16="http://schemas.microsoft.com/office/drawing/2014/main" id="{BFD1C94D-EACB-05A5-1192-8AE87E220189}"/>
                </a:ext>
              </a:extLst>
            </p:cNvPr>
            <p:cNvSpPr>
              <a:spLocks noChangeShapeType="1"/>
            </p:cNvSpPr>
            <p:nvPr/>
          </p:nvSpPr>
          <p:spPr bwMode="auto">
            <a:xfrm flipV="1">
              <a:off x="2700338" y="3790950"/>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4" name="Line 92">
              <a:extLst>
                <a:ext uri="{FF2B5EF4-FFF2-40B4-BE49-F238E27FC236}">
                  <a16:creationId xmlns:a16="http://schemas.microsoft.com/office/drawing/2014/main" id="{5BEDFFE8-AA0A-BB10-BB48-30C62E4B228D}"/>
                </a:ext>
              </a:extLst>
            </p:cNvPr>
            <p:cNvSpPr>
              <a:spLocks noChangeShapeType="1"/>
            </p:cNvSpPr>
            <p:nvPr/>
          </p:nvSpPr>
          <p:spPr bwMode="auto">
            <a:xfrm flipH="1" flipV="1">
              <a:off x="4635500" y="3779838"/>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45" name="Group 93">
              <a:extLst>
                <a:ext uri="{FF2B5EF4-FFF2-40B4-BE49-F238E27FC236}">
                  <a16:creationId xmlns:a16="http://schemas.microsoft.com/office/drawing/2014/main" id="{38B18494-9D17-45B5-8E62-CD00F1D43DC6}"/>
                </a:ext>
              </a:extLst>
            </p:cNvPr>
            <p:cNvGrpSpPr>
              <a:grpSpLocks/>
            </p:cNvGrpSpPr>
            <p:nvPr/>
          </p:nvGrpSpPr>
          <p:grpSpPr bwMode="auto">
            <a:xfrm>
              <a:off x="358775" y="4808538"/>
              <a:ext cx="1035050" cy="904875"/>
              <a:chOff x="-44" y="1473"/>
              <a:chExt cx="981" cy="1105"/>
            </a:xfrm>
          </p:grpSpPr>
          <p:pic>
            <p:nvPicPr>
              <p:cNvPr id="49" name="Picture 94" descr="desktop_computer_stylized_medium">
                <a:extLst>
                  <a:ext uri="{FF2B5EF4-FFF2-40B4-BE49-F238E27FC236}">
                    <a16:creationId xmlns:a16="http://schemas.microsoft.com/office/drawing/2014/main" id="{ED1A06EF-96B3-4F6B-4C66-49E2244B8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95">
                <a:extLst>
                  <a:ext uri="{FF2B5EF4-FFF2-40B4-BE49-F238E27FC236}">
                    <a16:creationId xmlns:a16="http://schemas.microsoft.com/office/drawing/2014/main" id="{161104FF-63F2-FE21-049D-43EC1F692BF1}"/>
                  </a:ext>
                </a:extLst>
              </p:cNvPr>
              <p:cNvSpPr>
                <a:spLocks/>
              </p:cNvSpPr>
              <p:nvPr/>
            </p:nvSpPr>
            <p:spPr bwMode="auto">
              <a:xfrm flipH="1">
                <a:off x="374" y="1579"/>
                <a:ext cx="477" cy="506"/>
              </a:xfrm>
              <a:custGeom>
                <a:avLst/>
                <a:gdLst>
                  <a:gd name="T0" fmla="*/ 0 w 356"/>
                  <a:gd name="T1" fmla="*/ 0 h 368"/>
                  <a:gd name="T2" fmla="*/ 58127 w 356"/>
                  <a:gd name="T3" fmla="*/ 4362 h 368"/>
                  <a:gd name="T4" fmla="*/ 68956 w 356"/>
                  <a:gd name="T5" fmla="*/ 90881 h 368"/>
                  <a:gd name="T6" fmla="*/ 15197 w 356"/>
                  <a:gd name="T7" fmla="*/ 11365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46" name="Group 96">
              <a:extLst>
                <a:ext uri="{FF2B5EF4-FFF2-40B4-BE49-F238E27FC236}">
                  <a16:creationId xmlns:a16="http://schemas.microsoft.com/office/drawing/2014/main" id="{288CB836-BBBA-67E0-0725-31B7E2AFE5D5}"/>
                </a:ext>
              </a:extLst>
            </p:cNvPr>
            <p:cNvGrpSpPr>
              <a:grpSpLocks/>
            </p:cNvGrpSpPr>
            <p:nvPr/>
          </p:nvGrpSpPr>
          <p:grpSpPr bwMode="auto">
            <a:xfrm flipH="1">
              <a:off x="7075488" y="5091113"/>
              <a:ext cx="1035050" cy="904875"/>
              <a:chOff x="-44" y="1473"/>
              <a:chExt cx="981" cy="1105"/>
            </a:xfrm>
          </p:grpSpPr>
          <p:pic>
            <p:nvPicPr>
              <p:cNvPr id="47" name="Picture 97" descr="desktop_computer_stylized_medium">
                <a:extLst>
                  <a:ext uri="{FF2B5EF4-FFF2-40B4-BE49-F238E27FC236}">
                    <a16:creationId xmlns:a16="http://schemas.microsoft.com/office/drawing/2014/main" id="{13A5D782-FB3C-DE74-DBBA-85E1B2C8B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98">
                <a:extLst>
                  <a:ext uri="{FF2B5EF4-FFF2-40B4-BE49-F238E27FC236}">
                    <a16:creationId xmlns:a16="http://schemas.microsoft.com/office/drawing/2014/main" id="{7D473777-1404-203A-88A4-0A1E5A6A009E}"/>
                  </a:ext>
                </a:extLst>
              </p:cNvPr>
              <p:cNvSpPr>
                <a:spLocks/>
              </p:cNvSpPr>
              <p:nvPr/>
            </p:nvSpPr>
            <p:spPr bwMode="auto">
              <a:xfrm flipH="1">
                <a:off x="374" y="1579"/>
                <a:ext cx="477" cy="506"/>
              </a:xfrm>
              <a:custGeom>
                <a:avLst/>
                <a:gdLst>
                  <a:gd name="T0" fmla="*/ 0 w 356"/>
                  <a:gd name="T1" fmla="*/ 0 h 368"/>
                  <a:gd name="T2" fmla="*/ 58127 w 356"/>
                  <a:gd name="T3" fmla="*/ 4362 h 368"/>
                  <a:gd name="T4" fmla="*/ 68956 w 356"/>
                  <a:gd name="T5" fmla="*/ 90881 h 368"/>
                  <a:gd name="T6" fmla="*/ 15197 w 356"/>
                  <a:gd name="T7" fmla="*/ 11365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200">
                  <a:latin typeface="Helvetica Neue" panose="02000503000000020004" pitchFamily="2" charset="0"/>
                  <a:ea typeface="Helvetica Neue" panose="02000503000000020004" pitchFamily="2" charset="0"/>
                  <a:cs typeface="Helvetica Neue" panose="02000503000000020004" pitchFamily="2" charset="0"/>
                </a:endParaRPr>
              </a:p>
            </p:txBody>
          </p:sp>
        </p:grpSp>
      </p:grpSp>
      <p:sp>
        <p:nvSpPr>
          <p:cNvPr id="59" name="Footer Placeholder 58">
            <a:extLst>
              <a:ext uri="{FF2B5EF4-FFF2-40B4-BE49-F238E27FC236}">
                <a16:creationId xmlns:a16="http://schemas.microsoft.com/office/drawing/2014/main" id="{441DFE8F-4DAB-CF68-A263-3B331F5C2D49}"/>
              </a:ext>
            </a:extLst>
          </p:cNvPr>
          <p:cNvSpPr>
            <a:spLocks noGrp="1"/>
          </p:cNvSpPr>
          <p:nvPr>
            <p:ph type="ftr" sz="quarter" idx="11"/>
          </p:nvPr>
        </p:nvSpPr>
        <p:spPr/>
        <p:txBody>
          <a:bodyPr/>
          <a:lstStyle/>
          <a:p>
            <a:pPr>
              <a:defRPr/>
            </a:pPr>
            <a:r>
              <a:rPr lang="en-US"/>
              <a:t>CS118 - Winter 2025</a:t>
            </a:r>
            <a:endParaRPr lang="en-US" dirty="0"/>
          </a:p>
        </p:txBody>
      </p:sp>
      <p:sp>
        <p:nvSpPr>
          <p:cNvPr id="60" name="Slide Number Placeholder 59">
            <a:extLst>
              <a:ext uri="{FF2B5EF4-FFF2-40B4-BE49-F238E27FC236}">
                <a16:creationId xmlns:a16="http://schemas.microsoft.com/office/drawing/2014/main" id="{3997A0CD-7F9A-F11C-5146-D1B2277677E0}"/>
              </a:ext>
            </a:extLst>
          </p:cNvPr>
          <p:cNvSpPr>
            <a:spLocks noGrp="1"/>
          </p:cNvSpPr>
          <p:nvPr>
            <p:ph type="sldNum" sz="quarter" idx="12"/>
          </p:nvPr>
        </p:nvSpPr>
        <p:spPr/>
        <p:txBody>
          <a:bodyPr/>
          <a:lstStyle/>
          <a:p>
            <a:pPr>
              <a:defRPr/>
            </a:pPr>
            <a:fld id="{9C723E0E-4F07-CD49-BE2C-9BB645675CFB}" type="slidenum">
              <a:rPr lang="en-US" smtClean="0"/>
              <a:pPr>
                <a:defRPr/>
              </a:pPr>
              <a:t>7</a:t>
            </a:fld>
            <a:endParaRPr lang="en-US" dirty="0"/>
          </a:p>
        </p:txBody>
      </p:sp>
    </p:spTree>
    <p:extLst>
      <p:ext uri="{BB962C8B-B14F-4D97-AF65-F5344CB8AC3E}">
        <p14:creationId xmlns:p14="http://schemas.microsoft.com/office/powerpoint/2010/main" val="256044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111512" y="234176"/>
            <a:ext cx="8764859" cy="1511035"/>
          </a:xfrm>
        </p:spPr>
        <p:txBody>
          <a:bodyPr>
            <a:normAutofit/>
          </a:bodyPr>
          <a:lstStyle/>
          <a:p>
            <a:r>
              <a:rPr lang="en-US" altLang="en-US" dirty="0">
                <a:latin typeface="Helvetica Neue" panose="02000503000000020004" pitchFamily="2" charset="0"/>
                <a:ea typeface="Helvetica Neue" panose="02000503000000020004" pitchFamily="2" charset="0"/>
                <a:cs typeface="Helvetica Neue" panose="02000503000000020004" pitchFamily="2" charset="0"/>
              </a:rPr>
              <a:t>Step 2: Select from 2 Internet transport services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Rectangle 3">
            <a:extLst>
              <a:ext uri="{FF2B5EF4-FFF2-40B4-BE49-F238E27FC236}">
                <a16:creationId xmlns:a16="http://schemas.microsoft.com/office/drawing/2014/main" id="{DDE501EC-BB63-AE43-9802-69590E95725F}"/>
              </a:ext>
            </a:extLst>
          </p:cNvPr>
          <p:cNvSpPr txBox="1">
            <a:spLocks noChangeArrowheads="1"/>
          </p:cNvSpPr>
          <p:nvPr/>
        </p:nvSpPr>
        <p:spPr>
          <a:xfrm>
            <a:off x="253260" y="1832834"/>
            <a:ext cx="4608672" cy="4790989"/>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en-US" b="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1. TCP service:</a:t>
            </a:r>
          </a:p>
          <a:p>
            <a:r>
              <a:rPr lang="en-US" altLang="en-US" sz="2100" b="1" dirty="0">
                <a:solidFill>
                  <a:srgbClr val="3A1FFF"/>
                </a:solidFill>
                <a:latin typeface="Helvetica Neue" panose="02000503000000020004" pitchFamily="2" charset="0"/>
                <a:ea typeface="Helvetica Neue" panose="02000503000000020004" pitchFamily="2" charset="0"/>
                <a:cs typeface="Helvetica Neue" panose="02000503000000020004" pitchFamily="2" charset="0"/>
              </a:rPr>
              <a:t>Connection-oriented: </a:t>
            </a:r>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setup required between client and server processes</a:t>
            </a:r>
            <a:endParaRPr lang="en-US" altLang="en-US" sz="2100" dirty="0">
              <a:solidFill>
                <a:srgbClr val="CC0000"/>
              </a:solidFill>
              <a:latin typeface="Helvetica Neue" panose="02000503000000020004" pitchFamily="2" charset="0"/>
              <a:ea typeface="Helvetica Neue" panose="02000503000000020004" pitchFamily="2" charset="0"/>
              <a:cs typeface="Helvetica Neue" panose="02000503000000020004" pitchFamily="2" charset="0"/>
            </a:endParaRPr>
          </a:p>
          <a:p>
            <a:r>
              <a:rPr lang="en-US" altLang="en-US" sz="2100" b="1" dirty="0">
                <a:solidFill>
                  <a:srgbClr val="3A1FFF"/>
                </a:solidFill>
                <a:latin typeface="Helvetica Neue" panose="02000503000000020004" pitchFamily="2" charset="0"/>
                <a:ea typeface="Helvetica Neue" panose="02000503000000020004" pitchFamily="2" charset="0"/>
                <a:cs typeface="Helvetica Neue" panose="02000503000000020004" pitchFamily="2" charset="0"/>
              </a:rPr>
              <a:t>Reliable transfer </a:t>
            </a:r>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between sending and receiving process</a:t>
            </a:r>
            <a:endParaRPr lang="en-US" altLang="en-US" sz="21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a:p>
            <a:r>
              <a:rPr lang="en-US" altLang="en-US" sz="2100" b="1" dirty="0">
                <a:latin typeface="Helvetica Neue" panose="02000503000000020004" pitchFamily="2" charset="0"/>
                <a:ea typeface="Helvetica Neue" panose="02000503000000020004" pitchFamily="2" charset="0"/>
                <a:cs typeface="Helvetica Neue" panose="02000503000000020004" pitchFamily="2" charset="0"/>
              </a:rPr>
              <a:t>Control:</a:t>
            </a:r>
          </a:p>
          <a:p>
            <a:pPr lvl="1"/>
            <a:r>
              <a:rPr lang="en-US" altLang="en-US" sz="1800" b="1" dirty="0">
                <a:latin typeface="Helvetica Neue" panose="02000503000000020004" pitchFamily="2" charset="0"/>
                <a:ea typeface="Helvetica Neue" panose="02000503000000020004" pitchFamily="2" charset="0"/>
                <a:cs typeface="Helvetica Neue" panose="02000503000000020004" pitchFamily="2" charset="0"/>
              </a:rPr>
              <a:t>flow control: </a:t>
            </a:r>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sender won’</a:t>
            </a:r>
            <a:r>
              <a:rPr lang="en-US" altLang="ja-JP" sz="1800" dirty="0">
                <a:latin typeface="Helvetica Neue" panose="02000503000000020004" pitchFamily="2" charset="0"/>
                <a:ea typeface="Helvetica Neue" panose="02000503000000020004" pitchFamily="2" charset="0"/>
                <a:cs typeface="Helvetica Neue" panose="02000503000000020004" pitchFamily="2" charset="0"/>
              </a:rPr>
              <a:t>t overwhelm receiver </a:t>
            </a:r>
          </a:p>
          <a:p>
            <a:pPr lvl="1"/>
            <a:r>
              <a:rPr lang="en-US" altLang="en-US" sz="1800" b="1" dirty="0">
                <a:latin typeface="Helvetica Neue" panose="02000503000000020004" pitchFamily="2" charset="0"/>
                <a:ea typeface="Helvetica Neue" panose="02000503000000020004" pitchFamily="2" charset="0"/>
                <a:cs typeface="Helvetica Neue" panose="02000503000000020004" pitchFamily="2" charset="0"/>
              </a:rPr>
              <a:t>congestion control: </a:t>
            </a:r>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throttle sender when network overloaded</a:t>
            </a:r>
          </a:p>
          <a:p>
            <a:r>
              <a:rPr lang="en-US" altLang="en-US" sz="2100" b="1" dirty="0">
                <a:latin typeface="Helvetica Neue" panose="02000503000000020004" pitchFamily="2" charset="0"/>
                <a:ea typeface="Helvetica Neue" panose="02000503000000020004" pitchFamily="2" charset="0"/>
                <a:cs typeface="Helvetica Neue" panose="02000503000000020004" pitchFamily="2" charset="0"/>
              </a:rPr>
              <a:t>does NOT provide: </a:t>
            </a:r>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security</a:t>
            </a:r>
          </a:p>
          <a:p>
            <a:pPr>
              <a:lnSpc>
                <a:spcPct val="75000"/>
              </a:lnSpc>
            </a:pPr>
            <a:endParaRPr lang="en-US" altLang="en-US" sz="21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Rectangle 4">
            <a:extLst>
              <a:ext uri="{FF2B5EF4-FFF2-40B4-BE49-F238E27FC236}">
                <a16:creationId xmlns:a16="http://schemas.microsoft.com/office/drawing/2014/main" id="{385CB224-459F-9A46-AAC8-FC8111271826}"/>
              </a:ext>
            </a:extLst>
          </p:cNvPr>
          <p:cNvSpPr txBox="1">
            <a:spLocks noChangeArrowheads="1"/>
          </p:cNvSpPr>
          <p:nvPr/>
        </p:nvSpPr>
        <p:spPr>
          <a:xfrm>
            <a:off x="5193068" y="1789673"/>
            <a:ext cx="3839420" cy="4790989"/>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b="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2. UDP service:</a:t>
            </a:r>
          </a:p>
          <a:p>
            <a:pPr marL="175022" indent="-175022">
              <a:buFont typeface="Wingdings" charset="2"/>
              <a:buChar char="§"/>
              <a:defRPr/>
            </a:pPr>
            <a:r>
              <a:rPr lang="en-US" sz="2100" b="1" dirty="0">
                <a:solidFill>
                  <a:srgbClr val="3A1FFF"/>
                </a:solidFill>
                <a:latin typeface="Helvetica Neue" panose="02000503000000020004" pitchFamily="2" charset="0"/>
                <a:ea typeface="Helvetica Neue" panose="02000503000000020004" pitchFamily="2" charset="0"/>
                <a:cs typeface="Helvetica Neue" panose="02000503000000020004" pitchFamily="2" charset="0"/>
              </a:rPr>
              <a:t>Connectionless: no connection setup</a:t>
            </a:r>
          </a:p>
          <a:p>
            <a:pPr marL="175022" indent="-175022">
              <a:buFont typeface="Wingdings" charset="2"/>
              <a:buChar char="§"/>
              <a:defRPr/>
            </a:pPr>
            <a:r>
              <a:rPr lang="en-US" sz="2100" b="1" dirty="0">
                <a:solidFill>
                  <a:srgbClr val="3A1FFF"/>
                </a:solidFill>
                <a:latin typeface="Helvetica Neue" panose="02000503000000020004" pitchFamily="2" charset="0"/>
                <a:ea typeface="Helvetica Neue" panose="02000503000000020004" pitchFamily="2" charset="0"/>
                <a:cs typeface="Helvetica Neue" panose="02000503000000020004" pitchFamily="2" charset="0"/>
              </a:rPr>
              <a:t>Unreliable data transfer </a:t>
            </a:r>
            <a:r>
              <a:rPr lang="en-US" sz="2100" dirty="0">
                <a:latin typeface="Helvetica Neue" panose="02000503000000020004" pitchFamily="2" charset="0"/>
                <a:ea typeface="Helvetica Neue" panose="02000503000000020004" pitchFamily="2" charset="0"/>
                <a:cs typeface="Helvetica Neue" panose="02000503000000020004" pitchFamily="2" charset="0"/>
              </a:rPr>
              <a:t>between sending and receiving process</a:t>
            </a:r>
          </a:p>
          <a:p>
            <a:pPr marL="175022" indent="-175022">
              <a:buFont typeface="Wingdings" charset="2"/>
              <a:buChar char="§"/>
              <a:defRPr/>
            </a:pPr>
            <a:r>
              <a:rPr lang="en-US" sz="2100" b="1" dirty="0">
                <a:latin typeface="Helvetica Neue" panose="02000503000000020004" pitchFamily="2" charset="0"/>
                <a:ea typeface="Helvetica Neue" panose="02000503000000020004" pitchFamily="2" charset="0"/>
                <a:cs typeface="Helvetica Neue" panose="02000503000000020004" pitchFamily="2" charset="0"/>
              </a:rPr>
              <a:t>No control</a:t>
            </a:r>
          </a:p>
          <a:p>
            <a:pPr marL="432197" lvl="1" indent="-175022">
              <a:buFont typeface="Wingdings" charset="2"/>
              <a:buChar char="§"/>
              <a:defRPr/>
            </a:pPr>
            <a:r>
              <a:rPr lang="en-US" sz="1800" dirty="0">
                <a:latin typeface="Helvetica Neue" panose="02000503000000020004" pitchFamily="2" charset="0"/>
                <a:ea typeface="Helvetica Neue" panose="02000503000000020004" pitchFamily="2" charset="0"/>
                <a:cs typeface="Helvetica Neue" panose="02000503000000020004" pitchFamily="2" charset="0"/>
              </a:rPr>
              <a:t>You control the sending rate </a:t>
            </a:r>
          </a:p>
          <a:p>
            <a:pPr marL="175022" indent="-175022">
              <a:buFont typeface="Wingdings" charset="2"/>
              <a:buChar char="§"/>
              <a:defRPr/>
            </a:pPr>
            <a:r>
              <a:rPr lang="en-US" sz="2100" b="1" dirty="0">
                <a:latin typeface="Helvetica Neue" panose="02000503000000020004" pitchFamily="2" charset="0"/>
                <a:ea typeface="Helvetica Neue" panose="02000503000000020004" pitchFamily="2" charset="0"/>
                <a:cs typeface="Helvetica Neue" panose="02000503000000020004" pitchFamily="2" charset="0"/>
              </a:rPr>
              <a:t>does NOT provide</a:t>
            </a:r>
            <a:r>
              <a:rPr lang="en-US" sz="2100" dirty="0">
                <a:latin typeface="Helvetica Neue" panose="02000503000000020004" pitchFamily="2" charset="0"/>
                <a:ea typeface="Helvetica Neue" panose="02000503000000020004" pitchFamily="2" charset="0"/>
                <a:cs typeface="Helvetica Neue" panose="02000503000000020004" pitchFamily="2" charset="0"/>
              </a:rPr>
              <a:t>: reliability, flow control, congestion control, security</a:t>
            </a:r>
          </a:p>
        </p:txBody>
      </p:sp>
      <p:sp>
        <p:nvSpPr>
          <p:cNvPr id="2" name="Footer Placeholder 1">
            <a:extLst>
              <a:ext uri="{FF2B5EF4-FFF2-40B4-BE49-F238E27FC236}">
                <a16:creationId xmlns:a16="http://schemas.microsoft.com/office/drawing/2014/main" id="{8397E86A-9B74-1E13-834D-A4E452D15A70}"/>
              </a:ext>
            </a:extLst>
          </p:cNvPr>
          <p:cNvSpPr>
            <a:spLocks noGrp="1"/>
          </p:cNvSpPr>
          <p:nvPr>
            <p:ph type="ftr" sz="quarter" idx="11"/>
          </p:nvPr>
        </p:nvSpPr>
        <p:spPr/>
        <p:txBody>
          <a:bodyPr/>
          <a:lstStyle/>
          <a:p>
            <a:pPr>
              <a:defRPr/>
            </a:pPr>
            <a:r>
              <a:rPr lang="en-US"/>
              <a:t>CS118 - Winter 2025</a:t>
            </a:r>
            <a:endParaRPr lang="en-US" dirty="0"/>
          </a:p>
        </p:txBody>
      </p:sp>
      <p:sp>
        <p:nvSpPr>
          <p:cNvPr id="4" name="Slide Number Placeholder 3">
            <a:extLst>
              <a:ext uri="{FF2B5EF4-FFF2-40B4-BE49-F238E27FC236}">
                <a16:creationId xmlns:a16="http://schemas.microsoft.com/office/drawing/2014/main" id="{578A4A24-1D20-1EA1-1FAA-8BBE1455B00F}"/>
              </a:ext>
            </a:extLst>
          </p:cNvPr>
          <p:cNvSpPr>
            <a:spLocks noGrp="1"/>
          </p:cNvSpPr>
          <p:nvPr>
            <p:ph type="sldNum" sz="quarter" idx="12"/>
          </p:nvPr>
        </p:nvSpPr>
        <p:spPr/>
        <p:txBody>
          <a:bodyPr/>
          <a:lstStyle/>
          <a:p>
            <a:pPr>
              <a:defRPr/>
            </a:pPr>
            <a:fld id="{AF481967-A08F-0A45-977A-839BE59CFC43}" type="slidenum">
              <a:rPr lang="en-US" smtClean="0"/>
              <a:pPr>
                <a:defRPr/>
              </a:pPr>
              <a:t>8</a:t>
            </a:fld>
            <a:endParaRPr lang="en-US" dirty="0"/>
          </a:p>
        </p:txBody>
      </p:sp>
    </p:spTree>
    <p:extLst>
      <p:ext uri="{BB962C8B-B14F-4D97-AF65-F5344CB8AC3E}">
        <p14:creationId xmlns:p14="http://schemas.microsoft.com/office/powerpoint/2010/main" val="11473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267629" y="144966"/>
            <a:ext cx="8401769" cy="1600245"/>
          </a:xfrm>
        </p:spPr>
        <p:txBody>
          <a:bodyPr>
            <a:normAutofit/>
          </a:bodyPr>
          <a:lstStyle/>
          <a:p>
            <a:r>
              <a:rPr lang="en-US" altLang="en-US" dirty="0">
                <a:latin typeface="Helvetica Neue" panose="02000503000000020004" pitchFamily="2" charset="0"/>
                <a:ea typeface="Helvetica Neue" panose="02000503000000020004" pitchFamily="2" charset="0"/>
                <a:cs typeface="Helvetica Neue" panose="02000503000000020004" pitchFamily="2" charset="0"/>
              </a:rPr>
              <a:t>What transport service to choose for your app?</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Rectangle 3">
            <a:extLst>
              <a:ext uri="{FF2B5EF4-FFF2-40B4-BE49-F238E27FC236}">
                <a16:creationId xmlns:a16="http://schemas.microsoft.com/office/drawing/2014/main" id="{FA2F19F9-C8D7-114F-8257-FB4D95438E3B}"/>
              </a:ext>
            </a:extLst>
          </p:cNvPr>
          <p:cNvSpPr txBox="1">
            <a:spLocks noChangeArrowheads="1"/>
          </p:cNvSpPr>
          <p:nvPr/>
        </p:nvSpPr>
        <p:spPr>
          <a:xfrm>
            <a:off x="507019" y="1912405"/>
            <a:ext cx="3729379" cy="2097881"/>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5022" indent="-164306">
              <a:spcBef>
                <a:spcPts val="450"/>
              </a:spcBef>
              <a:buNone/>
              <a:defRPr/>
            </a:pPr>
            <a:r>
              <a:rPr lang="en-US" sz="2400" b="1" dirty="0">
                <a:latin typeface="Helvetica Neue" panose="02000503000000020004" pitchFamily="2" charset="0"/>
                <a:ea typeface="Helvetica Neue" panose="02000503000000020004" pitchFamily="2" charset="0"/>
                <a:cs typeface="Helvetica Neue" panose="02000503000000020004" pitchFamily="2" charset="0"/>
              </a:rPr>
              <a:t>Data integrity</a:t>
            </a:r>
          </a:p>
          <a:p>
            <a:pPr marL="175022" indent="-164306">
              <a:spcBef>
                <a:spcPts val="450"/>
              </a:spcBef>
              <a:buFont typeface="Wingdings" charset="2"/>
              <a:buChar char="§"/>
              <a:defRPr/>
            </a:pPr>
            <a:r>
              <a:rPr lang="en-US" sz="2100" dirty="0">
                <a:latin typeface="Helvetica Neue" panose="02000503000000020004" pitchFamily="2" charset="0"/>
                <a:ea typeface="Helvetica Neue" panose="02000503000000020004" pitchFamily="2" charset="0"/>
                <a:cs typeface="Helvetica Neue" panose="02000503000000020004" pitchFamily="2" charset="0"/>
              </a:rPr>
              <a:t>some apps (e.g., file transfer, web transactions) require 100% reliable data transfer</a:t>
            </a:r>
            <a:r>
              <a:rPr lang="en-US" sz="2400" dirty="0">
                <a:latin typeface="Helvetica Neue" panose="02000503000000020004" pitchFamily="2" charset="0"/>
                <a:ea typeface="Helvetica Neue" panose="02000503000000020004" pitchFamily="2" charset="0"/>
                <a:cs typeface="Helvetica Neue" panose="02000503000000020004" pitchFamily="2" charset="0"/>
              </a:rPr>
              <a:t> </a:t>
            </a:r>
          </a:p>
          <a:p>
            <a:pPr marL="175022" indent="-175022">
              <a:spcBef>
                <a:spcPts val="450"/>
              </a:spcBef>
              <a:buFont typeface="Wingdings" charset="2"/>
              <a:buChar char="§"/>
              <a:defRPr/>
            </a:pPr>
            <a:r>
              <a:rPr lang="en-US" sz="2100" dirty="0">
                <a:latin typeface="Helvetica Neue" panose="02000503000000020004" pitchFamily="2" charset="0"/>
                <a:ea typeface="Helvetica Neue" panose="02000503000000020004" pitchFamily="2" charset="0"/>
                <a:cs typeface="Helvetica Neue" panose="02000503000000020004" pitchFamily="2" charset="0"/>
              </a:rPr>
              <a:t>other apps (e.g., audio/video) can tolerate some loss</a:t>
            </a:r>
          </a:p>
          <a:p>
            <a:pPr>
              <a:spcBef>
                <a:spcPts val="450"/>
              </a:spcBef>
              <a:buFont typeface="Wingdings" charset="2"/>
              <a:buChar char="§"/>
              <a:defRPr/>
            </a:pP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Rectangle 4">
            <a:extLst>
              <a:ext uri="{FF2B5EF4-FFF2-40B4-BE49-F238E27FC236}">
                <a16:creationId xmlns:a16="http://schemas.microsoft.com/office/drawing/2014/main" id="{A728678F-8DEF-4046-89DA-20D9B309E935}"/>
              </a:ext>
            </a:extLst>
          </p:cNvPr>
          <p:cNvSpPr txBox="1">
            <a:spLocks noChangeArrowheads="1"/>
          </p:cNvSpPr>
          <p:nvPr/>
        </p:nvSpPr>
        <p:spPr>
          <a:xfrm>
            <a:off x="362909" y="4610717"/>
            <a:ext cx="4179459" cy="1832372"/>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50"/>
              </a:spcBef>
              <a:buNone/>
            </a:pPr>
            <a:r>
              <a:rPr lang="en-US" altLang="en-US" sz="2400" b="1" dirty="0">
                <a:latin typeface="Helvetica Neue" panose="02000503000000020004" pitchFamily="2" charset="0"/>
                <a:ea typeface="Helvetica Neue" panose="02000503000000020004" pitchFamily="2" charset="0"/>
                <a:cs typeface="Helvetica Neue" panose="02000503000000020004" pitchFamily="2" charset="0"/>
              </a:rPr>
              <a:t>Timing</a:t>
            </a:r>
          </a:p>
          <a:p>
            <a:pPr>
              <a:spcBef>
                <a:spcPts val="450"/>
              </a:spcBef>
            </a:pPr>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some apps (e.g., Internet telephony, interactive games) require low delay to be “</a:t>
            </a:r>
            <a:r>
              <a:rPr lang="en-US" altLang="ja-JP" sz="2100" dirty="0">
                <a:latin typeface="Helvetica Neue" panose="02000503000000020004" pitchFamily="2" charset="0"/>
                <a:ea typeface="Helvetica Neue" panose="02000503000000020004" pitchFamily="2" charset="0"/>
                <a:cs typeface="Helvetica Neue" panose="02000503000000020004" pitchFamily="2" charset="0"/>
              </a:rPr>
              <a:t>effective”</a:t>
            </a:r>
            <a:endParaRPr lang="en-US" altLang="en-US" sz="21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 name="Rectangle 5">
            <a:extLst>
              <a:ext uri="{FF2B5EF4-FFF2-40B4-BE49-F238E27FC236}">
                <a16:creationId xmlns:a16="http://schemas.microsoft.com/office/drawing/2014/main" id="{99205150-A642-0847-95C4-8C48A24DAC8A}"/>
              </a:ext>
            </a:extLst>
          </p:cNvPr>
          <p:cNvSpPr>
            <a:spLocks noChangeArrowheads="1"/>
          </p:cNvSpPr>
          <p:nvPr/>
        </p:nvSpPr>
        <p:spPr bwMode="auto">
          <a:xfrm>
            <a:off x="4940019" y="1890282"/>
            <a:ext cx="3729379" cy="2521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ts val="450"/>
              </a:spcBef>
            </a:pPr>
            <a:r>
              <a:rPr lang="en-US" altLang="en-US" sz="2400" b="1" dirty="0">
                <a:latin typeface="Helvetica Neue" panose="02000503000000020004" pitchFamily="2" charset="0"/>
                <a:ea typeface="Helvetica Neue" panose="02000503000000020004" pitchFamily="2" charset="0"/>
                <a:cs typeface="Helvetica Neue" panose="02000503000000020004" pitchFamily="2" charset="0"/>
              </a:rPr>
              <a:t>Throughput</a:t>
            </a:r>
          </a:p>
          <a:p>
            <a:pPr>
              <a:lnSpc>
                <a:spcPct val="90000"/>
              </a:lnSpc>
              <a:spcBef>
                <a:spcPts val="450"/>
              </a:spcBef>
              <a:buClr>
                <a:srgbClr val="000099"/>
              </a:buClr>
              <a:buSzPct val="100000"/>
              <a:buFont typeface="Wingdings" pitchFamily="2" charset="2"/>
              <a:buChar char="§"/>
            </a:pPr>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some apps (e.g., multimedia) require minimum amount of throughput to be “</a:t>
            </a:r>
            <a:r>
              <a:rPr lang="en-US" altLang="ja-JP" sz="2100" dirty="0">
                <a:latin typeface="Helvetica Neue" panose="02000503000000020004" pitchFamily="2" charset="0"/>
                <a:ea typeface="Helvetica Neue" panose="02000503000000020004" pitchFamily="2" charset="0"/>
                <a:cs typeface="Helvetica Neue" panose="02000503000000020004" pitchFamily="2" charset="0"/>
              </a:rPr>
              <a:t>effective”</a:t>
            </a:r>
          </a:p>
          <a:p>
            <a:pPr>
              <a:lnSpc>
                <a:spcPct val="90000"/>
              </a:lnSpc>
              <a:spcBef>
                <a:spcPts val="450"/>
              </a:spcBef>
              <a:buClr>
                <a:srgbClr val="000099"/>
              </a:buClr>
              <a:buSzPct val="100000"/>
              <a:buFont typeface="Wingdings" pitchFamily="2" charset="2"/>
              <a:buChar char="§"/>
            </a:pPr>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other apps (“</a:t>
            </a:r>
            <a:r>
              <a:rPr lang="en-US" altLang="ja-JP" sz="2100" dirty="0">
                <a:latin typeface="Helvetica Neue" panose="02000503000000020004" pitchFamily="2" charset="0"/>
                <a:ea typeface="Helvetica Neue" panose="02000503000000020004" pitchFamily="2" charset="0"/>
                <a:cs typeface="Helvetica Neue" panose="02000503000000020004" pitchFamily="2" charset="0"/>
              </a:rPr>
              <a:t>elastic apps”) make use of whatever throughput they get </a:t>
            </a:r>
            <a:endParaRPr lang="en-US" altLang="en-US" sz="21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Rectangle 5">
            <a:extLst>
              <a:ext uri="{FF2B5EF4-FFF2-40B4-BE49-F238E27FC236}">
                <a16:creationId xmlns:a16="http://schemas.microsoft.com/office/drawing/2014/main" id="{5EA7119B-8447-E949-AF1B-51F99BABCA4A}"/>
              </a:ext>
            </a:extLst>
          </p:cNvPr>
          <p:cNvSpPr>
            <a:spLocks noChangeArrowheads="1"/>
          </p:cNvSpPr>
          <p:nvPr/>
        </p:nvSpPr>
        <p:spPr bwMode="auto">
          <a:xfrm>
            <a:off x="5085523" y="4830066"/>
            <a:ext cx="3400195" cy="1202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ts val="450"/>
              </a:spcBef>
            </a:pPr>
            <a:r>
              <a:rPr lang="en-US" altLang="en-US" sz="2400" b="1" dirty="0">
                <a:latin typeface="Helvetica Neue" panose="02000503000000020004" pitchFamily="2" charset="0"/>
                <a:ea typeface="Helvetica Neue" panose="02000503000000020004" pitchFamily="2" charset="0"/>
                <a:cs typeface="Helvetica Neue" panose="02000503000000020004" pitchFamily="2" charset="0"/>
              </a:rPr>
              <a:t>Security</a:t>
            </a:r>
          </a:p>
          <a:p>
            <a:pPr>
              <a:lnSpc>
                <a:spcPct val="90000"/>
              </a:lnSpc>
              <a:spcBef>
                <a:spcPts val="450"/>
              </a:spcBef>
              <a:buClr>
                <a:srgbClr val="000099"/>
              </a:buClr>
              <a:buSzPct val="100000"/>
              <a:buFont typeface="Wingdings" pitchFamily="2" charset="2"/>
              <a:buChar char="§"/>
            </a:pPr>
            <a:r>
              <a:rPr lang="en-US" altLang="en-US" sz="2100" dirty="0">
                <a:latin typeface="Helvetica Neue" panose="02000503000000020004" pitchFamily="2" charset="0"/>
                <a:ea typeface="Helvetica Neue" panose="02000503000000020004" pitchFamily="2" charset="0"/>
                <a:cs typeface="Helvetica Neue" panose="02000503000000020004" pitchFamily="2" charset="0"/>
              </a:rPr>
              <a:t>encryption, data integrity, …</a:t>
            </a:r>
          </a:p>
        </p:txBody>
      </p:sp>
      <p:sp>
        <p:nvSpPr>
          <p:cNvPr id="2" name="Footer Placeholder 1">
            <a:extLst>
              <a:ext uri="{FF2B5EF4-FFF2-40B4-BE49-F238E27FC236}">
                <a16:creationId xmlns:a16="http://schemas.microsoft.com/office/drawing/2014/main" id="{97494E6B-A804-DD47-ED40-A5ECAB5DC6AA}"/>
              </a:ext>
            </a:extLst>
          </p:cNvPr>
          <p:cNvSpPr>
            <a:spLocks noGrp="1"/>
          </p:cNvSpPr>
          <p:nvPr>
            <p:ph type="ftr" sz="quarter" idx="11"/>
          </p:nvPr>
        </p:nvSpPr>
        <p:spPr/>
        <p:txBody>
          <a:bodyPr/>
          <a:lstStyle/>
          <a:p>
            <a:pPr>
              <a:defRPr/>
            </a:pPr>
            <a:r>
              <a:rPr lang="en-US"/>
              <a:t>CS118 - Winter 2025</a:t>
            </a:r>
            <a:endParaRPr lang="en-US" dirty="0"/>
          </a:p>
        </p:txBody>
      </p:sp>
      <p:sp>
        <p:nvSpPr>
          <p:cNvPr id="4" name="Slide Number Placeholder 3">
            <a:extLst>
              <a:ext uri="{FF2B5EF4-FFF2-40B4-BE49-F238E27FC236}">
                <a16:creationId xmlns:a16="http://schemas.microsoft.com/office/drawing/2014/main" id="{52893797-683D-E5D0-6A85-19B5E388D220}"/>
              </a:ext>
            </a:extLst>
          </p:cNvPr>
          <p:cNvSpPr>
            <a:spLocks noGrp="1"/>
          </p:cNvSpPr>
          <p:nvPr>
            <p:ph type="sldNum" sz="quarter" idx="12"/>
          </p:nvPr>
        </p:nvSpPr>
        <p:spPr/>
        <p:txBody>
          <a:bodyPr/>
          <a:lstStyle/>
          <a:p>
            <a:pPr>
              <a:defRPr/>
            </a:pPr>
            <a:fld id="{AF481967-A08F-0A45-977A-839BE59CFC43}" type="slidenum">
              <a:rPr lang="en-US" smtClean="0"/>
              <a:pPr>
                <a:defRPr/>
              </a:pPr>
              <a:t>9</a:t>
            </a:fld>
            <a:endParaRPr lang="en-US" dirty="0"/>
          </a:p>
        </p:txBody>
      </p:sp>
    </p:spTree>
    <p:extLst>
      <p:ext uri="{BB962C8B-B14F-4D97-AF65-F5344CB8AC3E}">
        <p14:creationId xmlns:p14="http://schemas.microsoft.com/office/powerpoint/2010/main" val="303494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dissolve">
                                      <p:cBhvr>
                                        <p:cTn id="20" dur="500"/>
                                        <p:tgtEl>
                                          <p:spTgt spid="13">
                                            <p:txEl>
                                              <p:pRg st="0" end="0"/>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dissolve">
                                      <p:cBhvr>
                                        <p:cTn id="2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Lec1_IP">
  <a:themeElements>
    <a:clrScheme name="Custom 99">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2DC6"/>
      </a:accent5>
      <a:accent6>
        <a:srgbClr val="70AD47"/>
      </a:accent6>
      <a:hlink>
        <a:srgbClr val="0563C1"/>
      </a:hlink>
      <a:folHlink>
        <a:srgbClr val="954F72"/>
      </a:folHlink>
    </a:clrScheme>
    <a:fontScheme name="Talk2">
      <a:majorFont>
        <a:latin typeface="Britannic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65"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65" charset="0"/>
          </a:defRPr>
        </a:defPPr>
      </a:lstStyle>
    </a:lnDef>
  </a:objectDefaults>
  <a:extraClrSchemeLst>
    <a:extraClrScheme>
      <a:clrScheme name="Talk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lk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lk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lk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lk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lk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lk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Lec1_IP.thmx</Template>
  <TotalTime>41741</TotalTime>
  <Words>6978</Words>
  <Application>Microsoft Macintosh PowerPoint</Application>
  <PresentationFormat>On-screen Show (4:3)</PresentationFormat>
  <Paragraphs>1218</Paragraphs>
  <Slides>64</Slides>
  <Notes>52</Notes>
  <HiddenSlides>1</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82" baseType="lpstr">
      <vt:lpstr>ＭＳ Ｐゴシック</vt:lpstr>
      <vt:lpstr>ZapfDingbats</vt:lpstr>
      <vt:lpstr>Arial</vt:lpstr>
      <vt:lpstr>Bradley Hand</vt:lpstr>
      <vt:lpstr>Britannic Bold</vt:lpstr>
      <vt:lpstr>Calibri</vt:lpstr>
      <vt:lpstr>Comic Sans MS</vt:lpstr>
      <vt:lpstr>Courier New</vt:lpstr>
      <vt:lpstr>Futura Condensed Medium</vt:lpstr>
      <vt:lpstr>Gill Sans MT</vt:lpstr>
      <vt:lpstr>Helvetica Neue</vt:lpstr>
      <vt:lpstr>Menlo</vt:lpstr>
      <vt:lpstr>Monotype Sorts</vt:lpstr>
      <vt:lpstr>Symbol</vt:lpstr>
      <vt:lpstr>Times New Roman</vt:lpstr>
      <vt:lpstr>Wingdings</vt:lpstr>
      <vt:lpstr>Lec1_IP</vt:lpstr>
      <vt:lpstr>Clip</vt:lpstr>
      <vt:lpstr>Lecture-2: HTTP</vt:lpstr>
      <vt:lpstr>What we covered in lecture-1</vt:lpstr>
      <vt:lpstr>Encapsulation &amp; Decapsulation</vt:lpstr>
      <vt:lpstr>Throughput</vt:lpstr>
      <vt:lpstr>Throughput (more)</vt:lpstr>
      <vt:lpstr>How to develop an Internet app?</vt:lpstr>
      <vt:lpstr>Step 1: Application process</vt:lpstr>
      <vt:lpstr>Step 2: Select from 2 Internet transport services</vt:lpstr>
      <vt:lpstr>What transport service to choose for your app?</vt:lpstr>
      <vt:lpstr>Apps requirements on transport service</vt:lpstr>
      <vt:lpstr>Choices of transport protocols services by apps</vt:lpstr>
      <vt:lpstr>Step 3: Define your application-layer protocol:</vt:lpstr>
      <vt:lpstr>Choices of transport protocols services by apps</vt:lpstr>
      <vt:lpstr>Summary: How to develop an Internet app?</vt:lpstr>
      <vt:lpstr>Web and HTTP</vt:lpstr>
      <vt:lpstr>HTTP: HyperText Transfer Protocol</vt:lpstr>
      <vt:lpstr>HTTP runs over TCP</vt:lpstr>
      <vt:lpstr>Now we got the big picture</vt:lpstr>
      <vt:lpstr>HTTP request message example</vt:lpstr>
      <vt:lpstr>Method types</vt:lpstr>
      <vt:lpstr>HTTP response message</vt:lpstr>
      <vt:lpstr>HTTP response status codes</vt:lpstr>
      <vt:lpstr>Trying out HTTP request for yourself</vt:lpstr>
      <vt:lpstr>PowerPoint Presentation</vt:lpstr>
      <vt:lpstr>http://www.httpforever.com/index.html</vt:lpstr>
      <vt:lpstr>Non-Persistent HTTP (HTTP 1.0)</vt:lpstr>
      <vt:lpstr>Total time to fetch a simple web page</vt:lpstr>
      <vt:lpstr>Q: How to improve?</vt:lpstr>
      <vt:lpstr>Persistent HTTP</vt:lpstr>
      <vt:lpstr>Persistent HTTP (HTTP 1.1)</vt:lpstr>
      <vt:lpstr>HTTP 1.0 vs 1.1 summary</vt:lpstr>
      <vt:lpstr>Persistent HTTP: one more detail</vt:lpstr>
      <vt:lpstr>Three factors in HTTP fetching</vt:lpstr>
      <vt:lpstr>Example: Non-persistent HTTP vs. persistent HTTP </vt:lpstr>
      <vt:lpstr>HTTP/1.0 vs HTTP/1.1 with pipelining</vt:lpstr>
      <vt:lpstr>How to scale web services?</vt:lpstr>
      <vt:lpstr>Web caching</vt:lpstr>
      <vt:lpstr>Example: without caching </vt:lpstr>
      <vt:lpstr>Option-1: buy more bandwidth</vt:lpstr>
      <vt:lpstr>Option-2: Adding a local cache</vt:lpstr>
      <vt:lpstr>Having a local cache: there are issues</vt:lpstr>
      <vt:lpstr>Answer to Q1: use HTTP Conditional GET</vt:lpstr>
      <vt:lpstr>Answer to Q2: HTTPS and HTTP Proxy</vt:lpstr>
      <vt:lpstr>PowerPoint Presentation</vt:lpstr>
      <vt:lpstr>Why HTTP/2</vt:lpstr>
      <vt:lpstr>HTTP/1.1’s performance issues</vt:lpstr>
      <vt:lpstr>HTTP request and response message formats</vt:lpstr>
      <vt:lpstr>HTTP/2’s major new features</vt:lpstr>
      <vt:lpstr>HTTP/2: Header Compression</vt:lpstr>
      <vt:lpstr>HTTP/2.0: Frame, Message, Stream</vt:lpstr>
      <vt:lpstr>HTTP/2: Mitigating HOL blocking</vt:lpstr>
      <vt:lpstr>HTTP/2: Mitigating HOL blocking</vt:lpstr>
      <vt:lpstr>HTTP/2 Performance Improvements</vt:lpstr>
      <vt:lpstr>PowerPoint Presentation</vt:lpstr>
      <vt:lpstr>HTTP/2 server push</vt:lpstr>
      <vt:lpstr>HTTP/2 to HTTP/3</vt:lpstr>
      <vt:lpstr>Tracking Web Clients  via HTTP Cookies</vt:lpstr>
      <vt:lpstr>Maintaining user/server state: cookies</vt:lpstr>
      <vt:lpstr>Maintaining user/server state: cookies</vt:lpstr>
      <vt:lpstr>User-server interaction: cookies</vt:lpstr>
      <vt:lpstr>How Cookies Work</vt:lpstr>
      <vt:lpstr>Cookies: usefulness vs privacy exposure</vt:lpstr>
      <vt:lpstr>Third Party Cookies</vt:lpstr>
      <vt:lpstr>Third Party Cookie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2</dc:title>
  <dc:creator>Jim Kurose and Keith Ross</dc:creator>
  <dc:description/>
  <cp:lastModifiedBy>Tianyuan Yu</cp:lastModifiedBy>
  <cp:revision>429</cp:revision>
  <cp:lastPrinted>2025-01-08T04:49:55Z</cp:lastPrinted>
  <dcterms:created xsi:type="dcterms:W3CDTF">2016-04-04T16:41:52Z</dcterms:created>
  <dcterms:modified xsi:type="dcterms:W3CDTF">2025-01-08T09:20:40Z</dcterms:modified>
</cp:coreProperties>
</file>