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75" r:id="rId1"/>
  </p:sldMasterIdLst>
  <p:notesMasterIdLst>
    <p:notesMasterId r:id="rId33"/>
  </p:notesMasterIdLst>
  <p:handoutMasterIdLst>
    <p:handoutMasterId r:id="rId34"/>
  </p:handoutMasterIdLst>
  <p:sldIdLst>
    <p:sldId id="518" r:id="rId2"/>
    <p:sldId id="553" r:id="rId3"/>
    <p:sldId id="598" r:id="rId4"/>
    <p:sldId id="558" r:id="rId5"/>
    <p:sldId id="556" r:id="rId6"/>
    <p:sldId id="1098" r:id="rId7"/>
    <p:sldId id="1099" r:id="rId8"/>
    <p:sldId id="551" r:id="rId9"/>
    <p:sldId id="599" r:id="rId10"/>
    <p:sldId id="1160" r:id="rId11"/>
    <p:sldId id="574" r:id="rId12"/>
    <p:sldId id="1083" r:id="rId13"/>
    <p:sldId id="1084" r:id="rId14"/>
    <p:sldId id="478" r:id="rId15"/>
    <p:sldId id="335" r:id="rId16"/>
    <p:sldId id="585" r:id="rId17"/>
    <p:sldId id="640" r:id="rId18"/>
    <p:sldId id="1113" r:id="rId19"/>
    <p:sldId id="1112" r:id="rId20"/>
    <p:sldId id="408" r:id="rId21"/>
    <p:sldId id="444" r:id="rId22"/>
    <p:sldId id="433" r:id="rId23"/>
    <p:sldId id="1161" r:id="rId24"/>
    <p:sldId id="519" r:id="rId25"/>
    <p:sldId id="455" r:id="rId26"/>
    <p:sldId id="440" r:id="rId27"/>
    <p:sldId id="468" r:id="rId28"/>
    <p:sldId id="535" r:id="rId29"/>
    <p:sldId id="536" r:id="rId30"/>
    <p:sldId id="434" r:id="rId31"/>
    <p:sldId id="523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16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16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16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16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16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B26FF"/>
    <a:srgbClr val="3A1FFF"/>
    <a:srgbClr val="FFBCB7"/>
    <a:srgbClr val="FAFF77"/>
    <a:srgbClr val="FFFFB9"/>
    <a:srgbClr val="CF0000"/>
    <a:srgbClr val="FFFF00"/>
    <a:srgbClr val="FFDF00"/>
    <a:srgbClr val="884B02"/>
    <a:srgbClr val="E6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/>
    <p:restoredTop sz="93493" autoAdjust="0"/>
  </p:normalViewPr>
  <p:slideViewPr>
    <p:cSldViewPr snapToGrid="0">
      <p:cViewPr varScale="1">
        <p:scale>
          <a:sx n="118" d="100"/>
          <a:sy n="118" d="100"/>
        </p:scale>
        <p:origin x="194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22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60B9023D-618D-EE44-B688-439F66D66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7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0818979-8558-F343-9A3F-C5F7F0BCD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51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18979-8558-F343-9A3F-C5F7F0BCDEE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22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73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68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82C9D8-23DB-F04F-B37D-FD03F6760F31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Web pages can feature content from third-party domains (such as banner ads), which opens up the potential for tracking the user's browsing history. Privacy setting options in most modern browsers allow the blocking of third-party tracking cookies.</a:t>
            </a:r>
          </a:p>
          <a:p>
            <a:r>
              <a:rPr lang="en-US" dirty="0"/>
              <a:t>Next,</a:t>
            </a:r>
            <a:r>
              <a:rPr lang="en-US" baseline="0" dirty="0"/>
              <a:t> web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30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9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30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successful designs</a:t>
            </a:r>
          </a:p>
          <a:p>
            <a:r>
              <a:rPr lang="en-US" dirty="0"/>
              <a:t>People: many identifiers (name, SSN, passport #)</a:t>
            </a:r>
          </a:p>
          <a:p>
            <a:r>
              <a:rPr lang="en-US" dirty="0"/>
              <a:t>Internet hosts, routers: also multiple IDs: IP address to delivery packets, Name (e.g., www.google.com) - used by humans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18979-8558-F343-9A3F-C5F7F0BCDEE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25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762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8A84D7-85A1-B649-9117-42898AC484D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The DNS has a hierarchical structure, composed by multiple administrative domains.</a:t>
            </a:r>
          </a:p>
          <a:p>
            <a:pPr eaLnBrk="1" hangingPunct="1"/>
            <a:r>
              <a:rPr lang="en-US" dirty="0"/>
              <a:t>Each domain is called zone: On the very top there is the root zone, and below that the top level domains, such as com, net, edu…</a:t>
            </a:r>
          </a:p>
          <a:p>
            <a:pPr eaLnBrk="1" hangingPunct="1"/>
            <a:r>
              <a:rPr lang="en-US" dirty="0"/>
              <a:t>Each zone</a:t>
            </a:r>
            <a:r>
              <a:rPr lang="en-US" baseline="0" dirty="0"/>
              <a:t> is</a:t>
            </a:r>
            <a:r>
              <a:rPr lang="en-US" dirty="0"/>
              <a:t> served by more servers, called name-servers. Each server stores all the names that belong to the zone in resource record</a:t>
            </a:r>
          </a:p>
          <a:p>
            <a:pPr eaLnBrk="1" hangingPunct="1"/>
            <a:r>
              <a:rPr lang="en-US" dirty="0"/>
              <a:t>Each resource record, apart from name and value, has a certain type and a TTL value.</a:t>
            </a:r>
          </a:p>
          <a:p>
            <a:pPr eaLnBrk="1" hangingPunct="1"/>
            <a:r>
              <a:rPr lang="en-US" dirty="0"/>
              <a:t>For example NS records are used to give the names of the name-servers and A records give the IP address</a:t>
            </a:r>
          </a:p>
          <a:p>
            <a:pPr eaLnBrk="1" hangingPunct="1"/>
            <a:r>
              <a:rPr lang="en-US" dirty="0"/>
              <a:t>Finally the name-server information of a zone is stored at the parent zone also in order to connect the DNS tree </a:t>
            </a:r>
          </a:p>
        </p:txBody>
      </p:sp>
    </p:spTree>
    <p:extLst>
      <p:ext uri="{BB962C8B-B14F-4D97-AF65-F5344CB8AC3E}">
        <p14:creationId xmlns:p14="http://schemas.microsoft.com/office/powerpoint/2010/main" val="159684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B7884-4468-6345-B4BC-6DFA2F093B7A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72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bundling lots</a:t>
            </a:r>
            <a:r>
              <a:rPr lang="en-US" baseline="0" dirty="0"/>
              <a:t> small objects into one: affect caching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18979-8558-F343-9A3F-C5F7F0BCDEE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08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Times New Roman" charset="0"/>
              <a:ea typeface="MS PGothic" charset="-128"/>
            </a:endParaRPr>
          </a:p>
          <a:p>
            <a:r>
              <a:rPr lang="en-US" altLang="x-none" dirty="0">
                <a:latin typeface="Times New Roman" charset="0"/>
                <a:ea typeface="MS PGothic" charset="-128"/>
              </a:rPr>
              <a:t>Root zone file lists the names and numeric IP addresses of the authoritative DNS servers for all top-level domains (TLDs) 	</a:t>
            </a:r>
          </a:p>
          <a:p>
            <a:pPr eaLnBrk="1" hangingPunct="1"/>
            <a:endParaRPr lang="zh-CN" altLang="en-US" dirty="0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369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charset="0"/>
                <a:ea typeface="SimSun" charset="-122"/>
              </a:rPr>
              <a:t>BIND: </a:t>
            </a:r>
            <a:r>
              <a:rPr lang="en-US" altLang="x-none" dirty="0">
                <a:latin typeface="Times New Roman" charset="0"/>
                <a:ea typeface="MS PGothic" charset="-128"/>
              </a:rPr>
              <a:t>Berkeley Internet Name Domain</a:t>
            </a:r>
            <a:endParaRPr lang="zh-CN" altLang="en-US" dirty="0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782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427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 1997,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j.root-servers.net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 was added as the 10th root name server. Operated by Network Solutions, it was initially co-located with A-root and used the IP address 198.41.0.10.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 2000, Network Solutions, Inc. was acquired by Verisign.</a:t>
            </a:r>
          </a:p>
          <a:p>
            <a:r>
              <a:rPr lang="en-US" dirty="0"/>
              <a:t>The names and addresses of all these servers do not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FCB0A-1894-6945-B0AF-951F1B99714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0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Address the problem of Big HTTP header with repetitive information: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18979-8558-F343-9A3F-C5F7F0BCDEE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416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Addresses Lack of pipelining support and Head-of-line blocking: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818979-8558-F343-9A3F-C5F7F0BCDEE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85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39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shortest job first: decreased average delay!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729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To prevent servers from bombarding a client with data, the client can send a “rest stream” frame, informs the server to stop sending over that stream (i.e. refuse a push promise). if the user navigates to a new page on the same host, the existing connection can be re-used. The client simply needs to send a “rest stream” on all outstanding streams to avoid wasting bandwidth, and then send the new set of requests (over new streams). In HTTP/1, the only way to stop receiving already requested data was to drop the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18979-8558-F343-9A3F-C5F7F0BCDEE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11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85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2nd topic of the 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18979-8558-F343-9A3F-C5F7F0BCDEE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3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51625"/>
            <a:ext cx="19050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D9AB24-19B2-9347-983F-0743812D18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51625"/>
            <a:ext cx="19050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3CB6BD-DFAA-F843-8094-7F28DE7E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669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669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51625"/>
            <a:ext cx="19050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335E57-268A-A34D-81D5-2A7C4E094F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984250"/>
            <a:ext cx="4235450" cy="5684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84250"/>
            <a:ext cx="4237038" cy="2765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902075"/>
            <a:ext cx="4237038" cy="2767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117512" y="6667500"/>
            <a:ext cx="1026488" cy="190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673850"/>
            <a:ext cx="457200" cy="1841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5CAB52-8798-8B49-8930-5B044F4ECA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C4CC88-DB17-A246-88EC-FCD4DAE51F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4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723E0E-4F07-CD49-BE2C-9BB645675C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51625"/>
            <a:ext cx="19050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6801BB-55B3-E942-B464-7A97F7A7678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984250"/>
            <a:ext cx="4235450" cy="5684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84250"/>
            <a:ext cx="4237038" cy="5684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B3E398-9B09-D048-8AEE-D2E4090420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EDD4C6-EC24-C84D-BE8A-D1EDD166C5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81967-A08F-0A45-977A-839BE59CFC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651625"/>
            <a:ext cx="19050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4E310D-C5B0-D842-AA30-B7CDBB819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51625"/>
            <a:ext cx="19050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8B5398-63F3-3A43-823C-D3A2FACC9C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51625"/>
            <a:ext cx="19050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D5DFB0-CE68-0944-9331-E1309FAE5D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037" y="935279"/>
            <a:ext cx="8915534" cy="5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701405"/>
            <a:ext cx="1026488" cy="1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defRPr sz="1000">
                <a:solidFill>
                  <a:srgbClr val="000099"/>
                </a:solidFill>
                <a:latin typeface="Helvetica Neue" pitchFamily="-65" charset="0"/>
              </a:defRPr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673850"/>
            <a:ext cx="457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defRPr sz="1000">
                <a:solidFill>
                  <a:srgbClr val="000099"/>
                </a:solidFill>
                <a:latin typeface="Helvetica Neue" pitchFamily="-65" charset="0"/>
              </a:defRPr>
            </a:lvl1pPr>
          </a:lstStyle>
          <a:p>
            <a:pPr>
              <a:defRPr/>
            </a:pPr>
            <a:fld id="{58EC7C32-C26D-9C4F-8EDC-8B14176253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90" r:id="rId1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Helvetica Neue"/>
          <a:ea typeface="+mj-ea"/>
          <a:cs typeface="Helvetica Neue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ts val="300"/>
        </a:spcAft>
        <a:buClr>
          <a:srgbClr val="000099"/>
        </a:buClr>
        <a:buFont typeface="Wingdings" pitchFamily="-65" charset="2"/>
        <a:buChar char="w"/>
        <a:defRPr sz="3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rtl="0" eaLnBrk="1" fontAlgn="base" hangingPunct="1">
        <a:spcBef>
          <a:spcPts val="300"/>
        </a:spcBef>
        <a:spcAft>
          <a:spcPts val="0"/>
        </a:spcAft>
        <a:buClr>
          <a:srgbClr val="000099"/>
        </a:buClr>
        <a:buSzPct val="50000"/>
        <a:buFont typeface="Wingdings" pitchFamily="-65" charset="2"/>
        <a:buChar char="n"/>
        <a:defRPr sz="28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lr>
          <a:srgbClr val="000099"/>
        </a:buClr>
        <a:buSzPct val="60000"/>
        <a:buFont typeface="Wingdings" pitchFamily="-65" charset="2"/>
        <a:buChar char="l"/>
        <a:defRPr sz="24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3pPr>
      <a:lvl4pPr marL="1600200" indent="-228600" algn="l" rtl="0" eaLnBrk="1" fontAlgn="base" hangingPunct="1">
        <a:spcBef>
          <a:spcPct val="10000"/>
        </a:spcBef>
        <a:spcAft>
          <a:spcPct val="0"/>
        </a:spcAft>
        <a:buClr>
          <a:srgbClr val="000099"/>
        </a:buClr>
        <a:buSzPct val="50000"/>
        <a:buFont typeface="Monotype Sorts" pitchFamily="-65" charset="2"/>
        <a:buChar char="s"/>
        <a:defRPr sz="20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Monotype Sorts" pitchFamily="-65" charset="2"/>
        <a:buChar char="t"/>
        <a:defRPr sz="20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Monotype Sorts" pitchFamily="-65" charset="2"/>
        <a:buChar char="t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Monotype Sorts" pitchFamily="-65" charset="2"/>
        <a:buChar char="t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Monotype Sorts" pitchFamily="-65" charset="2"/>
        <a:buChar char="t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Monotype Sorts" pitchFamily="-65" charset="2"/>
        <a:buChar char="t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tiff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ann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Internet_top-level_domain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oot-servers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oot-servers.org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4938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Lecture-3: HTTP and DNS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0958" y="1814184"/>
            <a:ext cx="5032241" cy="477965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HTTP/2 and Cookie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(FYI)</a:t>
            </a:r>
            <a:endParaRPr lang="en-US" sz="2400" dirty="0"/>
          </a:p>
          <a:p>
            <a:r>
              <a:rPr lang="en-US" dirty="0"/>
              <a:t>Domain Name System</a:t>
            </a:r>
          </a:p>
          <a:p>
            <a:pPr lvl="1"/>
            <a:r>
              <a:rPr lang="en-US" dirty="0"/>
              <a:t>Why we need it</a:t>
            </a:r>
          </a:p>
          <a:p>
            <a:pPr lvl="1"/>
            <a:r>
              <a:rPr lang="en-US" dirty="0"/>
              <a:t>What it is</a:t>
            </a:r>
          </a:p>
          <a:p>
            <a:pPr lvl="1"/>
            <a:r>
              <a:rPr lang="en-US" dirty="0"/>
              <a:t>How it works</a:t>
            </a:r>
          </a:p>
          <a:p>
            <a:pPr lvl="1"/>
            <a:r>
              <a:rPr lang="en-US" dirty="0"/>
              <a:t>What it has been used for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3E398-9B09-D048-8AEE-D2E40904206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16D88-74B3-F944-A3BA-FDC42DC000EC}"/>
              </a:ext>
            </a:extLst>
          </p:cNvPr>
          <p:cNvGrpSpPr/>
          <p:nvPr/>
        </p:nvGrpSpPr>
        <p:grpSpPr>
          <a:xfrm>
            <a:off x="5112717" y="1952212"/>
            <a:ext cx="3777105" cy="4334288"/>
            <a:chOff x="4143737" y="1640758"/>
            <a:chExt cx="3777105" cy="4334288"/>
          </a:xfrm>
        </p:grpSpPr>
        <p:pic>
          <p:nvPicPr>
            <p:cNvPr id="9" name="Picture 8" descr="fig2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43737" y="1640758"/>
              <a:ext cx="3334068" cy="4334288"/>
            </a:xfrm>
            <a:prstGeom prst="rect">
              <a:avLst/>
            </a:prstGeom>
          </p:spPr>
        </p:pic>
        <p:sp>
          <p:nvSpPr>
            <p:cNvPr id="10" name="Left Arrow 9"/>
            <p:cNvSpPr/>
            <p:nvPr/>
          </p:nvSpPr>
          <p:spPr>
            <a:xfrm>
              <a:off x="7020533" y="2392714"/>
              <a:ext cx="900309" cy="419904"/>
            </a:xfrm>
            <a:prstGeom prst="leftArrow">
              <a:avLst>
                <a:gd name="adj1" fmla="val 21719"/>
                <a:gd name="adj2" fmla="val 50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69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90" y="193458"/>
            <a:ext cx="7886700" cy="670967"/>
          </a:xfrm>
        </p:spPr>
        <p:txBody>
          <a:bodyPr>
            <a:normAutofit/>
          </a:bodyPr>
          <a:lstStyle/>
          <a:p>
            <a:r>
              <a:rPr lang="en-US" sz="3300" dirty="0">
                <a:ea typeface="ＭＳ Ｐゴシック" panose="020B0600070205080204" pitchFamily="34" charset="-128"/>
              </a:rPr>
              <a:t>HTTP/2 to HTTP/3</a:t>
            </a:r>
            <a:endParaRPr lang="en-US" sz="3300" dirty="0"/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-102804" y="1112815"/>
            <a:ext cx="8365858" cy="67096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algn="ctr">
              <a:buNone/>
            </a:pPr>
            <a:r>
              <a:rPr lang="en-US" alt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Decreased delay in multi-object HTTP requests</a:t>
            </a: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9A8B785A-4E29-F546-8152-139D7CF7C8F9}"/>
              </a:ext>
            </a:extLst>
          </p:cNvPr>
          <p:cNvSpPr txBox="1">
            <a:spLocks noChangeArrowheads="1"/>
          </p:cNvSpPr>
          <p:nvPr/>
        </p:nvSpPr>
        <p:spPr>
          <a:xfrm>
            <a:off x="66109" y="1659587"/>
            <a:ext cx="8776808" cy="466315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815" indent="0">
              <a:lnSpc>
                <a:spcPct val="100000"/>
              </a:lnSpc>
              <a:buNone/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HTTP/2 over single TCP connection means:</a:t>
            </a:r>
          </a:p>
          <a:p>
            <a:pPr marL="259556" indent="-210741">
              <a:lnSpc>
                <a:spcPct val="100000"/>
              </a:lnSpc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Recovery from packet loss still stalls all object transmissions</a:t>
            </a:r>
          </a:p>
          <a:p>
            <a:pPr marL="516731" lvl="1" indent="-210741">
              <a:lnSpc>
                <a:spcPct val="100000"/>
              </a:lnSpc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 in HTTP 1.1, browsers have incentive to open multiple parallel TCP connections to reduce stalling, increase overall throughput</a:t>
            </a:r>
          </a:p>
          <a:p>
            <a:pPr marL="259556" indent="-210741">
              <a:lnSpc>
                <a:spcPct val="100000"/>
              </a:lnSpc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security over vanilla TCP connection</a:t>
            </a:r>
          </a:p>
          <a:p>
            <a:pPr marL="259556" indent="-210741">
              <a:lnSpc>
                <a:spcPct val="100000"/>
              </a:lnSpc>
            </a:pPr>
            <a:r>
              <a:rPr lang="en-US" altLang="en-US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HTTP/3: </a:t>
            </a: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adds security , per object error and congestion-control (more pipelining) over UDP</a:t>
            </a:r>
          </a:p>
          <a:p>
            <a:pPr marL="516731" lvl="1" indent="-210741">
              <a:lnSpc>
                <a:spcPct val="100000"/>
              </a:lnSpc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more on HTTP/3 in transport layer</a:t>
            </a:r>
          </a:p>
          <a:p>
            <a:pPr lvl="1">
              <a:lnSpc>
                <a:spcPct val="100000"/>
              </a:lnSpc>
            </a:pPr>
            <a:endParaRPr lang="en-US" alt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>
              <a:lnSpc>
                <a:spcPct val="100000"/>
              </a:lnSpc>
            </a:pPr>
            <a:endParaRPr lang="en-US" alt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Oval Callout 1">
            <a:extLst>
              <a:ext uri="{FF2B5EF4-FFF2-40B4-BE49-F238E27FC236}">
                <a16:creationId xmlns:a16="http://schemas.microsoft.com/office/drawing/2014/main" id="{FFC34123-0FCA-F848-40E0-15C16CBA8ACD}"/>
              </a:ext>
            </a:extLst>
          </p:cNvPr>
          <p:cNvSpPr/>
          <p:nvPr/>
        </p:nvSpPr>
        <p:spPr bwMode="auto">
          <a:xfrm rot="1233244">
            <a:off x="8235590" y="54078"/>
            <a:ext cx="918522" cy="542166"/>
          </a:xfrm>
          <a:prstGeom prst="wedgeEllipseCallout">
            <a:avLst>
              <a:gd name="adj1" fmla="val -64695"/>
              <a:gd name="adj2" fmla="val 70966"/>
            </a:avLst>
          </a:prstGeom>
          <a:solidFill>
            <a:srgbClr val="FFFD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Bradley Hand" pitchFamily="2" charset="77"/>
              </a:rPr>
              <a:t>FYI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BE743-F6DC-C327-5BD0-C65B17B7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098A3-C304-2921-E49A-99742FA6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81967-A08F-0A45-977A-839BE59CFC4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8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Tracking Web Clients </a:t>
            </a:r>
            <a:br>
              <a:rPr lang="en-US" dirty="0"/>
            </a:br>
            <a:r>
              <a:rPr lang="en-US" dirty="0"/>
              <a:t>via HTTP Cookies</a:t>
            </a: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972D7850-B2AC-1A43-BDD8-7CE03504FBCF}"/>
              </a:ext>
            </a:extLst>
          </p:cNvPr>
          <p:cNvSpPr/>
          <p:nvPr/>
        </p:nvSpPr>
        <p:spPr bwMode="auto">
          <a:xfrm rot="1233244">
            <a:off x="8235590" y="54078"/>
            <a:ext cx="918522" cy="542166"/>
          </a:xfrm>
          <a:prstGeom prst="wedgeEllipseCallout">
            <a:avLst>
              <a:gd name="adj1" fmla="val -64695"/>
              <a:gd name="adj2" fmla="val 70966"/>
            </a:avLst>
          </a:prstGeom>
          <a:solidFill>
            <a:srgbClr val="FFFD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Bradley Hand" pitchFamily="2" charset="77"/>
              </a:rPr>
              <a:t>FYI</a:t>
            </a:r>
          </a:p>
        </p:txBody>
      </p:sp>
    </p:spTree>
    <p:extLst>
      <p:ext uri="{BB962C8B-B14F-4D97-AF65-F5344CB8AC3E}">
        <p14:creationId xmlns:p14="http://schemas.microsoft.com/office/powerpoint/2010/main" val="172631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642" y="159557"/>
            <a:ext cx="7886700" cy="670967"/>
          </a:xfrm>
        </p:spPr>
        <p:txBody>
          <a:bodyPr>
            <a:normAutofit/>
          </a:bodyPr>
          <a:lstStyle/>
          <a:p>
            <a:r>
              <a:rPr lang="en-US" altLang="en-US" sz="33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Maintaining user/server state: cookies</a:t>
            </a:r>
            <a:endParaRPr lang="en-US" sz="33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635EFC9-A521-0240-B257-CD458B330808}"/>
              </a:ext>
            </a:extLst>
          </p:cNvPr>
          <p:cNvSpPr txBox="1">
            <a:spLocks noChangeArrowheads="1"/>
          </p:cNvSpPr>
          <p:nvPr/>
        </p:nvSpPr>
        <p:spPr>
          <a:xfrm>
            <a:off x="-81727" y="1921841"/>
            <a:ext cx="6318805" cy="424983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Recall:  HTTP GET/response interaction is </a:t>
            </a:r>
            <a:r>
              <a:rPr lang="en-US" altLang="en-US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stateless</a:t>
            </a:r>
          </a:p>
          <a:p>
            <a:r>
              <a:rPr lang="en-US" alt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notion of multi-step exchanges of HTTP messages to complete a Web session</a:t>
            </a:r>
          </a:p>
          <a:p>
            <a:pPr lvl="1"/>
            <a:r>
              <a:rPr lang="en-US" alt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need for client/server to track “state” of multi-step exchange</a:t>
            </a:r>
          </a:p>
          <a:p>
            <a:pPr lvl="1"/>
            <a:r>
              <a:rPr lang="en-US" alt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 HTTP requests are independent of each other</a:t>
            </a:r>
          </a:p>
          <a:p>
            <a:pPr lvl="1"/>
            <a:r>
              <a:rPr lang="en-US" alt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need for client/server to “recover” from a partially-completed-but-never-completely-completed 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F961A-6387-0345-9591-6D8E9EDB9801}"/>
              </a:ext>
            </a:extLst>
          </p:cNvPr>
          <p:cNvSpPr txBox="1"/>
          <p:nvPr/>
        </p:nvSpPr>
        <p:spPr>
          <a:xfrm>
            <a:off x="5832888" y="1806784"/>
            <a:ext cx="251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A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stateful protocol: 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 makes two changes to X, or none at all</a:t>
            </a: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E1896121-77D8-FD42-BC74-F51FD18D8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8807" y="2971031"/>
            <a:ext cx="0" cy="212407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7668C468-5627-F641-A1D5-CCCD71D47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6823" y="2966269"/>
            <a:ext cx="0" cy="2160984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" name="Text Box 37">
            <a:extLst>
              <a:ext uri="{FF2B5EF4-FFF2-40B4-BE49-F238E27FC236}">
                <a16:creationId xmlns:a16="http://schemas.microsoft.com/office/drawing/2014/main" id="{4D29A06D-1A18-BA46-8999-A8C319B06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738" y="5105821"/>
            <a:ext cx="444352" cy="22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sp>
        <p:nvSpPr>
          <p:cNvPr id="35" name="Text Box 38">
            <a:extLst>
              <a:ext uri="{FF2B5EF4-FFF2-40B4-BE49-F238E27FC236}">
                <a16:creationId xmlns:a16="http://schemas.microsoft.com/office/drawing/2014/main" id="{27466D26-729A-A04F-8FFC-34F73F8EF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229" y="5092725"/>
            <a:ext cx="44435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</a:t>
            </a:r>
          </a:p>
        </p:txBody>
      </p:sp>
      <p:grpSp>
        <p:nvGrpSpPr>
          <p:cNvPr id="36" name="Group 43">
            <a:extLst>
              <a:ext uri="{FF2B5EF4-FFF2-40B4-BE49-F238E27FC236}">
                <a16:creationId xmlns:a16="http://schemas.microsoft.com/office/drawing/2014/main" id="{FAE9785A-4169-E940-B94F-671A4AB9F406}"/>
              </a:ext>
            </a:extLst>
          </p:cNvPr>
          <p:cNvGrpSpPr>
            <a:grpSpLocks/>
          </p:cNvGrpSpPr>
          <p:nvPr/>
        </p:nvGrpSpPr>
        <p:grpSpPr bwMode="auto">
          <a:xfrm>
            <a:off x="7276804" y="2391197"/>
            <a:ext cx="317897" cy="513160"/>
            <a:chOff x="4140" y="429"/>
            <a:chExt cx="1425" cy="2396"/>
          </a:xfrm>
        </p:grpSpPr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6CED6B20-429D-A742-A5A8-C560D2273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3217673F-28F2-7F49-B23F-A3ED64A05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2C8F4947-7476-8140-9308-A091DA12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C324215D-D2F8-D640-866A-AD06AEA3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1" name="Rectangle 48">
              <a:extLst>
                <a:ext uri="{FF2B5EF4-FFF2-40B4-BE49-F238E27FC236}">
                  <a16:creationId xmlns:a16="http://schemas.microsoft.com/office/drawing/2014/main" id="{AF16B93D-625D-BF47-B9C3-3122406F6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42" name="Group 49">
              <a:extLst>
                <a:ext uri="{FF2B5EF4-FFF2-40B4-BE49-F238E27FC236}">
                  <a16:creationId xmlns:a16="http://schemas.microsoft.com/office/drawing/2014/main" id="{E5823F1D-E46B-E542-BA9A-BE7B2ADB2B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0">
                <a:extLst>
                  <a:ext uri="{FF2B5EF4-FFF2-40B4-BE49-F238E27FC236}">
                    <a16:creationId xmlns:a16="http://schemas.microsoft.com/office/drawing/2014/main" id="{5EDFB4BA-9ECC-1D4B-9DE1-6892D81BD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1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8" name="AutoShape 51">
                <a:extLst>
                  <a:ext uri="{FF2B5EF4-FFF2-40B4-BE49-F238E27FC236}">
                    <a16:creationId xmlns:a16="http://schemas.microsoft.com/office/drawing/2014/main" id="{322B0365-5AB5-FB41-8CFB-D0A89CDC6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1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43" name="Rectangle 52">
              <a:extLst>
                <a:ext uri="{FF2B5EF4-FFF2-40B4-BE49-F238E27FC236}">
                  <a16:creationId xmlns:a16="http://schemas.microsoft.com/office/drawing/2014/main" id="{29C26A51-8119-1C45-B765-0A6FDC420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44" name="Group 53">
              <a:extLst>
                <a:ext uri="{FF2B5EF4-FFF2-40B4-BE49-F238E27FC236}">
                  <a16:creationId xmlns:a16="http://schemas.microsoft.com/office/drawing/2014/main" id="{A0E07450-02B5-944A-993E-ED4E720D6C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4">
                <a:extLst>
                  <a:ext uri="{FF2B5EF4-FFF2-40B4-BE49-F238E27FC236}">
                    <a16:creationId xmlns:a16="http://schemas.microsoft.com/office/drawing/2014/main" id="{B895EECE-8814-364B-ABEF-BDFDB5B69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1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6" name="AutoShape 55">
                <a:extLst>
                  <a:ext uri="{FF2B5EF4-FFF2-40B4-BE49-F238E27FC236}">
                    <a16:creationId xmlns:a16="http://schemas.microsoft.com/office/drawing/2014/main" id="{19862CEA-43CD-F949-9939-14C77DA0F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1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AF3B098B-3C77-8047-942A-938B768EC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6" name="Rectangle 57">
              <a:extLst>
                <a:ext uri="{FF2B5EF4-FFF2-40B4-BE49-F238E27FC236}">
                  <a16:creationId xmlns:a16="http://schemas.microsoft.com/office/drawing/2014/main" id="{B55EF1A5-9C91-874D-A21C-9283813B9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47" name="Group 58">
              <a:extLst>
                <a:ext uri="{FF2B5EF4-FFF2-40B4-BE49-F238E27FC236}">
                  <a16:creationId xmlns:a16="http://schemas.microsoft.com/office/drawing/2014/main" id="{4BE447F1-4065-604D-9C52-935316AF9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59">
                <a:extLst>
                  <a:ext uri="{FF2B5EF4-FFF2-40B4-BE49-F238E27FC236}">
                    <a16:creationId xmlns:a16="http://schemas.microsoft.com/office/drawing/2014/main" id="{B6AF28E0-3DFD-B648-BA8B-C954368CE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1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4" name="AutoShape 60">
                <a:extLst>
                  <a:ext uri="{FF2B5EF4-FFF2-40B4-BE49-F238E27FC236}">
                    <a16:creationId xmlns:a16="http://schemas.microsoft.com/office/drawing/2014/main" id="{CD352178-7C9F-9247-ADEE-3A9C5EEDD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1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48" name="Freeform 61">
              <a:extLst>
                <a:ext uri="{FF2B5EF4-FFF2-40B4-BE49-F238E27FC236}">
                  <a16:creationId xmlns:a16="http://schemas.microsoft.com/office/drawing/2014/main" id="{167E2C73-34F7-5443-B80D-3E31BC266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49" name="Group 62">
              <a:extLst>
                <a:ext uri="{FF2B5EF4-FFF2-40B4-BE49-F238E27FC236}">
                  <a16:creationId xmlns:a16="http://schemas.microsoft.com/office/drawing/2014/main" id="{FD3C1C1A-4BE2-8A4D-B7D1-6FE82CCD5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3">
                <a:extLst>
                  <a:ext uri="{FF2B5EF4-FFF2-40B4-BE49-F238E27FC236}">
                    <a16:creationId xmlns:a16="http://schemas.microsoft.com/office/drawing/2014/main" id="{37F891D2-79F1-BA40-9E94-2CB7F92C3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1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62" name="AutoShape 64">
                <a:extLst>
                  <a:ext uri="{FF2B5EF4-FFF2-40B4-BE49-F238E27FC236}">
                    <a16:creationId xmlns:a16="http://schemas.microsoft.com/office/drawing/2014/main" id="{A6F14F93-50F0-1D44-A328-C58C4810E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1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50" name="Rectangle 65">
              <a:extLst>
                <a:ext uri="{FF2B5EF4-FFF2-40B4-BE49-F238E27FC236}">
                  <a16:creationId xmlns:a16="http://schemas.microsoft.com/office/drawing/2014/main" id="{002C4B61-E0A4-9947-A2B8-C5E4A183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03750C04-4651-264E-A820-846CC991E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2" name="Freeform 67">
              <a:extLst>
                <a:ext uri="{FF2B5EF4-FFF2-40B4-BE49-F238E27FC236}">
                  <a16:creationId xmlns:a16="http://schemas.microsoft.com/office/drawing/2014/main" id="{8FAC3F30-F8EF-E042-AB16-84DEBD8CD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3" name="Oval 68">
              <a:extLst>
                <a:ext uri="{FF2B5EF4-FFF2-40B4-BE49-F238E27FC236}">
                  <a16:creationId xmlns:a16="http://schemas.microsoft.com/office/drawing/2014/main" id="{0AC7D83A-6568-AE4B-9387-52663F18F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1F36BF90-AD45-4E43-863B-F70935197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5" name="AutoShape 70">
              <a:extLst>
                <a:ext uri="{FF2B5EF4-FFF2-40B4-BE49-F238E27FC236}">
                  <a16:creationId xmlns:a16="http://schemas.microsoft.com/office/drawing/2014/main" id="{F5B54DD4-D0E2-AF41-9405-9DCDB2D7E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6" name="AutoShape 71">
              <a:extLst>
                <a:ext uri="{FF2B5EF4-FFF2-40B4-BE49-F238E27FC236}">
                  <a16:creationId xmlns:a16="http://schemas.microsoft.com/office/drawing/2014/main" id="{23D73537-49F7-C342-B924-696A08B3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7" name="Oval 72">
              <a:extLst>
                <a:ext uri="{FF2B5EF4-FFF2-40B4-BE49-F238E27FC236}">
                  <a16:creationId xmlns:a16="http://schemas.microsoft.com/office/drawing/2014/main" id="{BC45042D-B8F2-A44D-9D8F-FC3BBA5D9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8" name="Oval 73">
              <a:extLst>
                <a:ext uri="{FF2B5EF4-FFF2-40B4-BE49-F238E27FC236}">
                  <a16:creationId xmlns:a16="http://schemas.microsoft.com/office/drawing/2014/main" id="{B9F22805-FC3E-6544-AABA-20E89AF95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9" name="Oval 74">
              <a:extLst>
                <a:ext uri="{FF2B5EF4-FFF2-40B4-BE49-F238E27FC236}">
                  <a16:creationId xmlns:a16="http://schemas.microsoft.com/office/drawing/2014/main" id="{EB68854B-BAC2-D941-B3A2-A5819DC3E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0" name="Rectangle 75">
              <a:extLst>
                <a:ext uri="{FF2B5EF4-FFF2-40B4-BE49-F238E27FC236}">
                  <a16:creationId xmlns:a16="http://schemas.microsoft.com/office/drawing/2014/main" id="{D02DEB6D-1661-D243-AA4D-D82ACE64A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1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69" name="Group 76">
            <a:extLst>
              <a:ext uri="{FF2B5EF4-FFF2-40B4-BE49-F238E27FC236}">
                <a16:creationId xmlns:a16="http://schemas.microsoft.com/office/drawing/2014/main" id="{DCF55C78-47F8-BB4D-B7DC-932793317724}"/>
              </a:ext>
            </a:extLst>
          </p:cNvPr>
          <p:cNvGrpSpPr>
            <a:grpSpLocks/>
          </p:cNvGrpSpPr>
          <p:nvPr/>
        </p:nvGrpSpPr>
        <p:grpSpPr bwMode="auto">
          <a:xfrm>
            <a:off x="5775426" y="2407866"/>
            <a:ext cx="523875" cy="532210"/>
            <a:chOff x="-44" y="1473"/>
            <a:chExt cx="981" cy="1105"/>
          </a:xfrm>
        </p:grpSpPr>
        <p:pic>
          <p:nvPicPr>
            <p:cNvPr id="70" name="Picture 77" descr="desktop_computer_stylized_medium">
              <a:extLst>
                <a:ext uri="{FF2B5EF4-FFF2-40B4-BE49-F238E27FC236}">
                  <a16:creationId xmlns:a16="http://schemas.microsoft.com/office/drawing/2014/main" id="{DA88C7F5-3379-274A-B44E-AF12E56C27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FAA003F1-DCEB-8040-A71C-4C8DD7155D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2F7DE24-824D-8B4E-BB5F-5FEDF024EC8E}"/>
              </a:ext>
            </a:extLst>
          </p:cNvPr>
          <p:cNvGrpSpPr/>
          <p:nvPr/>
        </p:nvGrpSpPr>
        <p:grpSpPr>
          <a:xfrm>
            <a:off x="6158807" y="3814453"/>
            <a:ext cx="1323219" cy="257322"/>
            <a:chOff x="8211743" y="3942941"/>
            <a:chExt cx="1764292" cy="343096"/>
          </a:xfrm>
        </p:grpSpPr>
        <p:sp>
          <p:nvSpPr>
            <p:cNvPr id="77" name="Line 18">
              <a:extLst>
                <a:ext uri="{FF2B5EF4-FFF2-40B4-BE49-F238E27FC236}">
                  <a16:creationId xmlns:a16="http://schemas.microsoft.com/office/drawing/2014/main" id="{3D07B504-4294-484D-A15A-873F55BFA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3942941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C44DF33-D418-CB41-BFC5-96705F979CCC}"/>
                </a:ext>
              </a:extLst>
            </p:cNvPr>
            <p:cNvSpPr txBox="1"/>
            <p:nvPr/>
          </p:nvSpPr>
          <p:spPr>
            <a:xfrm rot="21106037">
              <a:off x="9381623" y="3947483"/>
              <a:ext cx="594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OK</a:t>
              </a:r>
              <a:endParaRPr lang="en-US" sz="105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C6582D8-E5C3-E94C-91FA-DD082657187F}"/>
              </a:ext>
            </a:extLst>
          </p:cNvPr>
          <p:cNvGrpSpPr/>
          <p:nvPr/>
        </p:nvGrpSpPr>
        <p:grpSpPr>
          <a:xfrm>
            <a:off x="6165424" y="4332762"/>
            <a:ext cx="1254919" cy="253916"/>
            <a:chOff x="8220565" y="4634011"/>
            <a:chExt cx="1673225" cy="338554"/>
          </a:xfrm>
        </p:grpSpPr>
        <p:sp>
          <p:nvSpPr>
            <p:cNvPr id="82" name="Line 18">
              <a:extLst>
                <a:ext uri="{FF2B5EF4-FFF2-40B4-BE49-F238E27FC236}">
                  <a16:creationId xmlns:a16="http://schemas.microsoft.com/office/drawing/2014/main" id="{4C9BF12C-724F-3C4B-9FC7-C0EB27409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0565" y="465532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7DB85B-1569-344D-AC0D-B969F2CD0B87}"/>
                </a:ext>
              </a:extLst>
            </p:cNvPr>
            <p:cNvSpPr txBox="1"/>
            <p:nvPr/>
          </p:nvSpPr>
          <p:spPr>
            <a:xfrm rot="21106037">
              <a:off x="9360298" y="4634011"/>
              <a:ext cx="5297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OK</a:t>
              </a:r>
              <a:endParaRPr lang="en-US" sz="105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AAF2513-9DD5-1A4B-B41D-1AFE8BDB247D}"/>
              </a:ext>
            </a:extLst>
          </p:cNvPr>
          <p:cNvGrpSpPr/>
          <p:nvPr/>
        </p:nvGrpSpPr>
        <p:grpSpPr>
          <a:xfrm>
            <a:off x="6169522" y="4506544"/>
            <a:ext cx="1263254" cy="269671"/>
            <a:chOff x="8226030" y="4865732"/>
            <a:chExt cx="1684338" cy="359561"/>
          </a:xfrm>
        </p:grpSpPr>
        <p:sp>
          <p:nvSpPr>
            <p:cNvPr id="86" name="Line 17">
              <a:extLst>
                <a:ext uri="{FF2B5EF4-FFF2-40B4-BE49-F238E27FC236}">
                  <a16:creationId xmlns:a16="http://schemas.microsoft.com/office/drawing/2014/main" id="{33143F67-A599-EE4C-988D-1E52584BC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499071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F421034-4844-1843-9EDF-80D2D2191FFC}"/>
                </a:ext>
              </a:extLst>
            </p:cNvPr>
            <p:cNvSpPr txBox="1"/>
            <p:nvPr/>
          </p:nvSpPr>
          <p:spPr>
            <a:xfrm rot="460210">
              <a:off x="8601378" y="4865732"/>
              <a:ext cx="11269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unlock </a:t>
              </a:r>
              <a:r>
                <a:rPr lang="en-US" sz="105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2E6B42D-EC51-CD42-8E76-639F17FF9C82}"/>
              </a:ext>
            </a:extLst>
          </p:cNvPr>
          <p:cNvGrpSpPr/>
          <p:nvPr/>
        </p:nvGrpSpPr>
        <p:grpSpPr>
          <a:xfrm>
            <a:off x="6158809" y="4797671"/>
            <a:ext cx="1283282" cy="259359"/>
            <a:chOff x="8211743" y="5253900"/>
            <a:chExt cx="1711042" cy="345812"/>
          </a:xfrm>
        </p:grpSpPr>
        <p:sp>
          <p:nvSpPr>
            <p:cNvPr id="87" name="Line 18">
              <a:extLst>
                <a:ext uri="{FF2B5EF4-FFF2-40B4-BE49-F238E27FC236}">
                  <a16:creationId xmlns:a16="http://schemas.microsoft.com/office/drawing/2014/main" id="{981C6A97-493C-1541-8F46-FB6401EE6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525390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E6BC057-143C-EA4C-9758-617A540239BE}"/>
                </a:ext>
              </a:extLst>
            </p:cNvPr>
            <p:cNvSpPr txBox="1"/>
            <p:nvPr/>
          </p:nvSpPr>
          <p:spPr>
            <a:xfrm rot="21106037">
              <a:off x="9373293" y="5261158"/>
              <a:ext cx="549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OK</a:t>
              </a:r>
              <a:endParaRPr lang="en-US" sz="105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2585BB-270F-6343-8338-140BA89C7E52}"/>
              </a:ext>
            </a:extLst>
          </p:cNvPr>
          <p:cNvGrpSpPr/>
          <p:nvPr/>
        </p:nvGrpSpPr>
        <p:grpSpPr>
          <a:xfrm>
            <a:off x="6169523" y="3527766"/>
            <a:ext cx="1338192" cy="265230"/>
            <a:chOff x="8226030" y="3560693"/>
            <a:chExt cx="1784255" cy="353641"/>
          </a:xfrm>
        </p:grpSpPr>
        <p:sp>
          <p:nvSpPr>
            <p:cNvPr id="76" name="Line 17">
              <a:extLst>
                <a:ext uri="{FF2B5EF4-FFF2-40B4-BE49-F238E27FC236}">
                  <a16:creationId xmlns:a16="http://schemas.microsoft.com/office/drawing/2014/main" id="{06976B72-BDF3-7C48-82E3-924EF74F5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3679752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D38CDC-448B-6D46-8D67-92FCAC24452A}"/>
                </a:ext>
              </a:extLst>
            </p:cNvPr>
            <p:cNvSpPr txBox="1"/>
            <p:nvPr/>
          </p:nvSpPr>
          <p:spPr>
            <a:xfrm rot="460210">
              <a:off x="8466747" y="3560693"/>
              <a:ext cx="154353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update </a:t>
              </a:r>
              <a:r>
                <a:rPr lang="en-US" sz="105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     X’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96C1467-1B22-FD48-8EA3-AAA9DBA798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1367" y="3750644"/>
              <a:ext cx="221806" cy="28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BE549BD-AAEC-8444-851F-3374194952CD}"/>
              </a:ext>
            </a:extLst>
          </p:cNvPr>
          <p:cNvGrpSpPr/>
          <p:nvPr/>
        </p:nvGrpSpPr>
        <p:grpSpPr>
          <a:xfrm>
            <a:off x="6176138" y="4041505"/>
            <a:ext cx="1311538" cy="285783"/>
            <a:chOff x="8234852" y="4245669"/>
            <a:chExt cx="1748717" cy="381044"/>
          </a:xfrm>
        </p:grpSpPr>
        <p:sp>
          <p:nvSpPr>
            <p:cNvPr id="81" name="Line 17">
              <a:extLst>
                <a:ext uri="{FF2B5EF4-FFF2-40B4-BE49-F238E27FC236}">
                  <a16:creationId xmlns:a16="http://schemas.microsoft.com/office/drawing/2014/main" id="{BD9CD2B5-5BAD-F64E-ABCA-CBF632B90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4852" y="439213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94E783-4022-4840-9168-04845DD3C6E1}"/>
                </a:ext>
              </a:extLst>
            </p:cNvPr>
            <p:cNvSpPr txBox="1"/>
            <p:nvPr/>
          </p:nvSpPr>
          <p:spPr>
            <a:xfrm rot="460210">
              <a:off x="8469711" y="4245669"/>
              <a:ext cx="151385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update </a:t>
              </a:r>
              <a:r>
                <a:rPr lang="en-US" sz="105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      X’’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91273DD-2DB7-7D46-A38E-BB2C165693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39955" y="4436145"/>
              <a:ext cx="221806" cy="28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7AF7376-17A3-D741-91E5-0D8534607D08}"/>
              </a:ext>
            </a:extLst>
          </p:cNvPr>
          <p:cNvGrpSpPr/>
          <p:nvPr/>
        </p:nvGrpSpPr>
        <p:grpSpPr>
          <a:xfrm>
            <a:off x="6169522" y="2947686"/>
            <a:ext cx="1417568" cy="296911"/>
            <a:chOff x="8226030" y="2787251"/>
            <a:chExt cx="1890090" cy="3958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70E437-30BF-E34D-A36A-B1465B8979C1}"/>
                </a:ext>
              </a:extLst>
            </p:cNvPr>
            <p:cNvSpPr txBox="1"/>
            <p:nvPr/>
          </p:nvSpPr>
          <p:spPr>
            <a:xfrm rot="460210">
              <a:off x="8245713" y="2787251"/>
              <a:ext cx="1870407" cy="338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lock data record </a:t>
              </a:r>
              <a:r>
                <a:rPr lang="en-US" sz="105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</a:t>
              </a: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226EF0C1-2237-8E46-AB56-8D689EE5C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6030" y="2948551"/>
              <a:ext cx="1684338" cy="2345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D140EC4-5DA8-F040-BC23-C3A90A90AE49}"/>
              </a:ext>
            </a:extLst>
          </p:cNvPr>
          <p:cNvGrpSpPr/>
          <p:nvPr/>
        </p:nvGrpSpPr>
        <p:grpSpPr>
          <a:xfrm>
            <a:off x="6158809" y="3266047"/>
            <a:ext cx="1364672" cy="260251"/>
            <a:chOff x="8211743" y="3211740"/>
            <a:chExt cx="1819562" cy="347002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C78912E7-84E1-824B-B855-60DAC36E5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1743" y="3211740"/>
              <a:ext cx="1673225" cy="242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39CDE70-7C81-BB40-B7E7-D376841A3505}"/>
                </a:ext>
              </a:extLst>
            </p:cNvPr>
            <p:cNvSpPr txBox="1"/>
            <p:nvPr/>
          </p:nvSpPr>
          <p:spPr>
            <a:xfrm rot="21106037">
              <a:off x="9289197" y="3220188"/>
              <a:ext cx="742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OK</a:t>
              </a:r>
              <a:endParaRPr lang="en-US" sz="105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FE3FF41-4F60-4C4F-85AB-4CC4494FF63A}"/>
              </a:ext>
            </a:extLst>
          </p:cNvPr>
          <p:cNvGrpSpPr/>
          <p:nvPr/>
        </p:nvGrpSpPr>
        <p:grpSpPr>
          <a:xfrm>
            <a:off x="7602117" y="3075062"/>
            <a:ext cx="391819" cy="323166"/>
            <a:chOff x="10136156" y="2957082"/>
            <a:chExt cx="522425" cy="430887"/>
          </a:xfrm>
        </p:grpSpPr>
        <p:sp>
          <p:nvSpPr>
            <p:cNvPr id="91" name="AutoShape 327">
              <a:extLst>
                <a:ext uri="{FF2B5EF4-FFF2-40B4-BE49-F238E27FC236}">
                  <a16:creationId xmlns:a16="http://schemas.microsoft.com/office/drawing/2014/main" id="{819E3430-D00B-DE4A-BF76-DA4F707F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A7AE3A8-B4B7-5D45-9040-2EECD223536E}"/>
                </a:ext>
              </a:extLst>
            </p:cNvPr>
            <p:cNvSpPr txBox="1"/>
            <p:nvPr/>
          </p:nvSpPr>
          <p:spPr>
            <a:xfrm>
              <a:off x="10364121" y="3049415"/>
              <a:ext cx="294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E64171ED-8243-0748-A18D-E9E66AB8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sp>
        <p:nvSpPr>
          <p:cNvPr id="102" name="AutoShape 327">
            <a:extLst>
              <a:ext uri="{FF2B5EF4-FFF2-40B4-BE49-F238E27FC236}">
                <a16:creationId xmlns:a16="http://schemas.microsoft.com/office/drawing/2014/main" id="{94D2C5FA-36D2-234A-8CDE-D9DE43DC6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033" y="2503777"/>
            <a:ext cx="382565" cy="300083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67923B-2554-D94F-98BF-5970F66E0A80}"/>
              </a:ext>
            </a:extLst>
          </p:cNvPr>
          <p:cNvSpPr txBox="1"/>
          <p:nvPr/>
        </p:nvSpPr>
        <p:spPr>
          <a:xfrm>
            <a:off x="7787375" y="2573027"/>
            <a:ext cx="220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B5B74FE-39C8-5B43-9432-6DE5518154FD}"/>
              </a:ext>
            </a:extLst>
          </p:cNvPr>
          <p:cNvGrpSpPr/>
          <p:nvPr/>
        </p:nvGrpSpPr>
        <p:grpSpPr>
          <a:xfrm>
            <a:off x="7599126" y="3633847"/>
            <a:ext cx="540197" cy="323166"/>
            <a:chOff x="10136156" y="2957082"/>
            <a:chExt cx="720262" cy="430887"/>
          </a:xfrm>
        </p:grpSpPr>
        <p:sp>
          <p:nvSpPr>
            <p:cNvPr id="107" name="AutoShape 327">
              <a:extLst>
                <a:ext uri="{FF2B5EF4-FFF2-40B4-BE49-F238E27FC236}">
                  <a16:creationId xmlns:a16="http://schemas.microsoft.com/office/drawing/2014/main" id="{8B16F450-5DEA-8B45-B210-945CA6750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2167ECA-B9B2-4E40-82B0-9F43976F24FE}"/>
                </a:ext>
              </a:extLst>
            </p:cNvPr>
            <p:cNvSpPr txBox="1"/>
            <p:nvPr/>
          </p:nvSpPr>
          <p:spPr>
            <a:xfrm>
              <a:off x="10364121" y="3049415"/>
              <a:ext cx="4922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X’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06DE726C-08C5-5346-B762-9B140BCB8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E55A0D6-71A5-1D45-8A52-331867F92A1A}"/>
              </a:ext>
            </a:extLst>
          </p:cNvPr>
          <p:cNvGrpSpPr/>
          <p:nvPr/>
        </p:nvGrpSpPr>
        <p:grpSpPr>
          <a:xfrm>
            <a:off x="7596131" y="4192631"/>
            <a:ext cx="540197" cy="323166"/>
            <a:chOff x="10136156" y="2957082"/>
            <a:chExt cx="720262" cy="430887"/>
          </a:xfrm>
        </p:grpSpPr>
        <p:sp>
          <p:nvSpPr>
            <p:cNvPr id="111" name="AutoShape 327">
              <a:extLst>
                <a:ext uri="{FF2B5EF4-FFF2-40B4-BE49-F238E27FC236}">
                  <a16:creationId xmlns:a16="http://schemas.microsoft.com/office/drawing/2014/main" id="{AD90F81E-B5AA-6341-8460-5E051080A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02956FF-BB8D-6149-9012-24692DD7049D}"/>
                </a:ext>
              </a:extLst>
            </p:cNvPr>
            <p:cNvSpPr txBox="1"/>
            <p:nvPr/>
          </p:nvSpPr>
          <p:spPr>
            <a:xfrm>
              <a:off x="10364121" y="3049415"/>
              <a:ext cx="4922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X’’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E37BA2D-D932-D14B-9FD2-5FE1BA0B7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36156" y="2995160"/>
              <a:ext cx="307778" cy="307778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EB7CAB0-F376-054D-A184-1987E69E5578}"/>
              </a:ext>
            </a:extLst>
          </p:cNvPr>
          <p:cNvGrpSpPr/>
          <p:nvPr/>
        </p:nvGrpSpPr>
        <p:grpSpPr>
          <a:xfrm>
            <a:off x="7594766" y="4751416"/>
            <a:ext cx="544554" cy="323166"/>
            <a:chOff x="10138333" y="2957082"/>
            <a:chExt cx="726072" cy="430887"/>
          </a:xfrm>
        </p:grpSpPr>
        <p:sp>
          <p:nvSpPr>
            <p:cNvPr id="115" name="AutoShape 327">
              <a:extLst>
                <a:ext uri="{FF2B5EF4-FFF2-40B4-BE49-F238E27FC236}">
                  <a16:creationId xmlns:a16="http://schemas.microsoft.com/office/drawing/2014/main" id="{0D7E10F2-D009-F14B-82D2-F08AB2218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8333" y="2957082"/>
              <a:ext cx="510086" cy="400110"/>
            </a:xfrm>
            <a:prstGeom prst="can">
              <a:avLst>
                <a:gd name="adj" fmla="val 31004"/>
              </a:avLst>
            </a:prstGeom>
            <a:gradFill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7935EAA-1BE1-5D4A-BB6F-A7C69F071ADD}"/>
                </a:ext>
              </a:extLst>
            </p:cNvPr>
            <p:cNvSpPr txBox="1"/>
            <p:nvPr/>
          </p:nvSpPr>
          <p:spPr>
            <a:xfrm>
              <a:off x="10364121" y="3049415"/>
              <a:ext cx="5002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X’’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F306746-EF4C-B446-9F1D-1D85D8A99FAC}"/>
              </a:ext>
            </a:extLst>
          </p:cNvPr>
          <p:cNvSpPr txBox="1"/>
          <p:nvPr/>
        </p:nvSpPr>
        <p:spPr>
          <a:xfrm>
            <a:off x="5921903" y="3962510"/>
            <a:ext cx="310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00A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t’</a:t>
            </a:r>
            <a:endParaRPr lang="en-US" sz="12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0C0AC55-7635-2346-85C0-10B75BF4C445}"/>
              </a:ext>
            </a:extLst>
          </p:cNvPr>
          <p:cNvSpPr txBox="1"/>
          <p:nvPr/>
        </p:nvSpPr>
        <p:spPr>
          <a:xfrm>
            <a:off x="5538388" y="5334256"/>
            <a:ext cx="308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Q: 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happens if network connection or client crashes at </a:t>
            </a:r>
            <a:r>
              <a:rPr lang="en-US" sz="1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t’ 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B2E11-19E6-67BB-7A22-9899B3F9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678D-42DA-742E-654D-48885FE4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81967-A08F-0A45-977A-839BE59CFC4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3">
            <a:extLst>
              <a:ext uri="{FF2B5EF4-FFF2-40B4-BE49-F238E27FC236}">
                <a16:creationId xmlns:a16="http://schemas.microsoft.com/office/drawing/2014/main" id="{044314F4-5E29-A342-9469-ED1D194C2BEE}"/>
              </a:ext>
            </a:extLst>
          </p:cNvPr>
          <p:cNvSpPr txBox="1">
            <a:spLocks noChangeArrowheads="1"/>
          </p:cNvSpPr>
          <p:nvPr/>
        </p:nvSpPr>
        <p:spPr>
          <a:xfrm>
            <a:off x="151567" y="980451"/>
            <a:ext cx="5593293" cy="489709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Websites and client browser use </a:t>
            </a:r>
            <a:r>
              <a:rPr lang="en-US" altLang="en-US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cookies</a:t>
            </a: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maintain some state between sessions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i="1" dirty="0">
                <a:solidFill>
                  <a:srgbClr val="0000A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four components: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1) cookie header line of HTTP </a:t>
            </a:r>
            <a:r>
              <a:rPr lang="en-US" alt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response</a:t>
            </a: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message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2) cookie header line in next HTTP </a:t>
            </a:r>
            <a:r>
              <a:rPr lang="en-US" alt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request</a:t>
            </a: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message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3) cookie file kept on user</a:t>
            </a:r>
            <a:r>
              <a:rPr lang="ja-JP" altLang="en-US">
                <a:latin typeface="Helvetica Neue" panose="02000503000000020004" pitchFamily="2" charset="0"/>
                <a:ea typeface="ＭＳ Ｐゴシック" panose="020B0600070205080204" pitchFamily="34" charset="-128"/>
                <a:cs typeface="Helvetica Neue" panose="02000503000000020004" pitchFamily="2" charset="0"/>
              </a:rPr>
              <a:t>’</a:t>
            </a:r>
            <a:r>
              <a:rPr lang="en-US" altLang="ja-JP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 host, managed by user</a:t>
            </a:r>
            <a:r>
              <a:rPr lang="ja-JP" altLang="en-US">
                <a:latin typeface="Helvetica Neue" panose="02000503000000020004" pitchFamily="2" charset="0"/>
                <a:ea typeface="ＭＳ Ｐゴシック" panose="020B0600070205080204" pitchFamily="34" charset="-128"/>
                <a:cs typeface="Helvetica Neue" panose="02000503000000020004" pitchFamily="2" charset="0"/>
              </a:rPr>
              <a:t>’</a:t>
            </a:r>
            <a:r>
              <a:rPr lang="en-US" altLang="ja-JP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 browser</a:t>
            </a:r>
          </a:p>
          <a:p>
            <a:pPr lvl="1"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4) backend database at Web site</a:t>
            </a:r>
          </a:p>
        </p:txBody>
      </p:sp>
      <p:sp>
        <p:nvSpPr>
          <p:cNvPr id="94" name="Rectangle 4">
            <a:extLst>
              <a:ext uri="{FF2B5EF4-FFF2-40B4-BE49-F238E27FC236}">
                <a16:creationId xmlns:a16="http://schemas.microsoft.com/office/drawing/2014/main" id="{26408C84-4366-9C43-B55D-97AC8C9FA33A}"/>
              </a:ext>
            </a:extLst>
          </p:cNvPr>
          <p:cNvSpPr txBox="1">
            <a:spLocks noChangeArrowheads="1"/>
          </p:cNvSpPr>
          <p:nvPr/>
        </p:nvSpPr>
        <p:spPr>
          <a:xfrm>
            <a:off x="5357204" y="1832677"/>
            <a:ext cx="3786796" cy="404487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4" indent="8335">
              <a:lnSpc>
                <a:spcPct val="100000"/>
              </a:lnSpc>
              <a:buNone/>
              <a:defRPr/>
            </a:pPr>
            <a:r>
              <a:rPr lang="en-US" sz="2100" dirty="0">
                <a:solidFill>
                  <a:srgbClr val="0000A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Example:</a:t>
            </a:r>
          </a:p>
          <a:p>
            <a:pPr marL="175022" indent="-175022">
              <a:lnSpc>
                <a:spcPct val="100000"/>
              </a:lnSpc>
              <a:spcBef>
                <a:spcPts val="450"/>
              </a:spcBef>
              <a:buFont typeface="Wingdings" charset="2"/>
              <a:buChar char="§"/>
              <a:defRPr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Alice uses browser on laptop, visits specific Amazon for first time</a:t>
            </a:r>
          </a:p>
          <a:p>
            <a:pPr marL="175022" indent="-175022">
              <a:lnSpc>
                <a:spcPct val="100000"/>
              </a:lnSpc>
              <a:spcBef>
                <a:spcPts val="450"/>
              </a:spcBef>
              <a:buFont typeface="Wingdings" charset="2"/>
              <a:buChar char="§"/>
              <a:defRPr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 initial HTTP requests arrives at site, site creates: </a:t>
            </a:r>
          </a:p>
          <a:p>
            <a:pPr marL="514350" lvl="1" indent="-17145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defRPr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unique ID (aka “cookie”)</a:t>
            </a:r>
          </a:p>
          <a:p>
            <a:pPr marL="514350" lvl="1" indent="-17145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defRPr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entry in backend database for ID</a:t>
            </a:r>
          </a:p>
          <a:p>
            <a:pPr marL="257175" indent="-17145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defRPr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subsequent HTTP requests from Alice to this site will contain cookie ID value, Amazon “identifies” Alice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C31519-1422-421B-BEBB-B6BE7756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3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Maintaining user/server state: cookies</a:t>
            </a:r>
            <a:endParaRPr lang="en-US" sz="33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0DC9F-7490-FCC8-2570-8F317FCD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7F63BAE-C82B-25A0-0145-0FAC6347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81967-A08F-0A45-977A-839BE59CFC4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8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 bwMode="auto">
          <a:xfrm>
            <a:off x="7175770" y="1909317"/>
            <a:ext cx="0" cy="4031767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User-server interaction: cookies</a:t>
            </a:r>
            <a:endParaRPr lang="en-US" dirty="0"/>
          </a:p>
        </p:txBody>
      </p:sp>
      <p:sp>
        <p:nvSpPr>
          <p:cNvPr id="419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CS118 - Winter 2025</a:t>
            </a:r>
            <a:endParaRPr lang="en-US" dirty="0">
              <a:latin typeface="Times New Roman" charset="0"/>
            </a:endParaRPr>
          </a:p>
        </p:txBody>
      </p:sp>
      <p:sp>
        <p:nvSpPr>
          <p:cNvPr id="419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1EE4B8-C925-5945-8246-AAC07298F1F4}" type="slidenum">
              <a:rPr lang="en-US" smtClean="0">
                <a:latin typeface="Helvetica Neue" charset="0"/>
                <a:ea typeface="ＭＳ Ｐゴシック" charset="-128"/>
                <a:cs typeface="ＭＳ Ｐゴシック" charset="-128"/>
              </a:rPr>
              <a:pPr/>
              <a:t>14</a:t>
            </a:fld>
            <a:endParaRPr lang="en-US" dirty="0">
              <a:latin typeface="Helvetica Neue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09145" y="1191521"/>
            <a:ext cx="30051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Client: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has a cookie file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5482582" y="1259532"/>
            <a:ext cx="17284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Web server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42035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2036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42037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38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dirty="0"/>
                  <a:t>usual http response msg</a:t>
                </a:r>
                <a:endParaRPr lang="en-US" dirty="0"/>
              </a:p>
            </p:txBody>
          </p:sp>
        </p:grp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209800" y="5722938"/>
            <a:ext cx="3305175" cy="407987"/>
            <a:chOff x="1392" y="3605"/>
            <a:chExt cx="2082" cy="257"/>
          </a:xfrm>
        </p:grpSpPr>
        <p:sp>
          <p:nvSpPr>
            <p:cNvPr id="42031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2032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42033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34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dirty="0"/>
                  <a:t>usual http response msg</a:t>
                </a:r>
                <a:endParaRPr lang="en-US" dirty="0"/>
              </a:p>
            </p:txBody>
          </p:sp>
        </p:grpSp>
      </p:grp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58738" y="4303713"/>
            <a:ext cx="1808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Helvetica Neue"/>
                <a:cs typeface="Helvetica Neue"/>
              </a:rPr>
              <a:t>one week later:</a:t>
            </a:r>
          </a:p>
        </p:txBody>
      </p: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2209800" y="3589338"/>
            <a:ext cx="5638800" cy="1119187"/>
            <a:chOff x="1392" y="2261"/>
            <a:chExt cx="3552" cy="705"/>
          </a:xfrm>
        </p:grpSpPr>
        <p:sp>
          <p:nvSpPr>
            <p:cNvPr id="42024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025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 dirty="0">
                  <a:latin typeface="Courier New" charset="0"/>
                </a:rPr>
                <a:t>cookie: 1678</a:t>
              </a:r>
            </a:p>
          </p:txBody>
        </p:sp>
        <p:sp>
          <p:nvSpPr>
            <p:cNvPr id="42026" name="Text Box 28"/>
            <p:cNvSpPr txBox="1">
              <a:spLocks noChangeArrowheads="1"/>
            </p:cNvSpPr>
            <p:nvPr/>
          </p:nvSpPr>
          <p:spPr bwMode="auto">
            <a:xfrm>
              <a:off x="3501" y="2332"/>
              <a:ext cx="703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dirty="0">
                  <a:solidFill>
                    <a:schemeClr val="accent2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dirty="0">
                  <a:solidFill>
                    <a:schemeClr val="accent2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dirty="0">
                  <a:solidFill>
                    <a:schemeClr val="accent2"/>
                  </a:solidFill>
                </a:rPr>
                <a:t>action</a:t>
              </a:r>
              <a:endParaRPr lang="en-US" dirty="0"/>
            </a:p>
          </p:txBody>
        </p:sp>
        <p:sp>
          <p:nvSpPr>
            <p:cNvPr id="42027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42028" name="Group 83"/>
            <p:cNvGrpSpPr>
              <a:grpSpLocks/>
            </p:cNvGrpSpPr>
            <p:nvPr/>
          </p:nvGrpSpPr>
          <p:grpSpPr bwMode="auto">
            <a:xfrm>
              <a:off x="4306" y="2363"/>
              <a:ext cx="573" cy="233"/>
              <a:chOff x="4306" y="2273"/>
              <a:chExt cx="573" cy="233"/>
            </a:xfrm>
          </p:grpSpPr>
          <p:sp>
            <p:nvSpPr>
              <p:cNvPr id="42029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30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7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access</a:t>
                </a:r>
              </a:p>
            </p:txBody>
          </p:sp>
        </p:grpSp>
      </p:grpSp>
      <p:grpSp>
        <p:nvGrpSpPr>
          <p:cNvPr id="41996" name="Group 81"/>
          <p:cNvGrpSpPr>
            <a:grpSpLocks/>
          </p:cNvGrpSpPr>
          <p:nvPr/>
        </p:nvGrpSpPr>
        <p:grpSpPr bwMode="auto">
          <a:xfrm>
            <a:off x="755650" y="1804988"/>
            <a:ext cx="1438275" cy="771525"/>
            <a:chOff x="476" y="1047"/>
            <a:chExt cx="906" cy="486"/>
          </a:xfrm>
        </p:grpSpPr>
        <p:sp>
          <p:nvSpPr>
            <p:cNvPr id="42022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023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73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</a:rPr>
                <a:t>ebay 8734</a:t>
              </a:r>
            </a:p>
          </p:txBody>
        </p:sp>
      </p:grpSp>
      <p:sp>
        <p:nvSpPr>
          <p:cNvPr id="41997" name="AutoShape 68"/>
          <p:cNvSpPr>
            <a:spLocks noChangeArrowheads="1"/>
          </p:cNvSpPr>
          <p:nvPr/>
        </p:nvSpPr>
        <p:spPr bwMode="auto">
          <a:xfrm>
            <a:off x="7956550" y="3343275"/>
            <a:ext cx="527050" cy="825500"/>
          </a:xfrm>
          <a:prstGeom prst="can">
            <a:avLst>
              <a:gd name="adj" fmla="val 39157"/>
            </a:avLst>
          </a:pr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42015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016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usual http request msg</a:t>
              </a:r>
              <a:endParaRPr lang="en-US" dirty="0"/>
            </a:p>
          </p:txBody>
        </p:sp>
        <p:sp>
          <p:nvSpPr>
            <p:cNvPr id="42017" name="Text Box 31"/>
            <p:cNvSpPr txBox="1">
              <a:spLocks noChangeArrowheads="1"/>
            </p:cNvSpPr>
            <p:nvPr/>
          </p:nvSpPr>
          <p:spPr bwMode="auto">
            <a:xfrm>
              <a:off x="3270" y="1390"/>
              <a:ext cx="122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dirty="0">
                  <a:solidFill>
                    <a:schemeClr val="accent2"/>
                  </a:solidFill>
                </a:rPr>
                <a:t>Amazon server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dirty="0">
                  <a:solidFill>
                    <a:schemeClr val="accent2"/>
                  </a:solidFill>
                </a:rPr>
                <a:t>creates ID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dirty="0">
                  <a:solidFill>
                    <a:schemeClr val="accent2"/>
                  </a:solidFill>
                </a:rPr>
                <a:t>1678 for user</a:t>
              </a:r>
              <a:endParaRPr lang="en-US" sz="2000" dirty="0"/>
            </a:p>
          </p:txBody>
        </p:sp>
        <p:grpSp>
          <p:nvGrpSpPr>
            <p:cNvPr id="42018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42019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20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21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create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   entry</a:t>
                </a:r>
              </a:p>
            </p:txBody>
          </p:sp>
        </p:grp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728663" y="2598738"/>
            <a:ext cx="4805362" cy="1087437"/>
            <a:chOff x="459" y="1637"/>
            <a:chExt cx="3027" cy="685"/>
          </a:xfrm>
        </p:grpSpPr>
        <p:sp>
          <p:nvSpPr>
            <p:cNvPr id="42010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011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usual http response 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 dirty="0">
                  <a:latin typeface="Courier New" charset="0"/>
                </a:rPr>
                <a:t>Set-cookie: 1678 </a:t>
              </a:r>
            </a:p>
          </p:txBody>
        </p:sp>
        <p:grpSp>
          <p:nvGrpSpPr>
            <p:cNvPr id="42012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486"/>
              <a:chOff x="684" y="1746"/>
              <a:chExt cx="1004" cy="486"/>
            </a:xfrm>
          </p:grpSpPr>
          <p:sp>
            <p:nvSpPr>
              <p:cNvPr id="42013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14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Arial" charset="0"/>
                  </a:rPr>
                  <a:t>ebay 8734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Arial" charset="0"/>
                  </a:rPr>
                  <a:t>amazon 1678</a:t>
                </a:r>
              </a:p>
            </p:txBody>
          </p:sp>
        </p:grp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2181225" y="4192588"/>
            <a:ext cx="5705475" cy="2001837"/>
            <a:chOff x="1374" y="2641"/>
            <a:chExt cx="3594" cy="1261"/>
          </a:xfrm>
        </p:grpSpPr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006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/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b="1" dirty="0">
                  <a:latin typeface="Courier New" charset="0"/>
                </a:rPr>
                <a:t>cookie: 1678</a:t>
              </a:r>
            </a:p>
          </p:txBody>
        </p:sp>
        <p:sp>
          <p:nvSpPr>
            <p:cNvPr id="42007" name="Text Box 29"/>
            <p:cNvSpPr txBox="1">
              <a:spLocks noChangeArrowheads="1"/>
            </p:cNvSpPr>
            <p:nvPr/>
          </p:nvSpPr>
          <p:spPr bwMode="auto">
            <a:xfrm>
              <a:off x="3574" y="3262"/>
              <a:ext cx="619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dirty="0">
                  <a:solidFill>
                    <a:schemeClr val="accent2"/>
                  </a:solidFill>
                </a:rPr>
                <a:t>cookie-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dirty="0">
                  <a:solidFill>
                    <a:schemeClr val="accent2"/>
                  </a:solidFill>
                </a:rPr>
                <a:t>specific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000" dirty="0">
                  <a:solidFill>
                    <a:schemeClr val="accent2"/>
                  </a:solidFill>
                </a:rPr>
                <a:t>action</a:t>
              </a:r>
              <a:endParaRPr lang="en-US" dirty="0"/>
            </a:p>
          </p:txBody>
        </p:sp>
        <p:sp>
          <p:nvSpPr>
            <p:cNvPr id="42008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009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573" cy="2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access</a:t>
              </a: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742950" y="4799013"/>
            <a:ext cx="1593850" cy="771525"/>
            <a:chOff x="684" y="1746"/>
            <a:chExt cx="1004" cy="486"/>
          </a:xfrm>
        </p:grpSpPr>
        <p:sp>
          <p:nvSpPr>
            <p:cNvPr id="42003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004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</a:rPr>
                <a:t>ebay 8734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1" dirty="0">
                  <a:solidFill>
                    <a:schemeClr val="bg1"/>
                  </a:solidFill>
                  <a:latin typeface="Arial" charset="0"/>
                </a:rPr>
                <a:t>amazon 1678</a:t>
              </a:r>
            </a:p>
          </p:txBody>
        </p:sp>
      </p:grpSp>
      <p:sp>
        <p:nvSpPr>
          <p:cNvPr id="42002" name="Text Box 80"/>
          <p:cNvSpPr txBox="1">
            <a:spLocks noChangeArrowheads="1"/>
          </p:cNvSpPr>
          <p:nvPr/>
        </p:nvSpPr>
        <p:spPr bwMode="auto">
          <a:xfrm>
            <a:off x="7831138" y="4248150"/>
            <a:ext cx="1150937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02985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Cookies: usefulness vs privacy exposure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use of cookies can</a:t>
            </a:r>
          </a:p>
          <a:p>
            <a:r>
              <a:rPr lang="en-US" dirty="0"/>
              <a:t>Bring convenience to you</a:t>
            </a:r>
          </a:p>
          <a:p>
            <a:r>
              <a:rPr lang="en-US" dirty="0"/>
              <a:t>Bring relevant recommendations</a:t>
            </a:r>
          </a:p>
          <a:p>
            <a:endParaRPr lang="en-US" dirty="0"/>
          </a:p>
          <a:p>
            <a:r>
              <a:rPr lang="en-US" dirty="0"/>
              <a:t>Permit a website to learn your online behavior</a:t>
            </a:r>
          </a:p>
          <a:p>
            <a:r>
              <a:rPr lang="en-US" dirty="0"/>
              <a:t>Advertising companies can obtain user info across multiple sites</a:t>
            </a:r>
          </a:p>
          <a:p>
            <a:endParaRPr lang="en-US" dirty="0"/>
          </a:p>
        </p:txBody>
      </p:sp>
      <p:sp>
        <p:nvSpPr>
          <p:cNvPr id="430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Winter 2025</a:t>
            </a:r>
            <a:endParaRPr lang="en-US" dirty="0"/>
          </a:p>
        </p:txBody>
      </p:sp>
      <p:sp>
        <p:nvSpPr>
          <p:cNvPr id="430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E99D-1859-B84B-B0F4-EA7A4D10E9F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317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71A5-B647-E346-8EFE-10E57740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Cookies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A1F5C-3D67-F748-A740-DC4E3F3E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268D5-2861-E047-AD80-F8962443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23E0E-4F07-CD49-BE2C-9BB645675CF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566CA-A927-E444-ACB2-E3EE599F6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13902" y="2459088"/>
            <a:ext cx="1612900" cy="161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027B3-A9AB-924A-80BB-E04199A5B82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7100" y="940766"/>
            <a:ext cx="2565400" cy="195483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A6D45AF-53BE-AA45-ACA5-15FA059A82AA}"/>
              </a:ext>
            </a:extLst>
          </p:cNvPr>
          <p:cNvSpPr/>
          <p:nvPr/>
        </p:nvSpPr>
        <p:spPr bwMode="auto">
          <a:xfrm>
            <a:off x="6908800" y="3048000"/>
            <a:ext cx="1828800" cy="1168400"/>
          </a:xfrm>
          <a:prstGeom prst="roundRect">
            <a:avLst/>
          </a:prstGeom>
          <a:solidFill>
            <a:schemeClr val="tx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</a:rPr>
              <a:t>Advertisement website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02A5FE70-ECC5-B140-8BBC-4E8904F04E9B}"/>
              </a:ext>
            </a:extLst>
          </p:cNvPr>
          <p:cNvSpPr/>
          <p:nvPr/>
        </p:nvSpPr>
        <p:spPr bwMode="auto">
          <a:xfrm rot="3640028">
            <a:off x="2161811" y="917656"/>
            <a:ext cx="1181100" cy="2183931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Returned file includes a URL to Ad site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518F767D-246F-D448-BFF3-6B9C0B7AFBF6}"/>
              </a:ext>
            </a:extLst>
          </p:cNvPr>
          <p:cNvSpPr/>
          <p:nvPr/>
        </p:nvSpPr>
        <p:spPr bwMode="auto">
          <a:xfrm rot="16200000">
            <a:off x="3556000" y="2095500"/>
            <a:ext cx="444500" cy="1790700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Request URL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B0236E26-AF7D-8041-8BE9-A422FCC7E46A}"/>
              </a:ext>
            </a:extLst>
          </p:cNvPr>
          <p:cNvSpPr/>
          <p:nvPr/>
        </p:nvSpPr>
        <p:spPr bwMode="auto">
          <a:xfrm>
            <a:off x="3949700" y="3213100"/>
            <a:ext cx="2476500" cy="431800"/>
          </a:xfrm>
          <a:prstGeom prst="lef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Return a cookie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6B161F-3CC5-2D43-834A-DC46DE27F086}"/>
              </a:ext>
            </a:extLst>
          </p:cNvPr>
          <p:cNvSpPr txBox="1"/>
          <p:nvPr/>
        </p:nvSpPr>
        <p:spPr>
          <a:xfrm>
            <a:off x="5422900" y="1206500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Site-1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DD3D97-5F42-5441-A349-E3985CC1BA1B}"/>
              </a:ext>
            </a:extLst>
          </p:cNvPr>
          <p:cNvGrpSpPr/>
          <p:nvPr/>
        </p:nvGrpSpPr>
        <p:grpSpPr>
          <a:xfrm>
            <a:off x="4064000" y="4711700"/>
            <a:ext cx="2748749" cy="1955800"/>
            <a:chOff x="3340100" y="4622800"/>
            <a:chExt cx="2748749" cy="1955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D53227C-C6A0-9C48-9B7E-07E05D28F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0100" y="4622800"/>
              <a:ext cx="1955800" cy="19558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163C79-DF24-3844-BF25-73853C0A3BB0}"/>
                </a:ext>
              </a:extLst>
            </p:cNvPr>
            <p:cNvSpPr txBox="1"/>
            <p:nvPr/>
          </p:nvSpPr>
          <p:spPr>
            <a:xfrm>
              <a:off x="5219700" y="4826000"/>
              <a:ext cx="8691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Site-2</a:t>
              </a:r>
            </a:p>
          </p:txBody>
        </p: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30137BD2-ADFC-EF40-BD79-95F5CDF93EE5}"/>
              </a:ext>
            </a:extLst>
          </p:cNvPr>
          <p:cNvSpPr/>
          <p:nvPr/>
        </p:nvSpPr>
        <p:spPr bwMode="auto">
          <a:xfrm rot="7520197">
            <a:off x="2466610" y="3597356"/>
            <a:ext cx="1181100" cy="2183931"/>
          </a:xfrm>
          <a:prstGeom prst="downArrow">
            <a:avLst>
              <a:gd name="adj1" fmla="val 37497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Returned file includes a URL to Ad site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04D46-C4D6-D348-8BD4-ABC8276FDC5B}"/>
              </a:ext>
            </a:extLst>
          </p:cNvPr>
          <p:cNvSpPr txBox="1"/>
          <p:nvPr/>
        </p:nvSpPr>
        <p:spPr>
          <a:xfrm>
            <a:off x="368300" y="5391484"/>
            <a:ext cx="2495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 user visits the ad site </a:t>
            </a:r>
            <a:r>
              <a:rPr lang="en-US" dirty="0">
                <a:solidFill>
                  <a:srgbClr val="0B26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2</a:t>
            </a:r>
            <a:r>
              <a:rPr lang="en-US" baseline="30000" dirty="0">
                <a:solidFill>
                  <a:srgbClr val="0B26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</a:t>
            </a:r>
            <a:r>
              <a:rPr lang="en-US" dirty="0">
                <a:solidFill>
                  <a:srgbClr val="0B26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time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the request contains the cookie from the first visit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DBA04DB6-E977-8742-8F73-98EE9CD03790}"/>
              </a:ext>
            </a:extLst>
          </p:cNvPr>
          <p:cNvSpPr/>
          <p:nvPr/>
        </p:nvSpPr>
        <p:spPr bwMode="auto">
          <a:xfrm rot="16200000">
            <a:off x="2705100" y="2794000"/>
            <a:ext cx="444500" cy="1790700"/>
          </a:xfrm>
          <a:prstGeom prst="downArrow">
            <a:avLst/>
          </a:prstGeom>
          <a:noFill/>
          <a:ln w="12700" cap="flat" cmpd="sng" algn="ctr">
            <a:solidFill>
              <a:srgbClr val="0B2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Request URL</a:t>
            </a:r>
          </a:p>
        </p:txBody>
      </p:sp>
    </p:spTree>
    <p:extLst>
      <p:ext uri="{BB962C8B-B14F-4D97-AF65-F5344CB8AC3E}">
        <p14:creationId xmlns:p14="http://schemas.microsoft.com/office/powerpoint/2010/main" val="173330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8" grpId="0" animBg="1"/>
      <p:bldP spid="19" grpId="0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DNS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" y="1510189"/>
            <a:ext cx="8595995" cy="486013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Application: host-to-host, process-to-process communication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 identifier: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address and port number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 server-1: http://173.194.204.99:80</a:t>
            </a:r>
          </a:p>
          <a:p>
            <a:pPr lvl="1">
              <a:lnSpc>
                <a:spcPct val="120000"/>
              </a:lnSpc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 server-2: http://176.32.103.205:80</a:t>
            </a:r>
          </a:p>
          <a:p>
            <a:pPr>
              <a:lnSpc>
                <a:spcPct val="120000"/>
              </a:lnSpc>
            </a:pPr>
            <a:r>
              <a:rPr lang="en-US" sz="35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But, how can we know and remember the destination IP address?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Google?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Amazon?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Facebook?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lvl="1" indent="0">
              <a:lnSpc>
                <a:spcPct val="120000"/>
              </a:lnSpc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23A8961-0E25-060C-B746-EE197D020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9DE9D-391C-C957-F3F0-CFFA18623531}"/>
              </a:ext>
            </a:extLst>
          </p:cNvPr>
          <p:cNvSpPr txBox="1"/>
          <p:nvPr/>
        </p:nvSpPr>
        <p:spPr>
          <a:xfrm>
            <a:off x="3312160" y="5273973"/>
            <a:ext cx="5598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B26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map between </a:t>
            </a:r>
            <a:r>
              <a:rPr lang="en-US" sz="2800" u="sng" dirty="0">
                <a:solidFill>
                  <a:srgbClr val="0B26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address </a:t>
            </a:r>
            <a:r>
              <a:rPr lang="en-US" sz="2800" dirty="0">
                <a:solidFill>
                  <a:srgbClr val="0B26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</a:t>
            </a:r>
            <a:r>
              <a:rPr lang="en-US" sz="2800" u="sng" dirty="0">
                <a:solidFill>
                  <a:srgbClr val="0B26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</a:t>
            </a:r>
            <a:r>
              <a:rPr lang="en-US" sz="2800" dirty="0">
                <a:solidFill>
                  <a:srgbClr val="0B26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and vice versa 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115B6-32AB-5F3B-FC5E-3D75AEA9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7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78" y="149684"/>
            <a:ext cx="7886700" cy="670967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DNS: services, structure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 Layer: 2-</a:t>
            </a:r>
            <a:fld id="{C4204591-24BD-A542-B9D5-F8D8A88D2FEE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18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A8BD0F-3C0D-E143-B2CB-EB155AB75267}"/>
              </a:ext>
            </a:extLst>
          </p:cNvPr>
          <p:cNvSpPr txBox="1">
            <a:spLocks noChangeArrowheads="1"/>
          </p:cNvSpPr>
          <p:nvPr/>
        </p:nvSpPr>
        <p:spPr>
          <a:xfrm>
            <a:off x="4963886" y="1810602"/>
            <a:ext cx="3733800" cy="169783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i="1" dirty="0">
                <a:solidFill>
                  <a:srgbClr val="CC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Q: Why not centralize DNS?</a:t>
            </a:r>
          </a:p>
          <a:p>
            <a:pPr marL="436960" indent="-175022">
              <a:spcBef>
                <a:spcPts val="300"/>
              </a:spcBef>
            </a:pPr>
            <a:r>
              <a:rPr lang="en-US" alt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single point of failure</a:t>
            </a:r>
          </a:p>
          <a:p>
            <a:pPr marL="436960" indent="-175022">
              <a:spcBef>
                <a:spcPts val="300"/>
              </a:spcBef>
            </a:pPr>
            <a:r>
              <a:rPr lang="en-US" alt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traffic volume</a:t>
            </a:r>
          </a:p>
          <a:p>
            <a:pPr marL="436960" indent="-175022">
              <a:spcBef>
                <a:spcPts val="300"/>
              </a:spcBef>
            </a:pPr>
            <a:r>
              <a:rPr lang="en-US" alt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distant centralized database</a:t>
            </a:r>
          </a:p>
          <a:p>
            <a:pPr marL="436960" indent="-175022">
              <a:spcBef>
                <a:spcPts val="300"/>
              </a:spcBef>
            </a:pPr>
            <a:r>
              <a:rPr lang="en-US" alt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maintenance</a:t>
            </a:r>
          </a:p>
          <a:p>
            <a:pPr>
              <a:buFont typeface="Wingdings" pitchFamily="2" charset="2"/>
              <a:buNone/>
            </a:pPr>
            <a:endParaRPr lang="en-US" altLang="en-US" sz="2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548878" y="1832372"/>
            <a:ext cx="4285193" cy="34861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DNS services</a:t>
            </a:r>
          </a:p>
          <a:p>
            <a:pPr marL="345281" indent="-161925"/>
            <a:r>
              <a:rPr lang="en-US" alt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hostname to IP address translation</a:t>
            </a:r>
          </a:p>
          <a:p>
            <a:pPr marL="345281" indent="-161925"/>
            <a:r>
              <a:rPr lang="en-US" alt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host aliasing</a:t>
            </a:r>
          </a:p>
          <a:p>
            <a:pPr lvl="1"/>
            <a:r>
              <a:rPr lang="en-US" alt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canonical, alias names</a:t>
            </a:r>
          </a:p>
          <a:p>
            <a:pPr marL="345281" indent="-215504"/>
            <a:r>
              <a:rPr lang="en-US" alt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mail server aliasing</a:t>
            </a:r>
          </a:p>
          <a:p>
            <a:pPr marL="345281" indent="-215504"/>
            <a:r>
              <a:rPr lang="en-US" alt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load distribution</a:t>
            </a:r>
          </a:p>
          <a:p>
            <a:pPr lvl="1"/>
            <a:r>
              <a:rPr lang="en-US" alt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replicated Web servers: many IP addresses correspond to one name</a:t>
            </a:r>
          </a:p>
          <a:p>
            <a:endParaRPr lang="en-US" alt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53ABE19B-9E03-F747-BF91-159D30C79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489" y="4309881"/>
            <a:ext cx="3368594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59556" indent="-248841"/>
            <a:r>
              <a:rPr lang="en-US" altLang="en-US" sz="2400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A: </a:t>
            </a:r>
            <a:r>
              <a:rPr lang="en-US" altLang="en-US" sz="2400" i="1" dirty="0">
                <a:solidFill>
                  <a:srgbClr val="CC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doesn‘t</a:t>
            </a:r>
            <a:r>
              <a:rPr lang="en-US" altLang="ja-JP" sz="2400" i="1" dirty="0">
                <a:solidFill>
                  <a:srgbClr val="CC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scale!</a:t>
            </a:r>
          </a:p>
          <a:p>
            <a:pPr marL="350044" indent="-219075">
              <a:buClr>
                <a:srgbClr val="0000A3"/>
              </a:buClr>
              <a:buFont typeface="Wingdings" pitchFamily="2" charset="2"/>
              <a:buChar char="§"/>
            </a:pPr>
            <a:r>
              <a:rPr lang="en-US" alt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Comcast DNS servers alone: 600B DNS queries per day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6A2DCF-80B8-824B-2A09-AD091C47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0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644"/>
            <a:ext cx="7886700" cy="670967"/>
          </a:xfrm>
        </p:spPr>
        <p:txBody>
          <a:bodyPr>
            <a:normAutofit/>
          </a:bodyPr>
          <a:lstStyle/>
          <a:p>
            <a:r>
              <a:rPr lang="en-US" altLang="en-US" sz="33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Domain Name System (DNS)?</a:t>
            </a:r>
            <a:endParaRPr lang="en-US" sz="33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 Layer: 2-</a:t>
            </a:r>
            <a:fld id="{C4204591-24BD-A542-B9D5-F8D8A88D2FEE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19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8" name="Rectangle 4">
            <a:extLst>
              <a:ext uri="{FF2B5EF4-FFF2-40B4-BE49-F238E27FC236}">
                <a16:creationId xmlns:a16="http://schemas.microsoft.com/office/drawing/2014/main" id="{3851BC29-45CA-8744-BD4D-21254F83A516}"/>
              </a:ext>
            </a:extLst>
          </p:cNvPr>
          <p:cNvSpPr txBox="1">
            <a:spLocks noChangeArrowheads="1"/>
          </p:cNvSpPr>
          <p:nvPr/>
        </p:nvSpPr>
        <p:spPr>
          <a:xfrm>
            <a:off x="744243" y="1887114"/>
            <a:ext cx="7886700" cy="400568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400" i="1" dirty="0">
              <a:solidFill>
                <a:srgbClr val="CC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altLang="en-US" sz="2100" i="1" dirty="0">
                <a:solidFill>
                  <a:srgbClr val="00009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Internet distributed database</a:t>
            </a:r>
            <a:r>
              <a:rPr lang="en-US" alt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implemented in hierarchy of many </a:t>
            </a:r>
            <a:r>
              <a:rPr lang="en-US" altLang="en-US" sz="2100" i="1" dirty="0">
                <a:solidFill>
                  <a:srgbClr val="00009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 servers</a:t>
            </a:r>
            <a:endParaRPr lang="en-US" altLang="en-US" sz="2100" dirty="0">
              <a:solidFill>
                <a:srgbClr val="000099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altLang="en-US" sz="2100" i="1" dirty="0">
                <a:solidFill>
                  <a:srgbClr val="00009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application-layer DNS protocol:</a:t>
            </a:r>
            <a:r>
              <a:rPr lang="en-US" alt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hosts, name servers communicate to </a:t>
            </a:r>
            <a:r>
              <a:rPr lang="en-US" altLang="en-US" sz="2100" i="1" dirty="0">
                <a:solidFill>
                  <a:srgbClr val="00009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resolve</a:t>
            </a:r>
            <a:r>
              <a:rPr lang="en-US" altLang="en-US" sz="21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names (address/name translation)</a:t>
            </a:r>
          </a:p>
          <a:p>
            <a:pPr lvl="1">
              <a:spcBef>
                <a:spcPts val="750"/>
              </a:spcBef>
            </a:pPr>
            <a:r>
              <a:rPr lang="en-US" alt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note: core Internet function, </a:t>
            </a:r>
            <a:r>
              <a:rPr lang="en-US" altLang="en-US" sz="2100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implemented as application-layer protocol</a:t>
            </a:r>
          </a:p>
          <a:p>
            <a:pPr lvl="1">
              <a:spcBef>
                <a:spcPts val="750"/>
              </a:spcBef>
            </a:pPr>
            <a:r>
              <a:rPr lang="en-US" altLang="en-US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complexity at network’</a:t>
            </a:r>
            <a:r>
              <a:rPr lang="en-US" altLang="ja-JP" sz="2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 “edge”</a:t>
            </a:r>
            <a:endParaRPr lang="en-US" altLang="en-US" sz="2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6BA6AF-72A1-64E7-4AD4-FE3C847E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5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/>
              <a:t>HTTP/1.1’s performance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37" y="935279"/>
            <a:ext cx="8915534" cy="573380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Head-of-line blocking: HTTP/1.1 handles all requests in strict sequential order</a:t>
            </a:r>
          </a:p>
          <a:p>
            <a:pPr lvl="1"/>
            <a:r>
              <a:rPr lang="en-US" dirty="0"/>
              <a:t>A request for a large file, or some dynamic computation, can take time, blocking all requests following it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Work-around: open multiple TCP connections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Big size HTTP header with repetitive information carried in queries</a:t>
            </a:r>
          </a:p>
          <a:p>
            <a:pPr lvl="1"/>
            <a:r>
              <a:rPr lang="en-US" dirty="0"/>
              <a:t>No work-around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701405"/>
            <a:ext cx="1026488" cy="156595"/>
          </a:xfrm>
        </p:spPr>
        <p:txBody>
          <a:bodyPr/>
          <a:lstStyle/>
          <a:p>
            <a:r>
              <a:rPr lang="en-US"/>
              <a:t>CS118 - Winter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673850"/>
            <a:ext cx="457200" cy="184150"/>
          </a:xfrm>
        </p:spPr>
        <p:txBody>
          <a:bodyPr/>
          <a:lstStyle/>
          <a:p>
            <a:fld id="{9C723E0E-4F07-CD49-BE2C-9BB645675CF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DAD3EF-A9A6-1D4F-83CA-3048E09B75F0}"/>
              </a:ext>
            </a:extLst>
          </p:cNvPr>
          <p:cNvSpPr txBox="1"/>
          <p:nvPr/>
        </p:nvSpPr>
        <p:spPr>
          <a:xfrm>
            <a:off x="180109" y="2923309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Bradley Hand" pitchFamily="2" charset="77"/>
              </a:rPr>
              <a:t>Header-of-line blocking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0BB29-4ECB-BC44-A6EB-97FC5FE501E3}"/>
              </a:ext>
            </a:extLst>
          </p:cNvPr>
          <p:cNvSpPr/>
          <p:nvPr/>
        </p:nvSpPr>
        <p:spPr>
          <a:xfrm flipH="1">
            <a:off x="6293522" y="3408110"/>
            <a:ext cx="2156346" cy="343727"/>
          </a:xfrm>
          <a:prstGeom prst="rect">
            <a:avLst/>
          </a:prstGeom>
          <a:gradFill>
            <a:gsLst>
              <a:gs pos="0">
                <a:srgbClr val="00CC99">
                  <a:lumMod val="5000"/>
                  <a:lumOff val="95000"/>
                </a:srgbClr>
              </a:gs>
              <a:gs pos="74000">
                <a:srgbClr val="00CC99">
                  <a:lumMod val="45000"/>
                  <a:lumOff val="55000"/>
                </a:srgbClr>
              </a:gs>
              <a:gs pos="83000">
                <a:srgbClr val="00CC99">
                  <a:lumMod val="45000"/>
                  <a:lumOff val="55000"/>
                </a:srgbClr>
              </a:gs>
              <a:gs pos="100000">
                <a:srgbClr val="00CC99">
                  <a:lumMod val="30000"/>
                  <a:lumOff val="70000"/>
                </a:srgb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174612-3B3E-C447-A4E2-75A403B29540}"/>
              </a:ext>
            </a:extLst>
          </p:cNvPr>
          <p:cNvSpPr/>
          <p:nvPr/>
        </p:nvSpPr>
        <p:spPr>
          <a:xfrm>
            <a:off x="4253345" y="3418168"/>
            <a:ext cx="2923334" cy="343727"/>
          </a:xfrm>
          <a:prstGeom prst="rect">
            <a:avLst/>
          </a:prstGeom>
          <a:gradFill>
            <a:gsLst>
              <a:gs pos="0">
                <a:srgbClr val="00CC99">
                  <a:lumMod val="5000"/>
                  <a:lumOff val="95000"/>
                </a:srgbClr>
              </a:gs>
              <a:gs pos="74000">
                <a:srgbClr val="00CC99">
                  <a:lumMod val="45000"/>
                  <a:lumOff val="55000"/>
                </a:srgbClr>
              </a:gs>
              <a:gs pos="83000">
                <a:srgbClr val="00CC99">
                  <a:lumMod val="45000"/>
                  <a:lumOff val="55000"/>
                </a:srgbClr>
              </a:gs>
              <a:gs pos="100000">
                <a:srgbClr val="00CC99">
                  <a:lumMod val="30000"/>
                  <a:lumOff val="70000"/>
                </a:srgb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2E3FE1A-8C05-E749-A3FC-060E06FD6A80}"/>
              </a:ext>
            </a:extLst>
          </p:cNvPr>
          <p:cNvCxnSpPr>
            <a:cxnSpLocks/>
          </p:cNvCxnSpPr>
          <p:nvPr/>
        </p:nvCxnSpPr>
        <p:spPr bwMode="auto">
          <a:xfrm>
            <a:off x="7258662" y="3056862"/>
            <a:ext cx="0" cy="378840"/>
          </a:xfrm>
          <a:prstGeom prst="straightConnector1">
            <a:avLst/>
          </a:prstGeom>
          <a:noFill/>
          <a:ln w="38100" cap="flat" cmpd="sng" algn="ctr">
            <a:solidFill>
              <a:srgbClr val="FF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4A6290-53BA-094A-BDEE-5F6B668701F8}"/>
              </a:ext>
            </a:extLst>
          </p:cNvPr>
          <p:cNvCxnSpPr>
            <a:cxnSpLocks/>
          </p:cNvCxnSpPr>
          <p:nvPr/>
        </p:nvCxnSpPr>
        <p:spPr bwMode="auto">
          <a:xfrm>
            <a:off x="5970516" y="3124616"/>
            <a:ext cx="0" cy="351232"/>
          </a:xfrm>
          <a:prstGeom prst="straightConnector1">
            <a:avLst/>
          </a:prstGeom>
          <a:noFill/>
          <a:ln w="38100" cap="flat" cmpd="sng" algn="ctr">
            <a:solidFill>
              <a:srgbClr val="FF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934B538-7231-0448-83E0-827FD7D246FA}"/>
              </a:ext>
            </a:extLst>
          </p:cNvPr>
          <p:cNvSpPr txBox="1"/>
          <p:nvPr/>
        </p:nvSpPr>
        <p:spPr>
          <a:xfrm>
            <a:off x="6909636" y="2672775"/>
            <a:ext cx="168395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cs typeface="Helvetica Neue"/>
              </a:rPr>
              <a:t>Time consuming computation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69166E-A475-E24F-978B-068C676BE319}"/>
              </a:ext>
            </a:extLst>
          </p:cNvPr>
          <p:cNvSpPr txBox="1"/>
          <p:nvPr/>
        </p:nvSpPr>
        <p:spPr>
          <a:xfrm>
            <a:off x="4484976" y="2895279"/>
            <a:ext cx="24192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cs typeface="Helvetica Neue"/>
              </a:rPr>
              <a:t>Need to get answer ASAP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27BF14D-9467-7D40-BABC-D4A81DFD3501}"/>
              </a:ext>
            </a:extLst>
          </p:cNvPr>
          <p:cNvGrpSpPr/>
          <p:nvPr/>
        </p:nvGrpSpPr>
        <p:grpSpPr>
          <a:xfrm>
            <a:off x="4958036" y="3433602"/>
            <a:ext cx="2416513" cy="282067"/>
            <a:chOff x="568813" y="5306064"/>
            <a:chExt cx="3222017" cy="37608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EC6689-93A7-594E-BD0B-5ECF09D6A8E2}"/>
                </a:ext>
              </a:extLst>
            </p:cNvPr>
            <p:cNvSpPr/>
            <p:nvPr/>
          </p:nvSpPr>
          <p:spPr bwMode="auto">
            <a:xfrm>
              <a:off x="3264833" y="5310150"/>
              <a:ext cx="525997" cy="372003"/>
            </a:xfrm>
            <a:prstGeom prst="rect">
              <a:avLst/>
            </a:prstGeom>
            <a:solidFill>
              <a:srgbClr val="FFFFB9"/>
            </a:solidFill>
            <a:ln w="12700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R1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56A4249-3434-DE46-8DC4-4036ACA6B04E}"/>
                </a:ext>
              </a:extLst>
            </p:cNvPr>
            <p:cNvSpPr/>
            <p:nvPr/>
          </p:nvSpPr>
          <p:spPr bwMode="auto">
            <a:xfrm>
              <a:off x="2731065" y="5309128"/>
              <a:ext cx="525997" cy="372003"/>
            </a:xfrm>
            <a:prstGeom prst="rect">
              <a:avLst/>
            </a:prstGeom>
            <a:solidFill>
              <a:srgbClr val="FFFFB9"/>
            </a:solidFill>
            <a:ln w="12700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R2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1A9546C-D566-B344-BF06-063758B5612E}"/>
                </a:ext>
              </a:extLst>
            </p:cNvPr>
            <p:cNvSpPr/>
            <p:nvPr/>
          </p:nvSpPr>
          <p:spPr bwMode="auto">
            <a:xfrm>
              <a:off x="2203519" y="5307596"/>
              <a:ext cx="525997" cy="372003"/>
            </a:xfrm>
            <a:prstGeom prst="rect">
              <a:avLst/>
            </a:prstGeom>
            <a:solidFill>
              <a:srgbClr val="FFFFB9"/>
            </a:solidFill>
            <a:ln w="12700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R3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BCBADF-5727-E541-AEE7-3F87941D9D51}"/>
                </a:ext>
              </a:extLst>
            </p:cNvPr>
            <p:cNvSpPr/>
            <p:nvPr/>
          </p:nvSpPr>
          <p:spPr bwMode="auto">
            <a:xfrm>
              <a:off x="1688802" y="5306064"/>
              <a:ext cx="525997" cy="372003"/>
            </a:xfrm>
            <a:prstGeom prst="rect">
              <a:avLst/>
            </a:prstGeom>
            <a:solidFill>
              <a:srgbClr val="FFFFB9"/>
            </a:solidFill>
            <a:ln w="12700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R4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5890E19-9588-4E48-954A-65C5C270068B}"/>
                </a:ext>
              </a:extLst>
            </p:cNvPr>
            <p:cNvCxnSpPr/>
            <p:nvPr/>
          </p:nvCxnSpPr>
          <p:spPr bwMode="auto">
            <a:xfrm>
              <a:off x="568813" y="5506778"/>
              <a:ext cx="104502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49" name="Google Shape;121;p18">
            <a:extLst>
              <a:ext uri="{FF2B5EF4-FFF2-40B4-BE49-F238E27FC236}">
                <a16:creationId xmlns:a16="http://schemas.microsoft.com/office/drawing/2014/main" id="{BDBA1B6C-DC6A-4B40-BE83-C4AFAB0103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0025" y="3161637"/>
            <a:ext cx="683975" cy="866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ED60081-1933-5C4C-BFB9-3FB6890A5653}"/>
              </a:ext>
            </a:extLst>
          </p:cNvPr>
          <p:cNvGrpSpPr/>
          <p:nvPr/>
        </p:nvGrpSpPr>
        <p:grpSpPr>
          <a:xfrm>
            <a:off x="6798153" y="3928902"/>
            <a:ext cx="1576521" cy="282067"/>
            <a:chOff x="6798153" y="3928902"/>
            <a:chExt cx="1576521" cy="28206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C700241-80DE-1341-B75E-BE9DB270AF53}"/>
                </a:ext>
              </a:extLst>
            </p:cNvPr>
            <p:cNvSpPr/>
            <p:nvPr/>
          </p:nvSpPr>
          <p:spPr bwMode="auto">
            <a:xfrm>
              <a:off x="7980176" y="3931967"/>
              <a:ext cx="394498" cy="279002"/>
            </a:xfrm>
            <a:prstGeom prst="rect">
              <a:avLst/>
            </a:prstGeom>
            <a:solidFill>
              <a:srgbClr val="FFFFB9"/>
            </a:solidFill>
            <a:ln w="12700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A4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04626DC-E6AA-9047-B1DF-C625A14A3776}"/>
                </a:ext>
              </a:extLst>
            </p:cNvPr>
            <p:cNvSpPr/>
            <p:nvPr/>
          </p:nvSpPr>
          <p:spPr bwMode="auto">
            <a:xfrm>
              <a:off x="7579850" y="3931200"/>
              <a:ext cx="394498" cy="279002"/>
            </a:xfrm>
            <a:prstGeom prst="rect">
              <a:avLst/>
            </a:prstGeom>
            <a:solidFill>
              <a:srgbClr val="FFFFB9"/>
            </a:solidFill>
            <a:ln w="12700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A3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35CB4F-9287-5C42-9045-7B79AB62EFF7}"/>
                </a:ext>
              </a:extLst>
            </p:cNvPr>
            <p:cNvSpPr/>
            <p:nvPr/>
          </p:nvSpPr>
          <p:spPr bwMode="auto">
            <a:xfrm>
              <a:off x="7184191" y="3930051"/>
              <a:ext cx="394498" cy="279002"/>
            </a:xfrm>
            <a:prstGeom prst="rect">
              <a:avLst/>
            </a:prstGeom>
            <a:solidFill>
              <a:srgbClr val="FFFFB9"/>
            </a:solidFill>
            <a:ln w="12700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A2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8F9114-9594-3543-8683-D0555F45627A}"/>
                </a:ext>
              </a:extLst>
            </p:cNvPr>
            <p:cNvSpPr/>
            <p:nvPr/>
          </p:nvSpPr>
          <p:spPr bwMode="auto">
            <a:xfrm>
              <a:off x="6798153" y="3928902"/>
              <a:ext cx="394498" cy="279002"/>
            </a:xfrm>
            <a:prstGeom prst="rect">
              <a:avLst/>
            </a:prstGeom>
            <a:solidFill>
              <a:srgbClr val="FFFFB9"/>
            </a:solidFill>
            <a:ln w="12700" cap="flat" cmpd="sng" algn="ctr">
              <a:solidFill>
                <a:srgbClr val="FF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78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-65" charset="0"/>
                </a:rPr>
                <a:t>A1</a:t>
              </a:r>
            </a:p>
          </p:txBody>
        </p:sp>
      </p:grpSp>
      <p:pic>
        <p:nvPicPr>
          <p:cNvPr id="59" name="Picture 60">
            <a:extLst>
              <a:ext uri="{FF2B5EF4-FFF2-40B4-BE49-F238E27FC236}">
                <a16:creationId xmlns:a16="http://schemas.microsoft.com/office/drawing/2014/main" id="{D94BF255-003F-3A46-B5A6-09EB40C3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84927" y="3314311"/>
            <a:ext cx="736455" cy="64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Oval Callout 25">
            <a:extLst>
              <a:ext uri="{FF2B5EF4-FFF2-40B4-BE49-F238E27FC236}">
                <a16:creationId xmlns:a16="http://schemas.microsoft.com/office/drawing/2014/main" id="{4591B56F-408F-8A43-89B3-E5CD0A606EBE}"/>
              </a:ext>
            </a:extLst>
          </p:cNvPr>
          <p:cNvSpPr/>
          <p:nvPr/>
        </p:nvSpPr>
        <p:spPr bwMode="auto">
          <a:xfrm rot="1233244">
            <a:off x="8235590" y="54078"/>
            <a:ext cx="918522" cy="542166"/>
          </a:xfrm>
          <a:prstGeom prst="wedgeEllipseCallout">
            <a:avLst>
              <a:gd name="adj1" fmla="val -64695"/>
              <a:gd name="adj2" fmla="val 70966"/>
            </a:avLst>
          </a:prstGeom>
          <a:solidFill>
            <a:srgbClr val="FFBCB7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Bradley Hand" pitchFamily="2" charset="77"/>
              </a:rPr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305611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163037" y="935278"/>
            <a:ext cx="8915534" cy="59227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Why Internet needs DNS: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apps use name, IP needs address to deliver packets</a:t>
            </a:r>
          </a:p>
          <a:p>
            <a:pPr lvl="1"/>
            <a:r>
              <a:rPr lang="en-US" dirty="0"/>
              <a:t>name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IP address translation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One can also map IP address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Wingdings"/>
              </a:rPr>
              <a:t> name</a:t>
            </a:r>
            <a:endParaRPr lang="en-US" dirty="0"/>
          </a:p>
          <a:p>
            <a:r>
              <a:rPr lang="en-US" dirty="0"/>
              <a:t>DNS: works in the </a:t>
            </a:r>
            <a:r>
              <a:rPr lang="en-US" i="1" dirty="0">
                <a:solidFill>
                  <a:srgbClr val="0000FF"/>
                </a:solidFill>
              </a:rPr>
              <a:t>query-reply</a:t>
            </a:r>
            <a:r>
              <a:rPr lang="en-US" dirty="0"/>
              <a:t> pattern</a:t>
            </a:r>
            <a:r>
              <a:rPr lang="en-US" sz="3000" dirty="0"/>
              <a:t> (like HTTP)</a:t>
            </a:r>
            <a:endParaRPr lang="en-US" dirty="0"/>
          </a:p>
          <a:p>
            <a:pPr lvl="1"/>
            <a:r>
              <a:rPr lang="en-US" dirty="0"/>
              <a:t>Your browser sends a DNS query with a name:</a:t>
            </a:r>
          </a:p>
          <a:p>
            <a:pPr lvl="1"/>
            <a:r>
              <a:rPr lang="en-US" dirty="0"/>
              <a:t>DNS server sends back a reply: </a:t>
            </a:r>
          </a:p>
          <a:p>
            <a:pPr marL="457200" lvl="1" indent="0" algn="ctr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web.cs.ucla.edu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131.179.128.29</a:t>
            </a:r>
          </a:p>
          <a:p>
            <a:r>
              <a:rPr lang="en-US" dirty="0"/>
              <a:t>DNS runs over UDP (unreliable transport) by default </a:t>
            </a:r>
          </a:p>
          <a:p>
            <a:pPr lvl="1"/>
            <a:r>
              <a:rPr lang="en-US" dirty="0"/>
              <a:t>DNS handles packet losses</a:t>
            </a:r>
          </a:p>
          <a:p>
            <a:pPr lvl="1"/>
            <a:r>
              <a:rPr lang="en-US" dirty="0"/>
              <a:t>DNS can also run over TCP</a:t>
            </a:r>
          </a:p>
          <a:p>
            <a:pPr marL="114300" indent="0">
              <a:buNone/>
            </a:pPr>
            <a:r>
              <a:rPr lang="en-US" sz="2600" dirty="0"/>
              <a:t>Q: Does DNS need to do anything different if running over TCP?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F8048-4CC5-DC46-BA0A-0E78D172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F0A25-9E5E-C54F-8189-F9F4E2E6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5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SimSun" charset="-122"/>
              </a:rPr>
              <a:t>Domain Names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2800" dirty="0">
                <a:ea typeface="SimSun" charset="-122"/>
              </a:rPr>
              <a:t>A </a:t>
            </a:r>
            <a:r>
              <a:rPr lang="en-US" altLang="zh-CN" sz="2800" i="1" dirty="0">
                <a:ea typeface="SimSun" charset="-122"/>
              </a:rPr>
              <a:t>domain name</a:t>
            </a:r>
            <a:r>
              <a:rPr lang="en-US" altLang="zh-CN" sz="2800" dirty="0">
                <a:ea typeface="SimSun" charset="-122"/>
              </a:rPr>
              <a:t> is the sequence of labels from a node to the root, separated by dots (“.”s), read left to right</a:t>
            </a:r>
          </a:p>
          <a:p>
            <a:pPr lvl="1" eaLnBrk="1" hangingPunct="1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charset="-122"/>
              </a:rPr>
              <a:t>Domain names are limited to 255 characters in length </a:t>
            </a:r>
          </a:p>
          <a:p>
            <a:pPr eaLnBrk="1" hangingPunct="1"/>
            <a:r>
              <a:rPr lang="en-US" altLang="zh-CN" sz="2800" dirty="0">
                <a:ea typeface="SimSun" charset="-122"/>
              </a:rPr>
              <a:t>A node’s domain name identifies its position in the </a:t>
            </a:r>
            <a:r>
              <a:rPr lang="en-US" altLang="zh-CN" sz="2800" i="1" dirty="0">
                <a:solidFill>
                  <a:srgbClr val="0000FF"/>
                </a:solidFill>
                <a:ea typeface="SimSun" charset="-122"/>
              </a:rPr>
              <a:t>name space</a:t>
            </a:r>
          </a:p>
        </p:txBody>
      </p:sp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279557" y="3114261"/>
          <a:ext cx="8584886" cy="324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S Org Chart" r:id="rId3" imgW="4584399" imgH="1757508" progId="OrgPlusWOPX.4">
                  <p:embed followColorScheme="full"/>
                </p:oleObj>
              </mc:Choice>
              <mc:Fallback>
                <p:oleObj name="MS Org Chart" r:id="rId3" imgW="4584399" imgH="1757508" progId="OrgPlusWOPX.4">
                  <p:embed followColorScheme="full"/>
                  <p:pic>
                    <p:nvPicPr>
                      <p:cNvPr id="2048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7" y="3114261"/>
                        <a:ext cx="8584886" cy="3248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805E1-F50C-4145-8851-5948BA47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084CE-0ECD-7A48-97A8-96D1D748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3AF6D-7FE9-0E45-8D67-D7840C3132E0}"/>
              </a:ext>
            </a:extLst>
          </p:cNvPr>
          <p:cNvCxnSpPr/>
          <p:nvPr/>
        </p:nvCxnSpPr>
        <p:spPr bwMode="auto">
          <a:xfrm>
            <a:off x="3862174" y="4374377"/>
            <a:ext cx="0" cy="97819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E02492F-2A5D-7447-8F33-EE83F9C975A4}"/>
              </a:ext>
            </a:extLst>
          </p:cNvPr>
          <p:cNvSpPr/>
          <p:nvPr/>
        </p:nvSpPr>
        <p:spPr bwMode="auto">
          <a:xfrm>
            <a:off x="3592782" y="4943218"/>
            <a:ext cx="499730" cy="26182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latin typeface="Arial" pitchFamily="-65" charset="0"/>
              </a:rPr>
              <a:t>ucla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C68FAC-0C1F-7C46-89C3-B45310961609}"/>
              </a:ext>
            </a:extLst>
          </p:cNvPr>
          <p:cNvCxnSpPr/>
          <p:nvPr/>
        </p:nvCxnSpPr>
        <p:spPr bwMode="auto">
          <a:xfrm>
            <a:off x="4444358" y="5331627"/>
            <a:ext cx="0" cy="3800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23B177-45E5-4040-AFAA-9A3965BC8714}"/>
              </a:ext>
            </a:extLst>
          </p:cNvPr>
          <p:cNvCxnSpPr>
            <a:cxnSpLocks/>
          </p:cNvCxnSpPr>
          <p:nvPr/>
        </p:nvCxnSpPr>
        <p:spPr bwMode="auto">
          <a:xfrm>
            <a:off x="3318933" y="5338200"/>
            <a:ext cx="112006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E4AD27-FEAE-4848-9B85-D6E332753E1C}"/>
              </a:ext>
            </a:extLst>
          </p:cNvPr>
          <p:cNvCxnSpPr/>
          <p:nvPr/>
        </p:nvCxnSpPr>
        <p:spPr bwMode="auto">
          <a:xfrm>
            <a:off x="3335225" y="5340094"/>
            <a:ext cx="0" cy="3800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38B91FA-EDC3-8C45-8717-20FEDD4F137F}"/>
              </a:ext>
            </a:extLst>
          </p:cNvPr>
          <p:cNvSpPr/>
          <p:nvPr/>
        </p:nvSpPr>
        <p:spPr bwMode="auto">
          <a:xfrm>
            <a:off x="3059382" y="5552818"/>
            <a:ext cx="499730" cy="26182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itchFamily="-65" charset="0"/>
              </a:rPr>
              <a:t>cs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C86F0A-B3EC-9F43-ABB9-34EB878274D6}"/>
              </a:ext>
            </a:extLst>
          </p:cNvPr>
          <p:cNvSpPr/>
          <p:nvPr/>
        </p:nvSpPr>
        <p:spPr bwMode="auto">
          <a:xfrm>
            <a:off x="4210848" y="5586685"/>
            <a:ext cx="499730" cy="26182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latin typeface="Arial" pitchFamily="-65" charset="0"/>
              </a:rPr>
              <a:t>ee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C8EEF-19FF-3146-950E-2660D04DC4AC}"/>
              </a:ext>
            </a:extLst>
          </p:cNvPr>
          <p:cNvSpPr txBox="1"/>
          <p:nvPr/>
        </p:nvSpPr>
        <p:spPr>
          <a:xfrm>
            <a:off x="8026400" y="253153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5304CB-1DAB-414D-8BE7-8581EB66B38E}"/>
              </a:ext>
            </a:extLst>
          </p:cNvPr>
          <p:cNvSpPr/>
          <p:nvPr/>
        </p:nvSpPr>
        <p:spPr bwMode="auto">
          <a:xfrm>
            <a:off x="4514850" y="3249082"/>
            <a:ext cx="98425" cy="97368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D358EC-6FE8-914C-9154-04D9331549AC}"/>
              </a:ext>
            </a:extLst>
          </p:cNvPr>
          <p:cNvSpPr txBox="1"/>
          <p:nvPr/>
        </p:nvSpPr>
        <p:spPr>
          <a:xfrm>
            <a:off x="2133185" y="594919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tomado.east.nominum.com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7974465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val 6">
            <a:extLst>
              <a:ext uri="{FF2B5EF4-FFF2-40B4-BE49-F238E27FC236}">
                <a16:creationId xmlns:a16="http://schemas.microsoft.com/office/drawing/2014/main" id="{2F0C364F-0F3A-CC4F-A2BF-03E91CFAE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60198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cs.ucla.edu.</a:t>
            </a:r>
          </a:p>
        </p:txBody>
      </p:sp>
      <p:sp>
        <p:nvSpPr>
          <p:cNvPr id="120" name="AutoShape 51"/>
          <p:cNvSpPr>
            <a:spLocks noChangeArrowheads="1"/>
          </p:cNvSpPr>
          <p:nvPr/>
        </p:nvSpPr>
        <p:spPr bwMode="auto">
          <a:xfrm>
            <a:off x="233586" y="5556003"/>
            <a:ext cx="2590800" cy="1016931"/>
          </a:xfrm>
          <a:prstGeom prst="parallelogram">
            <a:avLst>
              <a:gd name="adj" fmla="val 66577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01544" y="12192"/>
            <a:ext cx="4842455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DNS system: 4 parts</a:t>
            </a:r>
          </a:p>
        </p:txBody>
      </p:sp>
      <p:sp>
        <p:nvSpPr>
          <p:cNvPr id="264195" name="Oval 3"/>
          <p:cNvSpPr>
            <a:spLocks noChangeArrowheads="1"/>
          </p:cNvSpPr>
          <p:nvPr/>
        </p:nvSpPr>
        <p:spPr bwMode="auto">
          <a:xfrm>
            <a:off x="4343400" y="1828800"/>
            <a:ext cx="3962400" cy="9906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4196" name="Oval 4"/>
          <p:cNvSpPr>
            <a:spLocks noChangeArrowheads="1"/>
          </p:cNvSpPr>
          <p:nvPr/>
        </p:nvSpPr>
        <p:spPr bwMode="auto">
          <a:xfrm>
            <a:off x="3124200" y="34290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com.</a:t>
            </a:r>
          </a:p>
        </p:txBody>
      </p:sp>
      <p:sp>
        <p:nvSpPr>
          <p:cNvPr id="264197" name="Oval 5"/>
          <p:cNvSpPr>
            <a:spLocks noChangeArrowheads="1"/>
          </p:cNvSpPr>
          <p:nvPr/>
        </p:nvSpPr>
        <p:spPr bwMode="auto">
          <a:xfrm>
            <a:off x="5943600" y="38100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edu.</a:t>
            </a:r>
          </a:p>
        </p:txBody>
      </p:sp>
      <p:sp>
        <p:nvSpPr>
          <p:cNvPr id="264198" name="Oval 6"/>
          <p:cNvSpPr>
            <a:spLocks noChangeArrowheads="1"/>
          </p:cNvSpPr>
          <p:nvPr/>
        </p:nvSpPr>
        <p:spPr bwMode="auto">
          <a:xfrm>
            <a:off x="3505200" y="50292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ucla.edu.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810000" y="1676400"/>
            <a:ext cx="4343400" cy="4865123"/>
            <a:chOff x="3810000" y="1676400"/>
            <a:chExt cx="4343400" cy="4865123"/>
          </a:xfrm>
        </p:grpSpPr>
        <p:grpSp>
          <p:nvGrpSpPr>
            <p:cNvPr id="14" name="Group 13"/>
            <p:cNvGrpSpPr/>
            <p:nvPr/>
          </p:nvGrpSpPr>
          <p:grpSpPr>
            <a:xfrm>
              <a:off x="5260497" y="5931923"/>
              <a:ext cx="381000" cy="609600"/>
              <a:chOff x="5431470" y="5785391"/>
              <a:chExt cx="381000" cy="609600"/>
            </a:xfrm>
          </p:grpSpPr>
          <p:sp>
            <p:nvSpPr>
              <p:cNvPr id="103" name="AutoShape 45"/>
              <p:cNvSpPr>
                <a:spLocks noChangeArrowheads="1"/>
              </p:cNvSpPr>
              <p:nvPr/>
            </p:nvSpPr>
            <p:spPr bwMode="auto">
              <a:xfrm>
                <a:off x="5431470" y="6133734"/>
                <a:ext cx="381000" cy="261257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5" name="AutoShape 46"/>
              <p:cNvSpPr>
                <a:spLocks noChangeArrowheads="1"/>
              </p:cNvSpPr>
              <p:nvPr/>
            </p:nvSpPr>
            <p:spPr bwMode="auto">
              <a:xfrm>
                <a:off x="5431470" y="5959562"/>
                <a:ext cx="381000" cy="261257"/>
              </a:xfrm>
              <a:prstGeom prst="cube">
                <a:avLst>
                  <a:gd name="adj" fmla="val 527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6" name="AutoShape 47"/>
              <p:cNvSpPr>
                <a:spLocks noChangeArrowheads="1"/>
              </p:cNvSpPr>
              <p:nvPr/>
            </p:nvSpPr>
            <p:spPr bwMode="auto">
              <a:xfrm>
                <a:off x="5431470" y="5785391"/>
                <a:ext cx="381000" cy="261257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810000" y="1676400"/>
              <a:ext cx="4343400" cy="3886200"/>
              <a:chOff x="3810000" y="1676400"/>
              <a:chExt cx="4343400" cy="3886200"/>
            </a:xfrm>
          </p:grpSpPr>
          <p:grpSp>
            <p:nvGrpSpPr>
              <p:cNvPr id="26658" name="Group 8"/>
              <p:cNvGrpSpPr>
                <a:grpSpLocks/>
              </p:cNvGrpSpPr>
              <p:nvPr/>
            </p:nvGrpSpPr>
            <p:grpSpPr bwMode="auto">
              <a:xfrm>
                <a:off x="5486400" y="2057400"/>
                <a:ext cx="381000" cy="609600"/>
                <a:chOff x="864" y="528"/>
                <a:chExt cx="432" cy="336"/>
              </a:xfrm>
            </p:grpSpPr>
            <p:sp>
              <p:nvSpPr>
                <p:cNvPr id="264201" name="AutoShape 9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02" name="AutoShape 10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03" name="AutoShape 11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59" name="Group 12"/>
              <p:cNvGrpSpPr>
                <a:grpSpLocks/>
              </p:cNvGrpSpPr>
              <p:nvPr/>
            </p:nvGrpSpPr>
            <p:grpSpPr bwMode="auto">
              <a:xfrm>
                <a:off x="6705600" y="1676400"/>
                <a:ext cx="381000" cy="609600"/>
                <a:chOff x="864" y="528"/>
                <a:chExt cx="432" cy="336"/>
              </a:xfrm>
            </p:grpSpPr>
            <p:sp>
              <p:nvSpPr>
                <p:cNvPr id="264205" name="AutoShape 13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06" name="AutoShape 14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07" name="AutoShape 15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60" name="Group 16"/>
              <p:cNvGrpSpPr>
                <a:grpSpLocks/>
              </p:cNvGrpSpPr>
              <p:nvPr/>
            </p:nvGrpSpPr>
            <p:grpSpPr bwMode="auto">
              <a:xfrm>
                <a:off x="7315200" y="1828800"/>
                <a:ext cx="381000" cy="609600"/>
                <a:chOff x="864" y="528"/>
                <a:chExt cx="432" cy="336"/>
              </a:xfrm>
            </p:grpSpPr>
            <p:sp>
              <p:nvSpPr>
                <p:cNvPr id="264209" name="AutoShape 17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10" name="AutoShape 18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11" name="AutoShape 19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61" name="Group 20"/>
              <p:cNvGrpSpPr>
                <a:grpSpLocks/>
              </p:cNvGrpSpPr>
              <p:nvPr/>
            </p:nvGrpSpPr>
            <p:grpSpPr bwMode="auto">
              <a:xfrm>
                <a:off x="4800600" y="1828800"/>
                <a:ext cx="381000" cy="609600"/>
                <a:chOff x="864" y="528"/>
                <a:chExt cx="432" cy="336"/>
              </a:xfrm>
            </p:grpSpPr>
            <p:sp>
              <p:nvSpPr>
                <p:cNvPr id="264213" name="AutoShape 21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14" name="AutoShape 22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15" name="AutoShape 23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62" name="Group 24"/>
              <p:cNvGrpSpPr>
                <a:grpSpLocks/>
              </p:cNvGrpSpPr>
              <p:nvPr/>
            </p:nvGrpSpPr>
            <p:grpSpPr bwMode="auto">
              <a:xfrm>
                <a:off x="3842815" y="3276600"/>
                <a:ext cx="381000" cy="609600"/>
                <a:chOff x="1074" y="528"/>
                <a:chExt cx="432" cy="336"/>
              </a:xfrm>
            </p:grpSpPr>
            <p:sp>
              <p:nvSpPr>
                <p:cNvPr id="264217" name="AutoShape 25"/>
                <p:cNvSpPr>
                  <a:spLocks noChangeArrowheads="1"/>
                </p:cNvSpPr>
                <p:nvPr/>
              </p:nvSpPr>
              <p:spPr bwMode="auto">
                <a:xfrm>
                  <a:off x="107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18" name="AutoShape 26"/>
                <p:cNvSpPr>
                  <a:spLocks noChangeArrowheads="1"/>
                </p:cNvSpPr>
                <p:nvPr/>
              </p:nvSpPr>
              <p:spPr bwMode="auto">
                <a:xfrm>
                  <a:off x="107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19" name="AutoShape 27"/>
                <p:cNvSpPr>
                  <a:spLocks noChangeArrowheads="1"/>
                </p:cNvSpPr>
                <p:nvPr/>
              </p:nvSpPr>
              <p:spPr bwMode="auto">
                <a:xfrm>
                  <a:off x="107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63" name="Group 28"/>
              <p:cNvGrpSpPr>
                <a:grpSpLocks/>
              </p:cNvGrpSpPr>
              <p:nvPr/>
            </p:nvGrpSpPr>
            <p:grpSpPr bwMode="auto">
              <a:xfrm>
                <a:off x="4953000" y="3124200"/>
                <a:ext cx="381000" cy="609600"/>
                <a:chOff x="864" y="528"/>
                <a:chExt cx="432" cy="336"/>
              </a:xfrm>
            </p:grpSpPr>
            <p:sp>
              <p:nvSpPr>
                <p:cNvPr id="264221" name="AutoShape 29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22" name="AutoShape 30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23" name="AutoShape 31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64" name="Group 32"/>
              <p:cNvGrpSpPr>
                <a:grpSpLocks/>
              </p:cNvGrpSpPr>
              <p:nvPr/>
            </p:nvGrpSpPr>
            <p:grpSpPr bwMode="auto">
              <a:xfrm>
                <a:off x="6477000" y="3733800"/>
                <a:ext cx="381000" cy="609600"/>
                <a:chOff x="864" y="528"/>
                <a:chExt cx="432" cy="336"/>
              </a:xfrm>
            </p:grpSpPr>
            <p:sp>
              <p:nvSpPr>
                <p:cNvPr id="264225" name="AutoShape 33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26" name="AutoShape 34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27" name="AutoShape 35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65" name="Group 36"/>
              <p:cNvGrpSpPr>
                <a:grpSpLocks/>
              </p:cNvGrpSpPr>
              <p:nvPr/>
            </p:nvGrpSpPr>
            <p:grpSpPr bwMode="auto">
              <a:xfrm>
                <a:off x="7772400" y="3581400"/>
                <a:ext cx="381000" cy="609600"/>
                <a:chOff x="864" y="528"/>
                <a:chExt cx="432" cy="336"/>
              </a:xfrm>
            </p:grpSpPr>
            <p:sp>
              <p:nvSpPr>
                <p:cNvPr id="264229" name="AutoShape 37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30" name="AutoShape 38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31" name="AutoShape 39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66" name="Group 40"/>
              <p:cNvGrpSpPr>
                <a:grpSpLocks/>
              </p:cNvGrpSpPr>
              <p:nvPr/>
            </p:nvGrpSpPr>
            <p:grpSpPr bwMode="auto">
              <a:xfrm>
                <a:off x="3810000" y="4953000"/>
                <a:ext cx="381000" cy="609600"/>
                <a:chOff x="864" y="528"/>
                <a:chExt cx="432" cy="336"/>
              </a:xfrm>
            </p:grpSpPr>
            <p:sp>
              <p:nvSpPr>
                <p:cNvPr id="264233" name="AutoShape 41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34" name="AutoShape 42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35" name="AutoShape 43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67" name="Group 44"/>
              <p:cNvGrpSpPr>
                <a:grpSpLocks/>
              </p:cNvGrpSpPr>
              <p:nvPr/>
            </p:nvGrpSpPr>
            <p:grpSpPr bwMode="auto">
              <a:xfrm>
                <a:off x="5638800" y="4800600"/>
                <a:ext cx="381000" cy="609600"/>
                <a:chOff x="864" y="528"/>
                <a:chExt cx="432" cy="336"/>
              </a:xfrm>
            </p:grpSpPr>
            <p:sp>
              <p:nvSpPr>
                <p:cNvPr id="264237" name="AutoShape 45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38" name="AutoShape 46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39" name="AutoShape 47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</p:grpSp>
      </p:grpSp>
      <p:sp>
        <p:nvSpPr>
          <p:cNvPr id="26635" name="Line 48"/>
          <p:cNvSpPr>
            <a:spLocks noChangeShapeType="1"/>
          </p:cNvSpPr>
          <p:nvPr/>
        </p:nvSpPr>
        <p:spPr bwMode="auto">
          <a:xfrm flipH="1">
            <a:off x="4800600" y="2819400"/>
            <a:ext cx="304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36" name="Line 49"/>
          <p:cNvSpPr>
            <a:spLocks noChangeShapeType="1"/>
          </p:cNvSpPr>
          <p:nvPr/>
        </p:nvSpPr>
        <p:spPr bwMode="auto">
          <a:xfrm>
            <a:off x="6553200" y="2971800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37" name="Line 50"/>
          <p:cNvSpPr>
            <a:spLocks noChangeShapeType="1"/>
          </p:cNvSpPr>
          <p:nvPr/>
        </p:nvSpPr>
        <p:spPr bwMode="auto">
          <a:xfrm flipH="1">
            <a:off x="6400800" y="4648200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4250" name="Text Box 58"/>
          <p:cNvSpPr txBox="1">
            <a:spLocks noChangeArrowheads="1"/>
          </p:cNvSpPr>
          <p:nvPr/>
        </p:nvSpPr>
        <p:spPr bwMode="auto">
          <a:xfrm>
            <a:off x="5927725" y="1792288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root</a:t>
            </a:r>
          </a:p>
        </p:txBody>
      </p:sp>
      <p:sp>
        <p:nvSpPr>
          <p:cNvPr id="65" name="Line 4"/>
          <p:cNvSpPr>
            <a:spLocks noChangeShapeType="1"/>
          </p:cNvSpPr>
          <p:nvPr/>
        </p:nvSpPr>
        <p:spPr bwMode="auto">
          <a:xfrm flipV="1">
            <a:off x="331105" y="257175"/>
            <a:ext cx="3575050" cy="768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V="1">
            <a:off x="1823863" y="323088"/>
            <a:ext cx="2152650" cy="663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V="1">
            <a:off x="3131455" y="381000"/>
            <a:ext cx="857250" cy="60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9" name="Rectangle 11"/>
          <p:cNvSpPr>
            <a:spLocks noChangeArrowheads="1"/>
          </p:cNvSpPr>
          <p:nvPr/>
        </p:nvSpPr>
        <p:spPr bwMode="auto">
          <a:xfrm>
            <a:off x="31068" y="987425"/>
            <a:ext cx="560387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edu</a:t>
            </a:r>
          </a:p>
        </p:txBody>
      </p:sp>
      <p:sp>
        <p:nvSpPr>
          <p:cNvPr id="70" name="Rectangle 12"/>
          <p:cNvSpPr>
            <a:spLocks noChangeArrowheads="1"/>
          </p:cNvSpPr>
          <p:nvPr/>
        </p:nvSpPr>
        <p:spPr bwMode="auto">
          <a:xfrm>
            <a:off x="1421718" y="968375"/>
            <a:ext cx="608012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com</a:t>
            </a: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2812368" y="987425"/>
            <a:ext cx="55245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gov</a:t>
            </a:r>
          </a:p>
        </p:txBody>
      </p:sp>
      <p:sp>
        <p:nvSpPr>
          <p:cNvPr id="72" name="Line 18"/>
          <p:cNvSpPr>
            <a:spLocks noChangeShapeType="1"/>
          </p:cNvSpPr>
          <p:nvPr/>
        </p:nvSpPr>
        <p:spPr bwMode="auto">
          <a:xfrm flipH="1">
            <a:off x="39005" y="1311275"/>
            <a:ext cx="19685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369205" y="1273175"/>
            <a:ext cx="336550" cy="577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" name="Line 20"/>
          <p:cNvSpPr>
            <a:spLocks noChangeShapeType="1"/>
          </p:cNvSpPr>
          <p:nvPr/>
        </p:nvSpPr>
        <p:spPr bwMode="auto">
          <a:xfrm flipH="1">
            <a:off x="1245505" y="1254125"/>
            <a:ext cx="400050" cy="615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>
            <a:off x="1797955" y="1260475"/>
            <a:ext cx="330200" cy="590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7" name="Line 22"/>
          <p:cNvSpPr>
            <a:spLocks noChangeShapeType="1"/>
          </p:cNvSpPr>
          <p:nvPr/>
        </p:nvSpPr>
        <p:spPr bwMode="auto">
          <a:xfrm flipH="1">
            <a:off x="2686955" y="1311275"/>
            <a:ext cx="311150" cy="56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3118755" y="1292225"/>
            <a:ext cx="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>
            <a:off x="3188605" y="1292225"/>
            <a:ext cx="393700" cy="527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auto">
          <a:xfrm flipH="1">
            <a:off x="1569355" y="1311275"/>
            <a:ext cx="13335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>
            <a:off x="1778905" y="1323975"/>
            <a:ext cx="5080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82" name="Line 27"/>
          <p:cNvSpPr>
            <a:spLocks noChangeShapeType="1"/>
          </p:cNvSpPr>
          <p:nvPr/>
        </p:nvSpPr>
        <p:spPr bwMode="auto">
          <a:xfrm flipH="1">
            <a:off x="250143" y="1400175"/>
            <a:ext cx="55562" cy="331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85" name="Line 38"/>
          <p:cNvSpPr>
            <a:spLocks noChangeShapeType="1"/>
          </p:cNvSpPr>
          <p:nvPr/>
        </p:nvSpPr>
        <p:spPr bwMode="auto">
          <a:xfrm flipH="1">
            <a:off x="445405" y="2085975"/>
            <a:ext cx="2730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86" name="Line 39"/>
          <p:cNvSpPr>
            <a:spLocks noChangeShapeType="1"/>
          </p:cNvSpPr>
          <p:nvPr/>
        </p:nvSpPr>
        <p:spPr bwMode="auto">
          <a:xfrm>
            <a:off x="826405" y="2105025"/>
            <a:ext cx="0" cy="27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87" name="Line 40"/>
          <p:cNvSpPr>
            <a:spLocks noChangeShapeType="1"/>
          </p:cNvSpPr>
          <p:nvPr/>
        </p:nvSpPr>
        <p:spPr bwMode="auto">
          <a:xfrm>
            <a:off x="940705" y="2073275"/>
            <a:ext cx="539750" cy="34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88" name="Rectangle 41"/>
          <p:cNvSpPr>
            <a:spLocks noChangeArrowheads="1"/>
          </p:cNvSpPr>
          <p:nvPr/>
        </p:nvSpPr>
        <p:spPr bwMode="auto">
          <a:xfrm>
            <a:off x="208868" y="2333625"/>
            <a:ext cx="1582165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cs  seas    cad</a:t>
            </a:r>
          </a:p>
        </p:txBody>
      </p:sp>
      <p:sp>
        <p:nvSpPr>
          <p:cNvPr id="89" name="Rectangle 42"/>
          <p:cNvSpPr>
            <a:spLocks noChangeArrowheads="1"/>
          </p:cNvSpPr>
          <p:nvPr/>
        </p:nvSpPr>
        <p:spPr bwMode="auto">
          <a:xfrm>
            <a:off x="196168" y="1539875"/>
            <a:ext cx="371475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...</a:t>
            </a:r>
          </a:p>
        </p:txBody>
      </p:sp>
      <p:sp>
        <p:nvSpPr>
          <p:cNvPr id="90" name="Rectangle 43"/>
          <p:cNvSpPr>
            <a:spLocks noChangeArrowheads="1"/>
          </p:cNvSpPr>
          <p:nvPr/>
        </p:nvSpPr>
        <p:spPr bwMode="auto">
          <a:xfrm>
            <a:off x="793068" y="2130425"/>
            <a:ext cx="498475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.....</a:t>
            </a:r>
          </a:p>
        </p:txBody>
      </p:sp>
      <p:sp>
        <p:nvSpPr>
          <p:cNvPr id="92" name="Rectangle 46"/>
          <p:cNvSpPr>
            <a:spLocks noChangeArrowheads="1"/>
          </p:cNvSpPr>
          <p:nvPr/>
        </p:nvSpPr>
        <p:spPr bwMode="auto">
          <a:xfrm>
            <a:off x="3379105" y="0"/>
            <a:ext cx="66364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root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charset="0"/>
              <a:ea typeface="ＭＳ Ｐゴシック" charset="-128"/>
            </a:endParaRPr>
          </a:p>
        </p:txBody>
      </p:sp>
      <p:sp>
        <p:nvSpPr>
          <p:cNvPr id="93" name="Oval 48"/>
          <p:cNvSpPr>
            <a:spLocks noChangeArrowheads="1"/>
          </p:cNvSpPr>
          <p:nvPr/>
        </p:nvSpPr>
        <p:spPr bwMode="auto">
          <a:xfrm>
            <a:off x="3969655" y="206375"/>
            <a:ext cx="171450" cy="174625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94" name="Line 51"/>
          <p:cNvSpPr>
            <a:spLocks noChangeShapeType="1"/>
          </p:cNvSpPr>
          <p:nvPr/>
        </p:nvSpPr>
        <p:spPr bwMode="auto">
          <a:xfrm flipH="1">
            <a:off x="70755" y="2570162"/>
            <a:ext cx="2413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95" name="Line 52"/>
          <p:cNvSpPr>
            <a:spLocks noChangeShapeType="1"/>
          </p:cNvSpPr>
          <p:nvPr/>
        </p:nvSpPr>
        <p:spPr bwMode="auto">
          <a:xfrm>
            <a:off x="432705" y="2570162"/>
            <a:ext cx="287824" cy="27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96" name="Text Box 53"/>
          <p:cNvSpPr txBox="1">
            <a:spLocks noChangeArrowheads="1"/>
          </p:cNvSpPr>
          <p:nvPr/>
        </p:nvSpPr>
        <p:spPr bwMode="auto">
          <a:xfrm>
            <a:off x="0" y="2743200"/>
            <a:ext cx="1081088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Foo   Bar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945" y="1757735"/>
            <a:ext cx="608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ucla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-85731" y="1762712"/>
            <a:ext cx="541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MIT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13" name="Line 50"/>
          <p:cNvSpPr>
            <a:spLocks noChangeShapeType="1"/>
          </p:cNvSpPr>
          <p:nvPr/>
        </p:nvSpPr>
        <p:spPr bwMode="auto">
          <a:xfrm>
            <a:off x="4357308" y="5704505"/>
            <a:ext cx="748091" cy="5692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768" y="592233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John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83987" y="631627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BCF7CF-C2DA-B64F-B0AA-3BA58D8333B4}"/>
              </a:ext>
            </a:extLst>
          </p:cNvPr>
          <p:cNvSpPr/>
          <p:nvPr/>
        </p:nvSpPr>
        <p:spPr bwMode="auto">
          <a:xfrm>
            <a:off x="957263" y="314325"/>
            <a:ext cx="542925" cy="428625"/>
          </a:xfrm>
          <a:prstGeom prst="ellips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E3F0E79-E19D-0648-A467-1A5BA6624CBE}"/>
              </a:ext>
            </a:extLst>
          </p:cNvPr>
          <p:cNvGrpSpPr/>
          <p:nvPr/>
        </p:nvGrpSpPr>
        <p:grpSpPr>
          <a:xfrm>
            <a:off x="6023596" y="4286251"/>
            <a:ext cx="3174379" cy="1550729"/>
            <a:chOff x="6023596" y="4286251"/>
            <a:chExt cx="3174379" cy="15507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8EF5-39BB-A745-8403-86A75FA1B849}"/>
                </a:ext>
              </a:extLst>
            </p:cNvPr>
            <p:cNvGrpSpPr/>
            <p:nvPr/>
          </p:nvGrpSpPr>
          <p:grpSpPr>
            <a:xfrm>
              <a:off x="6023596" y="4286251"/>
              <a:ext cx="3174379" cy="1550729"/>
              <a:chOff x="6023596" y="4286251"/>
              <a:chExt cx="3174379" cy="155072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ADB84C-C4E8-304E-A4F0-0476FA60940A}"/>
                  </a:ext>
                </a:extLst>
              </p:cNvPr>
              <p:cNvSpPr txBox="1"/>
              <p:nvPr/>
            </p:nvSpPr>
            <p:spPr>
              <a:xfrm>
                <a:off x="7157140" y="5153716"/>
                <a:ext cx="2040835" cy="68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/>
                  <a:t>Authoritative servers</a:t>
                </a:r>
              </a:p>
            </p:txBody>
          </p:sp>
          <p:sp>
            <p:nvSpPr>
              <p:cNvPr id="3" name="Up Arrow 2">
                <a:extLst>
                  <a:ext uri="{FF2B5EF4-FFF2-40B4-BE49-F238E27FC236}">
                    <a16:creationId xmlns:a16="http://schemas.microsoft.com/office/drawing/2014/main" id="{9CBB7050-7761-8741-9D9A-618948C3D9E1}"/>
                  </a:ext>
                </a:extLst>
              </p:cNvPr>
              <p:cNvSpPr/>
              <p:nvPr/>
            </p:nvSpPr>
            <p:spPr bwMode="auto">
              <a:xfrm>
                <a:off x="7908926" y="4286251"/>
                <a:ext cx="350492" cy="942974"/>
              </a:xfrm>
              <a:prstGeom prst="upArrow">
                <a:avLst>
                  <a:gd name="adj1" fmla="val 26447"/>
                  <a:gd name="adj2" fmla="val 89054"/>
                </a:avLst>
              </a:prstGeom>
              <a:solidFill>
                <a:srgbClr val="F6FFA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</a:endParaRPr>
              </a:p>
            </p:txBody>
          </p:sp>
          <p:sp>
            <p:nvSpPr>
              <p:cNvPr id="107" name="Up Arrow 106">
                <a:extLst>
                  <a:ext uri="{FF2B5EF4-FFF2-40B4-BE49-F238E27FC236}">
                    <a16:creationId xmlns:a16="http://schemas.microsoft.com/office/drawing/2014/main" id="{6D49464F-7080-DE40-90D8-CB71710873E5}"/>
                  </a:ext>
                </a:extLst>
              </p:cNvPr>
              <p:cNvSpPr/>
              <p:nvPr/>
            </p:nvSpPr>
            <p:spPr bwMode="auto">
              <a:xfrm rot="16200000">
                <a:off x="6490977" y="4729474"/>
                <a:ext cx="350492" cy="1285253"/>
              </a:xfrm>
              <a:prstGeom prst="upArrow">
                <a:avLst>
                  <a:gd name="adj1" fmla="val 26447"/>
                  <a:gd name="adj2" fmla="val 89054"/>
                </a:avLst>
              </a:prstGeom>
              <a:solidFill>
                <a:srgbClr val="F6FFA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</a:endParaRP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D39C509-C2C5-314B-BA89-C8B57A9A8D46}"/>
                </a:ext>
              </a:extLst>
            </p:cNvPr>
            <p:cNvSpPr/>
            <p:nvPr/>
          </p:nvSpPr>
          <p:spPr bwMode="auto">
            <a:xfrm>
              <a:off x="6810376" y="5138738"/>
              <a:ext cx="542925" cy="428625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2E7B57-4508-374F-968D-9D50394109DF}"/>
              </a:ext>
            </a:extLst>
          </p:cNvPr>
          <p:cNvGrpSpPr/>
          <p:nvPr/>
        </p:nvGrpSpPr>
        <p:grpSpPr>
          <a:xfrm>
            <a:off x="359830" y="4059726"/>
            <a:ext cx="2101948" cy="1669864"/>
            <a:chOff x="359830" y="4059726"/>
            <a:chExt cx="2101948" cy="1669864"/>
          </a:xfrm>
        </p:grpSpPr>
        <p:grpSp>
          <p:nvGrpSpPr>
            <p:cNvPr id="121" name="Group 52"/>
            <p:cNvGrpSpPr>
              <a:grpSpLocks/>
            </p:cNvGrpSpPr>
            <p:nvPr/>
          </p:nvGrpSpPr>
          <p:grpSpPr bwMode="auto">
            <a:xfrm>
              <a:off x="2156978" y="5196190"/>
              <a:ext cx="304800" cy="533400"/>
              <a:chOff x="624" y="2640"/>
              <a:chExt cx="240" cy="336"/>
            </a:xfrm>
          </p:grpSpPr>
          <p:sp>
            <p:nvSpPr>
              <p:cNvPr id="125" name="AutoShape 53"/>
              <p:cNvSpPr>
                <a:spLocks noChangeArrowheads="1"/>
              </p:cNvSpPr>
              <p:nvPr/>
            </p:nvSpPr>
            <p:spPr bwMode="auto">
              <a:xfrm>
                <a:off x="624" y="2832"/>
                <a:ext cx="240" cy="144"/>
              </a:xfrm>
              <a:prstGeom prst="ca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6" name="AutoShape 54"/>
              <p:cNvSpPr>
                <a:spLocks noChangeArrowheads="1"/>
              </p:cNvSpPr>
              <p:nvPr/>
            </p:nvSpPr>
            <p:spPr bwMode="auto">
              <a:xfrm>
                <a:off x="624" y="2736"/>
                <a:ext cx="240" cy="144"/>
              </a:xfrm>
              <a:prstGeom prst="can">
                <a:avLst>
                  <a:gd name="adj" fmla="val 50000"/>
                </a:avLst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7" name="AutoShape 55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240" cy="144"/>
              </a:xfrm>
              <a:prstGeom prst="ca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10" name="Up Arrow 109">
              <a:extLst>
                <a:ext uri="{FF2B5EF4-FFF2-40B4-BE49-F238E27FC236}">
                  <a16:creationId xmlns:a16="http://schemas.microsoft.com/office/drawing/2014/main" id="{D567935C-FD40-E04A-83B4-24185B68C53B}"/>
                </a:ext>
              </a:extLst>
            </p:cNvPr>
            <p:cNvSpPr/>
            <p:nvPr/>
          </p:nvSpPr>
          <p:spPr bwMode="auto">
            <a:xfrm rot="7532820">
              <a:off x="1546835" y="4737100"/>
              <a:ext cx="350492" cy="942974"/>
            </a:xfrm>
            <a:prstGeom prst="upArrow">
              <a:avLst>
                <a:gd name="adj1" fmla="val 26447"/>
                <a:gd name="adj2" fmla="val 89054"/>
              </a:avLst>
            </a:prstGeom>
            <a:solidFill>
              <a:srgbClr val="F6FFA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BFE9F52-A5AA-1344-8594-5BBE8417C055}"/>
                </a:ext>
              </a:extLst>
            </p:cNvPr>
            <p:cNvSpPr txBox="1"/>
            <p:nvPr/>
          </p:nvSpPr>
          <p:spPr>
            <a:xfrm>
              <a:off x="359830" y="4416505"/>
              <a:ext cx="204083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Caching resolver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0591410-BCBE-C24F-8CCE-08D610F69806}"/>
                </a:ext>
              </a:extLst>
            </p:cNvPr>
            <p:cNvSpPr/>
            <p:nvPr/>
          </p:nvSpPr>
          <p:spPr bwMode="auto">
            <a:xfrm>
              <a:off x="998537" y="4059726"/>
              <a:ext cx="542925" cy="428625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95D3B06-E4D0-8649-BB0B-C48A7E133C66}"/>
              </a:ext>
            </a:extLst>
          </p:cNvPr>
          <p:cNvGrpSpPr/>
          <p:nvPr/>
        </p:nvGrpSpPr>
        <p:grpSpPr>
          <a:xfrm>
            <a:off x="1883213" y="2522482"/>
            <a:ext cx="2772869" cy="3716937"/>
            <a:chOff x="1883213" y="2522482"/>
            <a:chExt cx="2772869" cy="3716937"/>
          </a:xfrm>
        </p:grpSpPr>
        <p:grpSp>
          <p:nvGrpSpPr>
            <p:cNvPr id="11" name="Group 10"/>
            <p:cNvGrpSpPr/>
            <p:nvPr/>
          </p:nvGrpSpPr>
          <p:grpSpPr>
            <a:xfrm>
              <a:off x="1883213" y="2522482"/>
              <a:ext cx="2772869" cy="3716937"/>
              <a:chOff x="1883213" y="2522482"/>
              <a:chExt cx="2772869" cy="3716937"/>
            </a:xfrm>
          </p:grpSpPr>
          <p:cxnSp>
            <p:nvCxnSpPr>
              <p:cNvPr id="24" name="Straight Connector 23"/>
              <p:cNvCxnSpPr>
                <a:cxnSpLocks/>
                <a:endCxn id="125" idx="3"/>
              </p:cNvCxnSpPr>
              <p:nvPr/>
            </p:nvCxnSpPr>
            <p:spPr bwMode="auto">
              <a:xfrm flipV="1">
                <a:off x="1883213" y="5729590"/>
                <a:ext cx="426165" cy="509829"/>
              </a:xfrm>
              <a:prstGeom prst="line">
                <a:avLst/>
              </a:prstGeom>
              <a:noFill/>
              <a:ln w="57150" cap="flat" cmpd="sng" algn="ctr">
                <a:solidFill>
                  <a:srgbClr val="00CC99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131"/>
              <p:cNvCxnSpPr>
                <a:cxnSpLocks/>
              </p:cNvCxnSpPr>
              <p:nvPr/>
            </p:nvCxnSpPr>
            <p:spPr bwMode="auto">
              <a:xfrm flipV="1">
                <a:off x="2428315" y="4152900"/>
                <a:ext cx="1788085" cy="1113954"/>
              </a:xfrm>
              <a:prstGeom prst="line">
                <a:avLst/>
              </a:prstGeom>
              <a:noFill/>
              <a:ln w="57150" cap="flat" cmpd="sng" algn="ctr">
                <a:solidFill>
                  <a:srgbClr val="00CC99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Connector 108"/>
              <p:cNvCxnSpPr>
                <a:cxnSpLocks/>
                <a:stCxn id="127" idx="1"/>
              </p:cNvCxnSpPr>
              <p:nvPr/>
            </p:nvCxnSpPr>
            <p:spPr bwMode="auto">
              <a:xfrm flipV="1">
                <a:off x="2309378" y="2522482"/>
                <a:ext cx="2346704" cy="2673708"/>
              </a:xfrm>
              <a:prstGeom prst="line">
                <a:avLst/>
              </a:prstGeom>
              <a:noFill/>
              <a:ln w="57150" cap="flat" cmpd="sng" algn="ctr">
                <a:solidFill>
                  <a:srgbClr val="00CC99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D000105-7691-AD45-9C49-42C634D24A30}"/>
                </a:ext>
              </a:extLst>
            </p:cNvPr>
            <p:cNvSpPr/>
            <p:nvPr/>
          </p:nvSpPr>
          <p:spPr bwMode="auto">
            <a:xfrm>
              <a:off x="2630487" y="4092575"/>
              <a:ext cx="542925" cy="428625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10FB50F-6597-2D4B-BE2F-84D1F01D511F}"/>
              </a:ext>
            </a:extLst>
          </p:cNvPr>
          <p:cNvSpPr txBox="1"/>
          <p:nvPr/>
        </p:nvSpPr>
        <p:spPr>
          <a:xfrm>
            <a:off x="1758420" y="6323856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Bob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0FEDFC77-E513-1143-A7A4-116E650C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615BD7C-76A5-FC48-97B1-1C6AC2B6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A1432-F515-1C4F-AB19-DE39132E979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18" name="Picture 2" descr="desktop Icon - Download desktop Icon 714335 | Noun Project">
            <a:extLst>
              <a:ext uri="{FF2B5EF4-FFF2-40B4-BE49-F238E27FC236}">
                <a16:creationId xmlns:a16="http://schemas.microsoft.com/office/drawing/2014/main" id="{EC9214E5-74DB-4246-ACF1-4A5C6E6D3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 t="13166" r="8066" b="11669"/>
          <a:stretch/>
        </p:blipFill>
        <p:spPr bwMode="auto">
          <a:xfrm>
            <a:off x="1812424" y="6129046"/>
            <a:ext cx="259432" cy="23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0">
            <a:extLst>
              <a:ext uri="{FF2B5EF4-FFF2-40B4-BE49-F238E27FC236}">
                <a16:creationId xmlns:a16="http://schemas.microsoft.com/office/drawing/2014/main" id="{AC69A3D8-4A34-3D47-AC2F-430D445D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4285" y="6079256"/>
            <a:ext cx="419614" cy="36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9A3C9571-3C23-FD42-8BF4-574F20FEDB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33" b="6463"/>
          <a:stretch/>
        </p:blipFill>
        <p:spPr>
          <a:xfrm>
            <a:off x="825813" y="5709634"/>
            <a:ext cx="283441" cy="254313"/>
          </a:xfrm>
          <a:prstGeom prst="rect">
            <a:avLst/>
          </a:prstGeom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E0764445-A7B7-BF5C-61F1-206F0B79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464" y="783209"/>
            <a:ext cx="520977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net</a:t>
            </a:r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6C087698-AA5C-46CB-DD58-506A8D2D64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6051" y="1107059"/>
            <a:ext cx="311150" cy="56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6" name="Line 23">
            <a:extLst>
              <a:ext uri="{FF2B5EF4-FFF2-40B4-BE49-F238E27FC236}">
                <a16:creationId xmlns:a16="http://schemas.microsoft.com/office/drawing/2014/main" id="{6C5AB1EA-6BEB-9DAC-7C2B-D7DF7A6EC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851" y="1088009"/>
            <a:ext cx="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" name="Line 24">
            <a:extLst>
              <a:ext uri="{FF2B5EF4-FFF2-40B4-BE49-F238E27FC236}">
                <a16:creationId xmlns:a16="http://schemas.microsoft.com/office/drawing/2014/main" id="{57840E47-6361-6F4C-1DDB-483F2EC01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7701" y="1088009"/>
            <a:ext cx="393700" cy="527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AEF4AC72-7BB0-340D-3297-2A3801FE5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7765" y="399161"/>
            <a:ext cx="155051" cy="51523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100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4 Major Parts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hierarchically structured </a:t>
            </a:r>
            <a:r>
              <a:rPr lang="en-US" i="1" dirty="0">
                <a:solidFill>
                  <a:srgbClr val="0000CC"/>
                </a:solidFill>
              </a:rPr>
              <a:t>name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CC"/>
                </a:solidFill>
              </a:rPr>
              <a:t>distributed (federated) database</a:t>
            </a:r>
            <a:r>
              <a:rPr lang="en-US" dirty="0"/>
              <a:t>, maintained by a hierarchy of </a:t>
            </a:r>
            <a:r>
              <a:rPr lang="en-US" i="1" dirty="0">
                <a:solidFill>
                  <a:srgbClr val="0000CC"/>
                </a:solidFill>
              </a:rPr>
              <a:t>authoritative servers</a:t>
            </a:r>
          </a:p>
          <a:p>
            <a:pPr marL="731520" lvl="1" indent="-274320"/>
            <a:r>
              <a:rPr lang="en-US" dirty="0"/>
              <a:t>provided by individual </a:t>
            </a:r>
            <a:r>
              <a:rPr lang="en-US" u="sng" dirty="0"/>
              <a:t>domain owners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00CC"/>
                </a:solidFill>
              </a:rPr>
              <a:t>Local DNS servers</a:t>
            </a:r>
            <a:r>
              <a:rPr lang="en-US" dirty="0"/>
              <a:t> (also called </a:t>
            </a:r>
            <a:r>
              <a:rPr lang="en-US" i="1" dirty="0">
                <a:solidFill>
                  <a:srgbClr val="0000CC"/>
                </a:solidFill>
              </a:rPr>
              <a:t>caching resolvers</a:t>
            </a:r>
            <a:r>
              <a:rPr lang="en-US" dirty="0"/>
              <a:t>)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Each host runs a resolver routine (</a:t>
            </a:r>
            <a:r>
              <a:rPr lang="en-US" i="1" dirty="0"/>
              <a:t>stub resolver</a:t>
            </a:r>
            <a:r>
              <a:rPr lang="en-US" dirty="0"/>
              <a:t>), which talks to caching resolver provided by the host’s </a:t>
            </a:r>
            <a:r>
              <a:rPr lang="en-US" u="sng" dirty="0"/>
              <a:t>Internet service provider </a:t>
            </a:r>
          </a:p>
          <a:p>
            <a:pPr lvl="2"/>
            <a:r>
              <a:rPr lang="en-US" sz="2200" i="1" dirty="0"/>
              <a:t>Used to be the case, being changed now</a:t>
            </a:r>
            <a:r>
              <a:rPr lang="en-US" sz="2200" dirty="0"/>
              <a:t> 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00CC"/>
                </a:solidFill>
              </a:rPr>
              <a:t>DNS query protocol</a:t>
            </a:r>
            <a:r>
              <a:rPr lang="en-US" dirty="0"/>
              <a:t> used by local caching resolvers to query authoritative servers</a:t>
            </a:r>
            <a:endParaRPr lang="en-US" i="1" dirty="0">
              <a:solidFill>
                <a:srgbClr val="0000CC"/>
              </a:solidFill>
            </a:endParaRPr>
          </a:p>
          <a:p>
            <a:pPr marL="731520" lvl="1" indent="-274320"/>
            <a:r>
              <a:rPr lang="en-US" dirty="0"/>
              <a:t>also used for stub to caching resolver communication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9377E1-3CD2-E040-A97E-D191B608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AF9C86-42FC-9E41-B583-5FC69BB1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44962D63-142C-9F4E-8186-905AE9CCCCE2}"/>
              </a:ext>
            </a:extLst>
          </p:cNvPr>
          <p:cNvSpPr/>
          <p:nvPr/>
        </p:nvSpPr>
        <p:spPr bwMode="auto">
          <a:xfrm rot="1413226">
            <a:off x="7923133" y="153356"/>
            <a:ext cx="1235140" cy="532833"/>
          </a:xfrm>
          <a:prstGeom prst="wedgeEllipseCallout">
            <a:avLst>
              <a:gd name="adj1" fmla="val -64695"/>
              <a:gd name="adj2" fmla="val 70966"/>
            </a:avLst>
          </a:prstGeom>
          <a:solidFill>
            <a:srgbClr val="FFBCB7"/>
          </a:solidFill>
          <a:ln w="12700" cap="flat" cmpd="sng" algn="ctr">
            <a:solidFill>
              <a:srgbClr val="FFBCB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Bradley Hand" pitchFamily="2" charset="77"/>
              </a:rPr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923799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34712B-970C-AB44-9DCC-8D1B8E67512F}"/>
              </a:ext>
            </a:extLst>
          </p:cNvPr>
          <p:cNvCxnSpPr>
            <a:cxnSpLocks/>
          </p:cNvCxnSpPr>
          <p:nvPr/>
        </p:nvCxnSpPr>
        <p:spPr bwMode="auto">
          <a:xfrm>
            <a:off x="6849001" y="2640642"/>
            <a:ext cx="0" cy="1297177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89CFE4-7CE8-DB4C-93C7-4305B8B435E9}"/>
              </a:ext>
            </a:extLst>
          </p:cNvPr>
          <p:cNvCxnSpPr>
            <a:cxnSpLocks/>
          </p:cNvCxnSpPr>
          <p:nvPr/>
        </p:nvCxnSpPr>
        <p:spPr bwMode="auto">
          <a:xfrm>
            <a:off x="1805049" y="1711493"/>
            <a:ext cx="0" cy="95796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29B7A4-2376-F744-B2D9-3FEEA68A7174}"/>
              </a:ext>
            </a:extLst>
          </p:cNvPr>
          <p:cNvCxnSpPr>
            <a:cxnSpLocks/>
          </p:cNvCxnSpPr>
          <p:nvPr/>
        </p:nvCxnSpPr>
        <p:spPr bwMode="auto">
          <a:xfrm>
            <a:off x="7384473" y="1705769"/>
            <a:ext cx="0" cy="934192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DNS: defines a hierarchical name space</a:t>
            </a:r>
            <a:endParaRPr lang="en-US" altLang="zh-CN" dirty="0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594699AD-DD06-3D41-8E53-0018FFCC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7" y="4365523"/>
            <a:ext cx="8915534" cy="2303564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starting from the root, growing downward, </a:t>
            </a:r>
            <a:r>
              <a:rPr lang="en-US" sz="2400" i="1" dirty="0"/>
              <a:t>variable depth</a:t>
            </a:r>
            <a:endParaRPr lang="en-US" sz="2000" i="1" dirty="0"/>
          </a:p>
          <a:p>
            <a:pPr>
              <a:lnSpc>
                <a:spcPct val="80000"/>
              </a:lnSpc>
            </a:pPr>
            <a:r>
              <a:rPr lang="en-US" sz="2400" dirty="0"/>
              <a:t>Each leaf node is a (DNS) name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each </a:t>
            </a:r>
            <a:r>
              <a:rPr lang="en-US" sz="2400" b="1" i="1" dirty="0"/>
              <a:t>non-leaf</a:t>
            </a:r>
            <a:r>
              <a:rPr lang="en-US" sz="2400" dirty="0"/>
              <a:t> node in the tree is a </a:t>
            </a:r>
            <a:r>
              <a:rPr lang="en-US" sz="2400" b="1" i="1" dirty="0">
                <a:solidFill>
                  <a:srgbClr val="C00000"/>
                </a:solidFill>
              </a:rPr>
              <a:t>domain</a:t>
            </a:r>
            <a:endParaRPr lang="en-US" sz="2400" b="1" i="1" dirty="0"/>
          </a:p>
          <a:p>
            <a:pPr lvl="1">
              <a:lnSpc>
                <a:spcPct val="80000"/>
              </a:lnSpc>
            </a:pPr>
            <a:r>
              <a:rPr lang="en-US" sz="2000" dirty="0"/>
              <a:t>Each domain belongs to an </a:t>
            </a:r>
            <a:r>
              <a:rPr lang="en-US" sz="2000" dirty="0">
                <a:solidFill>
                  <a:srgbClr val="C00000"/>
                </a:solidFill>
              </a:rPr>
              <a:t>administrative authority</a:t>
            </a:r>
            <a:endParaRPr lang="en-US" sz="2000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i="1" dirty="0"/>
              <a:t>delegated</a:t>
            </a:r>
            <a:r>
              <a:rPr lang="en-US" sz="2000" dirty="0"/>
              <a:t> domain can set up sub-domains, the tree depth limit: 127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DNS name hierarchy: </a:t>
            </a:r>
            <a:r>
              <a:rPr lang="en-US" sz="2400" i="1" dirty="0"/>
              <a:t>independent from topological connectivity</a:t>
            </a:r>
            <a:endParaRPr lang="en-US" sz="20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9E6E71-1D2C-5B44-AFD8-44BCDD870BE3}"/>
              </a:ext>
            </a:extLst>
          </p:cNvPr>
          <p:cNvSpPr/>
          <p:nvPr/>
        </p:nvSpPr>
        <p:spPr bwMode="auto">
          <a:xfrm>
            <a:off x="3919728" y="1109865"/>
            <a:ext cx="1304544" cy="3535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    root: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F05527-2E90-C14A-8D36-15ACB0B05F5B}"/>
              </a:ext>
            </a:extLst>
          </p:cNvPr>
          <p:cNvSpPr/>
          <p:nvPr/>
        </p:nvSpPr>
        <p:spPr bwMode="auto">
          <a:xfrm>
            <a:off x="161425" y="2987311"/>
            <a:ext cx="1304544" cy="3535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google.com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32DCAB-4CF5-2845-95EE-DE453C921FDE}"/>
              </a:ext>
            </a:extLst>
          </p:cNvPr>
          <p:cNvSpPr/>
          <p:nvPr/>
        </p:nvSpPr>
        <p:spPr bwMode="auto">
          <a:xfrm>
            <a:off x="6766560" y="2021412"/>
            <a:ext cx="1304544" cy="3535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edu.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7CFB4-37DE-9042-9EC1-948FD6E44FDB}"/>
              </a:ext>
            </a:extLst>
          </p:cNvPr>
          <p:cNvSpPr/>
          <p:nvPr/>
        </p:nvSpPr>
        <p:spPr bwMode="auto">
          <a:xfrm>
            <a:off x="1194816" y="2057988"/>
            <a:ext cx="1304544" cy="3535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com.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F91957-3713-5B4A-B922-7698346FDC90}"/>
              </a:ext>
            </a:extLst>
          </p:cNvPr>
          <p:cNvCxnSpPr>
            <a:cxnSpLocks/>
          </p:cNvCxnSpPr>
          <p:nvPr/>
        </p:nvCxnSpPr>
        <p:spPr bwMode="auto">
          <a:xfrm>
            <a:off x="1805049" y="1716651"/>
            <a:ext cx="5593991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4B0F7A5-0EC7-ED4F-8564-630CE0D7FEA2}"/>
              </a:ext>
            </a:extLst>
          </p:cNvPr>
          <p:cNvSpPr/>
          <p:nvPr/>
        </p:nvSpPr>
        <p:spPr bwMode="auto">
          <a:xfrm>
            <a:off x="4899025" y="1281060"/>
            <a:ext cx="57149" cy="60325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ＭＳ Ｐゴシック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3FEE8C-1680-6644-929E-1A62B407B312}"/>
              </a:ext>
            </a:extLst>
          </p:cNvPr>
          <p:cNvSpPr/>
          <p:nvPr/>
        </p:nvSpPr>
        <p:spPr bwMode="auto">
          <a:xfrm>
            <a:off x="1821992" y="2975436"/>
            <a:ext cx="1304544" cy="3535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amazon.com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58C8C3-71F6-224F-8D6A-3AA2ADFB6106}"/>
              </a:ext>
            </a:extLst>
          </p:cNvPr>
          <p:cNvSpPr/>
          <p:nvPr/>
        </p:nvSpPr>
        <p:spPr bwMode="auto">
          <a:xfrm>
            <a:off x="3411690" y="2975436"/>
            <a:ext cx="1101318" cy="3535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pbs.org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9763E0-E7A5-1F46-85BA-0A39A7B9C249}"/>
              </a:ext>
            </a:extLst>
          </p:cNvPr>
          <p:cNvSpPr/>
          <p:nvPr/>
        </p:nvSpPr>
        <p:spPr bwMode="auto">
          <a:xfrm>
            <a:off x="4834750" y="2975436"/>
            <a:ext cx="1127048" cy="3535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mitre.org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9B6437-BC85-3C48-A2C3-E5047D05D90E}"/>
              </a:ext>
            </a:extLst>
          </p:cNvPr>
          <p:cNvSpPr/>
          <p:nvPr/>
        </p:nvSpPr>
        <p:spPr bwMode="auto">
          <a:xfrm>
            <a:off x="6328677" y="2975436"/>
            <a:ext cx="1127048" cy="3535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ucla.edu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77D28D-B296-804C-9F55-3DB11BB7C255}"/>
              </a:ext>
            </a:extLst>
          </p:cNvPr>
          <p:cNvSpPr/>
          <p:nvPr/>
        </p:nvSpPr>
        <p:spPr bwMode="auto">
          <a:xfrm>
            <a:off x="7763612" y="2975436"/>
            <a:ext cx="1127048" cy="3535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umass.edu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915893-D50E-0A4B-B048-F50394A96117}"/>
              </a:ext>
            </a:extLst>
          </p:cNvPr>
          <p:cNvSpPr/>
          <p:nvPr/>
        </p:nvSpPr>
        <p:spPr bwMode="auto">
          <a:xfrm>
            <a:off x="4738254" y="3905864"/>
            <a:ext cx="1219201" cy="3535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cs.ucla.edu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CAA31B-6ECB-D84C-842B-D7C8BE0ED223}"/>
              </a:ext>
            </a:extLst>
          </p:cNvPr>
          <p:cNvSpPr/>
          <p:nvPr/>
        </p:nvSpPr>
        <p:spPr bwMode="auto">
          <a:xfrm>
            <a:off x="6214967" y="3915760"/>
            <a:ext cx="1311115" cy="3535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ee.ucla.edu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-65" charset="0"/>
              <a:ea typeface="ＭＳ Ｐゴシック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00904F-E797-9749-B7C7-E740D6FB5E2D}"/>
              </a:ext>
            </a:extLst>
          </p:cNvPr>
          <p:cNvSpPr/>
          <p:nvPr/>
        </p:nvSpPr>
        <p:spPr bwMode="auto">
          <a:xfrm>
            <a:off x="7659584" y="3917737"/>
            <a:ext cx="1375560" cy="3535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remap.ucla.edu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CDD50B-7E4E-9A4D-A561-6532A8865A0B}"/>
              </a:ext>
            </a:extLst>
          </p:cNvPr>
          <p:cNvCxnSpPr>
            <a:cxnSpLocks/>
          </p:cNvCxnSpPr>
          <p:nvPr/>
        </p:nvCxnSpPr>
        <p:spPr bwMode="auto">
          <a:xfrm>
            <a:off x="4572000" y="1455930"/>
            <a:ext cx="0" cy="116928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49FCBD-CFED-384E-8603-923FD6E84901}"/>
              </a:ext>
            </a:extLst>
          </p:cNvPr>
          <p:cNvCxnSpPr>
            <a:cxnSpLocks/>
          </p:cNvCxnSpPr>
          <p:nvPr/>
        </p:nvCxnSpPr>
        <p:spPr bwMode="auto">
          <a:xfrm>
            <a:off x="541604" y="2645558"/>
            <a:ext cx="0" cy="34548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9DD78B-6516-D04F-A450-681D5EA41042}"/>
              </a:ext>
            </a:extLst>
          </p:cNvPr>
          <p:cNvCxnSpPr/>
          <p:nvPr/>
        </p:nvCxnSpPr>
        <p:spPr bwMode="auto">
          <a:xfrm>
            <a:off x="2492925" y="2663807"/>
            <a:ext cx="0" cy="38001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9D99E4-F591-1B44-86B8-F9DC9A2107F5}"/>
              </a:ext>
            </a:extLst>
          </p:cNvPr>
          <p:cNvCxnSpPr>
            <a:cxnSpLocks/>
          </p:cNvCxnSpPr>
          <p:nvPr/>
        </p:nvCxnSpPr>
        <p:spPr bwMode="auto">
          <a:xfrm>
            <a:off x="541604" y="2650716"/>
            <a:ext cx="198037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DA1BB9-BE3F-984A-B57F-981365C46D3B}"/>
              </a:ext>
            </a:extLst>
          </p:cNvPr>
          <p:cNvCxnSpPr>
            <a:cxnSpLocks/>
          </p:cNvCxnSpPr>
          <p:nvPr/>
        </p:nvCxnSpPr>
        <p:spPr bwMode="auto">
          <a:xfrm>
            <a:off x="3923903" y="2620978"/>
            <a:ext cx="0" cy="34548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97501E-B599-624E-A066-041E829E2840}"/>
              </a:ext>
            </a:extLst>
          </p:cNvPr>
          <p:cNvCxnSpPr/>
          <p:nvPr/>
        </p:nvCxnSpPr>
        <p:spPr bwMode="auto">
          <a:xfrm>
            <a:off x="5373779" y="2619563"/>
            <a:ext cx="0" cy="38001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794ECB1-6EF2-9B4D-9478-A7B69C511981}"/>
              </a:ext>
            </a:extLst>
          </p:cNvPr>
          <p:cNvCxnSpPr>
            <a:cxnSpLocks/>
          </p:cNvCxnSpPr>
          <p:nvPr/>
        </p:nvCxnSpPr>
        <p:spPr bwMode="auto">
          <a:xfrm>
            <a:off x="3923903" y="2626136"/>
            <a:ext cx="144451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96BF95-F9C7-874C-A69C-48CF4F1544B0}"/>
              </a:ext>
            </a:extLst>
          </p:cNvPr>
          <p:cNvCxnSpPr/>
          <p:nvPr/>
        </p:nvCxnSpPr>
        <p:spPr bwMode="auto">
          <a:xfrm>
            <a:off x="8313625" y="2639227"/>
            <a:ext cx="0" cy="38001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22FCD2-410B-CE46-9E3F-2C0A8D08EDDD}"/>
              </a:ext>
            </a:extLst>
          </p:cNvPr>
          <p:cNvCxnSpPr>
            <a:cxnSpLocks/>
          </p:cNvCxnSpPr>
          <p:nvPr/>
        </p:nvCxnSpPr>
        <p:spPr bwMode="auto">
          <a:xfrm>
            <a:off x="6863749" y="2645800"/>
            <a:ext cx="144451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ACF6BE-0B98-1749-A0CD-8EFE40B3A781}"/>
              </a:ext>
            </a:extLst>
          </p:cNvPr>
          <p:cNvCxnSpPr>
            <a:cxnSpLocks/>
          </p:cNvCxnSpPr>
          <p:nvPr/>
        </p:nvCxnSpPr>
        <p:spPr bwMode="auto">
          <a:xfrm>
            <a:off x="5300419" y="3584539"/>
            <a:ext cx="0" cy="34548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6F5DCA8-128B-B940-BB2E-C3B8D4746CCC}"/>
              </a:ext>
            </a:extLst>
          </p:cNvPr>
          <p:cNvCxnSpPr/>
          <p:nvPr/>
        </p:nvCxnSpPr>
        <p:spPr bwMode="auto">
          <a:xfrm>
            <a:off x="8357869" y="3553627"/>
            <a:ext cx="0" cy="38001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D43616F-BC50-B34A-8BA7-85C4EA358922}"/>
              </a:ext>
            </a:extLst>
          </p:cNvPr>
          <p:cNvCxnSpPr>
            <a:cxnSpLocks/>
          </p:cNvCxnSpPr>
          <p:nvPr/>
        </p:nvCxnSpPr>
        <p:spPr bwMode="auto">
          <a:xfrm>
            <a:off x="5300419" y="3589697"/>
            <a:ext cx="3047168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9922F-5A47-8C47-9B42-E71D2D1A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ＭＳ Ｐゴシック" charset="-128"/>
              </a:rPr>
              <a:t>CS118 - Winter 2025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ＭＳ Ｐゴシック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63C0F-722C-3448-8CA4-F13BB69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2839A2-FE40-DE43-B318-2F4E26BBDA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ＭＳ Ｐゴシック" charset="-128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ＭＳ Ｐゴシック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E7E9A1-D0DD-5B45-A06F-721ECB306102}"/>
              </a:ext>
            </a:extLst>
          </p:cNvPr>
          <p:cNvSpPr/>
          <p:nvPr/>
        </p:nvSpPr>
        <p:spPr bwMode="auto">
          <a:xfrm>
            <a:off x="3919728" y="2027508"/>
            <a:ext cx="1304544" cy="3535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-65" charset="0"/>
                <a:ea typeface="ＭＳ Ｐゴシック" charset="-128"/>
              </a:rPr>
              <a:t>org.</a:t>
            </a:r>
          </a:p>
        </p:txBody>
      </p:sp>
    </p:spTree>
    <p:extLst>
      <p:ext uri="{BB962C8B-B14F-4D97-AF65-F5344CB8AC3E}">
        <p14:creationId xmlns:p14="http://schemas.microsoft.com/office/powerpoint/2010/main" val="2836033258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A771509-E73E-FB42-8667-3F136B1A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Namespace Governance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Internet Corporation for Assigned Names and Numbers (ICANN, </a:t>
            </a:r>
            <a:r>
              <a:rPr lang="en-US" altLang="zh-CN" dirty="0">
                <a:hlinkClick r:id="rId3"/>
              </a:rPr>
              <a:t>https://www.icann.org/</a:t>
            </a:r>
            <a:r>
              <a:rPr lang="en-US" altLang="zh-CN" dirty="0"/>
              <a:t>) oversees the management of 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Assignment of Top Level Domains (TLDs)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Delegation of TLD managements 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Operation of the root </a:t>
            </a:r>
            <a:r>
              <a:rPr lang="en-US" altLang="zh-CN" i="1" dirty="0">
                <a:solidFill>
                  <a:srgbClr val="0000FF"/>
                </a:solidFill>
              </a:rPr>
              <a:t>name servers</a:t>
            </a:r>
          </a:p>
          <a:p>
            <a:r>
              <a:rPr lang="en-US" altLang="zh-CN" dirty="0"/>
              <a:t>TLD operators</a:t>
            </a:r>
          </a:p>
          <a:p>
            <a:pPr lvl="1">
              <a:spcBef>
                <a:spcPts val="300"/>
              </a:spcBef>
            </a:pPr>
            <a:r>
              <a:rPr lang="en-US" altLang="zh-CN" dirty="0"/>
              <a:t>Running TLD name servers</a:t>
            </a:r>
          </a:p>
          <a:p>
            <a:pPr lvl="1">
              <a:spcBef>
                <a:spcPts val="300"/>
              </a:spcBef>
            </a:pPr>
            <a:r>
              <a:rPr lang="en-US" altLang="zh-CN" dirty="0"/>
              <a:t>allocate 2</a:t>
            </a:r>
            <a:r>
              <a:rPr lang="en-US" altLang="zh-CN" baseline="30000" dirty="0"/>
              <a:t>nd</a:t>
            </a:r>
            <a:r>
              <a:rPr lang="en-US" altLang="zh-CN" dirty="0"/>
              <a:t> level domain names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e.g.:  </a:t>
            </a:r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edu</a:t>
            </a:r>
            <a:r>
              <a:rPr lang="en-US" altLang="zh-CN" dirty="0"/>
              <a:t> allocates the name </a:t>
            </a:r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ucla.edu</a:t>
            </a:r>
            <a:r>
              <a:rPr lang="en-US" altLang="zh-CN" dirty="0"/>
              <a:t> to UCLA</a:t>
            </a:r>
          </a:p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level domain owners assign 3</a:t>
            </a:r>
            <a:r>
              <a:rPr lang="en-US" altLang="zh-CN" baseline="30000" dirty="0"/>
              <a:t>rd</a:t>
            </a:r>
            <a:r>
              <a:rPr lang="en-US" altLang="zh-CN" dirty="0"/>
              <a:t> level names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urier" pitchFamily="2" charset="0"/>
              </a:rPr>
              <a:t>ucla.edu</a:t>
            </a:r>
            <a:r>
              <a:rPr lang="en-US" altLang="zh-CN" dirty="0"/>
              <a:t> allocates </a:t>
            </a:r>
            <a:r>
              <a:rPr lang="en-US" altLang="zh-CN" sz="2400" dirty="0" err="1">
                <a:solidFill>
                  <a:srgbClr val="0000FF"/>
                </a:solidFill>
                <a:latin typeface="Courier" pitchFamily="2" charset="0"/>
              </a:rPr>
              <a:t>cs.ucla.edu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the CS dept</a:t>
            </a:r>
            <a:endParaRPr lang="en-US" altLang="zh-CN" dirty="0">
              <a:latin typeface="Courier" pitchFamily="2" charset="0"/>
            </a:endParaRPr>
          </a:p>
          <a:p>
            <a:endParaRPr lang="en-US" altLang="zh-C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1973E3-2030-7743-964E-A0E748DD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B80F2-6D45-344A-AA74-B8963F7A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2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TLDs (gTLD)</a:t>
            </a:r>
          </a:p>
          <a:p>
            <a:pPr lvl="1"/>
            <a:r>
              <a:rPr lang="en-US" dirty="0"/>
              <a:t>Old ones: .com, .org, </a:t>
            </a:r>
            <a:r>
              <a:rPr lang="en-US" dirty="0" err="1"/>
              <a:t>.net</a:t>
            </a:r>
            <a:r>
              <a:rPr lang="en-US" dirty="0"/>
              <a:t>, .mil, .gov, .edu, .</a:t>
            </a:r>
            <a:r>
              <a:rPr lang="en-US" dirty="0" err="1"/>
              <a:t>arpa</a:t>
            </a:r>
            <a:endParaRPr lang="en-US" dirty="0"/>
          </a:p>
          <a:p>
            <a:pPr lvl="1"/>
            <a:r>
              <a:rPr lang="en-US" dirty="0"/>
              <a:t>New ones: .</a:t>
            </a:r>
            <a:r>
              <a:rPr lang="en-US" dirty="0" err="1"/>
              <a:t>kim</a:t>
            </a:r>
            <a:r>
              <a:rPr lang="en-US" dirty="0"/>
              <a:t>, .bar, .coffee, .dance, .lol, and more (1000+ and counting)</a:t>
            </a:r>
          </a:p>
          <a:p>
            <a:r>
              <a:rPr lang="en-US" dirty="0"/>
              <a:t>Country code TLDs (ccTLD)</a:t>
            </a:r>
          </a:p>
          <a:p>
            <a:pPr lvl="1"/>
            <a:r>
              <a:rPr lang="en-US" dirty="0"/>
              <a:t>e.g.:   .us,  .</a:t>
            </a:r>
            <a:r>
              <a:rPr lang="en-US" dirty="0" err="1"/>
              <a:t>kr</a:t>
            </a:r>
            <a:r>
              <a:rPr lang="en-US" dirty="0"/>
              <a:t>,  .</a:t>
            </a:r>
            <a:r>
              <a:rPr lang="en-US" dirty="0" err="1"/>
              <a:t>ru</a:t>
            </a:r>
            <a:r>
              <a:rPr lang="en-US" dirty="0"/>
              <a:t>,  .</a:t>
            </a:r>
            <a:r>
              <a:rPr lang="en-US" dirty="0" err="1"/>
              <a:t>cn</a:t>
            </a:r>
            <a:endParaRPr lang="en-US" dirty="0"/>
          </a:p>
          <a:p>
            <a:pPr lvl="1"/>
            <a:r>
              <a:rPr lang="en-US" dirty="0"/>
              <a:t>Internationalization ccTLDs (I18n ccTLD)</a:t>
            </a:r>
          </a:p>
          <a:p>
            <a:pPr lvl="2"/>
            <a:r>
              <a:rPr lang="en-US" altLang="ko-KR" dirty="0"/>
              <a:t>.</a:t>
            </a:r>
            <a:r>
              <a:rPr lang="ko-KR" altLang="en-US" dirty="0"/>
              <a:t>한국 </a:t>
            </a:r>
            <a:r>
              <a:rPr lang="en-US" altLang="ko-KR" dirty="0"/>
              <a:t>(</a:t>
            </a:r>
            <a:r>
              <a:rPr lang="en-US" dirty="0"/>
              <a:t>South Korea), </a:t>
            </a:r>
            <a:r>
              <a:rPr lang="ru-RU" dirty="0"/>
              <a:t>.</a:t>
            </a:r>
            <a:r>
              <a:rPr lang="ru-RU" dirty="0" err="1"/>
              <a:t>рф</a:t>
            </a:r>
            <a:r>
              <a:rPr lang="en-US" dirty="0"/>
              <a:t> (Russia), </a:t>
            </a:r>
            <a:r>
              <a:rPr lang="en-US" altLang="zh-CN" dirty="0"/>
              <a:t>.</a:t>
            </a:r>
            <a:r>
              <a:rPr lang="zh-CN" altLang="en-US" dirty="0"/>
              <a:t>中国</a:t>
            </a:r>
            <a:r>
              <a:rPr lang="en-US" altLang="zh-CN" dirty="0"/>
              <a:t> (China), </a:t>
            </a:r>
            <a:r>
              <a:rPr lang="mr-IN" altLang="zh-CN" dirty="0"/>
              <a:t>…</a:t>
            </a:r>
            <a:endParaRPr lang="en-US" dirty="0"/>
          </a:p>
          <a:p>
            <a:r>
              <a:rPr lang="en-US" sz="2800" dirty="0">
                <a:hlinkClick r:id="rId2"/>
              </a:rPr>
              <a:t>https://en.wikipedia.org/wiki/List_of_Internet_top-level_domains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CDE7C-B3E1-284A-9698-4270B610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0523F-B27C-A94F-A13E-C4F0D740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15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5252-C901-2E45-93CE-FBC819A5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Second-level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E513-9C9C-5E44-A97C-16F9CC9B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2</a:t>
            </a:r>
            <a:r>
              <a:rPr lang="en-US" baseline="30000" dirty="0"/>
              <a:t>nd</a:t>
            </a:r>
            <a:r>
              <a:rPr lang="en-US" dirty="0"/>
              <a:t>-level domain names under gTLDs</a:t>
            </a:r>
          </a:p>
          <a:p>
            <a:pPr lvl="1"/>
            <a:r>
              <a:rPr lang="en-US" dirty="0"/>
              <a:t>ucla.edu,  mit.edu</a:t>
            </a:r>
          </a:p>
          <a:p>
            <a:pPr lvl="1"/>
            <a:r>
              <a:rPr lang="en-US" dirty="0"/>
              <a:t>google.com, </a:t>
            </a:r>
            <a:r>
              <a:rPr lang="en-US" dirty="0" err="1"/>
              <a:t>apple.com</a:t>
            </a:r>
            <a:endParaRPr lang="en-US" dirty="0"/>
          </a:p>
          <a:p>
            <a:pPr lvl="1"/>
            <a:r>
              <a:rPr lang="en-US" dirty="0" err="1"/>
              <a:t>ca.gov</a:t>
            </a:r>
            <a:r>
              <a:rPr lang="en-US" dirty="0"/>
              <a:t>, </a:t>
            </a:r>
            <a:r>
              <a:rPr lang="en-US" dirty="0" err="1"/>
              <a:t>mass.gov</a:t>
            </a:r>
            <a:endParaRPr lang="en-US" dirty="0"/>
          </a:p>
          <a:p>
            <a:r>
              <a:rPr lang="en-US" dirty="0"/>
              <a:t>Examples under ccTLDs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ac.uk</a:t>
            </a:r>
            <a:r>
              <a:rPr lang="en-US" dirty="0"/>
              <a:t>, </a:t>
            </a:r>
            <a:r>
              <a:rPr lang="en-US" dirty="0" err="1"/>
              <a:t>gov.uk</a:t>
            </a:r>
            <a:endParaRPr lang="en-US" dirty="0"/>
          </a:p>
          <a:p>
            <a:pPr lvl="1"/>
            <a:r>
              <a:rPr lang="en-US" dirty="0" err="1"/>
              <a:t>edu.cn</a:t>
            </a:r>
            <a:r>
              <a:rPr lang="en-US" dirty="0"/>
              <a:t>, </a:t>
            </a:r>
            <a:r>
              <a:rPr lang="en-US" dirty="0" err="1"/>
              <a:t>gov.cn</a:t>
            </a:r>
            <a:endParaRPr lang="en-US" dirty="0"/>
          </a:p>
          <a:p>
            <a:r>
              <a:rPr lang="en-US" dirty="0"/>
              <a:t>DNS names of additional levels: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level: </a:t>
            </a:r>
            <a:r>
              <a:rPr lang="en-US" dirty="0" err="1"/>
              <a:t>cs.ucla.edu</a:t>
            </a:r>
            <a:endParaRPr lang="en-US" dirty="0"/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level: </a:t>
            </a:r>
            <a:r>
              <a:rPr lang="en-US" dirty="0" err="1"/>
              <a:t>sec.cs.ucla.edu</a:t>
            </a:r>
            <a:endParaRPr lang="en-US" dirty="0"/>
          </a:p>
          <a:p>
            <a:r>
              <a:rPr lang="en-US" dirty="0"/>
              <a:t>No defined limit on the level of DNS names</a:t>
            </a:r>
          </a:p>
          <a:p>
            <a:pPr lvl="1"/>
            <a:r>
              <a:rPr lang="en-US" sz="2600" dirty="0"/>
              <a:t>Practical limit: the max length of a DNS name: 255 bytes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40C1-BFF7-184C-9C6E-FFE2CA05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3A177-8DC3-FC48-B795-87414928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982B242D-6303-2B4C-9FBA-7FE98302D485}"/>
              </a:ext>
            </a:extLst>
          </p:cNvPr>
          <p:cNvSpPr/>
          <p:nvPr/>
        </p:nvSpPr>
        <p:spPr bwMode="auto">
          <a:xfrm rot="1233244">
            <a:off x="8235590" y="54078"/>
            <a:ext cx="918522" cy="542166"/>
          </a:xfrm>
          <a:prstGeom prst="wedgeEllipseCallout">
            <a:avLst>
              <a:gd name="adj1" fmla="val -64695"/>
              <a:gd name="adj2" fmla="val 70966"/>
            </a:avLst>
          </a:prstGeom>
          <a:solidFill>
            <a:srgbClr val="FFFD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Bradley Hand" pitchFamily="2" charset="77"/>
              </a:rPr>
              <a:t>FYI</a:t>
            </a:r>
          </a:p>
        </p:txBody>
      </p:sp>
    </p:spTree>
    <p:extLst>
      <p:ext uri="{BB962C8B-B14F-4D97-AF65-F5344CB8AC3E}">
        <p14:creationId xmlns:p14="http://schemas.microsoft.com/office/powerpoint/2010/main" val="1155115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SimSun" charset="-122"/>
              </a:rPr>
              <a:t>DNS Name Servers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00CC"/>
                </a:solidFill>
                <a:ea typeface="SimSun" charset="-122"/>
              </a:rPr>
              <a:t>Authoritative servers</a:t>
            </a:r>
            <a:r>
              <a:rPr lang="en-US" altLang="zh-CN" dirty="0">
                <a:ea typeface="SimSun" charset="-122"/>
              </a:rPr>
              <a:t>: serving queries for a given domain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charset="-122"/>
              </a:rPr>
              <a:t>A domain has multiple authoritative name servers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SimSun" charset="-122"/>
              </a:rPr>
              <a:t>Master – maintaining the master zone file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SimSun" charset="-122"/>
              </a:rPr>
              <a:t>Slave – replicated copies of the master file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charset="-122"/>
              </a:rPr>
              <a:t>These servers should be placed in different networks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00CC"/>
                </a:solidFill>
                <a:ea typeface="SimSun" charset="-122"/>
              </a:rPr>
              <a:t>Caching resolvers</a:t>
            </a:r>
            <a:r>
              <a:rPr lang="en-US" altLang="zh-CN" dirty="0">
                <a:ea typeface="SimSun" charset="-122"/>
              </a:rPr>
              <a:t> ( “local DNS servers”)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charset="-122"/>
              </a:rPr>
              <a:t>query authoritative servers on users behalf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charset="-122"/>
              </a:rPr>
              <a:t>cache the data from DNS replies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00CC"/>
                </a:solidFill>
                <a:ea typeface="SimSun" charset="-122"/>
              </a:rPr>
              <a:t>Stub resolvers</a:t>
            </a:r>
            <a:r>
              <a:rPr lang="en-US" altLang="zh-CN" dirty="0">
                <a:ea typeface="SimSun" charset="-122"/>
              </a:rPr>
              <a:t>: inside each host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charset="-122"/>
              </a:rPr>
              <a:t>configured with the IP address of (local) caching resolver(s)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charset="-122"/>
              </a:rPr>
              <a:t>send DNS queries to the caching resolver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31987-31A6-AA48-A33F-2FA63B2E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071128-A9AA-306E-E178-2FB39096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22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Root Nameservers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https://root-servers.org/</a:t>
            </a:r>
            <a:endParaRPr lang="en-US" altLang="x-none" dirty="0"/>
          </a:p>
          <a:p>
            <a:r>
              <a:rPr lang="en-US" altLang="x-none" dirty="0"/>
              <a:t>The root domain file: contains the names and IP addresses of the authoritative DNS servers for all the top-level domains (TLDs) </a:t>
            </a:r>
            <a:endParaRPr lang="en-US" altLang="zh-CN" dirty="0"/>
          </a:p>
          <a:p>
            <a:r>
              <a:rPr lang="en-US" altLang="zh-CN" dirty="0"/>
              <a:t>This root domain file is published on 13 root DNS servers, named “A” through “M”, provided by </a:t>
            </a:r>
            <a:r>
              <a:rPr lang="en-US" altLang="zh-CN" i="1" dirty="0"/>
              <a:t>volunteer efforts</a:t>
            </a:r>
            <a:r>
              <a:rPr lang="en-US" altLang="zh-CN" dirty="0"/>
              <a:t> of diverse organizations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57186B-E586-834C-B331-24AAF4B0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72D95-2F60-C403-23AC-A98851D4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0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35D4-4387-A440-A4FB-1E6C99875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HTTP/2’s major new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83AFEB-B12E-DC45-BFC7-678F34EF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7" y="935279"/>
            <a:ext cx="3773343" cy="57338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Binary encoding</a:t>
            </a:r>
          </a:p>
          <a:p>
            <a:r>
              <a:rPr lang="en-US" dirty="0"/>
              <a:t>Header compression</a:t>
            </a:r>
          </a:p>
          <a:p>
            <a:r>
              <a:rPr lang="en-US" dirty="0"/>
              <a:t>“frame” as the basic unit</a:t>
            </a:r>
          </a:p>
          <a:p>
            <a:r>
              <a:rPr lang="en-US" dirty="0"/>
              <a:t>Use a single TCP connection between browser—server</a:t>
            </a:r>
          </a:p>
          <a:p>
            <a:pPr lvl="1"/>
            <a:r>
              <a:rPr lang="en-US" dirty="0"/>
              <a:t>Each HTTP request </a:t>
            </a:r>
            <a:r>
              <a:rPr lang="en-US" dirty="0">
                <a:sym typeface="Wingdings" pitchFamily="2" charset="2"/>
              </a:rPr>
              <a:t> a stream</a:t>
            </a:r>
          </a:p>
          <a:p>
            <a:pPr lvl="1"/>
            <a:r>
              <a:rPr lang="en-US" dirty="0"/>
              <a:t>streams are multiplexed, in priority order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Server push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8173E-2B68-954B-AB4B-BE6142F8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3CB08-9014-7442-A36C-5E84446E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23E0E-4F07-CD49-BE2C-9BB645675CF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2152672-656B-0849-953B-D9413E8BD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" t="10450" r="36509" b="11007"/>
          <a:stretch/>
        </p:blipFill>
        <p:spPr bwMode="auto">
          <a:xfrm>
            <a:off x="4594094" y="3898269"/>
            <a:ext cx="4549906" cy="227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E3D75A-E0F6-CA4E-AA47-F72170F0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592" y="983343"/>
            <a:ext cx="5289408" cy="2685143"/>
          </a:xfrm>
          <a:prstGeom prst="rect">
            <a:avLst/>
          </a:prstGeom>
        </p:spPr>
      </p:pic>
      <p:sp>
        <p:nvSpPr>
          <p:cNvPr id="10" name="Oval Callout 9">
            <a:extLst>
              <a:ext uri="{FF2B5EF4-FFF2-40B4-BE49-F238E27FC236}">
                <a16:creationId xmlns:a16="http://schemas.microsoft.com/office/drawing/2014/main" id="{623928B0-F7E1-98EC-0DC2-B835B4B66E07}"/>
              </a:ext>
            </a:extLst>
          </p:cNvPr>
          <p:cNvSpPr/>
          <p:nvPr/>
        </p:nvSpPr>
        <p:spPr bwMode="auto">
          <a:xfrm rot="1233244">
            <a:off x="8235590" y="54078"/>
            <a:ext cx="918522" cy="542166"/>
          </a:xfrm>
          <a:prstGeom prst="wedgeEllipseCallout">
            <a:avLst>
              <a:gd name="adj1" fmla="val -64695"/>
              <a:gd name="adj2" fmla="val 70966"/>
            </a:avLst>
          </a:prstGeom>
          <a:solidFill>
            <a:srgbClr val="FFFD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Bradley Hand" pitchFamily="2" charset="77"/>
              </a:rPr>
              <a:t>FYI</a:t>
            </a:r>
          </a:p>
        </p:txBody>
      </p:sp>
    </p:spTree>
    <p:extLst>
      <p:ext uri="{BB962C8B-B14F-4D97-AF65-F5344CB8AC3E}">
        <p14:creationId xmlns:p14="http://schemas.microsoft.com/office/powerpoint/2010/main" val="365523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FB9C27-C6D8-D550-CC1E-51B67EC6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2878"/>
            <a:ext cx="9144000" cy="4676574"/>
          </a:xfrm>
          <a:prstGeom prst="rect">
            <a:avLst/>
          </a:prstGeom>
        </p:spPr>
      </p:pic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Root Name Servers</a:t>
            </a:r>
          </a:p>
        </p:txBody>
      </p:sp>
      <p:sp>
        <p:nvSpPr>
          <p:cNvPr id="82950" name="Rectangle 20"/>
          <p:cNvSpPr>
            <a:spLocks noChangeArrowheads="1"/>
          </p:cNvSpPr>
          <p:nvPr/>
        </p:nvSpPr>
        <p:spPr bwMode="auto">
          <a:xfrm>
            <a:off x="6186488" y="5022850"/>
            <a:ext cx="26812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sz="2000"/>
              <a:t>   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2963-3F81-4848-A363-918C7195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2949" name="Rectangle 3"/>
          <p:cNvSpPr>
            <a:spLocks noGrp="1" noChangeArrowheads="1"/>
          </p:cNvSpPr>
          <p:nvPr>
            <p:ph idx="1"/>
          </p:nvPr>
        </p:nvSpPr>
        <p:spPr>
          <a:xfrm>
            <a:off x="163037" y="935280"/>
            <a:ext cx="8915534" cy="8193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13 root name servers operated by various parties on a coordinated, volunteering basis, all have multiple instances via anycast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1765B1-ED4F-6148-93FF-32EAE5266B99}"/>
              </a:ext>
            </a:extLst>
          </p:cNvPr>
          <p:cNvSpPr txBox="1"/>
          <p:nvPr/>
        </p:nvSpPr>
        <p:spPr>
          <a:xfrm>
            <a:off x="5852160" y="1645920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http://root-servers.org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1A331-894E-32A7-81A2-00FC6CE3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84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95732-4B92-0746-B63E-4CB1995C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CFDC49-A64F-9646-B60F-264F0314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" y="768350"/>
            <a:ext cx="9080500" cy="5321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7DB6C3-FAEB-C917-6468-32F4FEF00B53}"/>
              </a:ext>
            </a:extLst>
          </p:cNvPr>
          <p:cNvSpPr txBox="1"/>
          <p:nvPr/>
        </p:nvSpPr>
        <p:spPr>
          <a:xfrm>
            <a:off x="1727200" y="6108700"/>
            <a:ext cx="2925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IPv4 address      IPv6 address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75D304-F100-0C55-21F3-55CD83FAAD32}"/>
              </a:ext>
            </a:extLst>
          </p:cNvPr>
          <p:cNvCxnSpPr/>
          <p:nvPr/>
        </p:nvCxnSpPr>
        <p:spPr bwMode="auto">
          <a:xfrm flipV="1">
            <a:off x="2463800" y="5892800"/>
            <a:ext cx="0" cy="2921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F6761C-63F6-2937-E337-C084E8520FC2}"/>
              </a:ext>
            </a:extLst>
          </p:cNvPr>
          <p:cNvCxnSpPr/>
          <p:nvPr/>
        </p:nvCxnSpPr>
        <p:spPr bwMode="auto">
          <a:xfrm flipV="1">
            <a:off x="3873500" y="5905500"/>
            <a:ext cx="0" cy="2921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62E9E-D0B9-AAD8-47AA-57301CA7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8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1-09 at 10.19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076" y="859454"/>
            <a:ext cx="7939464" cy="45919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HTTP/2: Header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91" y="5631378"/>
            <a:ext cx="8915534" cy="1154468"/>
          </a:xfrm>
        </p:spPr>
        <p:txBody>
          <a:bodyPr/>
          <a:lstStyle/>
          <a:p>
            <a:r>
              <a:rPr lang="en-US" dirty="0"/>
              <a:t>Both browser &amp; server keep a header table until the TCP connection closes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Winter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23E0E-4F07-CD49-BE2C-9BB645675CF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7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HTTP/2.0: Frame, Message,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36" y="935279"/>
            <a:ext cx="8980963" cy="208334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Frame: basic communication unit</a:t>
            </a:r>
          </a:p>
          <a:p>
            <a:pPr>
              <a:spcAft>
                <a:spcPts val="0"/>
              </a:spcAft>
            </a:pPr>
            <a:r>
              <a:rPr lang="en-US" dirty="0"/>
              <a:t>Message: an HTTP request, or response</a:t>
            </a:r>
          </a:p>
          <a:p>
            <a:pPr lvl="1"/>
            <a:r>
              <a:rPr lang="en-US" dirty="0"/>
              <a:t>encoded in one or multiple frames</a:t>
            </a:r>
          </a:p>
          <a:p>
            <a:r>
              <a:rPr lang="en-US" dirty="0"/>
              <a:t>Stream: a virtual channel with priority, carrying frames in both directions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23E0E-4F07-CD49-BE2C-9BB645675CF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 descr="Screen Shot 2014-01-09 at 10.51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856" y="2939216"/>
            <a:ext cx="8459544" cy="386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0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HTTP/2: Mitigating HOL blocking</a:t>
            </a:r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414379" y="872350"/>
            <a:ext cx="8483435" cy="50804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defTabSz="685800" fontAlgn="auto">
              <a:spcBef>
                <a:spcPts val="750"/>
              </a:spcBef>
              <a:spcAft>
                <a:spcPts val="0"/>
              </a:spcAft>
              <a:buSzTx/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 1.1: client requests 1 large object (e.g., video file) and 3 smaller objects</a:t>
            </a:r>
          </a:p>
          <a:p>
            <a:pPr marL="521494" lvl="1" indent="-173831" defTabSz="685800" fontAlgn="auto">
              <a:spcBef>
                <a:spcPts val="375"/>
              </a:spcBef>
              <a:spcAft>
                <a:spcPts val="0"/>
              </a:spcAft>
              <a:buSzTx/>
              <a:defRPr/>
            </a:pPr>
            <a:endParaRPr lang="en-US" altLang="en-US" sz="1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908" y="2418670"/>
            <a:ext cx="64472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en-US" sz="1500" dirty="0">
                <a:solidFill>
                  <a:srgbClr val="CC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243" y="1660982"/>
            <a:ext cx="7104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en-US" sz="1500" dirty="0">
                <a:solidFill>
                  <a:srgbClr val="CC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5505356" y="1938441"/>
            <a:ext cx="316706" cy="51435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altLang="en-US" sz="15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altLang="en-US" sz="15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altLang="en-US" sz="15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altLang="en-US" sz="15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altLang="en-US" sz="15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altLang="en-US" sz="15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altLang="en-US" sz="15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altLang="en-US" sz="15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35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243129" y="1960762"/>
            <a:ext cx="557213" cy="557213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2724032" y="2335403"/>
            <a:ext cx="2932509" cy="195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4649078" y="2242487"/>
            <a:ext cx="793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 O</a:t>
            </a:r>
            <a:r>
              <a:rPr lang="en-US" sz="12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4047977" y="2189366"/>
            <a:ext cx="697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 O</a:t>
            </a:r>
            <a:r>
              <a:rPr lang="en-US" sz="12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3464460" y="2145368"/>
            <a:ext cx="732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 O</a:t>
            </a:r>
            <a:r>
              <a:rPr lang="en-US" sz="12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2870078" y="2097191"/>
            <a:ext cx="732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 O</a:t>
            </a:r>
            <a:r>
              <a:rPr lang="en-US" sz="12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6544387" y="2573440"/>
            <a:ext cx="669074" cy="14784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6547131" y="4062907"/>
            <a:ext cx="669073" cy="82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CCEA0D-BD56-2144-8446-6F45775C9DAB}"/>
              </a:ext>
            </a:extLst>
          </p:cNvPr>
          <p:cNvGrpSpPr/>
          <p:nvPr/>
        </p:nvGrpSpPr>
        <p:grpSpPr>
          <a:xfrm>
            <a:off x="2629816" y="2551138"/>
            <a:ext cx="3039694" cy="1673683"/>
            <a:chOff x="3400914" y="3064264"/>
            <a:chExt cx="4052925" cy="223157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D6DCCE9-A422-404A-94DE-DE520C1D2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022530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F7FDDA2-EA85-004E-AB1B-97A9090ECD2A}"/>
                </a:ext>
              </a:extLst>
            </p:cNvPr>
            <p:cNvSpPr/>
            <p:nvPr/>
          </p:nvSpPr>
          <p:spPr>
            <a:xfrm>
              <a:off x="3517643" y="3064264"/>
              <a:ext cx="3868169" cy="2226179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67383 w 3876052"/>
                <a:gd name="connsiteY0" fmla="*/ 0 h 2226179"/>
                <a:gd name="connsiteX1" fmla="*/ 411 w 3876052"/>
                <a:gd name="connsiteY1" fmla="*/ 273465 h 2226179"/>
                <a:gd name="connsiteX2" fmla="*/ 411 w 3876052"/>
                <a:gd name="connsiteY2" fmla="*/ 2226179 h 2226179"/>
                <a:gd name="connsiteX3" fmla="*/ 3875929 w 3876052"/>
                <a:gd name="connsiteY3" fmla="*/ 1956987 h 2226179"/>
                <a:gd name="connsiteX4" fmla="*/ 3867383 w 3876052"/>
                <a:gd name="connsiteY4" fmla="*/ 0 h 2226179"/>
                <a:gd name="connsiteX0" fmla="*/ 3867383 w 3871845"/>
                <a:gd name="connsiteY0" fmla="*/ 0 h 2226179"/>
                <a:gd name="connsiteX1" fmla="*/ 411 w 3871845"/>
                <a:gd name="connsiteY1" fmla="*/ 273465 h 2226179"/>
                <a:gd name="connsiteX2" fmla="*/ 411 w 3871845"/>
                <a:gd name="connsiteY2" fmla="*/ 2226179 h 2226179"/>
                <a:gd name="connsiteX3" fmla="*/ 3871656 w 3871845"/>
                <a:gd name="connsiteY3" fmla="*/ 1969806 h 2226179"/>
                <a:gd name="connsiteX4" fmla="*/ 3867383 w 3871845"/>
                <a:gd name="connsiteY4" fmla="*/ 0 h 2226179"/>
                <a:gd name="connsiteX0" fmla="*/ 3867383 w 3872034"/>
                <a:gd name="connsiteY0" fmla="*/ 0 h 2226179"/>
                <a:gd name="connsiteX1" fmla="*/ 411 w 3872034"/>
                <a:gd name="connsiteY1" fmla="*/ 273465 h 2226179"/>
                <a:gd name="connsiteX2" fmla="*/ 411 w 3872034"/>
                <a:gd name="connsiteY2" fmla="*/ 2226179 h 2226179"/>
                <a:gd name="connsiteX3" fmla="*/ 3871656 w 3872034"/>
                <a:gd name="connsiteY3" fmla="*/ 1969806 h 2226179"/>
                <a:gd name="connsiteX4" fmla="*/ 3867383 w 3872034"/>
                <a:gd name="connsiteY4" fmla="*/ 0 h 2226179"/>
                <a:gd name="connsiteX0" fmla="*/ 3867383 w 3868169"/>
                <a:gd name="connsiteY0" fmla="*/ 0 h 2226179"/>
                <a:gd name="connsiteX1" fmla="*/ 411 w 3868169"/>
                <a:gd name="connsiteY1" fmla="*/ 273465 h 2226179"/>
                <a:gd name="connsiteX2" fmla="*/ 411 w 3868169"/>
                <a:gd name="connsiteY2" fmla="*/ 2226179 h 2226179"/>
                <a:gd name="connsiteX3" fmla="*/ 3863110 w 3868169"/>
                <a:gd name="connsiteY3" fmla="*/ 1969806 h 2226179"/>
                <a:gd name="connsiteX4" fmla="*/ 3867383 w 3868169"/>
                <a:gd name="connsiteY4" fmla="*/ 0 h 222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8169" h="2226179">
                  <a:moveTo>
                    <a:pt x="3867383" y="0"/>
                  </a:moveTo>
                  <a:lnTo>
                    <a:pt x="411" y="273465"/>
                  </a:lnTo>
                  <a:cubicBezTo>
                    <a:pt x="1835" y="927218"/>
                    <a:pt x="-1013" y="1572426"/>
                    <a:pt x="411" y="2226179"/>
                  </a:cubicBezTo>
                  <a:lnTo>
                    <a:pt x="3863110" y="1969806"/>
                  </a:lnTo>
                  <a:cubicBezTo>
                    <a:pt x="3864534" y="1311780"/>
                    <a:pt x="3870232" y="615297"/>
                    <a:pt x="386738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whit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32D652-964E-9F43-98C4-FFCFB51B8116}"/>
              </a:ext>
            </a:extLst>
          </p:cNvPr>
          <p:cNvGrpSpPr/>
          <p:nvPr/>
        </p:nvGrpSpPr>
        <p:grpSpPr>
          <a:xfrm>
            <a:off x="2621389" y="4032515"/>
            <a:ext cx="3048120" cy="289942"/>
            <a:chOff x="3389679" y="5054301"/>
            <a:chExt cx="4064160" cy="38658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4B14409-7AA2-6647-870D-F81D3E4A7B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9679" y="5161562"/>
              <a:ext cx="4064160" cy="279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40D71812-E6AC-D143-8CC1-FD1BA4C52E80}"/>
                </a:ext>
              </a:extLst>
            </p:cNvPr>
            <p:cNvSpPr/>
            <p:nvPr/>
          </p:nvSpPr>
          <p:spPr>
            <a:xfrm>
              <a:off x="3519116" y="5054301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whit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FB06DE-F29F-A246-84EE-63E1636623F1}"/>
              </a:ext>
            </a:extLst>
          </p:cNvPr>
          <p:cNvGrpSpPr/>
          <p:nvPr/>
        </p:nvGrpSpPr>
        <p:grpSpPr>
          <a:xfrm>
            <a:off x="2630016" y="4325701"/>
            <a:ext cx="3021602" cy="281517"/>
            <a:chOff x="3401181" y="5445216"/>
            <a:chExt cx="4028803" cy="375356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8B400F4-D655-EC45-9A58-A60137EE25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181" y="5534648"/>
              <a:ext cx="4028803" cy="269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5D9F6BF-C428-4448-A3F0-EC7E244381F1}"/>
                </a:ext>
              </a:extLst>
            </p:cNvPr>
            <p:cNvSpPr/>
            <p:nvPr/>
          </p:nvSpPr>
          <p:spPr>
            <a:xfrm>
              <a:off x="3504762" y="5445216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350" dirty="0">
                  <a:solidFill>
                    <a:prstClr val="whit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 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F15201-6C51-0E4C-8DF2-2874D9BB5094}"/>
              </a:ext>
            </a:extLst>
          </p:cNvPr>
          <p:cNvGrpSpPr/>
          <p:nvPr/>
        </p:nvGrpSpPr>
        <p:grpSpPr>
          <a:xfrm>
            <a:off x="1392187" y="4075875"/>
            <a:ext cx="1230995" cy="276999"/>
            <a:chOff x="1750742" y="5112121"/>
            <a:chExt cx="1641327" cy="369332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290443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869B0B9-3B24-694E-ACA6-3C15E7F0A7AA}"/>
                </a:ext>
              </a:extLst>
            </p:cNvPr>
            <p:cNvGrpSpPr/>
            <p:nvPr/>
          </p:nvGrpSpPr>
          <p:grpSpPr>
            <a:xfrm>
              <a:off x="2008455" y="5112121"/>
              <a:ext cx="586719" cy="369332"/>
              <a:chOff x="2581950" y="5090498"/>
              <a:chExt cx="586719" cy="369332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0D49D93-5523-2D40-A4B4-2C25959CCB4C}"/>
                  </a:ext>
                </a:extLst>
              </p:cNvPr>
              <p:cNvSpPr/>
              <p:nvPr/>
            </p:nvSpPr>
            <p:spPr>
              <a:xfrm>
                <a:off x="2785241" y="5146384"/>
                <a:ext cx="252731" cy="2274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sz="1350" dirty="0">
                  <a:solidFill>
                    <a:prstClr val="white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24E2305-8E5C-AA43-A3E7-0B4250CBA647}"/>
                  </a:ext>
                </a:extLst>
              </p:cNvPr>
              <p:cNvSpPr txBox="1"/>
              <p:nvPr/>
            </p:nvSpPr>
            <p:spPr>
              <a:xfrm>
                <a:off x="2581950" y="5090498"/>
                <a:ext cx="586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O</a:t>
                </a:r>
                <a:r>
                  <a:rPr lang="en-US" sz="1200" baseline="-250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</p:grp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1919050" y="4239498"/>
            <a:ext cx="189548" cy="17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00D4F-86F9-0C49-A7FC-8E1F0F10C16E}"/>
              </a:ext>
            </a:extLst>
          </p:cNvPr>
          <p:cNvGrpSpPr/>
          <p:nvPr/>
        </p:nvGrpSpPr>
        <p:grpSpPr>
          <a:xfrm>
            <a:off x="1392187" y="4197589"/>
            <a:ext cx="1230879" cy="276999"/>
            <a:chOff x="1750742" y="5274392"/>
            <a:chExt cx="1641172" cy="369332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442843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230750" y="5274392"/>
              <a:ext cx="61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2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</a:t>
              </a:r>
              <a:r>
                <a:rPr lang="en-US" sz="1200" baseline="-250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B72F1-6258-1D46-8B4C-28D067B642BD}"/>
              </a:ext>
            </a:extLst>
          </p:cNvPr>
          <p:cNvGrpSpPr/>
          <p:nvPr/>
        </p:nvGrpSpPr>
        <p:grpSpPr>
          <a:xfrm>
            <a:off x="1392187" y="4366838"/>
            <a:ext cx="1233260" cy="276999"/>
            <a:chOff x="1750742" y="5500058"/>
            <a:chExt cx="1644347" cy="36933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670973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424305" y="5500058"/>
              <a:ext cx="61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2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</a:t>
              </a:r>
              <a:r>
                <a:rPr lang="en-US" sz="1200" baseline="-250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E3B66F0-9018-8E4D-819B-CF6530707FCC}"/>
              </a:ext>
            </a:extLst>
          </p:cNvPr>
          <p:cNvGrpSpPr/>
          <p:nvPr/>
        </p:nvGrpSpPr>
        <p:grpSpPr>
          <a:xfrm>
            <a:off x="1392186" y="4468002"/>
            <a:ext cx="1230995" cy="276999"/>
            <a:chOff x="1750742" y="5634943"/>
            <a:chExt cx="1641326" cy="36933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0742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705958" y="5634943"/>
              <a:ext cx="532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2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</a:t>
              </a:r>
              <a:r>
                <a:rPr lang="en-US" sz="1200" baseline="-250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6547132" y="4152723"/>
            <a:ext cx="669073" cy="82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6547132" y="4219564"/>
            <a:ext cx="669073" cy="82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6544388" y="4310842"/>
            <a:ext cx="669073" cy="8272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6320659" y="2240975"/>
            <a:ext cx="2130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6045732" y="3292805"/>
            <a:ext cx="447635" cy="276999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2C3131-42F8-4447-929E-4F663CB535C3}"/>
              </a:ext>
            </a:extLst>
          </p:cNvPr>
          <p:cNvSpPr/>
          <p:nvPr/>
        </p:nvSpPr>
        <p:spPr>
          <a:xfrm>
            <a:off x="7628531" y="3014213"/>
            <a:ext cx="296100" cy="17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10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7359120" y="3165847"/>
            <a:ext cx="53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sz="1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7806688" y="3135917"/>
            <a:ext cx="296100" cy="17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10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7367185" y="3802755"/>
            <a:ext cx="53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sz="1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7367161" y="4068212"/>
            <a:ext cx="53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sz="1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7370789" y="4310842"/>
            <a:ext cx="53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sz="1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7266787" y="4235450"/>
            <a:ext cx="139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7270926" y="4008686"/>
            <a:ext cx="135500" cy="109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7274363" y="4368678"/>
            <a:ext cx="135500" cy="109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1362808" y="5113780"/>
            <a:ext cx="7411915" cy="37748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defTabSz="685800" fontAlgn="auto">
              <a:spcBef>
                <a:spcPts val="750"/>
              </a:spcBef>
              <a:spcAft>
                <a:spcPts val="0"/>
              </a:spcAft>
              <a:buSzTx/>
              <a:buNone/>
              <a:defRPr/>
            </a:pPr>
            <a:r>
              <a:rPr lang="en-US" alt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objects delivered in order requested: O</a:t>
            </a:r>
            <a:r>
              <a:rPr lang="en-US" altLang="en-US" sz="2000" i="1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alt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O</a:t>
            </a:r>
            <a:r>
              <a:rPr lang="en-US" altLang="en-US" sz="2000" i="1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en-US" alt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O</a:t>
            </a:r>
            <a:r>
              <a:rPr lang="en-US" altLang="en-US" sz="2000" i="1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r>
              <a:rPr lang="en-US" altLang="en-US" sz="20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wait behind O</a:t>
            </a:r>
            <a:r>
              <a:rPr lang="en-US" altLang="en-US" sz="2000" i="1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  <a:p>
            <a:pPr marL="521494" lvl="1" indent="-173831" defTabSz="685800" fontAlgn="auto">
              <a:spcBef>
                <a:spcPts val="375"/>
              </a:spcBef>
              <a:spcAft>
                <a:spcPts val="0"/>
              </a:spcAft>
              <a:buSzTx/>
              <a:defRPr/>
            </a:pPr>
            <a:endParaRPr lang="en-US" altLang="en-US" sz="20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7772C53-CB21-F54B-81A4-80FA45EF0DCB}"/>
              </a:ext>
            </a:extLst>
          </p:cNvPr>
          <p:cNvGrpSpPr/>
          <p:nvPr/>
        </p:nvGrpSpPr>
        <p:grpSpPr>
          <a:xfrm>
            <a:off x="2629815" y="4138231"/>
            <a:ext cx="3021803" cy="357986"/>
            <a:chOff x="3400914" y="5195255"/>
            <a:chExt cx="4029070" cy="477315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2FF5CC6-CED4-2143-AE2B-F90140B18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914" y="5403102"/>
              <a:ext cx="4029070" cy="2694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A06D02B-5F32-3D42-9572-49327927E15A}"/>
                </a:ext>
              </a:extLst>
            </p:cNvPr>
            <p:cNvSpPr/>
            <p:nvPr/>
          </p:nvSpPr>
          <p:spPr>
            <a:xfrm>
              <a:off x="3520812" y="5195255"/>
              <a:ext cx="3866473" cy="468804"/>
            </a:xfrm>
            <a:custGeom>
              <a:avLst/>
              <a:gdLst>
                <a:gd name="connsiteX0" fmla="*/ 0 w 3866473"/>
                <a:gd name="connsiteY0" fmla="*/ 264573 h 468804"/>
                <a:gd name="connsiteX1" fmla="*/ 0 w 3866473"/>
                <a:gd name="connsiteY1" fmla="*/ 468804 h 468804"/>
                <a:gd name="connsiteX2" fmla="*/ 3866473 w 3866473"/>
                <a:gd name="connsiteY2" fmla="*/ 204232 h 468804"/>
                <a:gd name="connsiteX3" fmla="*/ 3861832 w 3866473"/>
                <a:gd name="connsiteY3" fmla="*/ 0 h 468804"/>
                <a:gd name="connsiteX4" fmla="*/ 0 w 3866473"/>
                <a:gd name="connsiteY4" fmla="*/ 264573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6473" h="468804">
                  <a:moveTo>
                    <a:pt x="0" y="264573"/>
                  </a:moveTo>
                  <a:lnTo>
                    <a:pt x="0" y="468804"/>
                  </a:lnTo>
                  <a:lnTo>
                    <a:pt x="3866473" y="204232"/>
                  </a:lnTo>
                  <a:lnTo>
                    <a:pt x="3861832" y="0"/>
                  </a:lnTo>
                  <a:lnTo>
                    <a:pt x="0" y="2645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whit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84D38794-5FAA-CF66-32FD-055CE70E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CS118 - Winter 2025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5F63AB68-496C-EDB6-80E8-6C859260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81967-A08F-0A45-977A-839BE59CFC43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>
                <a:defRPr/>
              </a:pPr>
              <a:t>6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48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HTTP/2: Mitigating HOL blocking</a:t>
            </a:r>
          </a:p>
        </p:txBody>
      </p:sp>
      <p:sp>
        <p:nvSpPr>
          <p:cNvPr id="272" name="Rectangle 3">
            <a:extLst>
              <a:ext uri="{FF2B5EF4-FFF2-40B4-BE49-F238E27FC236}">
                <a16:creationId xmlns:a16="http://schemas.microsoft.com/office/drawing/2014/main" id="{8CBA4EFF-1AC8-A245-B998-4DDACE8C36D2}"/>
              </a:ext>
            </a:extLst>
          </p:cNvPr>
          <p:cNvSpPr txBox="1">
            <a:spLocks noChangeArrowheads="1"/>
          </p:cNvSpPr>
          <p:nvPr/>
        </p:nvSpPr>
        <p:spPr>
          <a:xfrm>
            <a:off x="555057" y="1083365"/>
            <a:ext cx="8502162" cy="70138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defTabSz="685800" fontAlgn="auto">
              <a:spcBef>
                <a:spcPts val="750"/>
              </a:spcBef>
              <a:spcAft>
                <a:spcPts val="0"/>
              </a:spcAft>
              <a:buSzTx/>
              <a:buNone/>
              <a:defRPr/>
            </a:pPr>
            <a:r>
              <a:rPr lang="en-US" altLang="en-US" sz="21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HTTP/2: objects divided into frames, frame transmission interleaved</a:t>
            </a:r>
          </a:p>
          <a:p>
            <a:pPr marL="521494" lvl="1" indent="-173831" defTabSz="685800" fontAlgn="auto">
              <a:spcBef>
                <a:spcPts val="375"/>
              </a:spcBef>
              <a:spcAft>
                <a:spcPts val="0"/>
              </a:spcAft>
              <a:buSzTx/>
              <a:defRPr/>
            </a:pPr>
            <a:endParaRPr lang="en-US" altLang="en-US" sz="1800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9C81A400-509D-8B49-94F6-4A247623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816" y="2304370"/>
            <a:ext cx="64472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en-US" sz="1500" dirty="0">
                <a:solidFill>
                  <a:srgbClr val="CC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1C4A8696-15E9-F34E-9D6B-A386450B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151" y="1546682"/>
            <a:ext cx="7104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en-US" sz="1500" dirty="0">
                <a:solidFill>
                  <a:srgbClr val="CC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server</a:t>
            </a:r>
          </a:p>
        </p:txBody>
      </p:sp>
      <p:grpSp>
        <p:nvGrpSpPr>
          <p:cNvPr id="13" name="Group 34">
            <a:extLst>
              <a:ext uri="{FF2B5EF4-FFF2-40B4-BE49-F238E27FC236}">
                <a16:creationId xmlns:a16="http://schemas.microsoft.com/office/drawing/2014/main" id="{3F9049F0-AD0D-BB4A-9A38-AE6CD2DEE44B}"/>
              </a:ext>
            </a:extLst>
          </p:cNvPr>
          <p:cNvGrpSpPr>
            <a:grpSpLocks/>
          </p:cNvGrpSpPr>
          <p:nvPr/>
        </p:nvGrpSpPr>
        <p:grpSpPr bwMode="auto">
          <a:xfrm>
            <a:off x="5382264" y="1824141"/>
            <a:ext cx="316706" cy="514350"/>
            <a:chOff x="4140" y="429"/>
            <a:chExt cx="1425" cy="2396"/>
          </a:xfrm>
        </p:grpSpPr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803C6B5A-D9D1-EB4A-A391-52C6BC681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743E8922-0B4F-124B-8E08-EAFC48A2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8099CED-B66E-A64F-9D64-36008CA1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8E10A1E3-E714-724B-9A56-653D39FC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51B7511E-9F4A-634B-B78E-ADF6D024C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19" name="Group 40">
              <a:extLst>
                <a:ext uri="{FF2B5EF4-FFF2-40B4-BE49-F238E27FC236}">
                  <a16:creationId xmlns:a16="http://schemas.microsoft.com/office/drawing/2014/main" id="{5B0CC43F-BAC2-3140-B5A3-62B0B2DB20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" name="AutoShape 41">
                <a:extLst>
                  <a:ext uri="{FF2B5EF4-FFF2-40B4-BE49-F238E27FC236}">
                    <a16:creationId xmlns:a16="http://schemas.microsoft.com/office/drawing/2014/main" id="{15BC3053-32F0-D74D-89AF-8B97E27A3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altLang="en-US" sz="15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5" name="AutoShape 42">
                <a:extLst>
                  <a:ext uri="{FF2B5EF4-FFF2-40B4-BE49-F238E27FC236}">
                    <a16:creationId xmlns:a16="http://schemas.microsoft.com/office/drawing/2014/main" id="{20995AA6-2DCD-3745-B56B-D4A2BD016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altLang="en-US" sz="15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20" name="Rectangle 43">
              <a:extLst>
                <a:ext uri="{FF2B5EF4-FFF2-40B4-BE49-F238E27FC236}">
                  <a16:creationId xmlns:a16="http://schemas.microsoft.com/office/drawing/2014/main" id="{A0AB9F72-54CB-1348-80D1-B314D48A0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21" name="Group 44">
              <a:extLst>
                <a:ext uri="{FF2B5EF4-FFF2-40B4-BE49-F238E27FC236}">
                  <a16:creationId xmlns:a16="http://schemas.microsoft.com/office/drawing/2014/main" id="{9E4659C2-4E42-B443-84EF-9148F9288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" name="AutoShape 45">
                <a:extLst>
                  <a:ext uri="{FF2B5EF4-FFF2-40B4-BE49-F238E27FC236}">
                    <a16:creationId xmlns:a16="http://schemas.microsoft.com/office/drawing/2014/main" id="{D8903B39-8265-544A-9AFB-566D599B9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altLang="en-US" sz="15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3" name="AutoShape 46">
                <a:extLst>
                  <a:ext uri="{FF2B5EF4-FFF2-40B4-BE49-F238E27FC236}">
                    <a16:creationId xmlns:a16="http://schemas.microsoft.com/office/drawing/2014/main" id="{FD67A903-00AF-8F4D-B4F7-1CE98137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altLang="en-US" sz="15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22" name="Rectangle 47">
              <a:extLst>
                <a:ext uri="{FF2B5EF4-FFF2-40B4-BE49-F238E27FC236}">
                  <a16:creationId xmlns:a16="http://schemas.microsoft.com/office/drawing/2014/main" id="{4CE4A0E0-E439-5A47-BF8B-98C51081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C3A9589-0AF1-484B-8D65-785BF63FA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B0BBD09F-6C03-C742-8A03-DE01670CB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" name="AutoShape 50">
                <a:extLst>
                  <a:ext uri="{FF2B5EF4-FFF2-40B4-BE49-F238E27FC236}">
                    <a16:creationId xmlns:a16="http://schemas.microsoft.com/office/drawing/2014/main" id="{F540A08B-AEF4-A545-BD11-4851FF84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altLang="en-US" sz="15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41" name="AutoShape 51">
                <a:extLst>
                  <a:ext uri="{FF2B5EF4-FFF2-40B4-BE49-F238E27FC236}">
                    <a16:creationId xmlns:a16="http://schemas.microsoft.com/office/drawing/2014/main" id="{3E831A66-2030-664B-A089-E131017C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altLang="en-US" sz="15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EB110631-8DF7-8E4E-A94B-F2F52EA1E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grpSp>
          <p:nvGrpSpPr>
            <p:cNvPr id="26" name="Group 53">
              <a:extLst>
                <a:ext uri="{FF2B5EF4-FFF2-40B4-BE49-F238E27FC236}">
                  <a16:creationId xmlns:a16="http://schemas.microsoft.com/office/drawing/2014/main" id="{0605E8F2-9F9A-7648-8BA6-ABA0DFC793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" name="AutoShape 54">
                <a:extLst>
                  <a:ext uri="{FF2B5EF4-FFF2-40B4-BE49-F238E27FC236}">
                    <a16:creationId xmlns:a16="http://schemas.microsoft.com/office/drawing/2014/main" id="{D18E181B-E7B4-7D4A-A9B8-9FDE56CEB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altLang="en-US" sz="15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9" name="AutoShape 55">
                <a:extLst>
                  <a:ext uri="{FF2B5EF4-FFF2-40B4-BE49-F238E27FC236}">
                    <a16:creationId xmlns:a16="http://schemas.microsoft.com/office/drawing/2014/main" id="{0A0D2D66-4293-5E42-AB2B-B27978D8D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endParaRPr lang="en-US" altLang="en-US" sz="15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27" name="Rectangle 56">
              <a:extLst>
                <a:ext uri="{FF2B5EF4-FFF2-40B4-BE49-F238E27FC236}">
                  <a16:creationId xmlns:a16="http://schemas.microsoft.com/office/drawing/2014/main" id="{29DA363B-DCCE-0E42-97D8-C3675780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8" name="Freeform 57">
              <a:extLst>
                <a:ext uri="{FF2B5EF4-FFF2-40B4-BE49-F238E27FC236}">
                  <a16:creationId xmlns:a16="http://schemas.microsoft.com/office/drawing/2014/main" id="{003F54F8-B50A-A745-830C-199E1BDB2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id="{7C5A7536-BE63-4040-ABA1-74B2DEB36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22686AD2-E3C1-444A-BFBF-DA4357778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A511E8EF-CCBE-984C-81CA-5741AD13A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2" name="AutoShape 61">
              <a:extLst>
                <a:ext uri="{FF2B5EF4-FFF2-40B4-BE49-F238E27FC236}">
                  <a16:creationId xmlns:a16="http://schemas.microsoft.com/office/drawing/2014/main" id="{E12F38C4-3DA7-4848-A901-A1CCC93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AutoShape 62">
              <a:extLst>
                <a:ext uri="{FF2B5EF4-FFF2-40B4-BE49-F238E27FC236}">
                  <a16:creationId xmlns:a16="http://schemas.microsoft.com/office/drawing/2014/main" id="{48A88A52-5BBB-4743-AF8B-09BA6FDF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D48CE070-E4DE-984E-B8A5-1FAECB3F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" name="Oval 64">
              <a:extLst>
                <a:ext uri="{FF2B5EF4-FFF2-40B4-BE49-F238E27FC236}">
                  <a16:creationId xmlns:a16="http://schemas.microsoft.com/office/drawing/2014/main" id="{3AACC7F2-958D-5A4E-B37D-C55208B6F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35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F26427F9-3E33-EB43-B662-FA88A41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F1829D6-46E0-BC42-B764-C952B46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en-US" sz="15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6" name="Group 67">
            <a:extLst>
              <a:ext uri="{FF2B5EF4-FFF2-40B4-BE49-F238E27FC236}">
                <a16:creationId xmlns:a16="http://schemas.microsoft.com/office/drawing/2014/main" id="{E398CB23-1767-0048-89F5-62C5E9AF7865}"/>
              </a:ext>
            </a:extLst>
          </p:cNvPr>
          <p:cNvGrpSpPr>
            <a:grpSpLocks/>
          </p:cNvGrpSpPr>
          <p:nvPr/>
        </p:nvGrpSpPr>
        <p:grpSpPr bwMode="auto">
          <a:xfrm>
            <a:off x="2120037" y="1846462"/>
            <a:ext cx="557213" cy="557213"/>
            <a:chOff x="-44" y="1473"/>
            <a:chExt cx="981" cy="1105"/>
          </a:xfrm>
        </p:grpSpPr>
        <p:pic>
          <p:nvPicPr>
            <p:cNvPr id="47" name="Picture 68" descr="desktop_computer_stylized_medium">
              <a:extLst>
                <a:ext uri="{FF2B5EF4-FFF2-40B4-BE49-F238E27FC236}">
                  <a16:creationId xmlns:a16="http://schemas.microsoft.com/office/drawing/2014/main" id="{8EC7FF3D-42E5-D345-8DA9-637E325A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A9F3AAA5-0B80-934E-BA4C-75AD71012D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5BA50-AF40-4342-8C77-22AF37730C06}"/>
              </a:ext>
            </a:extLst>
          </p:cNvPr>
          <p:cNvCxnSpPr>
            <a:cxnSpLocks/>
          </p:cNvCxnSpPr>
          <p:nvPr/>
        </p:nvCxnSpPr>
        <p:spPr>
          <a:xfrm>
            <a:off x="2600940" y="2221103"/>
            <a:ext cx="2932509" cy="195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F97F68-AA2C-FB49-ABBC-199B7521D0A1}"/>
              </a:ext>
            </a:extLst>
          </p:cNvPr>
          <p:cNvSpPr txBox="1"/>
          <p:nvPr/>
        </p:nvSpPr>
        <p:spPr>
          <a:xfrm>
            <a:off x="4525986" y="2128187"/>
            <a:ext cx="722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 O</a:t>
            </a:r>
            <a:r>
              <a:rPr lang="en-US" sz="12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675CA-3B4C-CC4F-AFB8-7456C2CEC59A}"/>
              </a:ext>
            </a:extLst>
          </p:cNvPr>
          <p:cNvSpPr txBox="1"/>
          <p:nvPr/>
        </p:nvSpPr>
        <p:spPr>
          <a:xfrm>
            <a:off x="3924886" y="2075066"/>
            <a:ext cx="72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 O</a:t>
            </a:r>
            <a:r>
              <a:rPr lang="en-US" sz="12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B1F67B-C0F8-024A-91A3-3517B8E3A8B6}"/>
              </a:ext>
            </a:extLst>
          </p:cNvPr>
          <p:cNvSpPr txBox="1"/>
          <p:nvPr/>
        </p:nvSpPr>
        <p:spPr>
          <a:xfrm>
            <a:off x="3341368" y="2031068"/>
            <a:ext cx="72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 O</a:t>
            </a:r>
            <a:r>
              <a:rPr lang="en-US" sz="12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D26801-4441-6448-9C51-E7BF273943AE}"/>
              </a:ext>
            </a:extLst>
          </p:cNvPr>
          <p:cNvSpPr txBox="1"/>
          <p:nvPr/>
        </p:nvSpPr>
        <p:spPr>
          <a:xfrm>
            <a:off x="2746986" y="1982891"/>
            <a:ext cx="738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2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 O</a:t>
            </a:r>
            <a:r>
              <a:rPr lang="en-US" sz="12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B400F4-D655-EC45-9A58-A60137EE250C}"/>
              </a:ext>
            </a:extLst>
          </p:cNvPr>
          <p:cNvCxnSpPr>
            <a:cxnSpLocks/>
          </p:cNvCxnSpPr>
          <p:nvPr/>
        </p:nvCxnSpPr>
        <p:spPr>
          <a:xfrm flipH="1">
            <a:off x="2462904" y="4382978"/>
            <a:ext cx="3070254" cy="206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8FF6E3C-DC0A-2A42-A83A-2B0D55A3D376}"/>
              </a:ext>
            </a:extLst>
          </p:cNvPr>
          <p:cNvSpPr/>
          <p:nvPr/>
        </p:nvSpPr>
        <p:spPr>
          <a:xfrm>
            <a:off x="6421295" y="2459140"/>
            <a:ext cx="669074" cy="14784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0AB6BC-5FA2-CD42-9930-4B26196539D4}"/>
              </a:ext>
            </a:extLst>
          </p:cNvPr>
          <p:cNvSpPr/>
          <p:nvPr/>
        </p:nvSpPr>
        <p:spPr>
          <a:xfrm>
            <a:off x="6424039" y="3948607"/>
            <a:ext cx="669073" cy="82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F7FDDA2-EA85-004E-AB1B-97A9090ECD2A}"/>
              </a:ext>
            </a:extLst>
          </p:cNvPr>
          <p:cNvSpPr/>
          <p:nvPr/>
        </p:nvSpPr>
        <p:spPr>
          <a:xfrm>
            <a:off x="2567191" y="3108699"/>
            <a:ext cx="2900537" cy="1483897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67383 w 3876052"/>
              <a:gd name="connsiteY0" fmla="*/ 0 h 2226179"/>
              <a:gd name="connsiteX1" fmla="*/ 411 w 3876052"/>
              <a:gd name="connsiteY1" fmla="*/ 273465 h 2226179"/>
              <a:gd name="connsiteX2" fmla="*/ 411 w 3876052"/>
              <a:gd name="connsiteY2" fmla="*/ 2226179 h 2226179"/>
              <a:gd name="connsiteX3" fmla="*/ 3875929 w 3876052"/>
              <a:gd name="connsiteY3" fmla="*/ 1956987 h 2226179"/>
              <a:gd name="connsiteX4" fmla="*/ 3867383 w 3876052"/>
              <a:gd name="connsiteY4" fmla="*/ 0 h 2226179"/>
              <a:gd name="connsiteX0" fmla="*/ 3867383 w 3871845"/>
              <a:gd name="connsiteY0" fmla="*/ 0 h 2226179"/>
              <a:gd name="connsiteX1" fmla="*/ 411 w 3871845"/>
              <a:gd name="connsiteY1" fmla="*/ 273465 h 2226179"/>
              <a:gd name="connsiteX2" fmla="*/ 411 w 3871845"/>
              <a:gd name="connsiteY2" fmla="*/ 2226179 h 2226179"/>
              <a:gd name="connsiteX3" fmla="*/ 3871656 w 3871845"/>
              <a:gd name="connsiteY3" fmla="*/ 1969806 h 2226179"/>
              <a:gd name="connsiteX4" fmla="*/ 3867383 w 3871845"/>
              <a:gd name="connsiteY4" fmla="*/ 0 h 2226179"/>
              <a:gd name="connsiteX0" fmla="*/ 3867383 w 3872034"/>
              <a:gd name="connsiteY0" fmla="*/ 0 h 2226179"/>
              <a:gd name="connsiteX1" fmla="*/ 411 w 3872034"/>
              <a:gd name="connsiteY1" fmla="*/ 273465 h 2226179"/>
              <a:gd name="connsiteX2" fmla="*/ 411 w 3872034"/>
              <a:gd name="connsiteY2" fmla="*/ 2226179 h 2226179"/>
              <a:gd name="connsiteX3" fmla="*/ 3871656 w 3872034"/>
              <a:gd name="connsiteY3" fmla="*/ 1969806 h 2226179"/>
              <a:gd name="connsiteX4" fmla="*/ 3867383 w 3872034"/>
              <a:gd name="connsiteY4" fmla="*/ 0 h 2226179"/>
              <a:gd name="connsiteX0" fmla="*/ 3867383 w 3868169"/>
              <a:gd name="connsiteY0" fmla="*/ 0 h 2226179"/>
              <a:gd name="connsiteX1" fmla="*/ 411 w 3868169"/>
              <a:gd name="connsiteY1" fmla="*/ 273465 h 2226179"/>
              <a:gd name="connsiteX2" fmla="*/ 411 w 3868169"/>
              <a:gd name="connsiteY2" fmla="*/ 2226179 h 2226179"/>
              <a:gd name="connsiteX3" fmla="*/ 3863110 w 3868169"/>
              <a:gd name="connsiteY3" fmla="*/ 1969806 h 2226179"/>
              <a:gd name="connsiteX4" fmla="*/ 3867383 w 3868169"/>
              <a:gd name="connsiteY4" fmla="*/ 0 h 2226179"/>
              <a:gd name="connsiteX0" fmla="*/ 3867383 w 3867817"/>
              <a:gd name="connsiteY0" fmla="*/ 0 h 2226179"/>
              <a:gd name="connsiteX1" fmla="*/ 411 w 3867817"/>
              <a:gd name="connsiteY1" fmla="*/ 273465 h 2226179"/>
              <a:gd name="connsiteX2" fmla="*/ 411 w 3867817"/>
              <a:gd name="connsiteY2" fmla="*/ 2226179 h 2226179"/>
              <a:gd name="connsiteX3" fmla="*/ 3856760 w 3867817"/>
              <a:gd name="connsiteY3" fmla="*/ 1718981 h 2226179"/>
              <a:gd name="connsiteX4" fmla="*/ 3867383 w 3867817"/>
              <a:gd name="connsiteY4" fmla="*/ 0 h 2226179"/>
              <a:gd name="connsiteX0" fmla="*/ 3867383 w 3867817"/>
              <a:gd name="connsiteY0" fmla="*/ 0 h 1978529"/>
              <a:gd name="connsiteX1" fmla="*/ 411 w 3867817"/>
              <a:gd name="connsiteY1" fmla="*/ 273465 h 1978529"/>
              <a:gd name="connsiteX2" fmla="*/ 411 w 3867817"/>
              <a:gd name="connsiteY2" fmla="*/ 1978529 h 1978529"/>
              <a:gd name="connsiteX3" fmla="*/ 3856760 w 3867817"/>
              <a:gd name="connsiteY3" fmla="*/ 1718981 h 1978529"/>
              <a:gd name="connsiteX4" fmla="*/ 3867383 w 3867817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  <a:gd name="connsiteX0" fmla="*/ 3867383 w 3867383"/>
              <a:gd name="connsiteY0" fmla="*/ 0 h 1978529"/>
              <a:gd name="connsiteX1" fmla="*/ 411 w 3867383"/>
              <a:gd name="connsiteY1" fmla="*/ 273465 h 1978529"/>
              <a:gd name="connsiteX2" fmla="*/ 411 w 3867383"/>
              <a:gd name="connsiteY2" fmla="*/ 1978529 h 1978529"/>
              <a:gd name="connsiteX3" fmla="*/ 3856760 w 3867383"/>
              <a:gd name="connsiteY3" fmla="*/ 1718981 h 1978529"/>
              <a:gd name="connsiteX4" fmla="*/ 3867383 w 3867383"/>
              <a:gd name="connsiteY4" fmla="*/ 0 h 197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383" h="1978529">
                <a:moveTo>
                  <a:pt x="3867383" y="0"/>
                </a:moveTo>
                <a:lnTo>
                  <a:pt x="411" y="273465"/>
                </a:lnTo>
                <a:cubicBezTo>
                  <a:pt x="1835" y="927218"/>
                  <a:pt x="-1013" y="1324776"/>
                  <a:pt x="411" y="1978529"/>
                </a:cubicBezTo>
                <a:lnTo>
                  <a:pt x="3856760" y="1718981"/>
                </a:lnTo>
                <a:cubicBezTo>
                  <a:pt x="3862689" y="443848"/>
                  <a:pt x="3861223" y="1457627"/>
                  <a:pt x="38673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40D71812-E6AC-D143-8CC1-FD1BA4C52E80}"/>
              </a:ext>
            </a:extLst>
          </p:cNvPr>
          <p:cNvSpPr/>
          <p:nvPr/>
        </p:nvSpPr>
        <p:spPr>
          <a:xfrm>
            <a:off x="2562205" y="2637734"/>
            <a:ext cx="2906946" cy="281517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10D09925-DD27-D34F-926D-3DCC96A914D5}"/>
              </a:ext>
            </a:extLst>
          </p:cNvPr>
          <p:cNvSpPr/>
          <p:nvPr/>
        </p:nvSpPr>
        <p:spPr>
          <a:xfrm>
            <a:off x="2562205" y="2734455"/>
            <a:ext cx="2906946" cy="281517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5D9F6BF-C428-4448-A3F0-EC7E244381F1}"/>
              </a:ext>
            </a:extLst>
          </p:cNvPr>
          <p:cNvSpPr/>
          <p:nvPr/>
        </p:nvSpPr>
        <p:spPr>
          <a:xfrm>
            <a:off x="2566153" y="2833056"/>
            <a:ext cx="2906946" cy="281517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0D49D93-5523-2D40-A4B4-2C25959CCB4C}"/>
              </a:ext>
            </a:extLst>
          </p:cNvPr>
          <p:cNvSpPr/>
          <p:nvPr/>
        </p:nvSpPr>
        <p:spPr>
          <a:xfrm>
            <a:off x="1652239" y="2775926"/>
            <a:ext cx="189548" cy="17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0822AF-19CE-9944-A719-6386C461356D}"/>
              </a:ext>
            </a:extLst>
          </p:cNvPr>
          <p:cNvGrpSpPr/>
          <p:nvPr/>
        </p:nvGrpSpPr>
        <p:grpSpPr>
          <a:xfrm>
            <a:off x="1306486" y="2734014"/>
            <a:ext cx="1230995" cy="276999"/>
            <a:chOff x="1770738" y="3385789"/>
            <a:chExt cx="1641327" cy="369332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20A34E6-D1D9-9946-A671-F07C730518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0738" y="3564111"/>
              <a:ext cx="1641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4E2305-8E5C-AA43-A3E7-0B4250CBA647}"/>
                </a:ext>
              </a:extLst>
            </p:cNvPr>
            <p:cNvSpPr txBox="1"/>
            <p:nvPr/>
          </p:nvSpPr>
          <p:spPr>
            <a:xfrm>
              <a:off x="2156066" y="3385789"/>
              <a:ext cx="730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2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</a:t>
              </a:r>
              <a:r>
                <a:rPr lang="en-US" sz="1200" baseline="-250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3ACB7C6-C932-A244-9314-0E6B7F0BABA7}"/>
              </a:ext>
            </a:extLst>
          </p:cNvPr>
          <p:cNvSpPr/>
          <p:nvPr/>
        </p:nvSpPr>
        <p:spPr>
          <a:xfrm>
            <a:off x="1755381" y="2990783"/>
            <a:ext cx="189548" cy="17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813376-E418-2342-A851-A732B9438E05}"/>
              </a:ext>
            </a:extLst>
          </p:cNvPr>
          <p:cNvGrpSpPr/>
          <p:nvPr/>
        </p:nvGrpSpPr>
        <p:grpSpPr>
          <a:xfrm>
            <a:off x="1298176" y="2940995"/>
            <a:ext cx="1230879" cy="276999"/>
            <a:chOff x="1759658" y="3661763"/>
            <a:chExt cx="1641172" cy="369332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CC15AA8-A7F6-FE4A-B121-E8AC009EF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9658" y="3839649"/>
              <a:ext cx="16411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D494163-6EBC-544B-A9C5-6828F477C4BF}"/>
                </a:ext>
              </a:extLst>
            </p:cNvPr>
            <p:cNvSpPr txBox="1"/>
            <p:nvPr/>
          </p:nvSpPr>
          <p:spPr>
            <a:xfrm>
              <a:off x="2315510" y="3661763"/>
              <a:ext cx="582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2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</a:t>
              </a:r>
              <a:r>
                <a:rPr lang="en-US" sz="1200" baseline="-250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CFAEFC89-AAE1-D248-8065-2DCB806A42B8}"/>
              </a:ext>
            </a:extLst>
          </p:cNvPr>
          <p:cNvSpPr/>
          <p:nvPr/>
        </p:nvSpPr>
        <p:spPr>
          <a:xfrm>
            <a:off x="6424040" y="4038423"/>
            <a:ext cx="669073" cy="82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586A7-784E-134B-85D7-D63EAD126974}"/>
              </a:ext>
            </a:extLst>
          </p:cNvPr>
          <p:cNvSpPr/>
          <p:nvPr/>
        </p:nvSpPr>
        <p:spPr>
          <a:xfrm>
            <a:off x="6424040" y="4105264"/>
            <a:ext cx="669073" cy="827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20BE8-0DED-0F46-A15A-6CA9C220DD67}"/>
              </a:ext>
            </a:extLst>
          </p:cNvPr>
          <p:cNvSpPr/>
          <p:nvPr/>
        </p:nvSpPr>
        <p:spPr>
          <a:xfrm>
            <a:off x="6421296" y="4196542"/>
            <a:ext cx="669073" cy="8272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AF7AE2C-A59F-D247-BD00-087A82CBE885}"/>
              </a:ext>
            </a:extLst>
          </p:cNvPr>
          <p:cNvSpPr txBox="1"/>
          <p:nvPr/>
        </p:nvSpPr>
        <p:spPr>
          <a:xfrm>
            <a:off x="6215267" y="2111109"/>
            <a:ext cx="192043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35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object data requested</a:t>
            </a:r>
          </a:p>
        </p:txBody>
      </p:sp>
      <p:sp>
        <p:nvSpPr>
          <p:cNvPr id="101" name="Left Arrow 100">
            <a:extLst>
              <a:ext uri="{FF2B5EF4-FFF2-40B4-BE49-F238E27FC236}">
                <a16:creationId xmlns:a16="http://schemas.microsoft.com/office/drawing/2014/main" id="{9C9ACF7A-93F7-1144-933E-C07E1A9255BB}"/>
              </a:ext>
            </a:extLst>
          </p:cNvPr>
          <p:cNvSpPr/>
          <p:nvPr/>
        </p:nvSpPr>
        <p:spPr>
          <a:xfrm>
            <a:off x="5922640" y="3178505"/>
            <a:ext cx="447635" cy="276999"/>
          </a:xfrm>
          <a:prstGeom prst="lef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6EC781-091E-0F4D-AB0D-84A37CFCF6E8}"/>
              </a:ext>
            </a:extLst>
          </p:cNvPr>
          <p:cNvSpPr txBox="1"/>
          <p:nvPr/>
        </p:nvSpPr>
        <p:spPr>
          <a:xfrm>
            <a:off x="7236028" y="3051547"/>
            <a:ext cx="53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sz="1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385891B-C7EB-5245-A25D-276FD77536AB}"/>
              </a:ext>
            </a:extLst>
          </p:cNvPr>
          <p:cNvSpPr/>
          <p:nvPr/>
        </p:nvSpPr>
        <p:spPr>
          <a:xfrm>
            <a:off x="7683596" y="3021617"/>
            <a:ext cx="296100" cy="17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10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D8408DC-4E3D-7747-AD30-D5058E1B4D77}"/>
              </a:ext>
            </a:extLst>
          </p:cNvPr>
          <p:cNvSpPr txBox="1"/>
          <p:nvPr/>
        </p:nvSpPr>
        <p:spPr>
          <a:xfrm>
            <a:off x="7244093" y="3688455"/>
            <a:ext cx="53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sz="1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2069D3-515D-EA47-80C1-EAE65F1325BF}"/>
              </a:ext>
            </a:extLst>
          </p:cNvPr>
          <p:cNvSpPr txBox="1"/>
          <p:nvPr/>
        </p:nvSpPr>
        <p:spPr>
          <a:xfrm>
            <a:off x="7244069" y="3953912"/>
            <a:ext cx="53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sz="1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6E9B31D-F0E0-5E40-9F14-0871A03773A6}"/>
              </a:ext>
            </a:extLst>
          </p:cNvPr>
          <p:cNvSpPr txBox="1"/>
          <p:nvPr/>
        </p:nvSpPr>
        <p:spPr>
          <a:xfrm>
            <a:off x="7247697" y="4196542"/>
            <a:ext cx="53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sz="18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10A1F28-D7BB-BD4E-8F4C-AE1B9F56323C}"/>
              </a:ext>
            </a:extLst>
          </p:cNvPr>
          <p:cNvCxnSpPr>
            <a:cxnSpLocks/>
          </p:cNvCxnSpPr>
          <p:nvPr/>
        </p:nvCxnSpPr>
        <p:spPr>
          <a:xfrm>
            <a:off x="7143695" y="4121150"/>
            <a:ext cx="139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9079BE-214E-8B42-950F-55C58E69DED5}"/>
              </a:ext>
            </a:extLst>
          </p:cNvPr>
          <p:cNvCxnSpPr>
            <a:cxnSpLocks/>
          </p:cNvCxnSpPr>
          <p:nvPr/>
        </p:nvCxnSpPr>
        <p:spPr>
          <a:xfrm flipV="1">
            <a:off x="7147834" y="3894386"/>
            <a:ext cx="135500" cy="109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29B81E-105C-7842-9461-2546211EC2C6}"/>
              </a:ext>
            </a:extLst>
          </p:cNvPr>
          <p:cNvCxnSpPr>
            <a:cxnSpLocks/>
          </p:cNvCxnSpPr>
          <p:nvPr/>
        </p:nvCxnSpPr>
        <p:spPr>
          <a:xfrm>
            <a:off x="7151271" y="4254378"/>
            <a:ext cx="135500" cy="109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A8987A85-6673-8C45-92B4-FA947F072F67}"/>
              </a:ext>
            </a:extLst>
          </p:cNvPr>
          <p:cNvSpPr txBox="1">
            <a:spLocks noChangeArrowheads="1"/>
          </p:cNvSpPr>
          <p:nvPr/>
        </p:nvSpPr>
        <p:spPr>
          <a:xfrm>
            <a:off x="404447" y="4804377"/>
            <a:ext cx="8502162" cy="133330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defTabSz="685800" fontAlgn="auto">
              <a:spcBef>
                <a:spcPts val="750"/>
              </a:spcBef>
              <a:spcAft>
                <a:spcPts val="0"/>
              </a:spcAft>
              <a:buSzTx/>
              <a:buNone/>
              <a:defRPr/>
            </a:pPr>
            <a:r>
              <a:rPr lang="en-US" alt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altLang="en-US" sz="2400" i="1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alt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O</a:t>
            </a:r>
            <a:r>
              <a:rPr lang="en-US" altLang="en-US" sz="2400" i="1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en-US" alt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O</a:t>
            </a:r>
            <a:r>
              <a:rPr lang="en-US" altLang="en-US" sz="2400" i="1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r>
              <a:rPr lang="en-US" alt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delivered quickly, O</a:t>
            </a:r>
            <a:r>
              <a:rPr lang="en-US" altLang="en-US" sz="2400" i="1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alt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’s finish-time</a:t>
            </a:r>
            <a:r>
              <a:rPr lang="en-US" altLang="en-US" sz="2400" i="1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slightly delayed</a:t>
            </a:r>
          </a:p>
          <a:p>
            <a:pPr marL="440531" indent="-342900" defTabSz="685800" fontAlgn="auto">
              <a:spcBef>
                <a:spcPts val="750"/>
              </a:spcBef>
              <a:spcAft>
                <a:spcPts val="0"/>
              </a:spcAft>
              <a:buSzTx/>
              <a:defRPr/>
            </a:pPr>
            <a:r>
              <a:rPr lang="en-US" alt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if 2</a:t>
            </a:r>
            <a:r>
              <a:rPr lang="en-US" altLang="en-US" sz="2000" baseline="30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nd</a:t>
            </a:r>
            <a:r>
              <a:rPr lang="en-US" alt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frame of O</a:t>
            </a:r>
            <a:r>
              <a:rPr lang="en-US" altLang="en-US" sz="20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alt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gets lost: can O</a:t>
            </a:r>
            <a:r>
              <a:rPr lang="en-US" altLang="en-US" sz="20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alt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O</a:t>
            </a:r>
            <a:r>
              <a:rPr lang="en-US" altLang="en-US" sz="20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  <a:r>
              <a:rPr lang="en-US" alt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and O</a:t>
            </a:r>
            <a:r>
              <a:rPr lang="en-US" altLang="en-US" sz="2000" baseline="-25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  <a:r>
              <a:rPr lang="en-US" altLang="en-US" sz="20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be delivered to the browser app before the loss is recovered? </a:t>
            </a:r>
          </a:p>
          <a:p>
            <a:pPr marL="521494" lvl="1" indent="-173831" defTabSz="685800" fontAlgn="auto">
              <a:spcBef>
                <a:spcPts val="375"/>
              </a:spcBef>
              <a:spcAft>
                <a:spcPts val="0"/>
              </a:spcAft>
              <a:buSzTx/>
              <a:defRPr/>
            </a:pPr>
            <a:endParaRPr lang="en-US" altLang="en-US" dirty="0">
              <a:solidFill>
                <a:prstClr val="black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637FC5-05C5-FD43-8C71-1C16B929EBE5}"/>
              </a:ext>
            </a:extLst>
          </p:cNvPr>
          <p:cNvGrpSpPr/>
          <p:nvPr/>
        </p:nvGrpSpPr>
        <p:grpSpPr>
          <a:xfrm>
            <a:off x="2478276" y="2436351"/>
            <a:ext cx="3039694" cy="284769"/>
            <a:chOff x="3362984" y="3078482"/>
            <a:chExt cx="4052925" cy="379692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88B1C0C-41B7-1D42-8218-1018BF87E3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2984" y="3078482"/>
              <a:ext cx="4052925" cy="2733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1CD4C714-A300-764D-A036-6CA0D38DC0BC}"/>
                </a:ext>
              </a:extLst>
            </p:cNvPr>
            <p:cNvSpPr/>
            <p:nvPr/>
          </p:nvSpPr>
          <p:spPr>
            <a:xfrm>
              <a:off x="3479865" y="3082818"/>
              <a:ext cx="3875928" cy="375356"/>
            </a:xfrm>
            <a:custGeom>
              <a:avLst/>
              <a:gdLst>
                <a:gd name="connsiteX0" fmla="*/ 3896882 w 3926792"/>
                <a:gd name="connsiteY0" fmla="*/ 0 h 2226179"/>
                <a:gd name="connsiteX1" fmla="*/ 0 w 3926792"/>
                <a:gd name="connsiteY1" fmla="*/ 264919 h 2226179"/>
                <a:gd name="connsiteX2" fmla="*/ 29910 w 3926792"/>
                <a:gd name="connsiteY2" fmla="*/ 2226179 h 2226179"/>
                <a:gd name="connsiteX3" fmla="*/ 3926792 w 3926792"/>
                <a:gd name="connsiteY3" fmla="*/ 1961260 h 2226179"/>
                <a:gd name="connsiteX4" fmla="*/ 3896882 w 3926792"/>
                <a:gd name="connsiteY4" fmla="*/ 0 h 2226179"/>
                <a:gd name="connsiteX0" fmla="*/ 3896882 w 3909701"/>
                <a:gd name="connsiteY0" fmla="*/ 0 h 2226179"/>
                <a:gd name="connsiteX1" fmla="*/ 0 w 3909701"/>
                <a:gd name="connsiteY1" fmla="*/ 264919 h 2226179"/>
                <a:gd name="connsiteX2" fmla="*/ 29910 w 3909701"/>
                <a:gd name="connsiteY2" fmla="*/ 2226179 h 2226179"/>
                <a:gd name="connsiteX3" fmla="*/ 3909701 w 3909701"/>
                <a:gd name="connsiteY3" fmla="*/ 1969805 h 2226179"/>
                <a:gd name="connsiteX4" fmla="*/ 3896882 w 3909701"/>
                <a:gd name="connsiteY4" fmla="*/ 0 h 2226179"/>
                <a:gd name="connsiteX0" fmla="*/ 3896882 w 3896882"/>
                <a:gd name="connsiteY0" fmla="*/ 0 h 2226179"/>
                <a:gd name="connsiteX1" fmla="*/ 0 w 3896882"/>
                <a:gd name="connsiteY1" fmla="*/ 264919 h 2226179"/>
                <a:gd name="connsiteX2" fmla="*/ 29910 w 3896882"/>
                <a:gd name="connsiteY2" fmla="*/ 2226179 h 2226179"/>
                <a:gd name="connsiteX3" fmla="*/ 3892609 w 3896882"/>
                <a:gd name="connsiteY3" fmla="*/ 1974078 h 2226179"/>
                <a:gd name="connsiteX4" fmla="*/ 3896882 w 3896882"/>
                <a:gd name="connsiteY4" fmla="*/ 0 h 2226179"/>
                <a:gd name="connsiteX0" fmla="*/ 3871245 w 3871245"/>
                <a:gd name="connsiteY0" fmla="*/ 0 h 2226179"/>
                <a:gd name="connsiteX1" fmla="*/ 0 w 3871245"/>
                <a:gd name="connsiteY1" fmla="*/ 264919 h 2226179"/>
                <a:gd name="connsiteX2" fmla="*/ 4273 w 3871245"/>
                <a:gd name="connsiteY2" fmla="*/ 2226179 h 2226179"/>
                <a:gd name="connsiteX3" fmla="*/ 3866972 w 3871245"/>
                <a:gd name="connsiteY3" fmla="*/ 1974078 h 2226179"/>
                <a:gd name="connsiteX4" fmla="*/ 3871245 w 3871245"/>
                <a:gd name="connsiteY4" fmla="*/ 0 h 2226179"/>
                <a:gd name="connsiteX0" fmla="*/ 3867064 w 3867064"/>
                <a:gd name="connsiteY0" fmla="*/ 0 h 2226179"/>
                <a:gd name="connsiteX1" fmla="*/ 12911 w 3867064"/>
                <a:gd name="connsiteY1" fmla="*/ 269192 h 2226179"/>
                <a:gd name="connsiteX2" fmla="*/ 92 w 3867064"/>
                <a:gd name="connsiteY2" fmla="*/ 2226179 h 2226179"/>
                <a:gd name="connsiteX3" fmla="*/ 3862791 w 3867064"/>
                <a:gd name="connsiteY3" fmla="*/ 1974078 h 2226179"/>
                <a:gd name="connsiteX4" fmla="*/ 3867064 w 3867064"/>
                <a:gd name="connsiteY4" fmla="*/ 0 h 2226179"/>
                <a:gd name="connsiteX0" fmla="*/ 3867383 w 3867383"/>
                <a:gd name="connsiteY0" fmla="*/ 0 h 2226179"/>
                <a:gd name="connsiteX1" fmla="*/ 411 w 3867383"/>
                <a:gd name="connsiteY1" fmla="*/ 273465 h 2226179"/>
                <a:gd name="connsiteX2" fmla="*/ 411 w 3867383"/>
                <a:gd name="connsiteY2" fmla="*/ 2226179 h 2226179"/>
                <a:gd name="connsiteX3" fmla="*/ 3863110 w 3867383"/>
                <a:gd name="connsiteY3" fmla="*/ 1974078 h 2226179"/>
                <a:gd name="connsiteX4" fmla="*/ 3867383 w 3867383"/>
                <a:gd name="connsiteY4" fmla="*/ 0 h 2226179"/>
                <a:gd name="connsiteX0" fmla="*/ 3892661 w 3892661"/>
                <a:gd name="connsiteY0" fmla="*/ 0 h 6403180"/>
                <a:gd name="connsiteX1" fmla="*/ 25689 w 3892661"/>
                <a:gd name="connsiteY1" fmla="*/ 273465 h 6403180"/>
                <a:gd name="connsiteX2" fmla="*/ 51 w 3892661"/>
                <a:gd name="connsiteY2" fmla="*/ 6403180 h 6403180"/>
                <a:gd name="connsiteX3" fmla="*/ 3888388 w 3892661"/>
                <a:gd name="connsiteY3" fmla="*/ 1974078 h 6403180"/>
                <a:gd name="connsiteX4" fmla="*/ 3892661 w 3892661"/>
                <a:gd name="connsiteY4" fmla="*/ 0 h 6403180"/>
                <a:gd name="connsiteX0" fmla="*/ 3896882 w 3896882"/>
                <a:gd name="connsiteY0" fmla="*/ 0 h 6403180"/>
                <a:gd name="connsiteX1" fmla="*/ 0 w 3896882"/>
                <a:gd name="connsiteY1" fmla="*/ 4599655 h 6403180"/>
                <a:gd name="connsiteX2" fmla="*/ 4272 w 3896882"/>
                <a:gd name="connsiteY2" fmla="*/ 6403180 h 6403180"/>
                <a:gd name="connsiteX3" fmla="*/ 3892609 w 3896882"/>
                <a:gd name="connsiteY3" fmla="*/ 1974078 h 6403180"/>
                <a:gd name="connsiteX4" fmla="*/ 3896882 w 3896882"/>
                <a:gd name="connsiteY4" fmla="*/ 0 h 6403180"/>
                <a:gd name="connsiteX0" fmla="*/ 3893021 w 3893021"/>
                <a:gd name="connsiteY0" fmla="*/ 0 h 6403180"/>
                <a:gd name="connsiteX1" fmla="*/ 412 w 3893021"/>
                <a:gd name="connsiteY1" fmla="*/ 4152108 h 6403180"/>
                <a:gd name="connsiteX2" fmla="*/ 411 w 3893021"/>
                <a:gd name="connsiteY2" fmla="*/ 6403180 h 6403180"/>
                <a:gd name="connsiteX3" fmla="*/ 3888748 w 3893021"/>
                <a:gd name="connsiteY3" fmla="*/ 1974078 h 6403180"/>
                <a:gd name="connsiteX4" fmla="*/ 3893021 w 3893021"/>
                <a:gd name="connsiteY4" fmla="*/ 0 h 6403180"/>
                <a:gd name="connsiteX0" fmla="*/ 3892651 w 3892651"/>
                <a:gd name="connsiteY0" fmla="*/ 0 h 6403180"/>
                <a:gd name="connsiteX1" fmla="*/ 34226 w 3892651"/>
                <a:gd name="connsiteY1" fmla="*/ 4375864 h 6403180"/>
                <a:gd name="connsiteX2" fmla="*/ 41 w 3892651"/>
                <a:gd name="connsiteY2" fmla="*/ 6403180 h 6403180"/>
                <a:gd name="connsiteX3" fmla="*/ 3888378 w 3892651"/>
                <a:gd name="connsiteY3" fmla="*/ 1974078 h 6403180"/>
                <a:gd name="connsiteX4" fmla="*/ 3892651 w 3892651"/>
                <a:gd name="connsiteY4" fmla="*/ 0 h 6403180"/>
                <a:gd name="connsiteX0" fmla="*/ 3875591 w 3875591"/>
                <a:gd name="connsiteY0" fmla="*/ 0 h 6552362"/>
                <a:gd name="connsiteX1" fmla="*/ 17166 w 3875591"/>
                <a:gd name="connsiteY1" fmla="*/ 4375864 h 6552362"/>
                <a:gd name="connsiteX2" fmla="*/ 73 w 3875591"/>
                <a:gd name="connsiteY2" fmla="*/ 6552362 h 6552362"/>
                <a:gd name="connsiteX3" fmla="*/ 3871318 w 3875591"/>
                <a:gd name="connsiteY3" fmla="*/ 1974078 h 6552362"/>
                <a:gd name="connsiteX4" fmla="*/ 3875591 w 3875591"/>
                <a:gd name="connsiteY4" fmla="*/ 0 h 6552362"/>
                <a:gd name="connsiteX0" fmla="*/ 3875928 w 3875928"/>
                <a:gd name="connsiteY0" fmla="*/ 0 h 6552362"/>
                <a:gd name="connsiteX1" fmla="*/ 412 w 3875928"/>
                <a:gd name="connsiteY1" fmla="*/ 4599620 h 6552362"/>
                <a:gd name="connsiteX2" fmla="*/ 410 w 3875928"/>
                <a:gd name="connsiteY2" fmla="*/ 6552362 h 6552362"/>
                <a:gd name="connsiteX3" fmla="*/ 3871655 w 3875928"/>
                <a:gd name="connsiteY3" fmla="*/ 1974078 h 6552362"/>
                <a:gd name="connsiteX4" fmla="*/ 3875928 w 3875928"/>
                <a:gd name="connsiteY4" fmla="*/ 0 h 655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5928" h="6552362">
                  <a:moveTo>
                    <a:pt x="3875928" y="0"/>
                  </a:moveTo>
                  <a:lnTo>
                    <a:pt x="412" y="4599620"/>
                  </a:lnTo>
                  <a:cubicBezTo>
                    <a:pt x="1836" y="5253373"/>
                    <a:pt x="-1014" y="5898609"/>
                    <a:pt x="410" y="6552362"/>
                  </a:cubicBezTo>
                  <a:lnTo>
                    <a:pt x="3871655" y="1974078"/>
                  </a:lnTo>
                  <a:cubicBezTo>
                    <a:pt x="3873079" y="1316052"/>
                    <a:pt x="3874504" y="658026"/>
                    <a:pt x="3875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sz="1350" dirty="0">
                <a:solidFill>
                  <a:prstClr val="whit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88" name="Freeform 87">
            <a:extLst>
              <a:ext uri="{FF2B5EF4-FFF2-40B4-BE49-F238E27FC236}">
                <a16:creationId xmlns:a16="http://schemas.microsoft.com/office/drawing/2014/main" id="{C6C7F475-0074-4749-BD8A-29E5B317ABB2}"/>
              </a:ext>
            </a:extLst>
          </p:cNvPr>
          <p:cNvSpPr/>
          <p:nvPr/>
        </p:nvSpPr>
        <p:spPr>
          <a:xfrm>
            <a:off x="2562775" y="2929164"/>
            <a:ext cx="2906946" cy="281517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E83720AD-3971-A342-9F15-09DD430DE12F}"/>
              </a:ext>
            </a:extLst>
          </p:cNvPr>
          <p:cNvSpPr/>
          <p:nvPr/>
        </p:nvSpPr>
        <p:spPr>
          <a:xfrm>
            <a:off x="2566153" y="3021659"/>
            <a:ext cx="2906946" cy="281517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622377-2E31-1842-B7B8-108319C7B7A5}"/>
              </a:ext>
            </a:extLst>
          </p:cNvPr>
          <p:cNvSpPr/>
          <p:nvPr/>
        </p:nvSpPr>
        <p:spPr>
          <a:xfrm>
            <a:off x="1909877" y="3156600"/>
            <a:ext cx="233189" cy="21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DDC42D-85F3-5F48-A935-3952508D2E47}"/>
              </a:ext>
            </a:extLst>
          </p:cNvPr>
          <p:cNvGrpSpPr/>
          <p:nvPr/>
        </p:nvGrpSpPr>
        <p:grpSpPr>
          <a:xfrm>
            <a:off x="1295795" y="3135059"/>
            <a:ext cx="1233260" cy="276999"/>
            <a:chOff x="1756483" y="3920514"/>
            <a:chExt cx="1644347" cy="36933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65F1FBC-EB6D-914C-954B-043B19E2CE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6483" y="4094530"/>
              <a:ext cx="1644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D8925B-CD48-6346-BBE6-8AD1F024192A}"/>
                </a:ext>
              </a:extLst>
            </p:cNvPr>
            <p:cNvSpPr txBox="1"/>
            <p:nvPr/>
          </p:nvSpPr>
          <p:spPr>
            <a:xfrm>
              <a:off x="2554200" y="3920514"/>
              <a:ext cx="589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2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</a:t>
              </a:r>
              <a:r>
                <a:rPr lang="en-US" sz="1200" baseline="-250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ED052B0-9951-5649-91CE-3B957628FFA7}"/>
              </a:ext>
            </a:extLst>
          </p:cNvPr>
          <p:cNvSpPr/>
          <p:nvPr/>
        </p:nvSpPr>
        <p:spPr>
          <a:xfrm>
            <a:off x="2108072" y="4403825"/>
            <a:ext cx="202168" cy="17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1BCBD2-E211-8147-94AE-9676C1098C29}"/>
              </a:ext>
            </a:extLst>
          </p:cNvPr>
          <p:cNvGrpSpPr/>
          <p:nvPr/>
        </p:nvGrpSpPr>
        <p:grpSpPr>
          <a:xfrm>
            <a:off x="1235642" y="4455315"/>
            <a:ext cx="1237270" cy="276999"/>
            <a:chOff x="1706138" y="5621746"/>
            <a:chExt cx="1649692" cy="36933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B9888CD-41C5-4646-87F1-56C4C74BA5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6138" y="5804632"/>
              <a:ext cx="16413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597425E-DF5C-7647-B600-A70497B20E94}"/>
                </a:ext>
              </a:extLst>
            </p:cNvPr>
            <p:cNvSpPr txBox="1"/>
            <p:nvPr/>
          </p:nvSpPr>
          <p:spPr>
            <a:xfrm>
              <a:off x="2801768" y="5621746"/>
              <a:ext cx="554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sz="12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</a:t>
              </a:r>
              <a:r>
                <a:rPr lang="en-US" sz="1200" baseline="-250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6F312C-F797-9546-9530-388E7EACD1E5}"/>
              </a:ext>
            </a:extLst>
          </p:cNvPr>
          <p:cNvCxnSpPr/>
          <p:nvPr/>
        </p:nvCxnSpPr>
        <p:spPr>
          <a:xfrm>
            <a:off x="6383722" y="4111077"/>
            <a:ext cx="736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529647-C0C9-574F-8FF1-580A42D9C0C0}"/>
              </a:ext>
            </a:extLst>
          </p:cNvPr>
          <p:cNvCxnSpPr/>
          <p:nvPr/>
        </p:nvCxnSpPr>
        <p:spPr>
          <a:xfrm>
            <a:off x="6394813" y="3845215"/>
            <a:ext cx="736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E50FB3C-A3CC-C043-BF4E-10D379228467}"/>
              </a:ext>
            </a:extLst>
          </p:cNvPr>
          <p:cNvCxnSpPr/>
          <p:nvPr/>
        </p:nvCxnSpPr>
        <p:spPr>
          <a:xfrm>
            <a:off x="6390331" y="3746145"/>
            <a:ext cx="736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1C7889-A836-484E-8169-EF5C2DBA3482}"/>
              </a:ext>
            </a:extLst>
          </p:cNvPr>
          <p:cNvCxnSpPr/>
          <p:nvPr/>
        </p:nvCxnSpPr>
        <p:spPr>
          <a:xfrm>
            <a:off x="6385850" y="3647074"/>
            <a:ext cx="736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EE47C2-CDAF-F340-9C07-30C8346C6253}"/>
              </a:ext>
            </a:extLst>
          </p:cNvPr>
          <p:cNvCxnSpPr/>
          <p:nvPr/>
        </p:nvCxnSpPr>
        <p:spPr>
          <a:xfrm>
            <a:off x="6381369" y="3548004"/>
            <a:ext cx="736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849EF8F-5CF1-D94F-B506-490C9309164F}"/>
              </a:ext>
            </a:extLst>
          </p:cNvPr>
          <p:cNvCxnSpPr/>
          <p:nvPr/>
        </p:nvCxnSpPr>
        <p:spPr>
          <a:xfrm>
            <a:off x="6376888" y="3448933"/>
            <a:ext cx="736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27A730F-13F6-D144-B66D-F5F8082E6868}"/>
              </a:ext>
            </a:extLst>
          </p:cNvPr>
          <p:cNvCxnSpPr/>
          <p:nvPr/>
        </p:nvCxnSpPr>
        <p:spPr>
          <a:xfrm>
            <a:off x="6372406" y="3349863"/>
            <a:ext cx="736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DE6F362-ACF1-AC45-94ED-A1E3CFC4CACB}"/>
              </a:ext>
            </a:extLst>
          </p:cNvPr>
          <p:cNvCxnSpPr/>
          <p:nvPr/>
        </p:nvCxnSpPr>
        <p:spPr>
          <a:xfrm>
            <a:off x="6367925" y="3250792"/>
            <a:ext cx="736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E4C68C-D132-C940-9F84-9FA59A49FCD6}"/>
              </a:ext>
            </a:extLst>
          </p:cNvPr>
          <p:cNvCxnSpPr/>
          <p:nvPr/>
        </p:nvCxnSpPr>
        <p:spPr>
          <a:xfrm>
            <a:off x="6363444" y="3151722"/>
            <a:ext cx="736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A8F1E6-4E41-C344-A87C-2BCD0FF502FC}"/>
              </a:ext>
            </a:extLst>
          </p:cNvPr>
          <p:cNvCxnSpPr/>
          <p:nvPr/>
        </p:nvCxnSpPr>
        <p:spPr>
          <a:xfrm>
            <a:off x="6358963" y="3052651"/>
            <a:ext cx="736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E8E12E-F846-D846-8D27-0D67A493AAA0}"/>
              </a:ext>
            </a:extLst>
          </p:cNvPr>
          <p:cNvCxnSpPr/>
          <p:nvPr/>
        </p:nvCxnSpPr>
        <p:spPr>
          <a:xfrm>
            <a:off x="6354481" y="2953581"/>
            <a:ext cx="736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D99FA8-5239-8748-B4B7-E247030A1E8C}"/>
              </a:ext>
            </a:extLst>
          </p:cNvPr>
          <p:cNvCxnSpPr/>
          <p:nvPr/>
        </p:nvCxnSpPr>
        <p:spPr>
          <a:xfrm>
            <a:off x="6350000" y="2854510"/>
            <a:ext cx="736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7BDB7C5-F61E-F944-ADD5-B942DE4D8073}"/>
              </a:ext>
            </a:extLst>
          </p:cNvPr>
          <p:cNvCxnSpPr/>
          <p:nvPr/>
        </p:nvCxnSpPr>
        <p:spPr>
          <a:xfrm>
            <a:off x="6361408" y="2755440"/>
            <a:ext cx="736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C97917E-3C70-1848-83E2-6E69C542C768}"/>
              </a:ext>
            </a:extLst>
          </p:cNvPr>
          <p:cNvCxnSpPr/>
          <p:nvPr/>
        </p:nvCxnSpPr>
        <p:spPr>
          <a:xfrm>
            <a:off x="6356927" y="2656369"/>
            <a:ext cx="736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6A2B6C1-D74F-8644-B2DD-07626B62AC3A}"/>
              </a:ext>
            </a:extLst>
          </p:cNvPr>
          <p:cNvCxnSpPr/>
          <p:nvPr/>
        </p:nvCxnSpPr>
        <p:spPr>
          <a:xfrm>
            <a:off x="6357742" y="2557299"/>
            <a:ext cx="7364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9318C6E-B313-F948-A960-AB9F1565EF38}"/>
              </a:ext>
            </a:extLst>
          </p:cNvPr>
          <p:cNvCxnSpPr>
            <a:cxnSpLocks/>
          </p:cNvCxnSpPr>
          <p:nvPr/>
        </p:nvCxnSpPr>
        <p:spPr>
          <a:xfrm flipV="1">
            <a:off x="2541830" y="3203562"/>
            <a:ext cx="2985609" cy="217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1663946-4235-7448-AEF1-D18B5A3DD5D6}"/>
              </a:ext>
            </a:extLst>
          </p:cNvPr>
          <p:cNvCxnSpPr>
            <a:cxnSpLocks/>
          </p:cNvCxnSpPr>
          <p:nvPr/>
        </p:nvCxnSpPr>
        <p:spPr>
          <a:xfrm flipV="1">
            <a:off x="2496316" y="3316804"/>
            <a:ext cx="2985609" cy="217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191351A-1A02-8B4A-8E31-DE66EA947424}"/>
              </a:ext>
            </a:extLst>
          </p:cNvPr>
          <p:cNvCxnSpPr>
            <a:cxnSpLocks/>
          </p:cNvCxnSpPr>
          <p:nvPr/>
        </p:nvCxnSpPr>
        <p:spPr>
          <a:xfrm flipV="1">
            <a:off x="2505211" y="3419999"/>
            <a:ext cx="2985609" cy="217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985530D-C4B6-9A4F-AC43-C17FB5DA79CB}"/>
              </a:ext>
            </a:extLst>
          </p:cNvPr>
          <p:cNvCxnSpPr>
            <a:cxnSpLocks/>
          </p:cNvCxnSpPr>
          <p:nvPr/>
        </p:nvCxnSpPr>
        <p:spPr>
          <a:xfrm flipV="1">
            <a:off x="2514106" y="3531661"/>
            <a:ext cx="2985609" cy="217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F15277D-8E18-5040-BA7A-6BA237E590DA}"/>
              </a:ext>
            </a:extLst>
          </p:cNvPr>
          <p:cNvCxnSpPr>
            <a:cxnSpLocks/>
          </p:cNvCxnSpPr>
          <p:nvPr/>
        </p:nvCxnSpPr>
        <p:spPr>
          <a:xfrm flipV="1">
            <a:off x="2558176" y="4403602"/>
            <a:ext cx="2985609" cy="217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B7705AD-3AB0-5E4A-A165-5139123712D3}"/>
              </a:ext>
            </a:extLst>
          </p:cNvPr>
          <p:cNvCxnSpPr>
            <a:cxnSpLocks/>
          </p:cNvCxnSpPr>
          <p:nvPr/>
        </p:nvCxnSpPr>
        <p:spPr>
          <a:xfrm flipV="1">
            <a:off x="2567071" y="4519496"/>
            <a:ext cx="2985609" cy="217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2D7EE39-0642-6848-BC17-455AF4197425}"/>
              </a:ext>
            </a:extLst>
          </p:cNvPr>
          <p:cNvCxnSpPr>
            <a:cxnSpLocks/>
          </p:cNvCxnSpPr>
          <p:nvPr/>
        </p:nvCxnSpPr>
        <p:spPr>
          <a:xfrm flipV="1">
            <a:off x="2552885" y="3627602"/>
            <a:ext cx="2985609" cy="217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330DE2B-04A2-FF47-AFF6-A2E1A7046084}"/>
              </a:ext>
            </a:extLst>
          </p:cNvPr>
          <p:cNvCxnSpPr>
            <a:cxnSpLocks/>
          </p:cNvCxnSpPr>
          <p:nvPr/>
        </p:nvCxnSpPr>
        <p:spPr>
          <a:xfrm flipV="1">
            <a:off x="2507371" y="3740843"/>
            <a:ext cx="2985609" cy="217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47BB00C9-2F27-004D-9372-BD381A265370}"/>
              </a:ext>
            </a:extLst>
          </p:cNvPr>
          <p:cNvCxnSpPr>
            <a:cxnSpLocks/>
          </p:cNvCxnSpPr>
          <p:nvPr/>
        </p:nvCxnSpPr>
        <p:spPr>
          <a:xfrm flipV="1">
            <a:off x="2516266" y="3844039"/>
            <a:ext cx="2985609" cy="217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78FEDE8-839F-454D-A0FA-76A2C79B5B9D}"/>
              </a:ext>
            </a:extLst>
          </p:cNvPr>
          <p:cNvCxnSpPr>
            <a:cxnSpLocks/>
          </p:cNvCxnSpPr>
          <p:nvPr/>
        </p:nvCxnSpPr>
        <p:spPr>
          <a:xfrm flipV="1">
            <a:off x="2525161" y="3955700"/>
            <a:ext cx="2985609" cy="217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E9C306E-46D8-F145-8048-E35C09F8800D}"/>
              </a:ext>
            </a:extLst>
          </p:cNvPr>
          <p:cNvCxnSpPr>
            <a:cxnSpLocks/>
          </p:cNvCxnSpPr>
          <p:nvPr/>
        </p:nvCxnSpPr>
        <p:spPr>
          <a:xfrm flipV="1">
            <a:off x="2563940" y="4051641"/>
            <a:ext cx="2985609" cy="217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DCD9603-AC7A-3345-BD4F-7AD3B80B77A0}"/>
              </a:ext>
            </a:extLst>
          </p:cNvPr>
          <p:cNvCxnSpPr>
            <a:cxnSpLocks/>
          </p:cNvCxnSpPr>
          <p:nvPr/>
        </p:nvCxnSpPr>
        <p:spPr>
          <a:xfrm flipV="1">
            <a:off x="2518426" y="4164883"/>
            <a:ext cx="2985609" cy="217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6D2CB60-1100-B943-BEE0-9BBA817FB8D8}"/>
              </a:ext>
            </a:extLst>
          </p:cNvPr>
          <p:cNvCxnSpPr>
            <a:cxnSpLocks/>
          </p:cNvCxnSpPr>
          <p:nvPr/>
        </p:nvCxnSpPr>
        <p:spPr>
          <a:xfrm flipV="1">
            <a:off x="2527321" y="4268078"/>
            <a:ext cx="2985609" cy="217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>
            <a:extLst>
              <a:ext uri="{FF2B5EF4-FFF2-40B4-BE49-F238E27FC236}">
                <a16:creationId xmlns:a16="http://schemas.microsoft.com/office/drawing/2014/main" id="{72292ED3-EA55-DD1D-2FB9-9FC2B321942F}"/>
              </a:ext>
            </a:extLst>
          </p:cNvPr>
          <p:cNvSpPr/>
          <p:nvPr/>
        </p:nvSpPr>
        <p:spPr>
          <a:xfrm>
            <a:off x="2565315" y="2532287"/>
            <a:ext cx="2906946" cy="281517"/>
          </a:xfrm>
          <a:custGeom>
            <a:avLst/>
            <a:gdLst>
              <a:gd name="connsiteX0" fmla="*/ 3896882 w 3926792"/>
              <a:gd name="connsiteY0" fmla="*/ 0 h 2226179"/>
              <a:gd name="connsiteX1" fmla="*/ 0 w 3926792"/>
              <a:gd name="connsiteY1" fmla="*/ 264919 h 2226179"/>
              <a:gd name="connsiteX2" fmla="*/ 29910 w 3926792"/>
              <a:gd name="connsiteY2" fmla="*/ 2226179 h 2226179"/>
              <a:gd name="connsiteX3" fmla="*/ 3926792 w 3926792"/>
              <a:gd name="connsiteY3" fmla="*/ 1961260 h 2226179"/>
              <a:gd name="connsiteX4" fmla="*/ 3896882 w 3926792"/>
              <a:gd name="connsiteY4" fmla="*/ 0 h 2226179"/>
              <a:gd name="connsiteX0" fmla="*/ 3896882 w 3909701"/>
              <a:gd name="connsiteY0" fmla="*/ 0 h 2226179"/>
              <a:gd name="connsiteX1" fmla="*/ 0 w 3909701"/>
              <a:gd name="connsiteY1" fmla="*/ 264919 h 2226179"/>
              <a:gd name="connsiteX2" fmla="*/ 29910 w 3909701"/>
              <a:gd name="connsiteY2" fmla="*/ 2226179 h 2226179"/>
              <a:gd name="connsiteX3" fmla="*/ 3909701 w 3909701"/>
              <a:gd name="connsiteY3" fmla="*/ 1969805 h 2226179"/>
              <a:gd name="connsiteX4" fmla="*/ 3896882 w 3909701"/>
              <a:gd name="connsiteY4" fmla="*/ 0 h 2226179"/>
              <a:gd name="connsiteX0" fmla="*/ 3896882 w 3896882"/>
              <a:gd name="connsiteY0" fmla="*/ 0 h 2226179"/>
              <a:gd name="connsiteX1" fmla="*/ 0 w 3896882"/>
              <a:gd name="connsiteY1" fmla="*/ 264919 h 2226179"/>
              <a:gd name="connsiteX2" fmla="*/ 29910 w 3896882"/>
              <a:gd name="connsiteY2" fmla="*/ 2226179 h 2226179"/>
              <a:gd name="connsiteX3" fmla="*/ 3892609 w 3896882"/>
              <a:gd name="connsiteY3" fmla="*/ 1974078 h 2226179"/>
              <a:gd name="connsiteX4" fmla="*/ 3896882 w 3896882"/>
              <a:gd name="connsiteY4" fmla="*/ 0 h 2226179"/>
              <a:gd name="connsiteX0" fmla="*/ 3871245 w 3871245"/>
              <a:gd name="connsiteY0" fmla="*/ 0 h 2226179"/>
              <a:gd name="connsiteX1" fmla="*/ 0 w 3871245"/>
              <a:gd name="connsiteY1" fmla="*/ 264919 h 2226179"/>
              <a:gd name="connsiteX2" fmla="*/ 4273 w 3871245"/>
              <a:gd name="connsiteY2" fmla="*/ 2226179 h 2226179"/>
              <a:gd name="connsiteX3" fmla="*/ 3866972 w 3871245"/>
              <a:gd name="connsiteY3" fmla="*/ 1974078 h 2226179"/>
              <a:gd name="connsiteX4" fmla="*/ 3871245 w 3871245"/>
              <a:gd name="connsiteY4" fmla="*/ 0 h 2226179"/>
              <a:gd name="connsiteX0" fmla="*/ 3867064 w 3867064"/>
              <a:gd name="connsiteY0" fmla="*/ 0 h 2226179"/>
              <a:gd name="connsiteX1" fmla="*/ 12911 w 3867064"/>
              <a:gd name="connsiteY1" fmla="*/ 269192 h 2226179"/>
              <a:gd name="connsiteX2" fmla="*/ 92 w 3867064"/>
              <a:gd name="connsiteY2" fmla="*/ 2226179 h 2226179"/>
              <a:gd name="connsiteX3" fmla="*/ 3862791 w 3867064"/>
              <a:gd name="connsiteY3" fmla="*/ 1974078 h 2226179"/>
              <a:gd name="connsiteX4" fmla="*/ 3867064 w 3867064"/>
              <a:gd name="connsiteY4" fmla="*/ 0 h 2226179"/>
              <a:gd name="connsiteX0" fmla="*/ 3867383 w 3867383"/>
              <a:gd name="connsiteY0" fmla="*/ 0 h 2226179"/>
              <a:gd name="connsiteX1" fmla="*/ 411 w 3867383"/>
              <a:gd name="connsiteY1" fmla="*/ 273465 h 2226179"/>
              <a:gd name="connsiteX2" fmla="*/ 411 w 3867383"/>
              <a:gd name="connsiteY2" fmla="*/ 2226179 h 2226179"/>
              <a:gd name="connsiteX3" fmla="*/ 3863110 w 3867383"/>
              <a:gd name="connsiteY3" fmla="*/ 1974078 h 2226179"/>
              <a:gd name="connsiteX4" fmla="*/ 3867383 w 3867383"/>
              <a:gd name="connsiteY4" fmla="*/ 0 h 2226179"/>
              <a:gd name="connsiteX0" fmla="*/ 3892661 w 3892661"/>
              <a:gd name="connsiteY0" fmla="*/ 0 h 6403180"/>
              <a:gd name="connsiteX1" fmla="*/ 25689 w 3892661"/>
              <a:gd name="connsiteY1" fmla="*/ 273465 h 6403180"/>
              <a:gd name="connsiteX2" fmla="*/ 51 w 3892661"/>
              <a:gd name="connsiteY2" fmla="*/ 6403180 h 6403180"/>
              <a:gd name="connsiteX3" fmla="*/ 3888388 w 3892661"/>
              <a:gd name="connsiteY3" fmla="*/ 1974078 h 6403180"/>
              <a:gd name="connsiteX4" fmla="*/ 3892661 w 3892661"/>
              <a:gd name="connsiteY4" fmla="*/ 0 h 6403180"/>
              <a:gd name="connsiteX0" fmla="*/ 3896882 w 3896882"/>
              <a:gd name="connsiteY0" fmla="*/ 0 h 6403180"/>
              <a:gd name="connsiteX1" fmla="*/ 0 w 3896882"/>
              <a:gd name="connsiteY1" fmla="*/ 4599655 h 6403180"/>
              <a:gd name="connsiteX2" fmla="*/ 4272 w 3896882"/>
              <a:gd name="connsiteY2" fmla="*/ 6403180 h 6403180"/>
              <a:gd name="connsiteX3" fmla="*/ 3892609 w 3896882"/>
              <a:gd name="connsiteY3" fmla="*/ 1974078 h 6403180"/>
              <a:gd name="connsiteX4" fmla="*/ 3896882 w 3896882"/>
              <a:gd name="connsiteY4" fmla="*/ 0 h 6403180"/>
              <a:gd name="connsiteX0" fmla="*/ 3893021 w 3893021"/>
              <a:gd name="connsiteY0" fmla="*/ 0 h 6403180"/>
              <a:gd name="connsiteX1" fmla="*/ 412 w 3893021"/>
              <a:gd name="connsiteY1" fmla="*/ 4152108 h 6403180"/>
              <a:gd name="connsiteX2" fmla="*/ 411 w 3893021"/>
              <a:gd name="connsiteY2" fmla="*/ 6403180 h 6403180"/>
              <a:gd name="connsiteX3" fmla="*/ 3888748 w 3893021"/>
              <a:gd name="connsiteY3" fmla="*/ 1974078 h 6403180"/>
              <a:gd name="connsiteX4" fmla="*/ 3893021 w 3893021"/>
              <a:gd name="connsiteY4" fmla="*/ 0 h 6403180"/>
              <a:gd name="connsiteX0" fmla="*/ 3892651 w 3892651"/>
              <a:gd name="connsiteY0" fmla="*/ 0 h 6403180"/>
              <a:gd name="connsiteX1" fmla="*/ 34226 w 3892651"/>
              <a:gd name="connsiteY1" fmla="*/ 4375864 h 6403180"/>
              <a:gd name="connsiteX2" fmla="*/ 41 w 3892651"/>
              <a:gd name="connsiteY2" fmla="*/ 6403180 h 6403180"/>
              <a:gd name="connsiteX3" fmla="*/ 3888378 w 3892651"/>
              <a:gd name="connsiteY3" fmla="*/ 1974078 h 6403180"/>
              <a:gd name="connsiteX4" fmla="*/ 3892651 w 3892651"/>
              <a:gd name="connsiteY4" fmla="*/ 0 h 6403180"/>
              <a:gd name="connsiteX0" fmla="*/ 3875591 w 3875591"/>
              <a:gd name="connsiteY0" fmla="*/ 0 h 6552362"/>
              <a:gd name="connsiteX1" fmla="*/ 17166 w 3875591"/>
              <a:gd name="connsiteY1" fmla="*/ 4375864 h 6552362"/>
              <a:gd name="connsiteX2" fmla="*/ 73 w 3875591"/>
              <a:gd name="connsiteY2" fmla="*/ 6552362 h 6552362"/>
              <a:gd name="connsiteX3" fmla="*/ 3871318 w 3875591"/>
              <a:gd name="connsiteY3" fmla="*/ 1974078 h 6552362"/>
              <a:gd name="connsiteX4" fmla="*/ 3875591 w 3875591"/>
              <a:gd name="connsiteY4" fmla="*/ 0 h 6552362"/>
              <a:gd name="connsiteX0" fmla="*/ 3875928 w 3875928"/>
              <a:gd name="connsiteY0" fmla="*/ 0 h 6552362"/>
              <a:gd name="connsiteX1" fmla="*/ 412 w 3875928"/>
              <a:gd name="connsiteY1" fmla="*/ 4599620 h 6552362"/>
              <a:gd name="connsiteX2" fmla="*/ 410 w 3875928"/>
              <a:gd name="connsiteY2" fmla="*/ 6552362 h 6552362"/>
              <a:gd name="connsiteX3" fmla="*/ 3871655 w 3875928"/>
              <a:gd name="connsiteY3" fmla="*/ 1974078 h 6552362"/>
              <a:gd name="connsiteX4" fmla="*/ 3875928 w 3875928"/>
              <a:gd name="connsiteY4" fmla="*/ 0 h 655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5928" h="6552362">
                <a:moveTo>
                  <a:pt x="3875928" y="0"/>
                </a:moveTo>
                <a:lnTo>
                  <a:pt x="412" y="4599620"/>
                </a:lnTo>
                <a:cubicBezTo>
                  <a:pt x="1836" y="5253373"/>
                  <a:pt x="-1014" y="5898609"/>
                  <a:pt x="410" y="6552362"/>
                </a:cubicBezTo>
                <a:lnTo>
                  <a:pt x="3871655" y="1974078"/>
                </a:lnTo>
                <a:cubicBezTo>
                  <a:pt x="3873079" y="1316052"/>
                  <a:pt x="3874504" y="658026"/>
                  <a:pt x="38759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350" dirty="0">
              <a:solidFill>
                <a:prstClr val="whit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6" name="Footer Placeholder 55">
            <a:extLst>
              <a:ext uri="{FF2B5EF4-FFF2-40B4-BE49-F238E27FC236}">
                <a16:creationId xmlns:a16="http://schemas.microsoft.com/office/drawing/2014/main" id="{8B9E7766-F761-C439-2195-45729927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CS118 - Winter 2025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08F2A1DC-0998-68D4-38DA-B46270A7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81967-A08F-0A45-977A-839BE59CFC43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>
                <a:defRPr/>
              </a:pPr>
              <a:t>7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7" grpId="0" animBg="1"/>
      <p:bldP spid="68" grpId="0" animBg="1"/>
      <p:bldP spid="70" grpId="0" animBg="1"/>
      <p:bldP spid="117" grpId="0" build="p" bldLvl="2"/>
      <p:bldP spid="88" grpId="0" animBg="1"/>
      <p:bldP spid="89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HTTP/2 Performance Improvements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Reduced HTTP header overhead</a:t>
            </a:r>
          </a:p>
          <a:p>
            <a:pPr lvl="1"/>
            <a:r>
              <a:rPr lang="en-US" dirty="0"/>
              <a:t>Binary encoding</a:t>
            </a:r>
          </a:p>
          <a:p>
            <a:pPr lvl="1"/>
            <a:r>
              <a:rPr lang="en-US" dirty="0"/>
              <a:t>Header compression</a:t>
            </a:r>
          </a:p>
          <a:p>
            <a:r>
              <a:rPr lang="en-US" dirty="0"/>
              <a:t>Attempted to remove head-of-line blocking</a:t>
            </a:r>
          </a:p>
          <a:p>
            <a:pPr lvl="1"/>
            <a:r>
              <a:rPr lang="en-US" dirty="0"/>
              <a:t>Multiple streams, one for each http request/reply </a:t>
            </a:r>
          </a:p>
          <a:p>
            <a:pPr lvl="1"/>
            <a:r>
              <a:rPr lang="en-US" dirty="0"/>
              <a:t>Big messages are broken down to multiple frames</a:t>
            </a:r>
          </a:p>
          <a:p>
            <a:pPr lvl="1"/>
            <a:r>
              <a:rPr lang="en-US" dirty="0"/>
              <a:t>Frames from all streams can be interleaved</a:t>
            </a:r>
          </a:p>
          <a:p>
            <a:r>
              <a:rPr lang="en-US" dirty="0"/>
              <a:t>Above approaches avoids HOL </a:t>
            </a:r>
            <a:r>
              <a:rPr lang="en-US" i="1" dirty="0"/>
              <a:t>at HTTP level</a:t>
            </a:r>
          </a:p>
          <a:p>
            <a:pPr lvl="1"/>
            <a:r>
              <a:rPr lang="en-US" dirty="0"/>
              <a:t>Single TCP connection between client-server </a:t>
            </a:r>
            <a:r>
              <a:rPr lang="en-US" dirty="0">
                <a:sym typeface="Wingdings" pitchFamily="2" charset="2"/>
              </a:rPr>
              <a:t> packet losses still lead to </a:t>
            </a:r>
            <a:r>
              <a:rPr lang="en-US" dirty="0"/>
              <a:t>head-of-line blocking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3E398-9B09-D048-8AEE-D2E4090420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283388-CE50-F946-9FE3-DA10A95A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HTTP/2 server push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748ECF-5D1B-864C-92C1-8B271BD4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FD2671-E9FD-8C4B-80DE-A9C0864E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4E310D-C5B0-D842-AA30-B7CDBB819B5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F6C866-D246-3942-9671-1215F81D89A5}"/>
              </a:ext>
            </a:extLst>
          </p:cNvPr>
          <p:cNvGrpSpPr/>
          <p:nvPr/>
        </p:nvGrpSpPr>
        <p:grpSpPr>
          <a:xfrm>
            <a:off x="0" y="1329031"/>
            <a:ext cx="9144000" cy="5335587"/>
            <a:chOff x="0" y="1086984"/>
            <a:chExt cx="9144000" cy="5335587"/>
          </a:xfrm>
        </p:grpSpPr>
        <p:pic>
          <p:nvPicPr>
            <p:cNvPr id="228354" name="Picture 2">
              <a:extLst>
                <a:ext uri="{FF2B5EF4-FFF2-40B4-BE49-F238E27FC236}">
                  <a16:creationId xmlns:a16="http://schemas.microsoft.com/office/drawing/2014/main" id="{E90CC27E-CE45-6349-AEAB-B4555C7A5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86984"/>
              <a:ext cx="9144000" cy="5335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0D26F6-15C3-9F46-92B6-9FC1EAB09937}"/>
                </a:ext>
              </a:extLst>
            </p:cNvPr>
            <p:cNvSpPr/>
            <p:nvPr/>
          </p:nvSpPr>
          <p:spPr bwMode="auto">
            <a:xfrm>
              <a:off x="1488141" y="5961529"/>
              <a:ext cx="1066800" cy="39444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973AAB-C496-F346-8686-30FB3A5B1CAC}"/>
                </a:ext>
              </a:extLst>
            </p:cNvPr>
            <p:cNvSpPr/>
            <p:nvPr/>
          </p:nvSpPr>
          <p:spPr bwMode="auto">
            <a:xfrm>
              <a:off x="6104965" y="6006353"/>
              <a:ext cx="1066800" cy="39444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294716"/>
      </p:ext>
    </p:extLst>
  </p:cSld>
  <p:clrMapOvr>
    <a:masterClrMapping/>
  </p:clrMapOvr>
</p:sld>
</file>

<file path=ppt/theme/theme1.xml><?xml version="1.0" encoding="utf-8"?>
<a:theme xmlns:a="http://schemas.openxmlformats.org/drawingml/2006/main" name="Lec1_IP">
  <a:themeElements>
    <a:clrScheme name="Custom 9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2DC6"/>
      </a:accent5>
      <a:accent6>
        <a:srgbClr val="70AD47"/>
      </a:accent6>
      <a:hlink>
        <a:srgbClr val="0563C1"/>
      </a:hlink>
      <a:folHlink>
        <a:srgbClr val="954F72"/>
      </a:folHlink>
    </a:clrScheme>
    <a:fontScheme name="Talk2">
      <a:majorFont>
        <a:latin typeface="Britannic Bol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Talk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lk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Lec1_IP.thmx</Template>
  <TotalTime>48571</TotalTime>
  <Words>2640</Words>
  <Application>Microsoft Macintosh PowerPoint</Application>
  <PresentationFormat>On-screen Show (4:3)</PresentationFormat>
  <Paragraphs>464</Paragraphs>
  <Slides>31</Slides>
  <Notes>23</Notes>
  <HiddenSlides>2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8" baseType="lpstr">
      <vt:lpstr>ＭＳ Ｐゴシック</vt:lpstr>
      <vt:lpstr>SimSun</vt:lpstr>
      <vt:lpstr>ZapfDingbats</vt:lpstr>
      <vt:lpstr>Arial</vt:lpstr>
      <vt:lpstr>Bradley Hand</vt:lpstr>
      <vt:lpstr>Britannic Bold</vt:lpstr>
      <vt:lpstr>Calibri</vt:lpstr>
      <vt:lpstr>Courier</vt:lpstr>
      <vt:lpstr>Courier New</vt:lpstr>
      <vt:lpstr>Helvetica Neue</vt:lpstr>
      <vt:lpstr>Monotype Sorts</vt:lpstr>
      <vt:lpstr>Symbol</vt:lpstr>
      <vt:lpstr>Tahoma</vt:lpstr>
      <vt:lpstr>Times New Roman</vt:lpstr>
      <vt:lpstr>Wingdings</vt:lpstr>
      <vt:lpstr>Lec1_IP</vt:lpstr>
      <vt:lpstr>MS Org Chart</vt:lpstr>
      <vt:lpstr>Lecture-3: HTTP and DNS</vt:lpstr>
      <vt:lpstr>HTTP/1.1’s performance issues</vt:lpstr>
      <vt:lpstr>HTTP/2’s major new features</vt:lpstr>
      <vt:lpstr>HTTP/2: Header Compression</vt:lpstr>
      <vt:lpstr>HTTP/2.0: Frame, Message, Stream</vt:lpstr>
      <vt:lpstr>HTTP/2: Mitigating HOL blocking</vt:lpstr>
      <vt:lpstr>HTTP/2: Mitigating HOL blocking</vt:lpstr>
      <vt:lpstr>HTTP/2 Performance Improvements</vt:lpstr>
      <vt:lpstr>HTTP/2 server push</vt:lpstr>
      <vt:lpstr>HTTP/2 to HTTP/3</vt:lpstr>
      <vt:lpstr>Tracking Web Clients  via HTTP Cookies</vt:lpstr>
      <vt:lpstr>Maintaining user/server state: cookies</vt:lpstr>
      <vt:lpstr>Maintaining user/server state: cookies</vt:lpstr>
      <vt:lpstr>User-server interaction: cookies</vt:lpstr>
      <vt:lpstr>Cookies: usefulness vs privacy exposure</vt:lpstr>
      <vt:lpstr>Third Party Cookies</vt:lpstr>
      <vt:lpstr>Why is DNS needed?</vt:lpstr>
      <vt:lpstr>What is DNS: services, structure</vt:lpstr>
      <vt:lpstr>What is Domain Name System (DNS)?</vt:lpstr>
      <vt:lpstr>Domain Name System</vt:lpstr>
      <vt:lpstr>Domain Names</vt:lpstr>
      <vt:lpstr>DNS system: 4 parts</vt:lpstr>
      <vt:lpstr>DNS: 4 Major Parts</vt:lpstr>
      <vt:lpstr>DNS: defines a hierarchical name space</vt:lpstr>
      <vt:lpstr>DNS Namespace Governance</vt:lpstr>
      <vt:lpstr>Top-Level Domains</vt:lpstr>
      <vt:lpstr>Second-level Domains</vt:lpstr>
      <vt:lpstr>DNS Name Servers</vt:lpstr>
      <vt:lpstr>The Root Nameservers</vt:lpstr>
      <vt:lpstr>DNS Root Name Servers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dc:description/>
  <cp:lastModifiedBy>Tianyuan Yu</cp:lastModifiedBy>
  <cp:revision>433</cp:revision>
  <cp:lastPrinted>2025-01-08T04:49:55Z</cp:lastPrinted>
  <dcterms:created xsi:type="dcterms:W3CDTF">2016-04-04T16:41:52Z</dcterms:created>
  <dcterms:modified xsi:type="dcterms:W3CDTF">2025-01-13T18:56:44Z</dcterms:modified>
</cp:coreProperties>
</file>