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75" r:id="rId1"/>
  </p:sldMasterIdLst>
  <p:notesMasterIdLst>
    <p:notesMasterId r:id="rId51"/>
  </p:notesMasterIdLst>
  <p:handoutMasterIdLst>
    <p:handoutMasterId r:id="rId52"/>
  </p:handoutMasterIdLst>
  <p:sldIdLst>
    <p:sldId id="439" r:id="rId2"/>
    <p:sldId id="433" r:id="rId3"/>
    <p:sldId id="455" r:id="rId4"/>
    <p:sldId id="537" r:id="rId5"/>
    <p:sldId id="522" r:id="rId6"/>
    <p:sldId id="458" r:id="rId7"/>
    <p:sldId id="539" r:id="rId8"/>
    <p:sldId id="538" r:id="rId9"/>
    <p:sldId id="452" r:id="rId10"/>
    <p:sldId id="406" r:id="rId11"/>
    <p:sldId id="529" r:id="rId12"/>
    <p:sldId id="530" r:id="rId13"/>
    <p:sldId id="401" r:id="rId14"/>
    <p:sldId id="462" r:id="rId15"/>
    <p:sldId id="527" r:id="rId16"/>
    <p:sldId id="532" r:id="rId17"/>
    <p:sldId id="507" r:id="rId18"/>
    <p:sldId id="1174" r:id="rId19"/>
    <p:sldId id="345" r:id="rId20"/>
    <p:sldId id="323" r:id="rId21"/>
    <p:sldId id="1121" r:id="rId22"/>
    <p:sldId id="1173" r:id="rId23"/>
    <p:sldId id="411" r:id="rId24"/>
    <p:sldId id="528" r:id="rId25"/>
    <p:sldId id="540" r:id="rId26"/>
    <p:sldId id="585" r:id="rId27"/>
    <p:sldId id="1167" r:id="rId28"/>
    <p:sldId id="533" r:id="rId29"/>
    <p:sldId id="516" r:id="rId30"/>
    <p:sldId id="509" r:id="rId31"/>
    <p:sldId id="1168" r:id="rId32"/>
    <p:sldId id="1169" r:id="rId33"/>
    <p:sldId id="1175" r:id="rId34"/>
    <p:sldId id="536" r:id="rId35"/>
    <p:sldId id="1170" r:id="rId36"/>
    <p:sldId id="1171" r:id="rId37"/>
    <p:sldId id="1172" r:id="rId38"/>
    <p:sldId id="261" r:id="rId39"/>
    <p:sldId id="506" r:id="rId40"/>
    <p:sldId id="1166" r:id="rId41"/>
    <p:sldId id="531" r:id="rId42"/>
    <p:sldId id="351" r:id="rId43"/>
    <p:sldId id="270" r:id="rId44"/>
    <p:sldId id="375" r:id="rId45"/>
    <p:sldId id="415" r:id="rId46"/>
    <p:sldId id="519" r:id="rId47"/>
    <p:sldId id="518" r:id="rId48"/>
    <p:sldId id="343" r:id="rId49"/>
    <p:sldId id="510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16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16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16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16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85000"/>
      <a:buFont typeface="ZapfDingbats" pitchFamily="82" charset="2"/>
      <a:defRPr sz="16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0B26FF"/>
    <a:srgbClr val="3A1FFF"/>
    <a:srgbClr val="FFBCB7"/>
    <a:srgbClr val="FAFF77"/>
    <a:srgbClr val="FFFFB9"/>
    <a:srgbClr val="CF0000"/>
    <a:srgbClr val="FFFF00"/>
    <a:srgbClr val="FFDF00"/>
    <a:srgbClr val="884B02"/>
    <a:srgbClr val="E6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9"/>
    <p:restoredTop sz="88356" autoAdjust="0"/>
  </p:normalViewPr>
  <p:slideViewPr>
    <p:cSldViewPr snapToGrid="0">
      <p:cViewPr>
        <p:scale>
          <a:sx n="110" d="100"/>
          <a:sy n="110" d="100"/>
        </p:scale>
        <p:origin x="93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22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60B9023D-618D-EE44-B688-439F66D66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75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0818979-8558-F343-9A3F-C5F7F0BCDE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51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FCB0A-1894-6945-B0AF-951F1B99714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45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A58AF-71EE-A846-A672-3BCA17913207}" type="slidenum">
              <a:rPr lang="en-US"/>
              <a:pPr/>
              <a:t>11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Essentially the clients of the DNS system are the caching servers, which get request from the stub-resolvers</a:t>
            </a:r>
          </a:p>
          <a:p>
            <a:pPr eaLnBrk="1" hangingPunct="1"/>
            <a:r>
              <a:rPr lang="en-US" dirty="0"/>
              <a:t>A stub-resolver is implemented in every operating system and they only forward requests from the applications to the caching servers.</a:t>
            </a:r>
          </a:p>
          <a:p>
            <a:pPr eaLnBrk="1" hangingPunct="1"/>
            <a:r>
              <a:rPr lang="en-US" dirty="0"/>
              <a:t>For example assuming that…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Later on if another stub-resolver asks the same question the caching server can reply directly with the cached record without querying the name-servers.  </a:t>
            </a:r>
          </a:p>
        </p:txBody>
      </p:sp>
    </p:spTree>
    <p:extLst>
      <p:ext uri="{BB962C8B-B14F-4D97-AF65-F5344CB8AC3E}">
        <p14:creationId xmlns:p14="http://schemas.microsoft.com/office/powerpoint/2010/main" val="1228842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A58AF-71EE-A846-A672-3BCA17913207}" type="slidenum">
              <a:rPr lang="en-US"/>
              <a:pPr/>
              <a:t>12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Essentially the clients of the DNS system are the caching servers, which get request from the stub-resolvers</a:t>
            </a:r>
          </a:p>
          <a:p>
            <a:pPr eaLnBrk="1" hangingPunct="1"/>
            <a:r>
              <a:rPr lang="en-US" dirty="0"/>
              <a:t>A stub-resolver is implemented in every operating system and they only forward requests from the applications to the caching servers.</a:t>
            </a:r>
          </a:p>
          <a:p>
            <a:pPr eaLnBrk="1" hangingPunct="1"/>
            <a:r>
              <a:rPr lang="en-US" dirty="0"/>
              <a:t>For example assuming that…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/>
              <a:t>Later on if another stub-resolver asks the same question the caching server can reply directly with the cached record without querying the name-servers.  </a:t>
            </a:r>
          </a:p>
        </p:txBody>
      </p:sp>
    </p:spTree>
    <p:extLst>
      <p:ext uri="{BB962C8B-B14F-4D97-AF65-F5344CB8AC3E}">
        <p14:creationId xmlns:p14="http://schemas.microsoft.com/office/powerpoint/2010/main" val="928542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5E243E-64C6-BB4A-A512-EEE7BB0598D4}" type="slidenum">
              <a:rPr lang="en-US"/>
              <a:pPr/>
              <a:t>13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9EA10-61E4-C38A-918B-68643B41D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34B3461B-28AB-4A67-0EEB-C66AE39FDF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91C0A15-B618-66F3-193B-4EF74833C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856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4C26C-BD48-463A-BF85-55199D042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E4A363B0-8992-5061-5E27-49BB9B372F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204DEDF4-1EC5-1CEC-4C3F-4A10100698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273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4B049-497E-0242-AE03-D6916837B89B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62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95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44CC0-D6F8-A641-8C52-6F8BA7368568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64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lvl="0"/>
            <a:r>
              <a:rPr lang="en-US" dirty="0"/>
              <a:t>MX preference</a:t>
            </a:r>
            <a:r>
              <a:rPr lang="en-US" baseline="0" dirty="0"/>
              <a:t> specifies the preference given to this RR among others at the same owner.  Lower values are preferred.</a:t>
            </a:r>
            <a:endParaRPr lang="en-US" dirty="0"/>
          </a:p>
          <a:p>
            <a:pPr lvl="0"/>
            <a:r>
              <a:rPr lang="en-US" dirty="0"/>
              <a:t>NS RR and associated A RR are </a:t>
            </a:r>
            <a:r>
              <a:rPr lang="en-US" dirty="0">
                <a:solidFill>
                  <a:srgbClr val="0000FF"/>
                </a:solidFill>
              </a:rPr>
              <a:t>infrastructure RRs, </a:t>
            </a:r>
            <a:r>
              <a:rPr lang="en-US" dirty="0"/>
              <a:t>not user data; used solely by the DNS system itself</a:t>
            </a:r>
          </a:p>
          <a:p>
            <a:r>
              <a:rPr lang="en-US" dirty="0"/>
              <a:t>Talked</a:t>
            </a:r>
            <a:r>
              <a:rPr lang="en-US" baseline="0" dirty="0"/>
              <a:t> 7 types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68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62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19F29-2143-E878-A964-577BC614F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239D9F-2A1F-A4C5-E748-86805C09A8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CED88E-D799-D3A4-6FD3-44790AB5E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A5032-7216-BCE9-979B-1C98762D60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24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4B049-497E-0242-AE03-D6916837B89B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62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/>
              <a:t>labels          63 octets or less</a:t>
            </a:r>
          </a:p>
          <a:p>
            <a:r>
              <a:rPr lang="en-US" dirty="0"/>
              <a:t>names         255 octets or less</a:t>
            </a:r>
          </a:p>
          <a:p>
            <a:r>
              <a:rPr lang="en-US" dirty="0"/>
              <a:t>TTL             positive values of a signed 32 bit number.</a:t>
            </a:r>
          </a:p>
          <a:p>
            <a:r>
              <a:rPr lang="en-US" dirty="0"/>
              <a:t>UDP messages    512 octets or less</a:t>
            </a:r>
          </a:p>
        </p:txBody>
      </p:sp>
    </p:spTree>
    <p:extLst>
      <p:ext uri="{BB962C8B-B14F-4D97-AF65-F5344CB8AC3E}">
        <p14:creationId xmlns:p14="http://schemas.microsoft.com/office/powerpoint/2010/main" val="325936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8A84D7-85A1-B649-9117-42898AC484D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The DNS has a hierarchical structure, composed by multiple administrative domains.</a:t>
            </a:r>
          </a:p>
          <a:p>
            <a:pPr eaLnBrk="1" hangingPunct="1"/>
            <a:r>
              <a:rPr lang="en-US" dirty="0"/>
              <a:t>Each domain is called zone: On the very top there is the root zone, and below that the top level domains, such as com, net, edu…</a:t>
            </a:r>
          </a:p>
          <a:p>
            <a:pPr eaLnBrk="1" hangingPunct="1"/>
            <a:r>
              <a:rPr lang="en-US" dirty="0"/>
              <a:t>Each zone</a:t>
            </a:r>
            <a:r>
              <a:rPr lang="en-US" baseline="0" dirty="0"/>
              <a:t> is</a:t>
            </a:r>
            <a:r>
              <a:rPr lang="en-US" dirty="0"/>
              <a:t> served by more servers, called name-servers. Each server stores all the names that belong to the zone in resource record</a:t>
            </a:r>
          </a:p>
          <a:p>
            <a:pPr eaLnBrk="1" hangingPunct="1"/>
            <a:r>
              <a:rPr lang="en-US" dirty="0"/>
              <a:t>Each resource record, apart from name and value, has a certain type and a TTL value.</a:t>
            </a:r>
          </a:p>
          <a:p>
            <a:pPr eaLnBrk="1" hangingPunct="1"/>
            <a:r>
              <a:rPr lang="en-US" dirty="0"/>
              <a:t>For example NS records are used to give the names of the name-servers and A records give the IP address</a:t>
            </a:r>
          </a:p>
          <a:p>
            <a:pPr eaLnBrk="1" hangingPunct="1"/>
            <a:r>
              <a:rPr lang="en-US" dirty="0"/>
              <a:t>Finally the name-server information of a zone is stored at the parent zone also in order to connect the DNS tree </a:t>
            </a:r>
          </a:p>
        </p:txBody>
      </p:sp>
    </p:spTree>
    <p:extLst>
      <p:ext uri="{BB962C8B-B14F-4D97-AF65-F5344CB8AC3E}">
        <p14:creationId xmlns:p14="http://schemas.microsoft.com/office/powerpoint/2010/main" val="159684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4C708-26FD-1D41-A04A-8636A0136E0F}" type="slidenum">
              <a:rPr lang="en-US"/>
              <a:pPr/>
              <a:t>28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6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What’s T and Z in timestamp? When “Z” (Zulu) is tacked on the end of a time: that time is UTC, so really the literal Z is part of the time. </a:t>
            </a:r>
            <a:r>
              <a:rPr lang="en-US" sz="1600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The T is just a literal to separate the date from the time, and the Z means “zero hour offset” also known as “Zulu time” (UTC)</a:t>
            </a:r>
            <a:r>
              <a:rPr lang="en-US" sz="16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Monaco" pitchFamily="2" charset="77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endParaRPr lang="en-US" sz="1600" dirty="0">
              <a:latin typeface="Monaco" pitchFamily="2" charset="77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NOT routing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0FCB0A-1894-6945-B0AF-951F1B9971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587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Why called proxy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0FC1-029F-A148-AC5F-D4914E230E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01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818979-8558-F343-9A3F-C5F7F0BCDEE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513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0FC1-029F-A148-AC5F-D4914E230EB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67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02B55D-0D13-BC43-B1AB-136BF34F33D2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204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400" dirty="0"/>
              <a:t>These vulnerabilities</a:t>
            </a:r>
            <a:r>
              <a:rPr lang="en-US" sz="2400" baseline="0" dirty="0"/>
              <a:t> identified early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0195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40FC1-029F-A148-AC5F-D4914E230EB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19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56B5E-A4EA-A361-E3F7-A4012BD42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AF454F-3F69-740D-139C-779AF619E0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CCFC48-7CF9-3D4F-BBC2-66904F7456F1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45B7ED66-D372-81FD-421F-90CD8AF6304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F8F9FDA8-13ED-7CCF-4C86-8ADD56FD7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09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5C784-74DE-CB3E-D2F7-D62F69BEA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367A6A-F815-D8AC-5CB1-50D17096D3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BD87F5-BDDA-3E4B-92E7-0473DFBD0B1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195557D3-1882-0771-D836-572F1BC1B2E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9935086F-776D-A775-17D8-F7CD29506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63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401B3-1A1C-227C-B2AA-41CD3D250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78125BC-F104-A1A7-A8A9-9AD53F8D0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765EDA-39BB-CA44-8714-169448876FC9}" type="slidenum">
              <a:rPr lang="en-US"/>
              <a:pPr/>
              <a:t>43</a:t>
            </a:fld>
            <a:endParaRPr 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CB6F7826-E578-FD03-7C35-0DA2EA376F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D5775FE3-D70D-AB4E-8188-A09BA8DB0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6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Times New Roman" charset="0"/>
              <a:ea typeface="MS PGothic" charset="-128"/>
            </a:endParaRPr>
          </a:p>
          <a:p>
            <a:r>
              <a:rPr lang="en-US" altLang="x-none" dirty="0">
                <a:latin typeface="Times New Roman" charset="0"/>
                <a:ea typeface="MS PGothic" charset="-128"/>
              </a:rPr>
              <a:t>Root zone file lists the names and numeric IP addresses of the authoritative DNS servers for all top-level domains (TLDs) 	</a:t>
            </a:r>
          </a:p>
          <a:p>
            <a:pPr eaLnBrk="1" hangingPunct="1"/>
            <a:endParaRPr lang="zh-CN" altLang="en-US" dirty="0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369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59726-57B9-50B4-FDB3-1B2D62423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8CFB1D93-D36D-1201-C904-AD24C4A1F1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94953C-6F33-164D-8E76-5F006B036E91}" type="slidenum">
              <a:rPr lang="en-US"/>
              <a:pPr/>
              <a:t>44</a:t>
            </a:fld>
            <a:endParaRPr 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2438C6C-E9D1-86F2-AFB5-0DD3EDAF8D8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BF6F9EA-E2DF-ADC3-F857-A841CF48E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Let’s see with a simple example how to configure a new DNS zone. </a:t>
            </a:r>
          </a:p>
          <a:p>
            <a:pPr eaLnBrk="1" hangingPunct="1"/>
            <a:r>
              <a:rPr lang="en-US" dirty="0"/>
              <a:t>Later on I will use the same example in order to illustrate 4 types of configuration errors that can happen:</a:t>
            </a:r>
          </a:p>
          <a:p>
            <a:pPr eaLnBrk="1" hangingPunct="1"/>
            <a:r>
              <a:rPr lang="en-US" dirty="0"/>
              <a:t>Let’s assume that we want to create a new zone: </a:t>
            </a:r>
            <a:r>
              <a:rPr lang="en-US" dirty="0" err="1"/>
              <a:t>foo.edu</a:t>
            </a:r>
            <a:r>
              <a:rPr lang="en-US" dirty="0"/>
              <a:t>, with a redundancy of two servers</a:t>
            </a:r>
          </a:p>
          <a:p>
            <a:pPr eaLnBrk="1" hangingPunct="1"/>
            <a:r>
              <a:rPr lang="en-US" dirty="0"/>
              <a:t>First we have to configure the name-servers one primary and one secondary (i.e. one know the presence of the other)</a:t>
            </a:r>
          </a:p>
          <a:p>
            <a:pPr eaLnBrk="1" hangingPunct="1"/>
            <a:r>
              <a:rPr lang="en-US" dirty="0"/>
              <a:t>Then we have to add the name-server information into the zone, and also add any other records we want</a:t>
            </a:r>
          </a:p>
          <a:p>
            <a:pPr eaLnBrk="1" hangingPunct="1"/>
            <a:r>
              <a:rPr lang="en-US" dirty="0"/>
              <a:t>Finally we have to copy the name-server information to the parent zone</a:t>
            </a:r>
          </a:p>
          <a:p>
            <a:pPr eaLnBrk="1" hangingPunct="1"/>
            <a:r>
              <a:rPr lang="en-US" dirty="0"/>
              <a:t>After all that the new delegation is complete.</a:t>
            </a:r>
          </a:p>
          <a:p>
            <a:pPr eaLnBrk="1" hangingPunct="1"/>
            <a:r>
              <a:rPr lang="en-US" dirty="0"/>
              <a:t>So, the configuration of a new zone is an easy 3-Step process.   But can something go wrong? </a:t>
            </a:r>
          </a:p>
        </p:txBody>
      </p:sp>
    </p:spTree>
    <p:extLst>
      <p:ext uri="{BB962C8B-B14F-4D97-AF65-F5344CB8AC3E}">
        <p14:creationId xmlns:p14="http://schemas.microsoft.com/office/powerpoint/2010/main" val="601806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4B049-497E-0242-AE03-D6916837B89B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162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/>
              <a:t>7 types as</a:t>
            </a:r>
            <a:r>
              <a:rPr lang="en-US" baseline="0" dirty="0"/>
              <a:t> defined in 1035 (more types now, some for DNSSEC); 00 = \0 = 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691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charset="0"/>
                <a:ea typeface="SimSun" charset="-122"/>
              </a:rPr>
              <a:t>Verisign contract for .com 2018-2024; .com had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135.6 million domain names by 6/30/2018 (3-4% growth/year)</a:t>
            </a:r>
            <a:endParaRPr lang="zh-CN" altLang="en-US" dirty="0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622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zh-CN" altLang="en-US" dirty="0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399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A classification of roles in the operation of a domain name space</a:t>
            </a:r>
          </a:p>
          <a:p>
            <a:pPr eaLnBrk="1" hangingPunct="1"/>
            <a:endParaRPr lang="zh-CN" altLang="en-US">
              <a:latin typeface="Times New Roman" charset="0"/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457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8A84D7-85A1-B649-9117-42898AC484D4}" type="slidenum">
              <a:rPr lang="en-US"/>
              <a:pPr/>
              <a:t>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The DNS has a hierarchical structure, composed by multiple administrative domains.</a:t>
            </a:r>
          </a:p>
          <a:p>
            <a:pPr eaLnBrk="1" hangingPunct="1"/>
            <a:r>
              <a:rPr lang="en-US" dirty="0"/>
              <a:t>Each domain is called zone: On the very top there is the root zone, and below that the top level domains, such as com, net, edu…</a:t>
            </a:r>
          </a:p>
          <a:p>
            <a:pPr eaLnBrk="1" hangingPunct="1"/>
            <a:r>
              <a:rPr lang="en-US" dirty="0"/>
              <a:t>Zones are served by one or more servers, called name-servers. </a:t>
            </a:r>
          </a:p>
          <a:p>
            <a:pPr eaLnBrk="1" hangingPunct="1"/>
            <a:r>
              <a:rPr lang="en-US" dirty="0"/>
              <a:t>Each server stores all the names that belong to the zone in a data-structure called resource record</a:t>
            </a:r>
          </a:p>
          <a:p>
            <a:pPr eaLnBrk="1" hangingPunct="1"/>
            <a:r>
              <a:rPr lang="en-US" dirty="0"/>
              <a:t>Each resource record, apart from each name and each value, has a certain type and a TTL value.</a:t>
            </a:r>
          </a:p>
          <a:p>
            <a:pPr eaLnBrk="1" hangingPunct="1"/>
            <a:r>
              <a:rPr lang="en-US" dirty="0"/>
              <a:t>For example NS records are used to give the names of the name-servers and A records give the IP address</a:t>
            </a:r>
          </a:p>
          <a:p>
            <a:pPr eaLnBrk="1" hangingPunct="1"/>
            <a:r>
              <a:rPr lang="en-US" dirty="0"/>
              <a:t>Finally the name-server information of a zone is stored at the parent zone also in order to connect the DNS tree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A58AF-71EE-A846-A672-3BCA17913207}" type="slidenum">
              <a:rPr lang="en-US"/>
              <a:pPr/>
              <a:t>8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3A58AF-71EE-A846-A672-3BCA17913207}" type="slidenum">
              <a:rPr lang="en-US"/>
              <a:pPr/>
              <a:t>10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Essentially the clients of the DNS system are the caching servers, which get request from the stub-resolvers</a:t>
            </a:r>
          </a:p>
          <a:p>
            <a:pPr eaLnBrk="1" hangingPunct="1"/>
            <a:r>
              <a:rPr lang="en-US" dirty="0"/>
              <a:t>A stub-resolver is implemented in every operating system and they only forward requests from the applications to the caching servers.</a:t>
            </a:r>
          </a:p>
          <a:p>
            <a:pPr eaLnBrk="1" hangingPunct="1"/>
            <a:r>
              <a:rPr lang="en-US" dirty="0"/>
              <a:t>For example assuming that…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Later on if another stub-resolver asks the same question the caching server can reply directly with the cached record without querying the name-servers.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51625"/>
            <a:ext cx="19050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D9AB24-19B2-9347-983F-0743812D18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51625"/>
            <a:ext cx="19050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3CB6BD-DFAA-F843-8094-7F28DE7E55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669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669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51625"/>
            <a:ext cx="19050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335E57-268A-A34D-81D5-2A7C4E094F6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984250"/>
            <a:ext cx="4235450" cy="5684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84250"/>
            <a:ext cx="4237038" cy="2765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902075"/>
            <a:ext cx="4237038" cy="2767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117512" y="6667500"/>
            <a:ext cx="1026488" cy="190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4343400" y="6673850"/>
            <a:ext cx="457200" cy="1841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D5CAB52-8798-8B49-8930-5B044F4ECA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C4CC88-DB17-A246-88EC-FCD4DAE51F6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4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723E0E-4F07-CD49-BE2C-9BB645675CF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51625"/>
            <a:ext cx="19050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6801BB-55B3-E942-B464-7A97F7A7678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984250"/>
            <a:ext cx="4235450" cy="5684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84250"/>
            <a:ext cx="4237038" cy="5684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B3E398-9B09-D048-8AEE-D2E40904206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EDD4C6-EC24-C84D-BE8A-D1EDD166C5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481967-A08F-0A45-977A-839BE59CFC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651625"/>
            <a:ext cx="19050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4E310D-C5B0-D842-AA30-B7CDBB819B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51625"/>
            <a:ext cx="19050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98B5398-63F3-3A43-823C-D3A2FACC9CE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51625"/>
            <a:ext cx="1905000" cy="206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D5DFB0-CE68-0944-9331-E1309FAE5D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3037" y="935279"/>
            <a:ext cx="8915534" cy="573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49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701405"/>
            <a:ext cx="1026488" cy="1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ts val="0"/>
              </a:spcBef>
              <a:defRPr sz="1000">
                <a:solidFill>
                  <a:srgbClr val="000099"/>
                </a:solidFill>
                <a:latin typeface="Helvetica Neue" pitchFamily="-65" charset="0"/>
              </a:defRPr>
            </a:lvl1pPr>
          </a:lstStyle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2549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673850"/>
            <a:ext cx="457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ts val="0"/>
              </a:spcBef>
              <a:defRPr sz="1000">
                <a:solidFill>
                  <a:srgbClr val="000099"/>
                </a:solidFill>
                <a:latin typeface="Helvetica Neue" pitchFamily="-65" charset="0"/>
              </a:defRPr>
            </a:lvl1pPr>
          </a:lstStyle>
          <a:p>
            <a:pPr>
              <a:defRPr/>
            </a:pPr>
            <a:fld id="{58EC7C32-C26D-9C4F-8EDC-8B14176253F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90" r:id="rId13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Helvetica Neue"/>
          <a:ea typeface="+mj-ea"/>
          <a:cs typeface="Helvetica Neue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Britannic Bold" pitchFamily="-65" charset="0"/>
        </a:defRPr>
      </a:lvl9pPr>
    </p:titleStyle>
    <p:bodyStyle>
      <a:lvl1pPr marL="342900" indent="-342900" algn="l" rtl="0" eaLnBrk="1" fontAlgn="base" hangingPunct="1">
        <a:spcBef>
          <a:spcPts val="1200"/>
        </a:spcBef>
        <a:spcAft>
          <a:spcPts val="300"/>
        </a:spcAft>
        <a:buClr>
          <a:srgbClr val="000099"/>
        </a:buClr>
        <a:buFont typeface="Wingdings" pitchFamily="-65" charset="2"/>
        <a:buChar char="w"/>
        <a:defRPr sz="3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742950" indent="-285750" algn="l" rtl="0" eaLnBrk="1" fontAlgn="base" hangingPunct="1">
        <a:spcBef>
          <a:spcPts val="300"/>
        </a:spcBef>
        <a:spcAft>
          <a:spcPts val="0"/>
        </a:spcAft>
        <a:buClr>
          <a:srgbClr val="000099"/>
        </a:buClr>
        <a:buSzPct val="50000"/>
        <a:buFont typeface="Wingdings" pitchFamily="-65" charset="2"/>
        <a:buChar char="n"/>
        <a:defRPr sz="2800">
          <a:solidFill>
            <a:schemeClr val="tx1"/>
          </a:solidFill>
          <a:latin typeface="Helvetica Neue"/>
          <a:ea typeface="ＭＳ Ｐゴシック" pitchFamily="-65" charset="-128"/>
          <a:cs typeface="Helvetica Neue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lr>
          <a:srgbClr val="000099"/>
        </a:buClr>
        <a:buSzPct val="60000"/>
        <a:buFont typeface="Wingdings" pitchFamily="-65" charset="2"/>
        <a:buChar char="l"/>
        <a:defRPr sz="2400">
          <a:solidFill>
            <a:schemeClr val="tx1"/>
          </a:solidFill>
          <a:latin typeface="Helvetica Neue"/>
          <a:ea typeface="ＭＳ Ｐゴシック" pitchFamily="-65" charset="-128"/>
          <a:cs typeface="Helvetica Neue"/>
        </a:defRPr>
      </a:lvl3pPr>
      <a:lvl4pPr marL="1600200" indent="-228600" algn="l" rtl="0" eaLnBrk="1" fontAlgn="base" hangingPunct="1">
        <a:spcBef>
          <a:spcPct val="10000"/>
        </a:spcBef>
        <a:spcAft>
          <a:spcPct val="0"/>
        </a:spcAft>
        <a:buClr>
          <a:srgbClr val="000099"/>
        </a:buClr>
        <a:buSzPct val="50000"/>
        <a:buFont typeface="Monotype Sorts" pitchFamily="-65" charset="2"/>
        <a:buChar char="s"/>
        <a:defRPr sz="2000">
          <a:solidFill>
            <a:schemeClr val="tx1"/>
          </a:solidFill>
          <a:latin typeface="Helvetica Neue"/>
          <a:ea typeface="ＭＳ Ｐゴシック" pitchFamily="-65" charset="-128"/>
          <a:cs typeface="Helvetica Neue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60000"/>
        <a:buFont typeface="Monotype Sorts" pitchFamily="-65" charset="2"/>
        <a:buChar char="t"/>
        <a:defRPr sz="2000">
          <a:solidFill>
            <a:schemeClr val="tx1"/>
          </a:solidFill>
          <a:latin typeface="Helvetica Neue"/>
          <a:ea typeface="ＭＳ Ｐゴシック" pitchFamily="-65" charset="-128"/>
          <a:cs typeface="Helvetica Neue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60000"/>
        <a:buFont typeface="Monotype Sorts" pitchFamily="-65" charset="2"/>
        <a:buChar char="t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60000"/>
        <a:buFont typeface="Monotype Sorts" pitchFamily="-65" charset="2"/>
        <a:buChar char="t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60000"/>
        <a:buFont typeface="Monotype Sorts" pitchFamily="-65" charset="2"/>
        <a:buChar char="t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60000"/>
        <a:buFont typeface="Monotype Sorts" pitchFamily="-65" charset="2"/>
        <a:buChar char="t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tiff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tiff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tiff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webinterfac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tif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ucla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oot-servers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ycas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an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7" Type="http://schemas.openxmlformats.org/officeDocument/2006/relationships/hyperlink" Target="http://www.ucla.edu&#8217;s/" TargetMode="External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ucla.edu/" TargetMode="External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4.tiff"/><Relationship Id="rId4" Type="http://schemas.openxmlformats.org/officeDocument/2006/relationships/image" Target="../media/image21.tif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tmetrix.com/why-use-a-%20cdn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CS118 Lecture-5: Continue with DNS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63037" y="1789043"/>
            <a:ext cx="3969576" cy="4880044"/>
          </a:xfrm>
        </p:spPr>
        <p:txBody>
          <a:bodyPr>
            <a:normAutofit/>
          </a:bodyPr>
          <a:lstStyle/>
          <a:p>
            <a:r>
              <a:rPr lang="en-US" dirty="0"/>
              <a:t>Brief intro to DNS protocol</a:t>
            </a:r>
          </a:p>
          <a:p>
            <a:r>
              <a:rPr lang="en-US" dirty="0"/>
              <a:t>DNS performance and resiliency</a:t>
            </a:r>
          </a:p>
          <a:p>
            <a:r>
              <a:rPr lang="en-US" dirty="0"/>
              <a:t>DNS and CDN</a:t>
            </a:r>
          </a:p>
          <a:p>
            <a:r>
              <a:rPr lang="en-US" dirty="0"/>
              <a:t>DNS and network security</a:t>
            </a:r>
          </a:p>
        </p:txBody>
      </p:sp>
      <p:pic>
        <p:nvPicPr>
          <p:cNvPr id="9" name="Picture 8" descr="fig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3737" y="1640758"/>
            <a:ext cx="3334068" cy="4334288"/>
          </a:xfrm>
          <a:prstGeom prst="rect">
            <a:avLst/>
          </a:prstGeom>
        </p:spPr>
      </p:pic>
      <p:sp>
        <p:nvSpPr>
          <p:cNvPr id="12" name="Left Arrow 11">
            <a:extLst>
              <a:ext uri="{FF2B5EF4-FFF2-40B4-BE49-F238E27FC236}">
                <a16:creationId xmlns:a16="http://schemas.microsoft.com/office/drawing/2014/main" id="{2219BF60-27D6-B145-9D59-8FADCA12713E}"/>
              </a:ext>
            </a:extLst>
          </p:cNvPr>
          <p:cNvSpPr/>
          <p:nvPr/>
        </p:nvSpPr>
        <p:spPr>
          <a:xfrm>
            <a:off x="6996782" y="2424438"/>
            <a:ext cx="2019896" cy="419904"/>
          </a:xfrm>
          <a:prstGeom prst="leftArrow">
            <a:avLst/>
          </a:prstGeom>
          <a:solidFill>
            <a:srgbClr val="00CC99"/>
          </a:solidFill>
          <a:ln w="25400" cap="flat" cmpd="sng" algn="ctr">
            <a:solidFill>
              <a:srgbClr val="00CC99">
                <a:shade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BECB87-439C-4149-937A-DFA4D407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001915-0CC7-FD4A-890E-00CD98BE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4386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99798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Steps of Actions in Resolving a Name</a:t>
            </a:r>
          </a:p>
        </p:txBody>
      </p:sp>
      <p:sp>
        <p:nvSpPr>
          <p:cNvPr id="266243" name="Oval 3"/>
          <p:cNvSpPr>
            <a:spLocks noChangeArrowheads="1"/>
          </p:cNvSpPr>
          <p:nvPr/>
        </p:nvSpPr>
        <p:spPr bwMode="auto">
          <a:xfrm>
            <a:off x="4343400" y="1828800"/>
            <a:ext cx="3962400" cy="9906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3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2057400"/>
            <a:ext cx="381000" cy="609600"/>
            <a:chOff x="864" y="528"/>
            <a:chExt cx="432" cy="336"/>
          </a:xfrm>
        </p:grpSpPr>
        <p:sp>
          <p:nvSpPr>
            <p:cNvPr id="266245" name="AutoShape 5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46" name="AutoShape 6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47" name="AutoShape 7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705600" y="1676400"/>
            <a:ext cx="381000" cy="609600"/>
            <a:chOff x="864" y="528"/>
            <a:chExt cx="432" cy="336"/>
          </a:xfrm>
        </p:grpSpPr>
        <p:sp>
          <p:nvSpPr>
            <p:cNvPr id="266249" name="AutoShape 9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0" name="AutoShape 10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1" name="AutoShape 11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315200" y="1828800"/>
            <a:ext cx="381000" cy="609600"/>
            <a:chOff x="864" y="528"/>
            <a:chExt cx="432" cy="336"/>
          </a:xfrm>
        </p:grpSpPr>
        <p:sp>
          <p:nvSpPr>
            <p:cNvPr id="266253" name="AutoShape 13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4" name="AutoShape 14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5" name="AutoShape 15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800600" y="1828800"/>
            <a:ext cx="381000" cy="609600"/>
            <a:chOff x="864" y="528"/>
            <a:chExt cx="432" cy="336"/>
          </a:xfrm>
        </p:grpSpPr>
        <p:sp>
          <p:nvSpPr>
            <p:cNvPr id="266257" name="AutoShape 17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8" name="AutoShape 18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9" name="AutoShape 19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66260" name="Oval 20"/>
          <p:cNvSpPr>
            <a:spLocks noChangeArrowheads="1"/>
          </p:cNvSpPr>
          <p:nvPr/>
        </p:nvSpPr>
        <p:spPr bwMode="auto">
          <a:xfrm>
            <a:off x="3124200" y="34290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net.</a:t>
            </a: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657600" y="3276600"/>
            <a:ext cx="381000" cy="609600"/>
            <a:chOff x="864" y="528"/>
            <a:chExt cx="432" cy="336"/>
          </a:xfrm>
        </p:grpSpPr>
        <p:sp>
          <p:nvSpPr>
            <p:cNvPr id="266262" name="AutoShape 22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63" name="AutoShape 23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64" name="AutoShape 24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4953000" y="3124200"/>
            <a:ext cx="381000" cy="609600"/>
            <a:chOff x="864" y="528"/>
            <a:chExt cx="432" cy="336"/>
          </a:xfrm>
        </p:grpSpPr>
        <p:sp>
          <p:nvSpPr>
            <p:cNvPr id="266266" name="AutoShape 26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67" name="AutoShape 27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68" name="AutoShape 28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66269" name="Oval 29"/>
          <p:cNvSpPr>
            <a:spLocks noChangeArrowheads="1"/>
          </p:cNvSpPr>
          <p:nvPr/>
        </p:nvSpPr>
        <p:spPr bwMode="auto">
          <a:xfrm>
            <a:off x="5943600" y="38100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edu.</a:t>
            </a:r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6477000" y="3733800"/>
            <a:ext cx="381000" cy="609600"/>
            <a:chOff x="864" y="528"/>
            <a:chExt cx="432" cy="336"/>
          </a:xfrm>
        </p:grpSpPr>
        <p:sp>
          <p:nvSpPr>
            <p:cNvPr id="266271" name="AutoShape 31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72" name="AutoShape 32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73" name="AutoShape 33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7772400" y="3581400"/>
            <a:ext cx="381000" cy="609600"/>
            <a:chOff x="864" y="528"/>
            <a:chExt cx="432" cy="336"/>
          </a:xfrm>
        </p:grpSpPr>
        <p:sp>
          <p:nvSpPr>
            <p:cNvPr id="266275" name="AutoShape 35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76" name="AutoShape 36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77" name="AutoShape 37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66278" name="Oval 38"/>
          <p:cNvSpPr>
            <a:spLocks noChangeArrowheads="1"/>
          </p:cNvSpPr>
          <p:nvPr/>
        </p:nvSpPr>
        <p:spPr bwMode="auto">
          <a:xfrm>
            <a:off x="3505200" y="50292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ucla.edu.</a:t>
            </a:r>
          </a:p>
        </p:txBody>
      </p: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3810000" y="4953000"/>
            <a:ext cx="381000" cy="609600"/>
            <a:chOff x="864" y="528"/>
            <a:chExt cx="432" cy="336"/>
          </a:xfrm>
        </p:grpSpPr>
        <p:sp>
          <p:nvSpPr>
            <p:cNvPr id="266280" name="AutoShape 40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81" name="AutoShape 41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82" name="AutoShape 42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5638800" y="4800600"/>
            <a:ext cx="381000" cy="609600"/>
            <a:chOff x="864" y="528"/>
            <a:chExt cx="432" cy="336"/>
          </a:xfrm>
        </p:grpSpPr>
        <p:sp>
          <p:nvSpPr>
            <p:cNvPr id="266284" name="AutoShape 44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85" name="AutoShape 45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86" name="AutoShape 46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34836" name="Line 47"/>
          <p:cNvSpPr>
            <a:spLocks noChangeShapeType="1"/>
          </p:cNvSpPr>
          <p:nvPr/>
        </p:nvSpPr>
        <p:spPr bwMode="auto">
          <a:xfrm flipH="1">
            <a:off x="4800600" y="2819400"/>
            <a:ext cx="3048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837" name="Line 48"/>
          <p:cNvSpPr>
            <a:spLocks noChangeShapeType="1"/>
          </p:cNvSpPr>
          <p:nvPr/>
        </p:nvSpPr>
        <p:spPr bwMode="auto">
          <a:xfrm>
            <a:off x="6553200" y="2971800"/>
            <a:ext cx="609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838" name="Line 49"/>
          <p:cNvSpPr>
            <a:spLocks noChangeShapeType="1"/>
          </p:cNvSpPr>
          <p:nvPr/>
        </p:nvSpPr>
        <p:spPr bwMode="auto">
          <a:xfrm flipH="1">
            <a:off x="6400800" y="4648200"/>
            <a:ext cx="838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6291" name="AutoShape 51"/>
          <p:cNvSpPr>
            <a:spLocks noChangeArrowheads="1"/>
          </p:cNvSpPr>
          <p:nvPr/>
        </p:nvSpPr>
        <p:spPr bwMode="auto">
          <a:xfrm>
            <a:off x="381000" y="5181600"/>
            <a:ext cx="2590800" cy="1357313"/>
          </a:xfrm>
          <a:prstGeom prst="parallelogram">
            <a:avLst>
              <a:gd name="adj" fmla="val 66577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2438400" y="4953000"/>
            <a:ext cx="304800" cy="533400"/>
            <a:chOff x="624" y="2640"/>
            <a:chExt cx="240" cy="336"/>
          </a:xfrm>
        </p:grpSpPr>
        <p:sp>
          <p:nvSpPr>
            <p:cNvPr id="266293" name="AutoShape 53"/>
            <p:cNvSpPr>
              <a:spLocks noChangeArrowheads="1"/>
            </p:cNvSpPr>
            <p:nvPr/>
          </p:nvSpPr>
          <p:spPr bwMode="auto">
            <a:xfrm>
              <a:off x="624" y="2832"/>
              <a:ext cx="240" cy="144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94" name="AutoShape 54"/>
            <p:cNvSpPr>
              <a:spLocks noChangeArrowheads="1"/>
            </p:cNvSpPr>
            <p:nvPr/>
          </p:nvSpPr>
          <p:spPr bwMode="auto">
            <a:xfrm>
              <a:off x="624" y="2736"/>
              <a:ext cx="240" cy="144"/>
            </a:xfrm>
            <a:prstGeom prst="can">
              <a:avLst>
                <a:gd name="adj" fmla="val 50000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95" name="AutoShape 55"/>
            <p:cNvSpPr>
              <a:spLocks noChangeArrowheads="1"/>
            </p:cNvSpPr>
            <p:nvPr/>
          </p:nvSpPr>
          <p:spPr bwMode="auto">
            <a:xfrm>
              <a:off x="624" y="2640"/>
              <a:ext cx="240" cy="144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8" name="Group 72"/>
          <p:cNvGrpSpPr>
            <a:grpSpLocks/>
          </p:cNvGrpSpPr>
          <p:nvPr/>
        </p:nvGrpSpPr>
        <p:grpSpPr bwMode="auto">
          <a:xfrm>
            <a:off x="76200" y="1282779"/>
            <a:ext cx="2438400" cy="3076497"/>
            <a:chOff x="288" y="1310"/>
            <a:chExt cx="1296" cy="1474"/>
          </a:xfrm>
        </p:grpSpPr>
        <p:sp>
          <p:nvSpPr>
            <p:cNvPr id="266313" name="AutoShape 73"/>
            <p:cNvSpPr>
              <a:spLocks noChangeArrowheads="1"/>
            </p:cNvSpPr>
            <p:nvPr/>
          </p:nvSpPr>
          <p:spPr bwMode="auto">
            <a:xfrm>
              <a:off x="288" y="1488"/>
              <a:ext cx="1296" cy="1296"/>
            </a:xfrm>
            <a:prstGeom prst="wedgeRectCallout">
              <a:avLst>
                <a:gd name="adj1" fmla="val 43056"/>
                <a:gd name="adj2" fmla="val 7731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864" name="Text Box 74"/>
            <p:cNvSpPr txBox="1">
              <a:spLocks noChangeArrowheads="1"/>
            </p:cNvSpPr>
            <p:nvPr/>
          </p:nvSpPr>
          <p:spPr bwMode="auto">
            <a:xfrm>
              <a:off x="603" y="1310"/>
              <a:ext cx="413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Cache</a:t>
              </a:r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9" name="Group 75"/>
          <p:cNvGrpSpPr>
            <a:grpSpLocks/>
          </p:cNvGrpSpPr>
          <p:nvPr/>
        </p:nvGrpSpPr>
        <p:grpSpPr bwMode="auto">
          <a:xfrm>
            <a:off x="2552700" y="1981200"/>
            <a:ext cx="2095500" cy="2895600"/>
            <a:chOff x="1608" y="1248"/>
            <a:chExt cx="1320" cy="1824"/>
          </a:xfrm>
        </p:grpSpPr>
        <p:sp>
          <p:nvSpPr>
            <p:cNvPr id="34861" name="Freeform 76"/>
            <p:cNvSpPr>
              <a:spLocks/>
            </p:cNvSpPr>
            <p:nvPr/>
          </p:nvSpPr>
          <p:spPr bwMode="auto">
            <a:xfrm>
              <a:off x="1608" y="1248"/>
              <a:ext cx="1320" cy="1824"/>
            </a:xfrm>
            <a:custGeom>
              <a:avLst/>
              <a:gdLst>
                <a:gd name="T0" fmla="*/ 24 w 1320"/>
                <a:gd name="T1" fmla="*/ 1824 h 1824"/>
                <a:gd name="T2" fmla="*/ 72 w 1320"/>
                <a:gd name="T3" fmla="*/ 1056 h 1824"/>
                <a:gd name="T4" fmla="*/ 456 w 1320"/>
                <a:gd name="T5" fmla="*/ 288 h 1824"/>
                <a:gd name="T6" fmla="*/ 1320 w 1320"/>
                <a:gd name="T7" fmla="*/ 0 h 18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0"/>
                <a:gd name="T13" fmla="*/ 0 h 1824"/>
                <a:gd name="T14" fmla="*/ 1320 w 1320"/>
                <a:gd name="T15" fmla="*/ 1824 h 18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0" h="1824">
                  <a:moveTo>
                    <a:pt x="24" y="1824"/>
                  </a:moveTo>
                  <a:cubicBezTo>
                    <a:pt x="12" y="1568"/>
                    <a:pt x="0" y="1312"/>
                    <a:pt x="72" y="1056"/>
                  </a:cubicBezTo>
                  <a:cubicBezTo>
                    <a:pt x="144" y="800"/>
                    <a:pt x="248" y="464"/>
                    <a:pt x="456" y="288"/>
                  </a:cubicBezTo>
                  <a:cubicBezTo>
                    <a:pt x="664" y="112"/>
                    <a:pt x="992" y="56"/>
                    <a:pt x="132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862" name="Text Box 77"/>
            <p:cNvSpPr txBox="1">
              <a:spLocks noChangeArrowheads="1"/>
            </p:cNvSpPr>
            <p:nvPr/>
          </p:nvSpPr>
          <p:spPr bwMode="auto">
            <a:xfrm>
              <a:off x="1862" y="1849"/>
              <a:ext cx="11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22" name="Group 87"/>
          <p:cNvGrpSpPr>
            <a:grpSpLocks/>
          </p:cNvGrpSpPr>
          <p:nvPr/>
        </p:nvGrpSpPr>
        <p:grpSpPr bwMode="auto">
          <a:xfrm>
            <a:off x="2111022" y="6172377"/>
            <a:ext cx="2536825" cy="400050"/>
            <a:chOff x="1344" y="3945"/>
            <a:chExt cx="1598" cy="252"/>
          </a:xfrm>
        </p:grpSpPr>
        <p:sp>
          <p:nvSpPr>
            <p:cNvPr id="34855" name="Text Box 88"/>
            <p:cNvSpPr txBox="1">
              <a:spLocks noChangeArrowheads="1"/>
            </p:cNvSpPr>
            <p:nvPr/>
          </p:nvSpPr>
          <p:spPr bwMode="auto">
            <a:xfrm>
              <a:off x="1672" y="3945"/>
              <a:ext cx="12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err="1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www.ucla.edu</a:t>
              </a:r>
              <a:r>
                <a:rPr lang="en-US" sz="2000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?</a:t>
              </a:r>
              <a:endPara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856" name="Line 89"/>
            <p:cNvSpPr>
              <a:spLocks noChangeShapeType="1"/>
            </p:cNvSpPr>
            <p:nvPr/>
          </p:nvSpPr>
          <p:spPr bwMode="auto">
            <a:xfrm flipH="1" flipV="1">
              <a:off x="1344" y="3984"/>
              <a:ext cx="38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23" name="Group 90"/>
          <p:cNvGrpSpPr>
            <a:grpSpLocks/>
          </p:cNvGrpSpPr>
          <p:nvPr/>
        </p:nvGrpSpPr>
        <p:grpSpPr bwMode="auto">
          <a:xfrm>
            <a:off x="2041525" y="5373688"/>
            <a:ext cx="396875" cy="693737"/>
            <a:chOff x="1286" y="3385"/>
            <a:chExt cx="250" cy="437"/>
          </a:xfrm>
        </p:grpSpPr>
        <p:sp>
          <p:nvSpPr>
            <p:cNvPr id="34853" name="Line 91"/>
            <p:cNvSpPr>
              <a:spLocks noChangeShapeType="1"/>
            </p:cNvSpPr>
            <p:nvPr/>
          </p:nvSpPr>
          <p:spPr bwMode="auto">
            <a:xfrm flipV="1">
              <a:off x="1320" y="3504"/>
              <a:ext cx="216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854" name="Text Box 92"/>
            <p:cNvSpPr txBox="1">
              <a:spLocks noChangeArrowheads="1"/>
            </p:cNvSpPr>
            <p:nvPr/>
          </p:nvSpPr>
          <p:spPr bwMode="auto">
            <a:xfrm>
              <a:off x="1286" y="3385"/>
              <a:ext cx="11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88" name="Oval Callout 87"/>
          <p:cNvSpPr/>
          <p:nvPr/>
        </p:nvSpPr>
        <p:spPr bwMode="auto">
          <a:xfrm rot="908768">
            <a:off x="7946445" y="79770"/>
            <a:ext cx="1235140" cy="532833"/>
          </a:xfrm>
          <a:prstGeom prst="wedgeEllipseCallout">
            <a:avLst>
              <a:gd name="adj1" fmla="val -64695"/>
              <a:gd name="adj2" fmla="val 70966"/>
            </a:avLst>
          </a:prstGeom>
          <a:solidFill>
            <a:srgbClr val="FFBCB7"/>
          </a:solidFill>
          <a:ln w="12700" cap="flat" cmpd="sng" algn="ctr">
            <a:solidFill>
              <a:srgbClr val="FFBCB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important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5515BFF-8E8A-CC47-91E1-9DC06210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CS118 - Winter 2025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315BD38-3BBD-E64F-BFBB-6882FE3B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A1432-F515-1C4F-AB19-DE39132E9795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>
                <a:defRPr/>
              </a:pPr>
              <a:t>10</a:t>
            </a:fld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E210C2A-A76D-004E-8A23-596609FC5B70}"/>
              </a:ext>
            </a:extLst>
          </p:cNvPr>
          <p:cNvSpPr txBox="1"/>
          <p:nvPr/>
        </p:nvSpPr>
        <p:spPr>
          <a:xfrm>
            <a:off x="561768" y="587940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John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23D73E5-5265-3440-8157-FF67B4919355}"/>
              </a:ext>
            </a:extLst>
          </p:cNvPr>
          <p:cNvSpPr txBox="1"/>
          <p:nvPr/>
        </p:nvSpPr>
        <p:spPr>
          <a:xfrm>
            <a:off x="783987" y="627334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80A716F-A2DD-CF42-9DDF-3927846577DF}"/>
              </a:ext>
            </a:extLst>
          </p:cNvPr>
          <p:cNvSpPr txBox="1"/>
          <p:nvPr/>
        </p:nvSpPr>
        <p:spPr>
          <a:xfrm>
            <a:off x="1663975" y="6285219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Bob</a:t>
            </a:r>
          </a:p>
        </p:txBody>
      </p:sp>
      <p:pic>
        <p:nvPicPr>
          <p:cNvPr id="96" name="Picture 2" descr="desktop Icon - Download desktop Icon 714335 | Noun Project">
            <a:extLst>
              <a:ext uri="{FF2B5EF4-FFF2-40B4-BE49-F238E27FC236}">
                <a16:creationId xmlns:a16="http://schemas.microsoft.com/office/drawing/2014/main" id="{5B7156C2-42A5-084D-9117-683BD7990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9" t="13166" r="8066" b="11669"/>
          <a:stretch/>
        </p:blipFill>
        <p:spPr bwMode="auto">
          <a:xfrm>
            <a:off x="1812424" y="6086116"/>
            <a:ext cx="259432" cy="23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60">
            <a:extLst>
              <a:ext uri="{FF2B5EF4-FFF2-40B4-BE49-F238E27FC236}">
                <a16:creationId xmlns:a16="http://schemas.microsoft.com/office/drawing/2014/main" id="{7BC748B7-69E6-2545-8A73-FBF9DAD2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4285" y="6036326"/>
            <a:ext cx="419614" cy="367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D753D3B4-00A5-134C-9E4F-993C6CD039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33" b="6463"/>
          <a:stretch/>
        </p:blipFill>
        <p:spPr>
          <a:xfrm>
            <a:off x="825813" y="5666704"/>
            <a:ext cx="283441" cy="254313"/>
          </a:xfrm>
          <a:prstGeom prst="rect">
            <a:avLst/>
          </a:prstGeom>
        </p:spPr>
      </p:pic>
      <p:sp>
        <p:nvSpPr>
          <p:cNvPr id="91" name="Text Box 78">
            <a:extLst>
              <a:ext uri="{FF2B5EF4-FFF2-40B4-BE49-F238E27FC236}">
                <a16:creationId xmlns:a16="http://schemas.microsoft.com/office/drawing/2014/main" id="{E23957A5-E0D8-BE43-ACC5-B6444271B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00200"/>
            <a:ext cx="2568332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edu         </a:t>
            </a:r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</a:t>
            </a:r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a.edu</a:t>
            </a: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0" hangingPunct="0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edu         </a:t>
            </a:r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</a:t>
            </a:r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b.edu</a:t>
            </a: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0" hangingPunct="0"/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a.edu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1.1.1.1</a:t>
            </a:r>
          </a:p>
          <a:p>
            <a:pPr eaLnBrk="0" hangingPunct="0"/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b.edu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          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1.1.1.2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D7FA76-7BC7-D349-93FC-C48E3F5F1CEB}"/>
              </a:ext>
            </a:extLst>
          </p:cNvPr>
          <p:cNvSpPr txBox="1"/>
          <p:nvPr/>
        </p:nvSpPr>
        <p:spPr>
          <a:xfrm>
            <a:off x="2384385" y="810228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20DEBFA-E7A2-DA49-B922-11247C00BA3E}"/>
              </a:ext>
            </a:extLst>
          </p:cNvPr>
          <p:cNvSpPr/>
          <p:nvPr/>
        </p:nvSpPr>
        <p:spPr bwMode="auto">
          <a:xfrm>
            <a:off x="3009418" y="2361236"/>
            <a:ext cx="370389" cy="3356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99798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Steps of Actions in Resolving a Name</a:t>
            </a:r>
          </a:p>
        </p:txBody>
      </p:sp>
      <p:sp>
        <p:nvSpPr>
          <p:cNvPr id="266243" name="Oval 3"/>
          <p:cNvSpPr>
            <a:spLocks noChangeArrowheads="1"/>
          </p:cNvSpPr>
          <p:nvPr/>
        </p:nvSpPr>
        <p:spPr bwMode="auto">
          <a:xfrm>
            <a:off x="4343400" y="1828800"/>
            <a:ext cx="3962400" cy="9906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3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2057400"/>
            <a:ext cx="381000" cy="609600"/>
            <a:chOff x="864" y="528"/>
            <a:chExt cx="432" cy="336"/>
          </a:xfrm>
        </p:grpSpPr>
        <p:sp>
          <p:nvSpPr>
            <p:cNvPr id="266245" name="AutoShape 5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46" name="AutoShape 6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47" name="AutoShape 7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705600" y="1676400"/>
            <a:ext cx="381000" cy="609600"/>
            <a:chOff x="864" y="528"/>
            <a:chExt cx="432" cy="336"/>
          </a:xfrm>
        </p:grpSpPr>
        <p:sp>
          <p:nvSpPr>
            <p:cNvPr id="266249" name="AutoShape 9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0" name="AutoShape 10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1" name="AutoShape 11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315200" y="1828800"/>
            <a:ext cx="381000" cy="609600"/>
            <a:chOff x="864" y="528"/>
            <a:chExt cx="432" cy="336"/>
          </a:xfrm>
        </p:grpSpPr>
        <p:sp>
          <p:nvSpPr>
            <p:cNvPr id="266253" name="AutoShape 13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4" name="AutoShape 14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5" name="AutoShape 15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800600" y="1828800"/>
            <a:ext cx="381000" cy="609600"/>
            <a:chOff x="864" y="528"/>
            <a:chExt cx="432" cy="336"/>
          </a:xfrm>
        </p:grpSpPr>
        <p:sp>
          <p:nvSpPr>
            <p:cNvPr id="266257" name="AutoShape 17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8" name="AutoShape 18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9" name="AutoShape 19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66260" name="Oval 20"/>
          <p:cNvSpPr>
            <a:spLocks noChangeArrowheads="1"/>
          </p:cNvSpPr>
          <p:nvPr/>
        </p:nvSpPr>
        <p:spPr bwMode="auto">
          <a:xfrm>
            <a:off x="3124200" y="34290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net.</a:t>
            </a: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657600" y="3276600"/>
            <a:ext cx="381000" cy="609600"/>
            <a:chOff x="864" y="528"/>
            <a:chExt cx="432" cy="336"/>
          </a:xfrm>
        </p:grpSpPr>
        <p:sp>
          <p:nvSpPr>
            <p:cNvPr id="266262" name="AutoShape 22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63" name="AutoShape 23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64" name="AutoShape 24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4953000" y="3124200"/>
            <a:ext cx="381000" cy="609600"/>
            <a:chOff x="864" y="528"/>
            <a:chExt cx="432" cy="336"/>
          </a:xfrm>
        </p:grpSpPr>
        <p:sp>
          <p:nvSpPr>
            <p:cNvPr id="266266" name="AutoShape 26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67" name="AutoShape 27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68" name="AutoShape 28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66269" name="Oval 29"/>
          <p:cNvSpPr>
            <a:spLocks noChangeArrowheads="1"/>
          </p:cNvSpPr>
          <p:nvPr/>
        </p:nvSpPr>
        <p:spPr bwMode="auto">
          <a:xfrm>
            <a:off x="5943600" y="38100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edu.</a:t>
            </a:r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6477000" y="3733800"/>
            <a:ext cx="381000" cy="609600"/>
            <a:chOff x="864" y="528"/>
            <a:chExt cx="432" cy="336"/>
          </a:xfrm>
        </p:grpSpPr>
        <p:sp>
          <p:nvSpPr>
            <p:cNvPr id="266271" name="AutoShape 31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72" name="AutoShape 32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73" name="AutoShape 33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7772400" y="3581400"/>
            <a:ext cx="381000" cy="609600"/>
            <a:chOff x="864" y="528"/>
            <a:chExt cx="432" cy="336"/>
          </a:xfrm>
        </p:grpSpPr>
        <p:sp>
          <p:nvSpPr>
            <p:cNvPr id="266275" name="AutoShape 35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76" name="AutoShape 36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77" name="AutoShape 37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66278" name="Oval 38"/>
          <p:cNvSpPr>
            <a:spLocks noChangeArrowheads="1"/>
          </p:cNvSpPr>
          <p:nvPr/>
        </p:nvSpPr>
        <p:spPr bwMode="auto">
          <a:xfrm>
            <a:off x="3505200" y="50292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ucla.edu.</a:t>
            </a:r>
          </a:p>
        </p:txBody>
      </p: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3810000" y="4953000"/>
            <a:ext cx="381000" cy="609600"/>
            <a:chOff x="864" y="528"/>
            <a:chExt cx="432" cy="336"/>
          </a:xfrm>
        </p:grpSpPr>
        <p:sp>
          <p:nvSpPr>
            <p:cNvPr id="266280" name="AutoShape 40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81" name="AutoShape 41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82" name="AutoShape 42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5638800" y="4800600"/>
            <a:ext cx="381000" cy="609600"/>
            <a:chOff x="864" y="528"/>
            <a:chExt cx="432" cy="336"/>
          </a:xfrm>
        </p:grpSpPr>
        <p:sp>
          <p:nvSpPr>
            <p:cNvPr id="266284" name="AutoShape 44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85" name="AutoShape 45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86" name="AutoShape 46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34836" name="Line 47"/>
          <p:cNvSpPr>
            <a:spLocks noChangeShapeType="1"/>
          </p:cNvSpPr>
          <p:nvPr/>
        </p:nvSpPr>
        <p:spPr bwMode="auto">
          <a:xfrm flipH="1">
            <a:off x="4800600" y="2819400"/>
            <a:ext cx="3048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837" name="Line 48"/>
          <p:cNvSpPr>
            <a:spLocks noChangeShapeType="1"/>
          </p:cNvSpPr>
          <p:nvPr/>
        </p:nvSpPr>
        <p:spPr bwMode="auto">
          <a:xfrm>
            <a:off x="6553200" y="2971800"/>
            <a:ext cx="609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838" name="Line 49"/>
          <p:cNvSpPr>
            <a:spLocks noChangeShapeType="1"/>
          </p:cNvSpPr>
          <p:nvPr/>
        </p:nvSpPr>
        <p:spPr bwMode="auto">
          <a:xfrm flipH="1">
            <a:off x="6400800" y="4648200"/>
            <a:ext cx="838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6291" name="AutoShape 51"/>
          <p:cNvSpPr>
            <a:spLocks noChangeArrowheads="1"/>
          </p:cNvSpPr>
          <p:nvPr/>
        </p:nvSpPr>
        <p:spPr bwMode="auto">
          <a:xfrm>
            <a:off x="381000" y="5181600"/>
            <a:ext cx="2590800" cy="1357313"/>
          </a:xfrm>
          <a:prstGeom prst="parallelogram">
            <a:avLst>
              <a:gd name="adj" fmla="val 66577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2438400" y="4953000"/>
            <a:ext cx="304800" cy="533400"/>
            <a:chOff x="624" y="2640"/>
            <a:chExt cx="240" cy="336"/>
          </a:xfrm>
        </p:grpSpPr>
        <p:sp>
          <p:nvSpPr>
            <p:cNvPr id="266293" name="AutoShape 53"/>
            <p:cNvSpPr>
              <a:spLocks noChangeArrowheads="1"/>
            </p:cNvSpPr>
            <p:nvPr/>
          </p:nvSpPr>
          <p:spPr bwMode="auto">
            <a:xfrm>
              <a:off x="624" y="2832"/>
              <a:ext cx="240" cy="144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94" name="AutoShape 54"/>
            <p:cNvSpPr>
              <a:spLocks noChangeArrowheads="1"/>
            </p:cNvSpPr>
            <p:nvPr/>
          </p:nvSpPr>
          <p:spPr bwMode="auto">
            <a:xfrm>
              <a:off x="624" y="2736"/>
              <a:ext cx="240" cy="144"/>
            </a:xfrm>
            <a:prstGeom prst="can">
              <a:avLst>
                <a:gd name="adj" fmla="val 50000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95" name="AutoShape 55"/>
            <p:cNvSpPr>
              <a:spLocks noChangeArrowheads="1"/>
            </p:cNvSpPr>
            <p:nvPr/>
          </p:nvSpPr>
          <p:spPr bwMode="auto">
            <a:xfrm>
              <a:off x="624" y="2640"/>
              <a:ext cx="240" cy="144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9" name="Group 75"/>
          <p:cNvGrpSpPr>
            <a:grpSpLocks/>
          </p:cNvGrpSpPr>
          <p:nvPr/>
        </p:nvGrpSpPr>
        <p:grpSpPr bwMode="auto">
          <a:xfrm>
            <a:off x="2552700" y="1981200"/>
            <a:ext cx="2095500" cy="2895600"/>
            <a:chOff x="1608" y="1248"/>
            <a:chExt cx="1320" cy="1824"/>
          </a:xfrm>
        </p:grpSpPr>
        <p:sp>
          <p:nvSpPr>
            <p:cNvPr id="34861" name="Freeform 76"/>
            <p:cNvSpPr>
              <a:spLocks/>
            </p:cNvSpPr>
            <p:nvPr/>
          </p:nvSpPr>
          <p:spPr bwMode="auto">
            <a:xfrm>
              <a:off x="1608" y="1248"/>
              <a:ext cx="1320" cy="1824"/>
            </a:xfrm>
            <a:custGeom>
              <a:avLst/>
              <a:gdLst>
                <a:gd name="T0" fmla="*/ 24 w 1320"/>
                <a:gd name="T1" fmla="*/ 1824 h 1824"/>
                <a:gd name="T2" fmla="*/ 72 w 1320"/>
                <a:gd name="T3" fmla="*/ 1056 h 1824"/>
                <a:gd name="T4" fmla="*/ 456 w 1320"/>
                <a:gd name="T5" fmla="*/ 288 h 1824"/>
                <a:gd name="T6" fmla="*/ 1320 w 1320"/>
                <a:gd name="T7" fmla="*/ 0 h 18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0"/>
                <a:gd name="T13" fmla="*/ 0 h 1824"/>
                <a:gd name="T14" fmla="*/ 1320 w 1320"/>
                <a:gd name="T15" fmla="*/ 1824 h 18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0" h="1824">
                  <a:moveTo>
                    <a:pt x="24" y="1824"/>
                  </a:moveTo>
                  <a:cubicBezTo>
                    <a:pt x="12" y="1568"/>
                    <a:pt x="0" y="1312"/>
                    <a:pt x="72" y="1056"/>
                  </a:cubicBezTo>
                  <a:cubicBezTo>
                    <a:pt x="144" y="800"/>
                    <a:pt x="248" y="464"/>
                    <a:pt x="456" y="288"/>
                  </a:cubicBezTo>
                  <a:cubicBezTo>
                    <a:pt x="664" y="112"/>
                    <a:pt x="992" y="56"/>
                    <a:pt x="132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862" name="Text Box 77"/>
            <p:cNvSpPr txBox="1">
              <a:spLocks noChangeArrowheads="1"/>
            </p:cNvSpPr>
            <p:nvPr/>
          </p:nvSpPr>
          <p:spPr bwMode="auto">
            <a:xfrm>
              <a:off x="1862" y="1849"/>
              <a:ext cx="11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8" name="Group 72"/>
          <p:cNvGrpSpPr>
            <a:grpSpLocks/>
          </p:cNvGrpSpPr>
          <p:nvPr/>
        </p:nvGrpSpPr>
        <p:grpSpPr bwMode="auto">
          <a:xfrm>
            <a:off x="76199" y="1282779"/>
            <a:ext cx="2666999" cy="3249227"/>
            <a:chOff x="288" y="1310"/>
            <a:chExt cx="1296" cy="1474"/>
          </a:xfrm>
        </p:grpSpPr>
        <p:sp>
          <p:nvSpPr>
            <p:cNvPr id="266313" name="AutoShape 73"/>
            <p:cNvSpPr>
              <a:spLocks noChangeArrowheads="1"/>
            </p:cNvSpPr>
            <p:nvPr/>
          </p:nvSpPr>
          <p:spPr bwMode="auto">
            <a:xfrm>
              <a:off x="288" y="1488"/>
              <a:ext cx="1296" cy="1296"/>
            </a:xfrm>
            <a:prstGeom prst="wedgeRectCallout">
              <a:avLst>
                <a:gd name="adj1" fmla="val 43056"/>
                <a:gd name="adj2" fmla="val 7731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864" name="Text Box 74"/>
            <p:cNvSpPr txBox="1">
              <a:spLocks noChangeArrowheads="1"/>
            </p:cNvSpPr>
            <p:nvPr/>
          </p:nvSpPr>
          <p:spPr bwMode="auto">
            <a:xfrm>
              <a:off x="584" y="1310"/>
              <a:ext cx="413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Cache</a:t>
              </a:r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66318" name="Text Box 78"/>
          <p:cNvSpPr txBox="1">
            <a:spLocks noChangeArrowheads="1"/>
          </p:cNvSpPr>
          <p:nvPr/>
        </p:nvSpPr>
        <p:spPr bwMode="auto">
          <a:xfrm>
            <a:off x="121920" y="1845769"/>
            <a:ext cx="3009418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edu         </a:t>
            </a:r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</a:t>
            </a:r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a.edu</a:t>
            </a: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0" hangingPunct="0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edu         </a:t>
            </a:r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</a:t>
            </a:r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b.edu</a:t>
            </a: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0" hangingPunct="0"/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a.edu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1.1.1.1</a:t>
            </a:r>
          </a:p>
          <a:p>
            <a:pPr eaLnBrk="0" hangingPunct="0"/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b.edu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          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1.1.1.2</a:t>
            </a:r>
          </a:p>
        </p:txBody>
      </p:sp>
      <p:sp>
        <p:nvSpPr>
          <p:cNvPr id="266319" name="Text Box 79"/>
          <p:cNvSpPr txBox="1">
            <a:spLocks noChangeArrowheads="1"/>
          </p:cNvSpPr>
          <p:nvPr/>
        </p:nvSpPr>
        <p:spPr bwMode="auto">
          <a:xfrm>
            <a:off x="92075" y="3191474"/>
            <a:ext cx="2667000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ucla.edu   </a:t>
            </a:r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a.ucla.edu</a:t>
            </a: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0" hangingPunct="0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ucla.edu   </a:t>
            </a:r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b.ucla.edu</a:t>
            </a: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0" hangingPunct="0"/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a.ucla.edu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2.2.2.1</a:t>
            </a:r>
          </a:p>
          <a:p>
            <a:pPr eaLnBrk="0" hangingPunct="0"/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b.ucla.edu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2.2.2.2 </a:t>
            </a:r>
          </a:p>
        </p:txBody>
      </p:sp>
      <p:grpSp>
        <p:nvGrpSpPr>
          <p:cNvPr id="20" name="Group 80"/>
          <p:cNvGrpSpPr>
            <a:grpSpLocks/>
          </p:cNvGrpSpPr>
          <p:nvPr/>
        </p:nvGrpSpPr>
        <p:grpSpPr bwMode="auto">
          <a:xfrm>
            <a:off x="2819400" y="4078288"/>
            <a:ext cx="3505200" cy="874712"/>
            <a:chOff x="1776" y="2569"/>
            <a:chExt cx="2208" cy="551"/>
          </a:xfrm>
        </p:grpSpPr>
        <p:sp>
          <p:nvSpPr>
            <p:cNvPr id="34859" name="Line 81"/>
            <p:cNvSpPr>
              <a:spLocks noChangeShapeType="1"/>
            </p:cNvSpPr>
            <p:nvPr/>
          </p:nvSpPr>
          <p:spPr bwMode="auto">
            <a:xfrm flipV="1">
              <a:off x="1776" y="2592"/>
              <a:ext cx="220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860" name="Text Box 82"/>
            <p:cNvSpPr txBox="1">
              <a:spLocks noChangeArrowheads="1"/>
            </p:cNvSpPr>
            <p:nvPr/>
          </p:nvSpPr>
          <p:spPr bwMode="auto">
            <a:xfrm>
              <a:off x="2582" y="2569"/>
              <a:ext cx="11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22" name="Group 87"/>
          <p:cNvGrpSpPr>
            <a:grpSpLocks/>
          </p:cNvGrpSpPr>
          <p:nvPr/>
        </p:nvGrpSpPr>
        <p:grpSpPr bwMode="auto">
          <a:xfrm>
            <a:off x="2111022" y="6172377"/>
            <a:ext cx="2536825" cy="400050"/>
            <a:chOff x="1344" y="3945"/>
            <a:chExt cx="1598" cy="252"/>
          </a:xfrm>
        </p:grpSpPr>
        <p:sp>
          <p:nvSpPr>
            <p:cNvPr id="34855" name="Text Box 88"/>
            <p:cNvSpPr txBox="1">
              <a:spLocks noChangeArrowheads="1"/>
            </p:cNvSpPr>
            <p:nvPr/>
          </p:nvSpPr>
          <p:spPr bwMode="auto">
            <a:xfrm>
              <a:off x="1672" y="3945"/>
              <a:ext cx="12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err="1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www.ucla.edu</a:t>
              </a:r>
              <a:r>
                <a:rPr lang="en-US" sz="2000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?</a:t>
              </a:r>
              <a:endPara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856" name="Line 89"/>
            <p:cNvSpPr>
              <a:spLocks noChangeShapeType="1"/>
            </p:cNvSpPr>
            <p:nvPr/>
          </p:nvSpPr>
          <p:spPr bwMode="auto">
            <a:xfrm flipH="1" flipV="1">
              <a:off x="1344" y="3984"/>
              <a:ext cx="38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23" name="Group 90"/>
          <p:cNvGrpSpPr>
            <a:grpSpLocks/>
          </p:cNvGrpSpPr>
          <p:nvPr/>
        </p:nvGrpSpPr>
        <p:grpSpPr bwMode="auto">
          <a:xfrm>
            <a:off x="2041525" y="5373688"/>
            <a:ext cx="396875" cy="693737"/>
            <a:chOff x="1286" y="3385"/>
            <a:chExt cx="250" cy="437"/>
          </a:xfrm>
        </p:grpSpPr>
        <p:sp>
          <p:nvSpPr>
            <p:cNvPr id="34853" name="Line 91"/>
            <p:cNvSpPr>
              <a:spLocks noChangeShapeType="1"/>
            </p:cNvSpPr>
            <p:nvPr/>
          </p:nvSpPr>
          <p:spPr bwMode="auto">
            <a:xfrm flipV="1">
              <a:off x="1320" y="3504"/>
              <a:ext cx="216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854" name="Text Box 92"/>
            <p:cNvSpPr txBox="1">
              <a:spLocks noChangeArrowheads="1"/>
            </p:cNvSpPr>
            <p:nvPr/>
          </p:nvSpPr>
          <p:spPr bwMode="auto">
            <a:xfrm>
              <a:off x="1286" y="3385"/>
              <a:ext cx="11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315BD38-3BBD-E64F-BFBB-6882FE3B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A1432-F515-1C4F-AB19-DE39132E9795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>
                <a:defRPr/>
              </a:pPr>
              <a:t>11</a:t>
            </a:fld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E210C2A-A76D-004E-8A23-596609FC5B70}"/>
              </a:ext>
            </a:extLst>
          </p:cNvPr>
          <p:cNvSpPr txBox="1"/>
          <p:nvPr/>
        </p:nvSpPr>
        <p:spPr>
          <a:xfrm>
            <a:off x="561768" y="587940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John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23D73E5-5265-3440-8157-FF67B4919355}"/>
              </a:ext>
            </a:extLst>
          </p:cNvPr>
          <p:cNvSpPr txBox="1"/>
          <p:nvPr/>
        </p:nvSpPr>
        <p:spPr>
          <a:xfrm>
            <a:off x="783987" y="627334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80A716F-A2DD-CF42-9DDF-3927846577DF}"/>
              </a:ext>
            </a:extLst>
          </p:cNvPr>
          <p:cNvSpPr txBox="1"/>
          <p:nvPr/>
        </p:nvSpPr>
        <p:spPr>
          <a:xfrm>
            <a:off x="1663975" y="6285219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Bob</a:t>
            </a:r>
          </a:p>
        </p:txBody>
      </p:sp>
      <p:pic>
        <p:nvPicPr>
          <p:cNvPr id="96" name="Picture 2" descr="desktop Icon - Download desktop Icon 714335 | Noun Project">
            <a:extLst>
              <a:ext uri="{FF2B5EF4-FFF2-40B4-BE49-F238E27FC236}">
                <a16:creationId xmlns:a16="http://schemas.microsoft.com/office/drawing/2014/main" id="{5B7156C2-42A5-084D-9117-683BD7990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9" t="13166" r="8066" b="11669"/>
          <a:stretch/>
        </p:blipFill>
        <p:spPr bwMode="auto">
          <a:xfrm>
            <a:off x="1812424" y="6086116"/>
            <a:ext cx="259432" cy="23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60">
            <a:extLst>
              <a:ext uri="{FF2B5EF4-FFF2-40B4-BE49-F238E27FC236}">
                <a16:creationId xmlns:a16="http://schemas.microsoft.com/office/drawing/2014/main" id="{7BC748B7-69E6-2545-8A73-FBF9DAD2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4285" y="6036326"/>
            <a:ext cx="419614" cy="367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D753D3B4-00A5-134C-9E4F-993C6CD039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33" b="6463"/>
          <a:stretch/>
        </p:blipFill>
        <p:spPr>
          <a:xfrm>
            <a:off x="825813" y="5666704"/>
            <a:ext cx="283441" cy="254313"/>
          </a:xfrm>
          <a:prstGeom prst="rect">
            <a:avLst/>
          </a:prstGeom>
        </p:spPr>
      </p:pic>
      <p:sp>
        <p:nvSpPr>
          <p:cNvPr id="92" name="Oval 91">
            <a:extLst>
              <a:ext uri="{FF2B5EF4-FFF2-40B4-BE49-F238E27FC236}">
                <a16:creationId xmlns:a16="http://schemas.microsoft.com/office/drawing/2014/main" id="{2E475703-75FF-1549-91AD-F4148FC1A3B6}"/>
              </a:ext>
            </a:extLst>
          </p:cNvPr>
          <p:cNvSpPr/>
          <p:nvPr/>
        </p:nvSpPr>
        <p:spPr bwMode="auto">
          <a:xfrm>
            <a:off x="3009418" y="2361236"/>
            <a:ext cx="370389" cy="3356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0F9BBF4-8375-E04C-B797-67DF89C3CA52}"/>
              </a:ext>
            </a:extLst>
          </p:cNvPr>
          <p:cNvSpPr/>
          <p:nvPr/>
        </p:nvSpPr>
        <p:spPr bwMode="auto">
          <a:xfrm>
            <a:off x="4446608" y="4330861"/>
            <a:ext cx="370389" cy="3356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CCBFB19-3782-6E1C-3062-18AB6795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14" name="Oval Callout 13">
            <a:extLst>
              <a:ext uri="{FF2B5EF4-FFF2-40B4-BE49-F238E27FC236}">
                <a16:creationId xmlns:a16="http://schemas.microsoft.com/office/drawing/2014/main" id="{C77EB413-9102-0304-5A84-B8AA0E3A2D04}"/>
              </a:ext>
            </a:extLst>
          </p:cNvPr>
          <p:cNvSpPr/>
          <p:nvPr/>
        </p:nvSpPr>
        <p:spPr bwMode="auto">
          <a:xfrm rot="908768">
            <a:off x="7946445" y="79770"/>
            <a:ext cx="1235140" cy="532833"/>
          </a:xfrm>
          <a:prstGeom prst="wedgeEllipseCallout">
            <a:avLst>
              <a:gd name="adj1" fmla="val -64695"/>
              <a:gd name="adj2" fmla="val 70966"/>
            </a:avLst>
          </a:prstGeom>
          <a:solidFill>
            <a:srgbClr val="FFBCB7"/>
          </a:solidFill>
          <a:ln w="12700" cap="flat" cmpd="sng" algn="ctr">
            <a:solidFill>
              <a:srgbClr val="FFBCB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important</a:t>
            </a:r>
          </a:p>
        </p:txBody>
      </p:sp>
    </p:spTree>
    <p:extLst>
      <p:ext uri="{BB962C8B-B14F-4D97-AF65-F5344CB8AC3E}">
        <p14:creationId xmlns:p14="http://schemas.microsoft.com/office/powerpoint/2010/main" val="360527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6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9" grpId="0"/>
      <p:bldP spid="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199798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Steps of Actions in Resolving a Name</a:t>
            </a:r>
          </a:p>
        </p:txBody>
      </p:sp>
      <p:sp>
        <p:nvSpPr>
          <p:cNvPr id="266243" name="Oval 3"/>
          <p:cNvSpPr>
            <a:spLocks noChangeArrowheads="1"/>
          </p:cNvSpPr>
          <p:nvPr/>
        </p:nvSpPr>
        <p:spPr bwMode="auto">
          <a:xfrm>
            <a:off x="4343400" y="1828800"/>
            <a:ext cx="3962400" cy="9906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3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486400" y="2057400"/>
            <a:ext cx="381000" cy="609600"/>
            <a:chOff x="864" y="528"/>
            <a:chExt cx="432" cy="336"/>
          </a:xfrm>
        </p:grpSpPr>
        <p:sp>
          <p:nvSpPr>
            <p:cNvPr id="266245" name="AutoShape 5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46" name="AutoShape 6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47" name="AutoShape 7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705600" y="1676400"/>
            <a:ext cx="381000" cy="609600"/>
            <a:chOff x="864" y="528"/>
            <a:chExt cx="432" cy="336"/>
          </a:xfrm>
        </p:grpSpPr>
        <p:sp>
          <p:nvSpPr>
            <p:cNvPr id="266249" name="AutoShape 9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0" name="AutoShape 10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1" name="AutoShape 11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315200" y="1828800"/>
            <a:ext cx="381000" cy="609600"/>
            <a:chOff x="864" y="528"/>
            <a:chExt cx="432" cy="336"/>
          </a:xfrm>
        </p:grpSpPr>
        <p:sp>
          <p:nvSpPr>
            <p:cNvPr id="266253" name="AutoShape 13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4" name="AutoShape 14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5" name="AutoShape 15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800600" y="1828800"/>
            <a:ext cx="381000" cy="609600"/>
            <a:chOff x="864" y="528"/>
            <a:chExt cx="432" cy="336"/>
          </a:xfrm>
        </p:grpSpPr>
        <p:sp>
          <p:nvSpPr>
            <p:cNvPr id="266257" name="AutoShape 17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8" name="AutoShape 18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9" name="AutoShape 19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66260" name="Oval 20"/>
          <p:cNvSpPr>
            <a:spLocks noChangeArrowheads="1"/>
          </p:cNvSpPr>
          <p:nvPr/>
        </p:nvSpPr>
        <p:spPr bwMode="auto">
          <a:xfrm>
            <a:off x="3124200" y="34290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net.</a:t>
            </a:r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657600" y="3276600"/>
            <a:ext cx="381000" cy="609600"/>
            <a:chOff x="864" y="528"/>
            <a:chExt cx="432" cy="336"/>
          </a:xfrm>
        </p:grpSpPr>
        <p:sp>
          <p:nvSpPr>
            <p:cNvPr id="266262" name="AutoShape 22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63" name="AutoShape 23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64" name="AutoShape 24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4953000" y="3124200"/>
            <a:ext cx="381000" cy="609600"/>
            <a:chOff x="864" y="528"/>
            <a:chExt cx="432" cy="336"/>
          </a:xfrm>
        </p:grpSpPr>
        <p:sp>
          <p:nvSpPr>
            <p:cNvPr id="266266" name="AutoShape 26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67" name="AutoShape 27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68" name="AutoShape 28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66269" name="Oval 29"/>
          <p:cNvSpPr>
            <a:spLocks noChangeArrowheads="1"/>
          </p:cNvSpPr>
          <p:nvPr/>
        </p:nvSpPr>
        <p:spPr bwMode="auto">
          <a:xfrm>
            <a:off x="5943600" y="38100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edu.</a:t>
            </a:r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6477000" y="3733800"/>
            <a:ext cx="381000" cy="609600"/>
            <a:chOff x="864" y="528"/>
            <a:chExt cx="432" cy="336"/>
          </a:xfrm>
        </p:grpSpPr>
        <p:sp>
          <p:nvSpPr>
            <p:cNvPr id="266271" name="AutoShape 31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72" name="AutoShape 32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73" name="AutoShape 33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7772400" y="3581400"/>
            <a:ext cx="381000" cy="609600"/>
            <a:chOff x="864" y="528"/>
            <a:chExt cx="432" cy="336"/>
          </a:xfrm>
        </p:grpSpPr>
        <p:sp>
          <p:nvSpPr>
            <p:cNvPr id="266275" name="AutoShape 35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76" name="AutoShape 36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77" name="AutoShape 37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66278" name="Oval 38"/>
          <p:cNvSpPr>
            <a:spLocks noChangeArrowheads="1"/>
          </p:cNvSpPr>
          <p:nvPr/>
        </p:nvSpPr>
        <p:spPr bwMode="auto">
          <a:xfrm>
            <a:off x="3505200" y="50292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ucla.edu.</a:t>
            </a:r>
          </a:p>
        </p:txBody>
      </p: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3810000" y="4953000"/>
            <a:ext cx="381000" cy="609600"/>
            <a:chOff x="864" y="528"/>
            <a:chExt cx="432" cy="336"/>
          </a:xfrm>
        </p:grpSpPr>
        <p:sp>
          <p:nvSpPr>
            <p:cNvPr id="266280" name="AutoShape 40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81" name="AutoShape 41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82" name="AutoShape 42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5638800" y="4800600"/>
            <a:ext cx="381000" cy="609600"/>
            <a:chOff x="864" y="528"/>
            <a:chExt cx="432" cy="336"/>
          </a:xfrm>
        </p:grpSpPr>
        <p:sp>
          <p:nvSpPr>
            <p:cNvPr id="266284" name="AutoShape 44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85" name="AutoShape 45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86" name="AutoShape 46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34836" name="Line 47"/>
          <p:cNvSpPr>
            <a:spLocks noChangeShapeType="1"/>
          </p:cNvSpPr>
          <p:nvPr/>
        </p:nvSpPr>
        <p:spPr bwMode="auto">
          <a:xfrm flipH="1">
            <a:off x="4800600" y="2819400"/>
            <a:ext cx="3048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837" name="Line 48"/>
          <p:cNvSpPr>
            <a:spLocks noChangeShapeType="1"/>
          </p:cNvSpPr>
          <p:nvPr/>
        </p:nvSpPr>
        <p:spPr bwMode="auto">
          <a:xfrm>
            <a:off x="6553200" y="2971800"/>
            <a:ext cx="609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838" name="Line 49"/>
          <p:cNvSpPr>
            <a:spLocks noChangeShapeType="1"/>
          </p:cNvSpPr>
          <p:nvPr/>
        </p:nvSpPr>
        <p:spPr bwMode="auto">
          <a:xfrm flipH="1">
            <a:off x="6400800" y="4648200"/>
            <a:ext cx="838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6291" name="AutoShape 51"/>
          <p:cNvSpPr>
            <a:spLocks noChangeArrowheads="1"/>
          </p:cNvSpPr>
          <p:nvPr/>
        </p:nvSpPr>
        <p:spPr bwMode="auto">
          <a:xfrm>
            <a:off x="381000" y="5181600"/>
            <a:ext cx="2590800" cy="1357313"/>
          </a:xfrm>
          <a:prstGeom prst="parallelogram">
            <a:avLst>
              <a:gd name="adj" fmla="val 66577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2438400" y="4953000"/>
            <a:ext cx="304800" cy="533400"/>
            <a:chOff x="624" y="2640"/>
            <a:chExt cx="240" cy="336"/>
          </a:xfrm>
        </p:grpSpPr>
        <p:sp>
          <p:nvSpPr>
            <p:cNvPr id="266293" name="AutoShape 53"/>
            <p:cNvSpPr>
              <a:spLocks noChangeArrowheads="1"/>
            </p:cNvSpPr>
            <p:nvPr/>
          </p:nvSpPr>
          <p:spPr bwMode="auto">
            <a:xfrm>
              <a:off x="624" y="2832"/>
              <a:ext cx="240" cy="144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94" name="AutoShape 54"/>
            <p:cNvSpPr>
              <a:spLocks noChangeArrowheads="1"/>
            </p:cNvSpPr>
            <p:nvPr/>
          </p:nvSpPr>
          <p:spPr bwMode="auto">
            <a:xfrm>
              <a:off x="624" y="2736"/>
              <a:ext cx="240" cy="144"/>
            </a:xfrm>
            <a:prstGeom prst="can">
              <a:avLst>
                <a:gd name="adj" fmla="val 50000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95" name="AutoShape 55"/>
            <p:cNvSpPr>
              <a:spLocks noChangeArrowheads="1"/>
            </p:cNvSpPr>
            <p:nvPr/>
          </p:nvSpPr>
          <p:spPr bwMode="auto">
            <a:xfrm>
              <a:off x="624" y="2640"/>
              <a:ext cx="240" cy="144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E86D93-E6AA-4D45-AC72-9C1CFED2686A}"/>
              </a:ext>
            </a:extLst>
          </p:cNvPr>
          <p:cNvGrpSpPr/>
          <p:nvPr/>
        </p:nvGrpSpPr>
        <p:grpSpPr>
          <a:xfrm>
            <a:off x="141288" y="4760912"/>
            <a:ext cx="2278062" cy="1389063"/>
            <a:chOff x="141288" y="4760912"/>
            <a:chExt cx="2278062" cy="1389063"/>
          </a:xfrm>
        </p:grpSpPr>
        <p:grpSp>
          <p:nvGrpSpPr>
            <p:cNvPr id="16" name="Group 66"/>
            <p:cNvGrpSpPr>
              <a:grpSpLocks/>
            </p:cNvGrpSpPr>
            <p:nvPr/>
          </p:nvGrpSpPr>
          <p:grpSpPr bwMode="auto">
            <a:xfrm>
              <a:off x="141288" y="4760912"/>
              <a:ext cx="2016125" cy="1252537"/>
              <a:chOff x="89" y="2999"/>
              <a:chExt cx="1270" cy="789"/>
            </a:xfrm>
          </p:grpSpPr>
          <p:sp>
            <p:nvSpPr>
              <p:cNvPr id="34867" name="Text Box 67"/>
              <p:cNvSpPr txBox="1">
                <a:spLocks noChangeArrowheads="1"/>
              </p:cNvSpPr>
              <p:nvPr/>
            </p:nvSpPr>
            <p:spPr bwMode="auto">
              <a:xfrm>
                <a:off x="89" y="2999"/>
                <a:ext cx="127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2000" dirty="0" err="1">
                    <a:solidFill>
                      <a:srgbClr val="FF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www.ucla.edu</a:t>
                </a:r>
                <a:r>
                  <a:rPr lang="en-US" sz="2000" dirty="0">
                    <a:solidFill>
                      <a:srgbClr val="FF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?</a:t>
                </a:r>
              </a:p>
            </p:txBody>
          </p:sp>
          <p:sp>
            <p:nvSpPr>
              <p:cNvPr id="34868" name="Line 68"/>
              <p:cNvSpPr>
                <a:spLocks noChangeShapeType="1"/>
              </p:cNvSpPr>
              <p:nvPr/>
            </p:nvSpPr>
            <p:spPr bwMode="auto">
              <a:xfrm>
                <a:off x="736" y="3212"/>
                <a:ext cx="96" cy="57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triangle" w="med" len="med"/>
                <a:tailEnd type="non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17" name="Group 69"/>
            <p:cNvGrpSpPr>
              <a:grpSpLocks/>
            </p:cNvGrpSpPr>
            <p:nvPr/>
          </p:nvGrpSpPr>
          <p:grpSpPr bwMode="auto">
            <a:xfrm>
              <a:off x="1374775" y="5181600"/>
              <a:ext cx="1044575" cy="968375"/>
              <a:chOff x="866" y="3264"/>
              <a:chExt cx="658" cy="610"/>
            </a:xfrm>
          </p:grpSpPr>
          <p:sp>
            <p:nvSpPr>
              <p:cNvPr id="34865" name="Line 70"/>
              <p:cNvSpPr>
                <a:spLocks noChangeShapeType="1"/>
              </p:cNvSpPr>
              <p:nvPr/>
            </p:nvSpPr>
            <p:spPr bwMode="auto">
              <a:xfrm flipV="1">
                <a:off x="866" y="3424"/>
                <a:ext cx="658" cy="45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34866" name="Text Box 71"/>
              <p:cNvSpPr txBox="1">
                <a:spLocks noChangeArrowheads="1"/>
              </p:cNvSpPr>
              <p:nvPr/>
            </p:nvSpPr>
            <p:spPr bwMode="auto">
              <a:xfrm>
                <a:off x="1104" y="3264"/>
                <a:ext cx="11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</p:grpSp>
      <p:grpSp>
        <p:nvGrpSpPr>
          <p:cNvPr id="19" name="Group 75"/>
          <p:cNvGrpSpPr>
            <a:grpSpLocks/>
          </p:cNvGrpSpPr>
          <p:nvPr/>
        </p:nvGrpSpPr>
        <p:grpSpPr bwMode="auto">
          <a:xfrm>
            <a:off x="2552700" y="1981200"/>
            <a:ext cx="2095500" cy="2895600"/>
            <a:chOff x="1608" y="1248"/>
            <a:chExt cx="1320" cy="1824"/>
          </a:xfrm>
        </p:grpSpPr>
        <p:sp>
          <p:nvSpPr>
            <p:cNvPr id="34861" name="Freeform 76"/>
            <p:cNvSpPr>
              <a:spLocks/>
            </p:cNvSpPr>
            <p:nvPr/>
          </p:nvSpPr>
          <p:spPr bwMode="auto">
            <a:xfrm>
              <a:off x="1608" y="1248"/>
              <a:ext cx="1320" cy="1824"/>
            </a:xfrm>
            <a:custGeom>
              <a:avLst/>
              <a:gdLst>
                <a:gd name="T0" fmla="*/ 24 w 1320"/>
                <a:gd name="T1" fmla="*/ 1824 h 1824"/>
                <a:gd name="T2" fmla="*/ 72 w 1320"/>
                <a:gd name="T3" fmla="*/ 1056 h 1824"/>
                <a:gd name="T4" fmla="*/ 456 w 1320"/>
                <a:gd name="T5" fmla="*/ 288 h 1824"/>
                <a:gd name="T6" fmla="*/ 1320 w 1320"/>
                <a:gd name="T7" fmla="*/ 0 h 18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0"/>
                <a:gd name="T13" fmla="*/ 0 h 1824"/>
                <a:gd name="T14" fmla="*/ 1320 w 1320"/>
                <a:gd name="T15" fmla="*/ 1824 h 18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0" h="1824">
                  <a:moveTo>
                    <a:pt x="24" y="1824"/>
                  </a:moveTo>
                  <a:cubicBezTo>
                    <a:pt x="12" y="1568"/>
                    <a:pt x="0" y="1312"/>
                    <a:pt x="72" y="1056"/>
                  </a:cubicBezTo>
                  <a:cubicBezTo>
                    <a:pt x="144" y="800"/>
                    <a:pt x="248" y="464"/>
                    <a:pt x="456" y="288"/>
                  </a:cubicBezTo>
                  <a:cubicBezTo>
                    <a:pt x="664" y="112"/>
                    <a:pt x="992" y="56"/>
                    <a:pt x="132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862" name="Text Box 77"/>
            <p:cNvSpPr txBox="1">
              <a:spLocks noChangeArrowheads="1"/>
            </p:cNvSpPr>
            <p:nvPr/>
          </p:nvSpPr>
          <p:spPr bwMode="auto">
            <a:xfrm>
              <a:off x="1862" y="1849"/>
              <a:ext cx="11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8" name="Group 72"/>
          <p:cNvGrpSpPr>
            <a:grpSpLocks/>
          </p:cNvGrpSpPr>
          <p:nvPr/>
        </p:nvGrpSpPr>
        <p:grpSpPr bwMode="auto">
          <a:xfrm>
            <a:off x="76200" y="1282780"/>
            <a:ext cx="2640701" cy="3224161"/>
            <a:chOff x="288" y="1310"/>
            <a:chExt cx="1296" cy="1474"/>
          </a:xfrm>
        </p:grpSpPr>
        <p:sp>
          <p:nvSpPr>
            <p:cNvPr id="266313" name="AutoShape 73"/>
            <p:cNvSpPr>
              <a:spLocks noChangeArrowheads="1"/>
            </p:cNvSpPr>
            <p:nvPr/>
          </p:nvSpPr>
          <p:spPr bwMode="auto">
            <a:xfrm>
              <a:off x="288" y="1488"/>
              <a:ext cx="1296" cy="1296"/>
            </a:xfrm>
            <a:prstGeom prst="wedgeRectCallout">
              <a:avLst>
                <a:gd name="adj1" fmla="val 43056"/>
                <a:gd name="adj2" fmla="val 7731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864" name="Text Box 74"/>
            <p:cNvSpPr txBox="1">
              <a:spLocks noChangeArrowheads="1"/>
            </p:cNvSpPr>
            <p:nvPr/>
          </p:nvSpPr>
          <p:spPr bwMode="auto">
            <a:xfrm>
              <a:off x="584" y="1310"/>
              <a:ext cx="413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Cache</a:t>
              </a:r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66318" name="Text Box 78"/>
          <p:cNvSpPr txBox="1">
            <a:spLocks noChangeArrowheads="1"/>
          </p:cNvSpPr>
          <p:nvPr/>
        </p:nvSpPr>
        <p:spPr bwMode="auto">
          <a:xfrm>
            <a:off x="41275" y="1690324"/>
            <a:ext cx="2568332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edu         </a:t>
            </a:r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</a:t>
            </a:r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a.edu</a:t>
            </a: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0" hangingPunct="0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edu         </a:t>
            </a:r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</a:t>
            </a:r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b.edu</a:t>
            </a: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0" hangingPunct="0"/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a.edu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1.1.1.1</a:t>
            </a:r>
          </a:p>
          <a:p>
            <a:pPr eaLnBrk="0" hangingPunct="0"/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b.edu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          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1.1.1.2</a:t>
            </a:r>
          </a:p>
        </p:txBody>
      </p:sp>
      <p:sp>
        <p:nvSpPr>
          <p:cNvPr id="266319" name="Text Box 79"/>
          <p:cNvSpPr txBox="1">
            <a:spLocks noChangeArrowheads="1"/>
          </p:cNvSpPr>
          <p:nvPr/>
        </p:nvSpPr>
        <p:spPr bwMode="auto">
          <a:xfrm>
            <a:off x="41275" y="2834260"/>
            <a:ext cx="2667000" cy="1224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ucla.edu   </a:t>
            </a:r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a.ucla.edu</a:t>
            </a: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0" hangingPunct="0"/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ucla.edu   </a:t>
            </a:r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b.ucla.edu</a:t>
            </a:r>
            <a:endParaRPr lang="en-US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0" hangingPunct="0"/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a.ucla.edu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2.2.2.1</a:t>
            </a:r>
          </a:p>
          <a:p>
            <a:pPr eaLnBrk="0" hangingPunct="0"/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b.ucla.edu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2.2.2.2 </a:t>
            </a:r>
          </a:p>
        </p:txBody>
      </p:sp>
      <p:grpSp>
        <p:nvGrpSpPr>
          <p:cNvPr id="20" name="Group 80"/>
          <p:cNvGrpSpPr>
            <a:grpSpLocks/>
          </p:cNvGrpSpPr>
          <p:nvPr/>
        </p:nvGrpSpPr>
        <p:grpSpPr bwMode="auto">
          <a:xfrm>
            <a:off x="2819400" y="4078288"/>
            <a:ext cx="3505200" cy="874712"/>
            <a:chOff x="1776" y="2569"/>
            <a:chExt cx="2208" cy="551"/>
          </a:xfrm>
        </p:grpSpPr>
        <p:sp>
          <p:nvSpPr>
            <p:cNvPr id="34859" name="Line 81"/>
            <p:cNvSpPr>
              <a:spLocks noChangeShapeType="1"/>
            </p:cNvSpPr>
            <p:nvPr/>
          </p:nvSpPr>
          <p:spPr bwMode="auto">
            <a:xfrm flipV="1">
              <a:off x="1776" y="2592"/>
              <a:ext cx="220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860" name="Text Box 82"/>
            <p:cNvSpPr txBox="1">
              <a:spLocks noChangeArrowheads="1"/>
            </p:cNvSpPr>
            <p:nvPr/>
          </p:nvSpPr>
          <p:spPr bwMode="auto">
            <a:xfrm>
              <a:off x="2582" y="2569"/>
              <a:ext cx="11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21" name="Group 83"/>
          <p:cNvGrpSpPr>
            <a:grpSpLocks/>
          </p:cNvGrpSpPr>
          <p:nvPr/>
        </p:nvGrpSpPr>
        <p:grpSpPr bwMode="auto">
          <a:xfrm>
            <a:off x="2819400" y="4764088"/>
            <a:ext cx="914400" cy="493712"/>
            <a:chOff x="1776" y="3001"/>
            <a:chExt cx="576" cy="311"/>
          </a:xfrm>
        </p:grpSpPr>
        <p:sp>
          <p:nvSpPr>
            <p:cNvPr id="34857" name="Line 84"/>
            <p:cNvSpPr>
              <a:spLocks noChangeShapeType="1"/>
            </p:cNvSpPr>
            <p:nvPr/>
          </p:nvSpPr>
          <p:spPr bwMode="auto">
            <a:xfrm>
              <a:off x="1776" y="3312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858" name="Text Box 85"/>
            <p:cNvSpPr txBox="1">
              <a:spLocks noChangeArrowheads="1"/>
            </p:cNvSpPr>
            <p:nvPr/>
          </p:nvSpPr>
          <p:spPr bwMode="auto">
            <a:xfrm>
              <a:off x="2006" y="3001"/>
              <a:ext cx="11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66326" name="Text Box 86"/>
          <p:cNvSpPr txBox="1">
            <a:spLocks noChangeArrowheads="1"/>
          </p:cNvSpPr>
          <p:nvPr/>
        </p:nvSpPr>
        <p:spPr bwMode="auto">
          <a:xfrm>
            <a:off x="32649" y="3990274"/>
            <a:ext cx="25891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www.ucla.edu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2.2.2.3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22" name="Group 87"/>
          <p:cNvGrpSpPr>
            <a:grpSpLocks/>
          </p:cNvGrpSpPr>
          <p:nvPr/>
        </p:nvGrpSpPr>
        <p:grpSpPr bwMode="auto">
          <a:xfrm>
            <a:off x="2111022" y="6172377"/>
            <a:ext cx="2536825" cy="400050"/>
            <a:chOff x="1344" y="3945"/>
            <a:chExt cx="1598" cy="252"/>
          </a:xfrm>
        </p:grpSpPr>
        <p:sp>
          <p:nvSpPr>
            <p:cNvPr id="34855" name="Text Box 88"/>
            <p:cNvSpPr txBox="1">
              <a:spLocks noChangeArrowheads="1"/>
            </p:cNvSpPr>
            <p:nvPr/>
          </p:nvSpPr>
          <p:spPr bwMode="auto">
            <a:xfrm>
              <a:off x="1672" y="3945"/>
              <a:ext cx="127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 err="1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www.ucla.edu</a:t>
              </a:r>
              <a:r>
                <a:rPr lang="en-US" sz="2000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?</a:t>
              </a:r>
              <a:endPara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856" name="Line 89"/>
            <p:cNvSpPr>
              <a:spLocks noChangeShapeType="1"/>
            </p:cNvSpPr>
            <p:nvPr/>
          </p:nvSpPr>
          <p:spPr bwMode="auto">
            <a:xfrm flipH="1" flipV="1">
              <a:off x="1344" y="3984"/>
              <a:ext cx="38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med" len="med"/>
              <a:tailEnd type="non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23" name="Group 90"/>
          <p:cNvGrpSpPr>
            <a:grpSpLocks/>
          </p:cNvGrpSpPr>
          <p:nvPr/>
        </p:nvGrpSpPr>
        <p:grpSpPr bwMode="auto">
          <a:xfrm>
            <a:off x="2041525" y="5373688"/>
            <a:ext cx="396875" cy="693737"/>
            <a:chOff x="1286" y="3385"/>
            <a:chExt cx="250" cy="437"/>
          </a:xfrm>
        </p:grpSpPr>
        <p:sp>
          <p:nvSpPr>
            <p:cNvPr id="34853" name="Line 91"/>
            <p:cNvSpPr>
              <a:spLocks noChangeShapeType="1"/>
            </p:cNvSpPr>
            <p:nvPr/>
          </p:nvSpPr>
          <p:spPr bwMode="auto">
            <a:xfrm flipV="1">
              <a:off x="1320" y="3504"/>
              <a:ext cx="216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854" name="Text Box 92"/>
            <p:cNvSpPr txBox="1">
              <a:spLocks noChangeArrowheads="1"/>
            </p:cNvSpPr>
            <p:nvPr/>
          </p:nvSpPr>
          <p:spPr bwMode="auto">
            <a:xfrm>
              <a:off x="1286" y="3385"/>
              <a:ext cx="11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315BD38-3BBD-E64F-BFBB-6882FE3B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A1432-F515-1C4F-AB19-DE39132E9795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>
                <a:defRPr/>
              </a:pPr>
              <a:t>12</a:t>
            </a:fld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E210C2A-A76D-004E-8A23-596609FC5B70}"/>
              </a:ext>
            </a:extLst>
          </p:cNvPr>
          <p:cNvSpPr txBox="1"/>
          <p:nvPr/>
        </p:nvSpPr>
        <p:spPr>
          <a:xfrm>
            <a:off x="561768" y="587940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John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23D73E5-5265-3440-8157-FF67B4919355}"/>
              </a:ext>
            </a:extLst>
          </p:cNvPr>
          <p:cNvSpPr txBox="1"/>
          <p:nvPr/>
        </p:nvSpPr>
        <p:spPr>
          <a:xfrm>
            <a:off x="783987" y="627334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80A716F-A2DD-CF42-9DDF-3927846577DF}"/>
              </a:ext>
            </a:extLst>
          </p:cNvPr>
          <p:cNvSpPr txBox="1"/>
          <p:nvPr/>
        </p:nvSpPr>
        <p:spPr>
          <a:xfrm>
            <a:off x="1663975" y="6285219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Bob</a:t>
            </a:r>
          </a:p>
        </p:txBody>
      </p:sp>
      <p:pic>
        <p:nvPicPr>
          <p:cNvPr id="96" name="Picture 2" descr="desktop Icon - Download desktop Icon 714335 | Noun Project">
            <a:extLst>
              <a:ext uri="{FF2B5EF4-FFF2-40B4-BE49-F238E27FC236}">
                <a16:creationId xmlns:a16="http://schemas.microsoft.com/office/drawing/2014/main" id="{5B7156C2-42A5-084D-9117-683BD7990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9" t="13166" r="8066" b="11669"/>
          <a:stretch/>
        </p:blipFill>
        <p:spPr bwMode="auto">
          <a:xfrm>
            <a:off x="1812424" y="6086116"/>
            <a:ext cx="259432" cy="23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60">
            <a:extLst>
              <a:ext uri="{FF2B5EF4-FFF2-40B4-BE49-F238E27FC236}">
                <a16:creationId xmlns:a16="http://schemas.microsoft.com/office/drawing/2014/main" id="{7BC748B7-69E6-2545-8A73-FBF9DAD2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4285" y="6036326"/>
            <a:ext cx="419614" cy="367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D753D3B4-00A5-134C-9E4F-993C6CD039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33" b="6463"/>
          <a:stretch/>
        </p:blipFill>
        <p:spPr>
          <a:xfrm>
            <a:off x="825813" y="5666704"/>
            <a:ext cx="283441" cy="254313"/>
          </a:xfrm>
          <a:prstGeom prst="rect">
            <a:avLst/>
          </a:prstGeom>
        </p:spPr>
      </p:pic>
      <p:sp>
        <p:nvSpPr>
          <p:cNvPr id="91" name="Oval 90">
            <a:extLst>
              <a:ext uri="{FF2B5EF4-FFF2-40B4-BE49-F238E27FC236}">
                <a16:creationId xmlns:a16="http://schemas.microsoft.com/office/drawing/2014/main" id="{BB74D7D0-47C1-954A-91F9-AB423233A268}"/>
              </a:ext>
            </a:extLst>
          </p:cNvPr>
          <p:cNvSpPr/>
          <p:nvPr/>
        </p:nvSpPr>
        <p:spPr bwMode="auto">
          <a:xfrm>
            <a:off x="3009418" y="2361236"/>
            <a:ext cx="370389" cy="3356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C2CAEA1-04E4-1F49-8D26-39A396F63219}"/>
              </a:ext>
            </a:extLst>
          </p:cNvPr>
          <p:cNvSpPr/>
          <p:nvPr/>
        </p:nvSpPr>
        <p:spPr bwMode="auto">
          <a:xfrm>
            <a:off x="4446608" y="4330861"/>
            <a:ext cx="370389" cy="3356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64D7A32-A069-BF43-AAC8-C92012BA1E09}"/>
              </a:ext>
            </a:extLst>
          </p:cNvPr>
          <p:cNvSpPr/>
          <p:nvPr/>
        </p:nvSpPr>
        <p:spPr bwMode="auto">
          <a:xfrm>
            <a:off x="3129023" y="5061996"/>
            <a:ext cx="370389" cy="33566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100" name="Line 47">
            <a:extLst>
              <a:ext uri="{FF2B5EF4-FFF2-40B4-BE49-F238E27FC236}">
                <a16:creationId xmlns:a16="http://schemas.microsoft.com/office/drawing/2014/main" id="{53C950B1-F6EA-7541-9FC5-40B1E404B3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2932" y="5587678"/>
            <a:ext cx="359100" cy="5329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80390AB9-AA7A-DD64-C6C1-0FDE033E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C8CA22C8-7806-80FB-3940-A9789D78D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467" y="5643711"/>
            <a:ext cx="437847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28600" indent="-228600" eaLnBrk="0" hangingPunct="0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Other possibilities</a:t>
            </a:r>
          </a:p>
          <a:p>
            <a:pPr marL="228600" indent="-228600" eaLnBrk="0" hangingPunct="0">
              <a:buFontTx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Caching resolver may know the IP address for .edu server already</a:t>
            </a:r>
          </a:p>
        </p:txBody>
      </p:sp>
      <p:sp>
        <p:nvSpPr>
          <p:cNvPr id="14" name="Oval Callout 13">
            <a:extLst>
              <a:ext uri="{FF2B5EF4-FFF2-40B4-BE49-F238E27FC236}">
                <a16:creationId xmlns:a16="http://schemas.microsoft.com/office/drawing/2014/main" id="{E9EF2B8D-9DB2-6D70-381B-25118807728F}"/>
              </a:ext>
            </a:extLst>
          </p:cNvPr>
          <p:cNvSpPr/>
          <p:nvPr/>
        </p:nvSpPr>
        <p:spPr bwMode="auto">
          <a:xfrm rot="908768">
            <a:off x="7946445" y="79770"/>
            <a:ext cx="1235140" cy="532833"/>
          </a:xfrm>
          <a:prstGeom prst="wedgeEllipseCallout">
            <a:avLst>
              <a:gd name="adj1" fmla="val -64695"/>
              <a:gd name="adj2" fmla="val 70966"/>
            </a:avLst>
          </a:prstGeom>
          <a:solidFill>
            <a:srgbClr val="FFBCB7"/>
          </a:solidFill>
          <a:ln w="12700" cap="flat" cmpd="sng" algn="ctr">
            <a:solidFill>
              <a:srgbClr val="FFBCB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important</a:t>
            </a:r>
          </a:p>
        </p:txBody>
      </p:sp>
    </p:spTree>
    <p:extLst>
      <p:ext uri="{BB962C8B-B14F-4D97-AF65-F5344CB8AC3E}">
        <p14:creationId xmlns:p14="http://schemas.microsoft.com/office/powerpoint/2010/main" val="264212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6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6" grpId="0"/>
      <p:bldP spid="99" grpId="0" animBg="1"/>
      <p:bldP spid="100" grpId="0" animBg="1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Summary: How a DNS name gets resolved?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7472" indent="-347472" eaLnBrk="1" hangingPunct="1">
              <a:buFont typeface="+mj-lt"/>
              <a:buAutoNum type="arabicPeriod"/>
            </a:pPr>
            <a:r>
              <a:rPr lang="en-US" sz="3000" dirty="0"/>
              <a:t>A user host sends a query for </a:t>
            </a:r>
            <a:r>
              <a:rPr lang="en-US" sz="2800" dirty="0" err="1">
                <a:latin typeface="Courier" pitchFamily="2" charset="0"/>
              </a:rPr>
              <a:t>www.ucla.edu</a:t>
            </a:r>
            <a:r>
              <a:rPr lang="en-US" sz="3000" dirty="0"/>
              <a:t>  (asking for its IP address) to a local DNS </a:t>
            </a:r>
            <a:r>
              <a:rPr lang="en-US" sz="3000" dirty="0">
                <a:solidFill>
                  <a:srgbClr val="0000FF"/>
                </a:solidFill>
              </a:rPr>
              <a:t>caching resolver</a:t>
            </a:r>
          </a:p>
          <a:p>
            <a:pPr lvl="1" eaLnBrk="1" hangingPunct="1"/>
            <a:r>
              <a:rPr lang="en-US" sz="2600" dirty="0"/>
              <a:t>provided by your ISP</a:t>
            </a:r>
          </a:p>
          <a:p>
            <a:pPr lvl="2"/>
            <a:r>
              <a:rPr lang="en-US" sz="2200" dirty="0"/>
              <a:t>In recent years: provided by Google (8.8.8.8), </a:t>
            </a:r>
            <a:r>
              <a:rPr lang="en-US" sz="2200" dirty="0" err="1"/>
              <a:t>CloudFlare</a:t>
            </a:r>
            <a:r>
              <a:rPr lang="en-US" sz="2200" dirty="0"/>
              <a:t> (1.1.1.1), </a:t>
            </a:r>
            <a:r>
              <a:rPr lang="en-US" sz="2200" dirty="0" err="1"/>
              <a:t>etc</a:t>
            </a:r>
            <a:endParaRPr lang="en-US" sz="2200" dirty="0"/>
          </a:p>
          <a:p>
            <a:pPr marL="347472" indent="-347472" eaLnBrk="1" hangingPunct="1">
              <a:buFont typeface="+mj-lt"/>
              <a:buAutoNum type="arabicPeriod"/>
            </a:pPr>
            <a:r>
              <a:rPr lang="en-US" sz="3000" dirty="0"/>
              <a:t>The </a:t>
            </a:r>
            <a:r>
              <a:rPr lang="en-US" sz="3000" dirty="0">
                <a:solidFill>
                  <a:srgbClr val="0000FF"/>
                </a:solidFill>
              </a:rPr>
              <a:t>caching resolver</a:t>
            </a:r>
            <a:r>
              <a:rPr lang="en-US" sz="3000" dirty="0"/>
              <a:t> either finds a </a:t>
            </a:r>
            <a:r>
              <a:rPr lang="en-US" sz="3000" i="1" dirty="0"/>
              <a:t>relevant</a:t>
            </a:r>
            <a:r>
              <a:rPr lang="en-US" sz="3000" dirty="0"/>
              <a:t> answer in its cache, </a:t>
            </a:r>
          </a:p>
          <a:p>
            <a:pPr lvl="1"/>
            <a:r>
              <a:rPr lang="en-US" sz="2600" dirty="0"/>
              <a:t>any of the following are relevant to </a:t>
            </a:r>
            <a:r>
              <a:rPr lang="en-US" sz="2400" dirty="0" err="1">
                <a:latin typeface="Courier" pitchFamily="2" charset="0"/>
              </a:rPr>
              <a:t>www.ucla.edu</a:t>
            </a:r>
            <a:endParaRPr lang="en-US" sz="2600" dirty="0"/>
          </a:p>
          <a:p>
            <a:pPr lvl="2" eaLnBrk="1" hangingPunct="1"/>
            <a:r>
              <a:rPr lang="en-US" sz="2200" dirty="0"/>
              <a:t>An exact match: </a:t>
            </a:r>
            <a:r>
              <a:rPr lang="en-US" sz="2100" dirty="0" err="1">
                <a:latin typeface="Courier" pitchFamily="2" charset="0"/>
              </a:rPr>
              <a:t>www.ucla.edu</a:t>
            </a:r>
            <a:r>
              <a:rPr lang="en-US" sz="2200" dirty="0" err="1"/>
              <a:t>’s</a:t>
            </a:r>
            <a:r>
              <a:rPr lang="en-US" sz="2200" dirty="0"/>
              <a:t> IP address</a:t>
            </a:r>
          </a:p>
          <a:p>
            <a:pPr lvl="2"/>
            <a:r>
              <a:rPr lang="en-US" sz="2200" dirty="0"/>
              <a:t>ucla.edu DNS server IP address: go to step-5</a:t>
            </a:r>
          </a:p>
          <a:p>
            <a:pPr lvl="2"/>
            <a:r>
              <a:rPr lang="en-US" sz="2200" dirty="0"/>
              <a:t>.edu DNS server IP address: go to step-4</a:t>
            </a:r>
          </a:p>
          <a:p>
            <a:pPr marL="457200" lvl="1" indent="0">
              <a:buNone/>
            </a:pPr>
            <a:r>
              <a:rPr lang="en-US" dirty="0"/>
              <a:t>otherwise sends the query to one of the root servers</a:t>
            </a:r>
            <a:endParaRPr lang="en-US" sz="2600" dirty="0"/>
          </a:p>
          <a:p>
            <a:pPr marL="347472" indent="-347472" eaLnBrk="1" hangingPunct="1">
              <a:buFont typeface="+mj-lt"/>
              <a:buAutoNum type="arabicPeriod"/>
            </a:pPr>
            <a:r>
              <a:rPr lang="en-US" sz="3000" dirty="0"/>
              <a:t>The root server replies with pointers to </a:t>
            </a:r>
            <a:r>
              <a:rPr lang="en-US" sz="2800" dirty="0">
                <a:latin typeface="Courier" pitchFamily="2" charset="0"/>
              </a:rPr>
              <a:t>.edu</a:t>
            </a:r>
            <a:r>
              <a:rPr lang="en-US" sz="3000" dirty="0"/>
              <a:t> servers </a:t>
            </a:r>
          </a:p>
          <a:p>
            <a:pPr marL="347472" indent="-347472" eaLnBrk="1" hangingPunct="1">
              <a:buFont typeface="+mj-lt"/>
              <a:buAutoNum type="arabicPeriod"/>
            </a:pPr>
            <a:r>
              <a:rPr lang="en-US" sz="3000" dirty="0"/>
              <a:t>The </a:t>
            </a:r>
            <a:r>
              <a:rPr lang="en-US" sz="3000" dirty="0">
                <a:solidFill>
                  <a:srgbClr val="0000FF"/>
                </a:solidFill>
              </a:rPr>
              <a:t>caching resolver</a:t>
            </a:r>
            <a:r>
              <a:rPr lang="en-US" sz="3000" dirty="0"/>
              <a:t> queries </a:t>
            </a:r>
            <a:r>
              <a:rPr lang="en-US" sz="2800" dirty="0">
                <a:latin typeface="Courier" pitchFamily="2" charset="0"/>
              </a:rPr>
              <a:t>.edu</a:t>
            </a:r>
            <a:r>
              <a:rPr lang="en-US" sz="3000" dirty="0"/>
              <a:t> </a:t>
            </a:r>
            <a:r>
              <a:rPr lang="en-US" sz="2800" dirty="0"/>
              <a:t>DNS</a:t>
            </a:r>
            <a:r>
              <a:rPr lang="en-US" sz="3000" dirty="0"/>
              <a:t> server, which replies with pointers to </a:t>
            </a:r>
            <a:r>
              <a:rPr lang="en-US" sz="2800" dirty="0">
                <a:latin typeface="Courier" pitchFamily="2" charset="0"/>
              </a:rPr>
              <a:t>ucla.edu</a:t>
            </a:r>
            <a:r>
              <a:rPr lang="en-US" sz="3000" dirty="0"/>
              <a:t> </a:t>
            </a:r>
            <a:r>
              <a:rPr lang="en-US" sz="2800" dirty="0"/>
              <a:t>DNS</a:t>
            </a:r>
            <a:r>
              <a:rPr lang="en-US" sz="3000" dirty="0"/>
              <a:t> servers</a:t>
            </a:r>
          </a:p>
          <a:p>
            <a:pPr marL="347472" indent="-347472" eaLnBrk="1" hangingPunct="1">
              <a:buFont typeface="+mj-lt"/>
              <a:buAutoNum type="arabicPeriod"/>
            </a:pPr>
            <a:r>
              <a:rPr lang="en-US" sz="3000" dirty="0"/>
              <a:t>The </a:t>
            </a:r>
            <a:r>
              <a:rPr lang="en-US" sz="3000" dirty="0">
                <a:solidFill>
                  <a:srgbClr val="0000FF"/>
                </a:solidFill>
              </a:rPr>
              <a:t>caching resolver</a:t>
            </a:r>
            <a:r>
              <a:rPr lang="en-US" sz="3000" dirty="0"/>
              <a:t> queries </a:t>
            </a:r>
            <a:r>
              <a:rPr lang="en-US" sz="2800" dirty="0">
                <a:latin typeface="Courier" pitchFamily="2" charset="0"/>
              </a:rPr>
              <a:t>ucla.edu</a:t>
            </a:r>
            <a:r>
              <a:rPr lang="en-US" sz="3000" dirty="0"/>
              <a:t> DNS server to get the IP address for </a:t>
            </a:r>
            <a:r>
              <a:rPr lang="en-US" sz="2800" dirty="0" err="1">
                <a:latin typeface="Courier" pitchFamily="2" charset="0"/>
              </a:rPr>
              <a:t>www.ucla.edu</a:t>
            </a:r>
            <a:r>
              <a:rPr lang="en-US" sz="3000" dirty="0"/>
              <a:t>, and sends the answer back to user host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120360-A2CD-B747-A808-8234B036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839A2-FE40-DE43-B318-2F4E26BBDAF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EDAD7-04E4-721B-EEBC-33B50D03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</a:t>
            </a:r>
          </a:p>
          <a:p>
            <a:pPr lvl="1"/>
            <a:r>
              <a:rPr lang="en-US" dirty="0"/>
              <a:t>Should be available by default on macOS</a:t>
            </a:r>
          </a:p>
          <a:p>
            <a:pPr lvl="1"/>
            <a:r>
              <a:rPr lang="en-US" dirty="0"/>
              <a:t>Part of “bind” package on Linux (and if brave enough, on Windows)</a:t>
            </a:r>
          </a:p>
          <a:p>
            <a:pPr marL="57150" indent="0">
              <a:buNone/>
            </a:pPr>
            <a:r>
              <a:rPr lang="en-US" dirty="0">
                <a:hlinkClick r:id="rId2"/>
              </a:rPr>
              <a:t>https://www.digwebinterface.com/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57996-9BAD-4C4E-9732-3FA3EC2A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69D92-9201-AC4F-8182-6ABB9131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839A2-FE40-DE43-B318-2F4E26BBDAF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4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E0056-1094-9742-97B0-DFF40258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839A2-FE40-DE43-B318-2F4E26BBDAF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32477-C18D-8844-9A66-0EB977B30A8F}"/>
              </a:ext>
            </a:extLst>
          </p:cNvPr>
          <p:cNvSpPr txBox="1"/>
          <p:nvPr/>
        </p:nvSpPr>
        <p:spPr>
          <a:xfrm>
            <a:off x="241300" y="241300"/>
            <a:ext cx="8712200" cy="646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tianyuan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dig . NS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&lt;&lt;&gt;&gt;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DiG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9.10.6 &lt;&lt;&gt;&gt; . NS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global options: +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Got answer: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-&gt;&gt;HEADER&lt;&lt;- opcode: QUERY, status: NOERROR, id: 38900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flags: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qr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ra; QUERY: 1, ANSWER: 13, AUTHORITY: 0, ADDITIONAL: 0</a:t>
            </a: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QUESTION SECTION: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;. IN NS</a:t>
            </a: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ANSWER SECTION: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16232 IN NS </a:t>
            </a:r>
            <a:r>
              <a:rPr lang="en-US" sz="14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e.root-servers.net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16232 IN NS </a:t>
            </a:r>
            <a:r>
              <a:rPr lang="en-US" sz="14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h.root-servers.net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16232 IN NS </a:t>
            </a:r>
            <a:r>
              <a:rPr lang="en-US" sz="14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l.root-servers.net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16232 IN NS </a:t>
            </a:r>
            <a:r>
              <a:rPr lang="en-US" sz="14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i.root-servers.net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16232 IN NS </a:t>
            </a:r>
            <a:r>
              <a:rPr lang="en-US" sz="14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a.root-servers.net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16232 IN NS </a:t>
            </a:r>
            <a:r>
              <a:rPr lang="en-US" sz="14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d.root-servers.net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16232 IN NS </a:t>
            </a:r>
            <a:r>
              <a:rPr lang="en-US" sz="14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c.root-servers.net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16232 IN NS </a:t>
            </a:r>
            <a:r>
              <a:rPr lang="en-US" sz="14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b.root-servers.net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16232 IN NS </a:t>
            </a:r>
            <a:r>
              <a:rPr lang="en-US" sz="14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j.root-servers.net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16232 IN NS </a:t>
            </a:r>
            <a:r>
              <a:rPr lang="en-US" sz="14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k.root-servers.net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16232 IN NS </a:t>
            </a:r>
            <a:r>
              <a:rPr lang="en-US" sz="14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g.root-servers.net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16232 IN NS </a:t>
            </a:r>
            <a:r>
              <a:rPr lang="en-US" sz="14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m.root-servers.net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16232 IN NS </a:t>
            </a:r>
            <a:r>
              <a:rPr lang="en-US" sz="14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f.root-servers.net</a:t>
            </a:r>
            <a:r>
              <a:rPr lang="en-US" sz="14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8306A7-14F5-6340-AE6D-EC74B93487A1}"/>
              </a:ext>
            </a:extLst>
          </p:cNvPr>
          <p:cNvSpPr txBox="1"/>
          <p:nvPr/>
        </p:nvSpPr>
        <p:spPr>
          <a:xfrm>
            <a:off x="4754879" y="1992669"/>
            <a:ext cx="4389120" cy="3037755"/>
          </a:xfrm>
          <a:prstGeom prst="rect">
            <a:avLst/>
          </a:prstGeom>
          <a:noFill/>
          <a:ln w="19050">
            <a:solidFill>
              <a:srgbClr val="B5005C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tianyuan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</a:t>
            </a:r>
            <a:r>
              <a:rPr lang="en-US" sz="11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dig </a:t>
            </a:r>
            <a:r>
              <a:rPr lang="en-US" sz="11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a.root-servers.net</a:t>
            </a:r>
            <a:r>
              <a:rPr lang="en-US" sz="11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(A)</a:t>
            </a:r>
          </a:p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&lt;&lt;&gt;&gt; 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DiG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9.10.6 &lt;&lt;&gt;&gt; 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a.root-servers.net</a:t>
            </a:r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global options: +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Got answer: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-&gt;&gt;HEADER&lt;&lt;- opcode: QUERY, status: NOERROR, id: 30471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flags: 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qr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ra; QUERY: 1, ANSWER: 1, AUTHORITY: 0, ADDITIONAL: 0</a:t>
            </a:r>
          </a:p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QUESTION SECTION: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a.root-servers.net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IN A</a:t>
            </a:r>
          </a:p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ANSWER SECTION:</a:t>
            </a:r>
          </a:p>
          <a:p>
            <a:r>
              <a:rPr lang="en-US" sz="11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a.root-servers.net</a:t>
            </a:r>
            <a:r>
              <a:rPr lang="en-US" sz="11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604800 IN A 198.41.0.4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C30B44-8FBA-3249-9DAB-0B386D228DED}"/>
              </a:ext>
            </a:extLst>
          </p:cNvPr>
          <p:cNvSpPr txBox="1"/>
          <p:nvPr/>
        </p:nvSpPr>
        <p:spPr>
          <a:xfrm>
            <a:off x="4754879" y="5031075"/>
            <a:ext cx="4380807" cy="1649682"/>
          </a:xfrm>
          <a:prstGeom prst="rect">
            <a:avLst/>
          </a:prstGeom>
          <a:noFill/>
          <a:ln w="19050">
            <a:solidFill>
              <a:srgbClr val="B5005C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tianyuan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</a:t>
            </a:r>
            <a:r>
              <a:rPr lang="en-US" sz="11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dig </a:t>
            </a:r>
            <a:r>
              <a:rPr lang="en-US" sz="11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a.root-servers.net</a:t>
            </a:r>
            <a:r>
              <a:rPr lang="en-US" sz="11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aaaa</a:t>
            </a:r>
            <a:endParaRPr lang="en-US" sz="1100" dirty="0">
              <a:solidFill>
                <a:srgbClr val="00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......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QUESTION SECTION: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a.root-servers.net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IN AAAA</a:t>
            </a:r>
          </a:p>
          <a:p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ANSWER SECTION:</a:t>
            </a:r>
          </a:p>
          <a:p>
            <a:r>
              <a:rPr lang="en-US" sz="110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a.root-servers.net</a:t>
            </a:r>
            <a:r>
              <a:rPr lang="en-US" sz="11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604800 IN AAAA 2001:503:ba3e::2:30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4141F2-E415-8A58-7AAC-2BDF7066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1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DC050-2D09-4242-9D19-C8C6F8B17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33" y="210451"/>
            <a:ext cx="8915534" cy="1640653"/>
          </a:xfrm>
        </p:spPr>
        <p:txBody>
          <a:bodyPr>
            <a:norm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nd</a:t>
            </a:r>
            <a:r>
              <a:rPr lang="en-US" sz="2800" dirty="0"/>
              <a:t> level domains: </a:t>
            </a:r>
          </a:p>
          <a:p>
            <a:pPr lvl="1"/>
            <a:r>
              <a:rPr lang="en-US" sz="2400" dirty="0"/>
              <a:t>UCLA runs its own DNS servers</a:t>
            </a:r>
          </a:p>
          <a:p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level domains: CS dept runs its own DNS servers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4C60F-17B2-8D47-92B3-2F370A61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E650B-DA95-B949-AC4E-B81AA0C8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839A2-FE40-DE43-B318-2F4E26BBDAF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7F1AB-B7B9-8A41-911E-0A8A339745E8}"/>
              </a:ext>
            </a:extLst>
          </p:cNvPr>
          <p:cNvSpPr txBox="1"/>
          <p:nvPr/>
        </p:nvSpPr>
        <p:spPr>
          <a:xfrm>
            <a:off x="0" y="1682418"/>
            <a:ext cx="6144322" cy="3822585"/>
          </a:xfrm>
          <a:prstGeom prst="rect">
            <a:avLst/>
          </a:prstGeom>
          <a:noFill/>
          <a:ln w="12700">
            <a:solidFill>
              <a:srgbClr val="B5005C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tianyuan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</a:t>
            </a:r>
            <a:r>
              <a:rPr lang="en-US" sz="12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dig ucla.edu ns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.......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QUESTION SECTION: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;ucla.edu. IN NS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ANSWER SECTION:</a:t>
            </a:r>
          </a:p>
          <a:p>
            <a:r>
              <a:rPr lang="en-US" sz="12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ucla.edu. 917 IN NS ns2.dns.ucla.edu.</a:t>
            </a:r>
          </a:p>
          <a:p>
            <a:r>
              <a:rPr lang="en-US" sz="12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ucla.edu. 917 IN NS ns3.dns.ucla.edu.</a:t>
            </a:r>
          </a:p>
          <a:p>
            <a:r>
              <a:rPr lang="en-US" sz="12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ucla.edu. 917 IN NS ns4.dns.ucla.edu.</a:t>
            </a:r>
          </a:p>
          <a:p>
            <a:r>
              <a:rPr lang="en-US" sz="12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ucla.edu. 917 IN NS ns1.dns.ucla.edu.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ADDITIONAL SECTION: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ns1.dns.ucla.edu. 10093 IN A 192.35.225.7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ns2.dns.ucla.edu. 17620 IN A 54.201.38.106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ns2.dns.ucla.edu. 19766 IN AAAA 2600:1f14:793:a600::53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ns3.dns.ucla.edu. 11775 IN A 54.236.209.157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ns4.dns.ucla.edu. 21258 IN A 3.104.50.254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A9967-B37E-EB4D-9EBF-03B48D3BEEC3}"/>
              </a:ext>
            </a:extLst>
          </p:cNvPr>
          <p:cNvSpPr txBox="1"/>
          <p:nvPr/>
        </p:nvSpPr>
        <p:spPr>
          <a:xfrm>
            <a:off x="2284518" y="4070073"/>
            <a:ext cx="6859482" cy="2488374"/>
          </a:xfrm>
          <a:prstGeom prst="rect">
            <a:avLst/>
          </a:prstGeom>
          <a:solidFill>
            <a:schemeClr val="bg1"/>
          </a:solidFill>
          <a:ln w="12700">
            <a:solidFill>
              <a:srgbClr val="B5005C"/>
            </a:solidFill>
          </a:ln>
        </p:spPr>
        <p:txBody>
          <a:bodyPr wrap="square" lIns="0" tIns="0" bIns="0" rtlCol="0">
            <a:spAutoFit/>
          </a:bodyPr>
          <a:lstStyle/>
          <a:p>
            <a:r>
              <a:rPr lang="en-US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tianyuan</a:t>
            </a:r>
            <a:r>
              <a:rPr lang="en-US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dig </a:t>
            </a:r>
            <a:r>
              <a:rPr lang="en-US" sz="1050" dirty="0" err="1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cs.ucla.edu</a:t>
            </a:r>
            <a:r>
              <a:rPr lang="en-US" sz="105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ns</a:t>
            </a:r>
          </a:p>
          <a:p>
            <a:endParaRPr lang="en-US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QUESTION SECTION:</a:t>
            </a:r>
          </a:p>
          <a:p>
            <a:r>
              <a:rPr lang="en-US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r>
              <a:rPr lang="en-US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cs.ucla.edu</a:t>
            </a:r>
            <a:r>
              <a:rPr lang="en-US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		IN	NS</a:t>
            </a:r>
          </a:p>
          <a:p>
            <a:endParaRPr lang="en-US" sz="105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ANSWER SECTION:</a:t>
            </a:r>
          </a:p>
          <a:p>
            <a:r>
              <a:rPr lang="en-US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cs.ucla.edu</a:t>
            </a:r>
            <a:r>
              <a:rPr lang="en-US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	14400	IN	NS	NS0.cs.ucla.edu.</a:t>
            </a:r>
          </a:p>
          <a:p>
            <a:r>
              <a:rPr lang="en-US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cs.ucla.edu</a:t>
            </a:r>
            <a:r>
              <a:rPr lang="en-US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	14400	IN	NS	NS3.cs.ucla.edu.</a:t>
            </a:r>
          </a:p>
          <a:p>
            <a:r>
              <a:rPr lang="en-US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cs.ucla.edu</a:t>
            </a:r>
            <a:r>
              <a:rPr lang="en-US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	14400	IN	NS	NS2.DNS.ucla.edu.</a:t>
            </a:r>
          </a:p>
          <a:p>
            <a:r>
              <a:rPr lang="en-US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cs.ucla.edu</a:t>
            </a:r>
            <a:r>
              <a:rPr lang="en-US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	14400	IN	NS	NS2.cs.ucla.edu.</a:t>
            </a:r>
          </a:p>
          <a:p>
            <a:r>
              <a:rPr lang="en-US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cs.ucla.edu</a:t>
            </a:r>
            <a:r>
              <a:rPr lang="en-US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	14400	IN	NS	NS3.DNS.ucla.edu.</a:t>
            </a:r>
          </a:p>
          <a:p>
            <a:r>
              <a:rPr lang="en-US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cs.ucla.edu</a:t>
            </a:r>
            <a:r>
              <a:rPr lang="en-US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	14400	IN	NS	NS1.cs.ucla.edu.</a:t>
            </a:r>
          </a:p>
          <a:p>
            <a:r>
              <a:rPr lang="en-US" sz="105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cs.ucla.edu</a:t>
            </a:r>
            <a:r>
              <a:rPr lang="en-US" sz="105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	14400	IN	NS	NS1.DNS.ucla.edu.</a:t>
            </a:r>
            <a:endParaRPr lang="en-US" sz="1050" dirty="0">
              <a:solidFill>
                <a:srgbClr val="0000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E08A4A-C2A5-95C7-704F-AE4EBA33572F}"/>
              </a:ext>
            </a:extLst>
          </p:cNvPr>
          <p:cNvSpPr/>
          <p:nvPr/>
        </p:nvSpPr>
        <p:spPr bwMode="auto">
          <a:xfrm>
            <a:off x="6748040" y="5372134"/>
            <a:ext cx="1481559" cy="473082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Arial" pitchFamily="-65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C6B27-5F4A-5A99-9D04-BF7A00BA4F83}"/>
              </a:ext>
            </a:extLst>
          </p:cNvPr>
          <p:cNvSpPr txBox="1"/>
          <p:nvPr/>
        </p:nvSpPr>
        <p:spPr>
          <a:xfrm>
            <a:off x="8222694" y="537213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2714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21DAB-9B99-C03D-E44B-F96F6DE64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C43B01D-2775-1A25-A1E8-C226DFF61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Namespace Allocation vs. Delegation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A4D2792-4D18-4229-B1BB-29EB979921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Administrator of a domain can </a:t>
            </a:r>
            <a:r>
              <a:rPr lang="en-US" altLang="zh-CN" i="1" dirty="0">
                <a:solidFill>
                  <a:srgbClr val="0000CC"/>
                </a:solidFill>
              </a:rPr>
              <a:t>allocate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chemeClr val="accent5">
                    <a:lumMod val="75000"/>
                  </a:schemeClr>
                </a:solidFill>
              </a:rPr>
              <a:t>names</a:t>
            </a:r>
            <a:r>
              <a:rPr lang="en-US" altLang="zh-CN" dirty="0"/>
              <a:t> under its own </a:t>
            </a:r>
            <a:r>
              <a:rPr lang="en-US" altLang="zh-CN" b="1" dirty="0"/>
              <a:t>namespace</a:t>
            </a:r>
            <a:r>
              <a:rPr lang="en-US" altLang="zh-CN" dirty="0"/>
              <a:t> to other organizations or individuals, creating a subdomain</a:t>
            </a:r>
          </a:p>
          <a:p>
            <a:r>
              <a:rPr lang="en-US" altLang="zh-CN" dirty="0"/>
              <a:t>The administrator can </a:t>
            </a:r>
            <a:r>
              <a:rPr lang="en-US" altLang="zh-CN" i="1" dirty="0">
                <a:solidFill>
                  <a:srgbClr val="0000CC"/>
                </a:solidFill>
              </a:rPr>
              <a:t>delegate</a:t>
            </a:r>
            <a:r>
              <a:rPr lang="en-US" altLang="zh-CN" dirty="0"/>
              <a:t> the </a:t>
            </a:r>
            <a:r>
              <a:rPr lang="en-US" altLang="zh-CN" b="1" dirty="0"/>
              <a:t>management </a:t>
            </a:r>
            <a:r>
              <a:rPr lang="en-US" altLang="zh-CN" dirty="0"/>
              <a:t>responsibility</a:t>
            </a:r>
            <a:r>
              <a:rPr lang="en-US" altLang="zh-CN" b="1" dirty="0"/>
              <a:t> </a:t>
            </a:r>
            <a:r>
              <a:rPr lang="en-US" altLang="zh-CN" dirty="0"/>
              <a:t>of a subdomain, creating an administration unit called </a:t>
            </a:r>
            <a:r>
              <a:rPr lang="en-US" altLang="zh-CN" i="1" dirty="0">
                <a:solidFill>
                  <a:srgbClr val="0000CC"/>
                </a:solidFill>
              </a:rPr>
              <a:t>zone</a:t>
            </a:r>
          </a:p>
          <a:p>
            <a:pPr lvl="1"/>
            <a:r>
              <a:rPr lang="en-US" altLang="zh-CN" dirty="0"/>
              <a:t>The parent and subdomain zones can now be administered independently</a:t>
            </a:r>
          </a:p>
          <a:p>
            <a:r>
              <a:rPr lang="en-US" altLang="zh-CN" dirty="0"/>
              <a:t>Delegation:</a:t>
            </a:r>
            <a:r>
              <a:rPr lang="en-US" altLang="zh-CN" i="1" dirty="0"/>
              <a:t> the key to DNS system’s scalability</a:t>
            </a:r>
          </a:p>
          <a:p>
            <a:endParaRPr lang="en-US" altLang="zh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46EFF-9C5D-667B-C7CB-36BC0B8E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 Neue" pitchFamily="-65" charset="0"/>
                <a:ea typeface="ＭＳ Ｐゴシック" charset="-128"/>
              </a:rPr>
              <a:t>CS118 - Winter 2025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 Neue" pitchFamily="-65" charset="0"/>
              <a:ea typeface="ＭＳ Ｐゴシック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44EC8-B1E1-F001-4137-A775036C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2839A2-FE40-DE43-B318-2F4E26BBDAF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 Neue" pitchFamily="-65" charset="0"/>
                <a:ea typeface="ＭＳ Ｐゴシック" charset="-128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 Neue" pitchFamily="-65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2117700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6EAA8-B7C4-EC78-D781-570053661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A8F8561-8F7F-D21F-4C31-3A183B549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Domain vs. Zone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294BB72-3971-8066-1FC9-CA422A2697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Domain (from allocation)</a:t>
            </a:r>
          </a:p>
          <a:p>
            <a:pPr lvl="1"/>
            <a:r>
              <a:rPr lang="en-US" altLang="zh-CN" dirty="0"/>
              <a:t>Determined by the namespace structure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Zone (from delegation)</a:t>
            </a:r>
          </a:p>
          <a:p>
            <a:pPr lvl="1"/>
            <a:r>
              <a:rPr lang="en-US" altLang="zh-CN" dirty="0"/>
              <a:t>Determined by administration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7943D-23AD-58E0-B369-2EE50D43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 Neue" pitchFamily="-65" charset="0"/>
                <a:ea typeface="ＭＳ Ｐゴシック" charset="-128"/>
              </a:rPr>
              <a:t>CS118 - Winter 2025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 Neue" pitchFamily="-65" charset="0"/>
              <a:ea typeface="ＭＳ Ｐゴシック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68E5E-E345-2B4A-A2AC-38E4F21C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2839A2-FE40-DE43-B318-2F4E26BBDAF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 Neue" pitchFamily="-65" charset="0"/>
                <a:ea typeface="ＭＳ Ｐゴシック" charset="-128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 Neue" pitchFamily="-65" charset="0"/>
              <a:ea typeface="ＭＳ Ｐゴシック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374EFC-194F-0461-A21E-71B8880A7806}"/>
              </a:ext>
            </a:extLst>
          </p:cNvPr>
          <p:cNvSpPr txBox="1"/>
          <p:nvPr/>
        </p:nvSpPr>
        <p:spPr>
          <a:xfrm>
            <a:off x="1026488" y="3583628"/>
            <a:ext cx="347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ns1.dns.ucla.edu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866A2-9977-155B-A798-86E310A1BFB8}"/>
              </a:ext>
            </a:extLst>
          </p:cNvPr>
          <p:cNvSpPr txBox="1"/>
          <p:nvPr/>
        </p:nvSpPr>
        <p:spPr>
          <a:xfrm>
            <a:off x="3464162" y="4688181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74C19-7265-4108-15E2-A40AD8BC49D2}"/>
              </a:ext>
            </a:extLst>
          </p:cNvPr>
          <p:cNvSpPr txBox="1"/>
          <p:nvPr/>
        </p:nvSpPr>
        <p:spPr>
          <a:xfrm>
            <a:off x="2622152" y="4689967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domain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14169-2825-FF4E-9290-97EA1FE759D6}"/>
              </a:ext>
            </a:extLst>
          </p:cNvPr>
          <p:cNvSpPr txBox="1"/>
          <p:nvPr/>
        </p:nvSpPr>
        <p:spPr>
          <a:xfrm>
            <a:off x="1780142" y="4688181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domain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E8B50B-6774-B697-B270-0033F36B03F7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V="1">
            <a:off x="4007087" y="4122683"/>
            <a:ext cx="0" cy="56549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8C6BF8-B558-9FF3-808A-9017A1286792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3165077" y="4168403"/>
            <a:ext cx="0" cy="521564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6A2997-C4D5-3C5F-6154-6B29FFAB9181}"/>
              </a:ext>
            </a:extLst>
          </p:cNvPr>
          <p:cNvCxnSpPr>
            <a:cxnSpLocks/>
            <a:stCxn id="9" idx="0"/>
          </p:cNvCxnSpPr>
          <p:nvPr/>
        </p:nvCxnSpPr>
        <p:spPr bwMode="auto">
          <a:xfrm flipV="1">
            <a:off x="2323067" y="4320635"/>
            <a:ext cx="0" cy="367546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CDC23A-450F-6401-1483-56D3AAAB577B}"/>
              </a:ext>
            </a:extLst>
          </p:cNvPr>
          <p:cNvCxnSpPr/>
          <p:nvPr/>
        </p:nvCxnSpPr>
        <p:spPr bwMode="auto">
          <a:xfrm flipH="1">
            <a:off x="3552518" y="4122683"/>
            <a:ext cx="651510" cy="0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1602F6-E0FE-B239-E3EF-73556FC11688}"/>
              </a:ext>
            </a:extLst>
          </p:cNvPr>
          <p:cNvCxnSpPr>
            <a:cxnSpLocks/>
          </p:cNvCxnSpPr>
          <p:nvPr/>
        </p:nvCxnSpPr>
        <p:spPr bwMode="auto">
          <a:xfrm flipH="1">
            <a:off x="2768837" y="4220125"/>
            <a:ext cx="1435191" cy="0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6158F5-A61D-8DA5-2E72-84ECAE9A9E1D}"/>
              </a:ext>
            </a:extLst>
          </p:cNvPr>
          <p:cNvCxnSpPr>
            <a:cxnSpLocks/>
          </p:cNvCxnSpPr>
          <p:nvPr/>
        </p:nvCxnSpPr>
        <p:spPr bwMode="auto">
          <a:xfrm flipH="1">
            <a:off x="1940888" y="4320635"/>
            <a:ext cx="2263140" cy="0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F774C23-4620-CEEB-DA1A-1714CAB78759}"/>
              </a:ext>
            </a:extLst>
          </p:cNvPr>
          <p:cNvSpPr txBox="1"/>
          <p:nvPr/>
        </p:nvSpPr>
        <p:spPr>
          <a:xfrm>
            <a:off x="4671149" y="3583628"/>
            <a:ext cx="347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ns1.dns.ucla.edu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695617-42A3-FDB3-F665-53DD5C5836BB}"/>
              </a:ext>
            </a:extLst>
          </p:cNvPr>
          <p:cNvSpPr txBox="1"/>
          <p:nvPr/>
        </p:nvSpPr>
        <p:spPr>
          <a:xfrm>
            <a:off x="7108823" y="4688181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zone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BA72E-5585-5C19-F6F1-D9E985287565}"/>
              </a:ext>
            </a:extLst>
          </p:cNvPr>
          <p:cNvSpPr txBox="1"/>
          <p:nvPr/>
        </p:nvSpPr>
        <p:spPr>
          <a:xfrm>
            <a:off x="6266813" y="4689967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zone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3A7F6F-5027-B157-18AE-1736071A187E}"/>
              </a:ext>
            </a:extLst>
          </p:cNvPr>
          <p:cNvCxnSpPr>
            <a:cxnSpLocks/>
            <a:stCxn id="28" idx="0"/>
          </p:cNvCxnSpPr>
          <p:nvPr/>
        </p:nvCxnSpPr>
        <p:spPr bwMode="auto">
          <a:xfrm flipV="1">
            <a:off x="7651748" y="4122683"/>
            <a:ext cx="0" cy="565498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EB16F0-0CEF-8894-CD54-267C6A4CA3D1}"/>
              </a:ext>
            </a:extLst>
          </p:cNvPr>
          <p:cNvCxnSpPr>
            <a:cxnSpLocks/>
            <a:stCxn id="29" idx="0"/>
          </p:cNvCxnSpPr>
          <p:nvPr/>
        </p:nvCxnSpPr>
        <p:spPr bwMode="auto">
          <a:xfrm flipV="1">
            <a:off x="6809738" y="4168403"/>
            <a:ext cx="0" cy="521564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3A134B-908B-93F6-0FA0-C57C13EEE9B4}"/>
              </a:ext>
            </a:extLst>
          </p:cNvPr>
          <p:cNvCxnSpPr/>
          <p:nvPr/>
        </p:nvCxnSpPr>
        <p:spPr bwMode="auto">
          <a:xfrm flipH="1">
            <a:off x="7197179" y="4122683"/>
            <a:ext cx="651510" cy="0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D312D9-AC2B-2E41-F58E-93A55EA3D08D}"/>
              </a:ext>
            </a:extLst>
          </p:cNvPr>
          <p:cNvCxnSpPr>
            <a:cxnSpLocks/>
          </p:cNvCxnSpPr>
          <p:nvPr/>
        </p:nvCxnSpPr>
        <p:spPr bwMode="auto">
          <a:xfrm flipH="1">
            <a:off x="6413498" y="4220125"/>
            <a:ext cx="1435191" cy="0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71B9AB-2138-6349-5455-DBF3EF6800A2}"/>
              </a:ext>
            </a:extLst>
          </p:cNvPr>
          <p:cNvSpPr txBox="1"/>
          <p:nvPr/>
        </p:nvSpPr>
        <p:spPr>
          <a:xfrm>
            <a:off x="1122743" y="5461056"/>
            <a:ext cx="732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Namespace hierarchy != Administration hierarchy</a:t>
            </a:r>
          </a:p>
        </p:txBody>
      </p:sp>
    </p:spTree>
    <p:extLst>
      <p:ext uri="{BB962C8B-B14F-4D97-AF65-F5344CB8AC3E}">
        <p14:creationId xmlns:p14="http://schemas.microsoft.com/office/powerpoint/2010/main" val="203153127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27" grpId="0"/>
      <p:bldP spid="28" grpId="0"/>
      <p:bldP spid="29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7715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DNS data is coded in Resource Record (RR)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3037" y="2343807"/>
            <a:ext cx="8915534" cy="43252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Name: a list of labels</a:t>
            </a:r>
          </a:p>
          <a:p>
            <a:pPr lvl="1"/>
            <a:r>
              <a:rPr lang="en-US" dirty="0"/>
              <a:t>label: 1-byte length value, followed by n char's</a:t>
            </a:r>
          </a:p>
          <a:p>
            <a:r>
              <a:rPr lang="en-US" dirty="0"/>
              <a:t>Type: A, AAAA, NS, CNAME,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MX, TXT, ...</a:t>
            </a:r>
          </a:p>
          <a:p>
            <a:pPr lvl="1"/>
            <a:r>
              <a:rPr lang="en-US" dirty="0"/>
              <a:t>a number of new types added in recent years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Class: protocol family (IN = Internet)</a:t>
            </a:r>
          </a:p>
          <a:p>
            <a:r>
              <a:rPr lang="en-US" dirty="0"/>
              <a:t>TTL: cache lifetime measured in second</a:t>
            </a:r>
          </a:p>
          <a:p>
            <a:pPr lvl="1"/>
            <a:r>
              <a:rPr lang="en-US" dirty="0"/>
              <a:t>DNS operators set the TTL value for data in master file</a:t>
            </a:r>
          </a:p>
          <a:p>
            <a:r>
              <a:rPr lang="en-US" dirty="0"/>
              <a:t>RDLENGTH: Resource Data length</a:t>
            </a:r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Winter 2025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9DB-7F05-EC42-A8C0-6A9B2073FD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1050925" y="1272573"/>
            <a:ext cx="83597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B0B03D0A-F1B1-BB4F-8A69-A0AA9648D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906" y="1185548"/>
            <a:ext cx="752930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 +--------------+-----+-----+---------+-----+---------------+</a:t>
            </a:r>
          </a:p>
          <a:p>
            <a:r>
              <a:rPr lang="en-US" sz="1600" dirty="0">
                <a:latin typeface="Courier"/>
                <a:cs typeface="Courier"/>
              </a:rPr>
              <a:t> +     name     |type |class|  TTL    |  RL |      RDATA    |</a:t>
            </a:r>
          </a:p>
          <a:p>
            <a:r>
              <a:rPr lang="en-US" sz="1600" dirty="0">
                <a:latin typeface="Courier"/>
                <a:cs typeface="Courier"/>
              </a:rPr>
              <a:t> +--------------+-----+-----+---------+-----+---------------+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76FDF-7F57-7C4E-99AA-785550A3CB5D}"/>
              </a:ext>
            </a:extLst>
          </p:cNvPr>
          <p:cNvSpPr txBox="1"/>
          <p:nvPr/>
        </p:nvSpPr>
        <p:spPr>
          <a:xfrm>
            <a:off x="357351" y="861848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48DA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RR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E60D7-CA39-9B4B-BCFF-679A482D854C}"/>
              </a:ext>
            </a:extLst>
          </p:cNvPr>
          <p:cNvSpPr txBox="1"/>
          <p:nvPr/>
        </p:nvSpPr>
        <p:spPr>
          <a:xfrm>
            <a:off x="163037" y="1951998"/>
            <a:ext cx="8210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# of bytes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&lt;variable length&gt;           2           2              4                    2  	  &lt;variable length&gt;</a:t>
            </a:r>
          </a:p>
        </p:txBody>
      </p:sp>
    </p:spTree>
    <p:extLst>
      <p:ext uri="{BB962C8B-B14F-4D97-AF65-F5344CB8AC3E}">
        <p14:creationId xmlns:p14="http://schemas.microsoft.com/office/powerpoint/2010/main" val="28797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val 6">
            <a:extLst>
              <a:ext uri="{FF2B5EF4-FFF2-40B4-BE49-F238E27FC236}">
                <a16:creationId xmlns:a16="http://schemas.microsoft.com/office/drawing/2014/main" id="{2F0C364F-0F3A-CC4F-A2BF-03E91CFAE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00" y="60198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cs.ucla.edu.</a:t>
            </a:r>
          </a:p>
        </p:txBody>
      </p:sp>
      <p:sp>
        <p:nvSpPr>
          <p:cNvPr id="120" name="AutoShape 51"/>
          <p:cNvSpPr>
            <a:spLocks noChangeArrowheads="1"/>
          </p:cNvSpPr>
          <p:nvPr/>
        </p:nvSpPr>
        <p:spPr bwMode="auto">
          <a:xfrm>
            <a:off x="233586" y="5556003"/>
            <a:ext cx="2590800" cy="1016931"/>
          </a:xfrm>
          <a:prstGeom prst="parallelogram">
            <a:avLst>
              <a:gd name="adj" fmla="val 66577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01544" y="12192"/>
            <a:ext cx="4842455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DNS system: 4 parts</a:t>
            </a:r>
          </a:p>
        </p:txBody>
      </p:sp>
      <p:sp>
        <p:nvSpPr>
          <p:cNvPr id="264195" name="Oval 3"/>
          <p:cNvSpPr>
            <a:spLocks noChangeArrowheads="1"/>
          </p:cNvSpPr>
          <p:nvPr/>
        </p:nvSpPr>
        <p:spPr bwMode="auto">
          <a:xfrm>
            <a:off x="4343400" y="1828800"/>
            <a:ext cx="3962400" cy="9906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4196" name="Oval 4"/>
          <p:cNvSpPr>
            <a:spLocks noChangeArrowheads="1"/>
          </p:cNvSpPr>
          <p:nvPr/>
        </p:nvSpPr>
        <p:spPr bwMode="auto">
          <a:xfrm>
            <a:off x="3124200" y="34290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com.</a:t>
            </a:r>
          </a:p>
        </p:txBody>
      </p:sp>
      <p:sp>
        <p:nvSpPr>
          <p:cNvPr id="264197" name="Oval 5"/>
          <p:cNvSpPr>
            <a:spLocks noChangeArrowheads="1"/>
          </p:cNvSpPr>
          <p:nvPr/>
        </p:nvSpPr>
        <p:spPr bwMode="auto">
          <a:xfrm>
            <a:off x="5943600" y="38100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edu.</a:t>
            </a:r>
          </a:p>
        </p:txBody>
      </p:sp>
      <p:sp>
        <p:nvSpPr>
          <p:cNvPr id="264198" name="Oval 6"/>
          <p:cNvSpPr>
            <a:spLocks noChangeArrowheads="1"/>
          </p:cNvSpPr>
          <p:nvPr/>
        </p:nvSpPr>
        <p:spPr bwMode="auto">
          <a:xfrm>
            <a:off x="3505200" y="50292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ucla.edu.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810000" y="1676400"/>
            <a:ext cx="4343400" cy="4865123"/>
            <a:chOff x="3810000" y="1676400"/>
            <a:chExt cx="4343400" cy="4865123"/>
          </a:xfrm>
        </p:grpSpPr>
        <p:grpSp>
          <p:nvGrpSpPr>
            <p:cNvPr id="14" name="Group 13"/>
            <p:cNvGrpSpPr/>
            <p:nvPr/>
          </p:nvGrpSpPr>
          <p:grpSpPr>
            <a:xfrm>
              <a:off x="5260497" y="5931923"/>
              <a:ext cx="381000" cy="609600"/>
              <a:chOff x="5431470" y="5785391"/>
              <a:chExt cx="381000" cy="609600"/>
            </a:xfrm>
          </p:grpSpPr>
          <p:sp>
            <p:nvSpPr>
              <p:cNvPr id="103" name="AutoShape 45"/>
              <p:cNvSpPr>
                <a:spLocks noChangeArrowheads="1"/>
              </p:cNvSpPr>
              <p:nvPr/>
            </p:nvSpPr>
            <p:spPr bwMode="auto">
              <a:xfrm>
                <a:off x="5431470" y="6133734"/>
                <a:ext cx="381000" cy="261257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5" name="AutoShape 46"/>
              <p:cNvSpPr>
                <a:spLocks noChangeArrowheads="1"/>
              </p:cNvSpPr>
              <p:nvPr/>
            </p:nvSpPr>
            <p:spPr bwMode="auto">
              <a:xfrm>
                <a:off x="5431470" y="5959562"/>
                <a:ext cx="381000" cy="261257"/>
              </a:xfrm>
              <a:prstGeom prst="cube">
                <a:avLst>
                  <a:gd name="adj" fmla="val 527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6" name="AutoShape 47"/>
              <p:cNvSpPr>
                <a:spLocks noChangeArrowheads="1"/>
              </p:cNvSpPr>
              <p:nvPr/>
            </p:nvSpPr>
            <p:spPr bwMode="auto">
              <a:xfrm>
                <a:off x="5431470" y="5785391"/>
                <a:ext cx="381000" cy="261257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810000" y="1676400"/>
              <a:ext cx="4343400" cy="3886200"/>
              <a:chOff x="3810000" y="1676400"/>
              <a:chExt cx="4343400" cy="3886200"/>
            </a:xfrm>
          </p:grpSpPr>
          <p:grpSp>
            <p:nvGrpSpPr>
              <p:cNvPr id="26658" name="Group 8"/>
              <p:cNvGrpSpPr>
                <a:grpSpLocks/>
              </p:cNvGrpSpPr>
              <p:nvPr/>
            </p:nvGrpSpPr>
            <p:grpSpPr bwMode="auto">
              <a:xfrm>
                <a:off x="5486400" y="2057400"/>
                <a:ext cx="381000" cy="609600"/>
                <a:chOff x="864" y="528"/>
                <a:chExt cx="432" cy="336"/>
              </a:xfrm>
            </p:grpSpPr>
            <p:sp>
              <p:nvSpPr>
                <p:cNvPr id="264201" name="AutoShape 9"/>
                <p:cNvSpPr>
                  <a:spLocks noChangeArrowheads="1"/>
                </p:cNvSpPr>
                <p:nvPr/>
              </p:nvSpPr>
              <p:spPr bwMode="auto">
                <a:xfrm>
                  <a:off x="864" y="720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02" name="AutoShape 10"/>
                <p:cNvSpPr>
                  <a:spLocks noChangeArrowheads="1"/>
                </p:cNvSpPr>
                <p:nvPr/>
              </p:nvSpPr>
              <p:spPr bwMode="auto">
                <a:xfrm>
                  <a:off x="864" y="624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03" name="AutoShape 11"/>
                <p:cNvSpPr>
                  <a:spLocks noChangeArrowheads="1"/>
                </p:cNvSpPr>
                <p:nvPr/>
              </p:nvSpPr>
              <p:spPr bwMode="auto">
                <a:xfrm>
                  <a:off x="864" y="528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26659" name="Group 12"/>
              <p:cNvGrpSpPr>
                <a:grpSpLocks/>
              </p:cNvGrpSpPr>
              <p:nvPr/>
            </p:nvGrpSpPr>
            <p:grpSpPr bwMode="auto">
              <a:xfrm>
                <a:off x="6705600" y="1676400"/>
                <a:ext cx="381000" cy="609600"/>
                <a:chOff x="864" y="528"/>
                <a:chExt cx="432" cy="336"/>
              </a:xfrm>
            </p:grpSpPr>
            <p:sp>
              <p:nvSpPr>
                <p:cNvPr id="264205" name="AutoShape 13"/>
                <p:cNvSpPr>
                  <a:spLocks noChangeArrowheads="1"/>
                </p:cNvSpPr>
                <p:nvPr/>
              </p:nvSpPr>
              <p:spPr bwMode="auto">
                <a:xfrm>
                  <a:off x="864" y="720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06" name="AutoShape 14"/>
                <p:cNvSpPr>
                  <a:spLocks noChangeArrowheads="1"/>
                </p:cNvSpPr>
                <p:nvPr/>
              </p:nvSpPr>
              <p:spPr bwMode="auto">
                <a:xfrm>
                  <a:off x="864" y="624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07" name="AutoShape 15"/>
                <p:cNvSpPr>
                  <a:spLocks noChangeArrowheads="1"/>
                </p:cNvSpPr>
                <p:nvPr/>
              </p:nvSpPr>
              <p:spPr bwMode="auto">
                <a:xfrm>
                  <a:off x="864" y="528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26660" name="Group 16"/>
              <p:cNvGrpSpPr>
                <a:grpSpLocks/>
              </p:cNvGrpSpPr>
              <p:nvPr/>
            </p:nvGrpSpPr>
            <p:grpSpPr bwMode="auto">
              <a:xfrm>
                <a:off x="7315200" y="1828800"/>
                <a:ext cx="381000" cy="609600"/>
                <a:chOff x="864" y="528"/>
                <a:chExt cx="432" cy="336"/>
              </a:xfrm>
            </p:grpSpPr>
            <p:sp>
              <p:nvSpPr>
                <p:cNvPr id="264209" name="AutoShape 17"/>
                <p:cNvSpPr>
                  <a:spLocks noChangeArrowheads="1"/>
                </p:cNvSpPr>
                <p:nvPr/>
              </p:nvSpPr>
              <p:spPr bwMode="auto">
                <a:xfrm>
                  <a:off x="864" y="720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10" name="AutoShape 18"/>
                <p:cNvSpPr>
                  <a:spLocks noChangeArrowheads="1"/>
                </p:cNvSpPr>
                <p:nvPr/>
              </p:nvSpPr>
              <p:spPr bwMode="auto">
                <a:xfrm>
                  <a:off x="864" y="624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11" name="AutoShape 19"/>
                <p:cNvSpPr>
                  <a:spLocks noChangeArrowheads="1"/>
                </p:cNvSpPr>
                <p:nvPr/>
              </p:nvSpPr>
              <p:spPr bwMode="auto">
                <a:xfrm>
                  <a:off x="864" y="528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26661" name="Group 20"/>
              <p:cNvGrpSpPr>
                <a:grpSpLocks/>
              </p:cNvGrpSpPr>
              <p:nvPr/>
            </p:nvGrpSpPr>
            <p:grpSpPr bwMode="auto">
              <a:xfrm>
                <a:off x="4800600" y="1828800"/>
                <a:ext cx="381000" cy="609600"/>
                <a:chOff x="864" y="528"/>
                <a:chExt cx="432" cy="336"/>
              </a:xfrm>
            </p:grpSpPr>
            <p:sp>
              <p:nvSpPr>
                <p:cNvPr id="264213" name="AutoShape 21"/>
                <p:cNvSpPr>
                  <a:spLocks noChangeArrowheads="1"/>
                </p:cNvSpPr>
                <p:nvPr/>
              </p:nvSpPr>
              <p:spPr bwMode="auto">
                <a:xfrm>
                  <a:off x="864" y="720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14" name="AutoShape 22"/>
                <p:cNvSpPr>
                  <a:spLocks noChangeArrowheads="1"/>
                </p:cNvSpPr>
                <p:nvPr/>
              </p:nvSpPr>
              <p:spPr bwMode="auto">
                <a:xfrm>
                  <a:off x="864" y="624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15" name="AutoShape 23"/>
                <p:cNvSpPr>
                  <a:spLocks noChangeArrowheads="1"/>
                </p:cNvSpPr>
                <p:nvPr/>
              </p:nvSpPr>
              <p:spPr bwMode="auto">
                <a:xfrm>
                  <a:off x="864" y="528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26662" name="Group 24"/>
              <p:cNvGrpSpPr>
                <a:grpSpLocks/>
              </p:cNvGrpSpPr>
              <p:nvPr/>
            </p:nvGrpSpPr>
            <p:grpSpPr bwMode="auto">
              <a:xfrm>
                <a:off x="3842815" y="3276600"/>
                <a:ext cx="381000" cy="609600"/>
                <a:chOff x="1074" y="528"/>
                <a:chExt cx="432" cy="336"/>
              </a:xfrm>
            </p:grpSpPr>
            <p:sp>
              <p:nvSpPr>
                <p:cNvPr id="264217" name="AutoShape 25"/>
                <p:cNvSpPr>
                  <a:spLocks noChangeArrowheads="1"/>
                </p:cNvSpPr>
                <p:nvPr/>
              </p:nvSpPr>
              <p:spPr bwMode="auto">
                <a:xfrm>
                  <a:off x="1074" y="720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18" name="AutoShape 26"/>
                <p:cNvSpPr>
                  <a:spLocks noChangeArrowheads="1"/>
                </p:cNvSpPr>
                <p:nvPr/>
              </p:nvSpPr>
              <p:spPr bwMode="auto">
                <a:xfrm>
                  <a:off x="1074" y="624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19" name="AutoShape 27"/>
                <p:cNvSpPr>
                  <a:spLocks noChangeArrowheads="1"/>
                </p:cNvSpPr>
                <p:nvPr/>
              </p:nvSpPr>
              <p:spPr bwMode="auto">
                <a:xfrm>
                  <a:off x="1074" y="528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26663" name="Group 28"/>
              <p:cNvGrpSpPr>
                <a:grpSpLocks/>
              </p:cNvGrpSpPr>
              <p:nvPr/>
            </p:nvGrpSpPr>
            <p:grpSpPr bwMode="auto">
              <a:xfrm>
                <a:off x="4953000" y="3124200"/>
                <a:ext cx="381000" cy="609600"/>
                <a:chOff x="864" y="528"/>
                <a:chExt cx="432" cy="336"/>
              </a:xfrm>
            </p:grpSpPr>
            <p:sp>
              <p:nvSpPr>
                <p:cNvPr id="264221" name="AutoShape 29"/>
                <p:cNvSpPr>
                  <a:spLocks noChangeArrowheads="1"/>
                </p:cNvSpPr>
                <p:nvPr/>
              </p:nvSpPr>
              <p:spPr bwMode="auto">
                <a:xfrm>
                  <a:off x="864" y="720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22" name="AutoShape 30"/>
                <p:cNvSpPr>
                  <a:spLocks noChangeArrowheads="1"/>
                </p:cNvSpPr>
                <p:nvPr/>
              </p:nvSpPr>
              <p:spPr bwMode="auto">
                <a:xfrm>
                  <a:off x="864" y="624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23" name="AutoShape 31"/>
                <p:cNvSpPr>
                  <a:spLocks noChangeArrowheads="1"/>
                </p:cNvSpPr>
                <p:nvPr/>
              </p:nvSpPr>
              <p:spPr bwMode="auto">
                <a:xfrm>
                  <a:off x="864" y="528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26664" name="Group 32"/>
              <p:cNvGrpSpPr>
                <a:grpSpLocks/>
              </p:cNvGrpSpPr>
              <p:nvPr/>
            </p:nvGrpSpPr>
            <p:grpSpPr bwMode="auto">
              <a:xfrm>
                <a:off x="6477000" y="3733800"/>
                <a:ext cx="381000" cy="609600"/>
                <a:chOff x="864" y="528"/>
                <a:chExt cx="432" cy="336"/>
              </a:xfrm>
            </p:grpSpPr>
            <p:sp>
              <p:nvSpPr>
                <p:cNvPr id="264225" name="AutoShape 33"/>
                <p:cNvSpPr>
                  <a:spLocks noChangeArrowheads="1"/>
                </p:cNvSpPr>
                <p:nvPr/>
              </p:nvSpPr>
              <p:spPr bwMode="auto">
                <a:xfrm>
                  <a:off x="864" y="720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26" name="AutoShape 34"/>
                <p:cNvSpPr>
                  <a:spLocks noChangeArrowheads="1"/>
                </p:cNvSpPr>
                <p:nvPr/>
              </p:nvSpPr>
              <p:spPr bwMode="auto">
                <a:xfrm>
                  <a:off x="864" y="624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27" name="AutoShape 35"/>
                <p:cNvSpPr>
                  <a:spLocks noChangeArrowheads="1"/>
                </p:cNvSpPr>
                <p:nvPr/>
              </p:nvSpPr>
              <p:spPr bwMode="auto">
                <a:xfrm>
                  <a:off x="864" y="528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26665" name="Group 36"/>
              <p:cNvGrpSpPr>
                <a:grpSpLocks/>
              </p:cNvGrpSpPr>
              <p:nvPr/>
            </p:nvGrpSpPr>
            <p:grpSpPr bwMode="auto">
              <a:xfrm>
                <a:off x="7772400" y="3581400"/>
                <a:ext cx="381000" cy="609600"/>
                <a:chOff x="864" y="528"/>
                <a:chExt cx="432" cy="336"/>
              </a:xfrm>
            </p:grpSpPr>
            <p:sp>
              <p:nvSpPr>
                <p:cNvPr id="264229" name="AutoShape 37"/>
                <p:cNvSpPr>
                  <a:spLocks noChangeArrowheads="1"/>
                </p:cNvSpPr>
                <p:nvPr/>
              </p:nvSpPr>
              <p:spPr bwMode="auto">
                <a:xfrm>
                  <a:off x="864" y="720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30" name="AutoShape 38"/>
                <p:cNvSpPr>
                  <a:spLocks noChangeArrowheads="1"/>
                </p:cNvSpPr>
                <p:nvPr/>
              </p:nvSpPr>
              <p:spPr bwMode="auto">
                <a:xfrm>
                  <a:off x="864" y="624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31" name="AutoShape 39"/>
                <p:cNvSpPr>
                  <a:spLocks noChangeArrowheads="1"/>
                </p:cNvSpPr>
                <p:nvPr/>
              </p:nvSpPr>
              <p:spPr bwMode="auto">
                <a:xfrm>
                  <a:off x="864" y="528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26666" name="Group 40"/>
              <p:cNvGrpSpPr>
                <a:grpSpLocks/>
              </p:cNvGrpSpPr>
              <p:nvPr/>
            </p:nvGrpSpPr>
            <p:grpSpPr bwMode="auto">
              <a:xfrm>
                <a:off x="3810000" y="4953000"/>
                <a:ext cx="381000" cy="609600"/>
                <a:chOff x="864" y="528"/>
                <a:chExt cx="432" cy="336"/>
              </a:xfrm>
            </p:grpSpPr>
            <p:sp>
              <p:nvSpPr>
                <p:cNvPr id="264233" name="AutoShape 41"/>
                <p:cNvSpPr>
                  <a:spLocks noChangeArrowheads="1"/>
                </p:cNvSpPr>
                <p:nvPr/>
              </p:nvSpPr>
              <p:spPr bwMode="auto">
                <a:xfrm>
                  <a:off x="864" y="720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34" name="AutoShape 42"/>
                <p:cNvSpPr>
                  <a:spLocks noChangeArrowheads="1"/>
                </p:cNvSpPr>
                <p:nvPr/>
              </p:nvSpPr>
              <p:spPr bwMode="auto">
                <a:xfrm>
                  <a:off x="864" y="624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35" name="AutoShape 43"/>
                <p:cNvSpPr>
                  <a:spLocks noChangeArrowheads="1"/>
                </p:cNvSpPr>
                <p:nvPr/>
              </p:nvSpPr>
              <p:spPr bwMode="auto">
                <a:xfrm>
                  <a:off x="864" y="528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26667" name="Group 44"/>
              <p:cNvGrpSpPr>
                <a:grpSpLocks/>
              </p:cNvGrpSpPr>
              <p:nvPr/>
            </p:nvGrpSpPr>
            <p:grpSpPr bwMode="auto">
              <a:xfrm>
                <a:off x="5638800" y="4800600"/>
                <a:ext cx="381000" cy="609600"/>
                <a:chOff x="864" y="528"/>
                <a:chExt cx="432" cy="336"/>
              </a:xfrm>
            </p:grpSpPr>
            <p:sp>
              <p:nvSpPr>
                <p:cNvPr id="264237" name="AutoShape 45"/>
                <p:cNvSpPr>
                  <a:spLocks noChangeArrowheads="1"/>
                </p:cNvSpPr>
                <p:nvPr/>
              </p:nvSpPr>
              <p:spPr bwMode="auto">
                <a:xfrm>
                  <a:off x="864" y="720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38" name="AutoShape 46"/>
                <p:cNvSpPr>
                  <a:spLocks noChangeArrowheads="1"/>
                </p:cNvSpPr>
                <p:nvPr/>
              </p:nvSpPr>
              <p:spPr bwMode="auto">
                <a:xfrm>
                  <a:off x="864" y="624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4239" name="AutoShape 47"/>
                <p:cNvSpPr>
                  <a:spLocks noChangeArrowheads="1"/>
                </p:cNvSpPr>
                <p:nvPr/>
              </p:nvSpPr>
              <p:spPr bwMode="auto">
                <a:xfrm>
                  <a:off x="864" y="528"/>
                  <a:ext cx="432" cy="144"/>
                </a:xfrm>
                <a:prstGeom prst="cube">
                  <a:avLst>
                    <a:gd name="adj" fmla="val 52778"/>
                  </a:avLst>
                </a:prstGeom>
                <a:solidFill>
                  <a:srgbClr val="96969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</p:grpSp>
      </p:grpSp>
      <p:sp>
        <p:nvSpPr>
          <p:cNvPr id="26635" name="Line 48"/>
          <p:cNvSpPr>
            <a:spLocks noChangeShapeType="1"/>
          </p:cNvSpPr>
          <p:nvPr/>
        </p:nvSpPr>
        <p:spPr bwMode="auto">
          <a:xfrm flipH="1">
            <a:off x="4800600" y="2819400"/>
            <a:ext cx="3048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636" name="Line 49"/>
          <p:cNvSpPr>
            <a:spLocks noChangeShapeType="1"/>
          </p:cNvSpPr>
          <p:nvPr/>
        </p:nvSpPr>
        <p:spPr bwMode="auto">
          <a:xfrm>
            <a:off x="6553200" y="2971800"/>
            <a:ext cx="609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637" name="Line 50"/>
          <p:cNvSpPr>
            <a:spLocks noChangeShapeType="1"/>
          </p:cNvSpPr>
          <p:nvPr/>
        </p:nvSpPr>
        <p:spPr bwMode="auto">
          <a:xfrm flipH="1">
            <a:off x="6400800" y="4648200"/>
            <a:ext cx="838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4250" name="Text Box 58"/>
          <p:cNvSpPr txBox="1">
            <a:spLocks noChangeArrowheads="1"/>
          </p:cNvSpPr>
          <p:nvPr/>
        </p:nvSpPr>
        <p:spPr bwMode="auto">
          <a:xfrm>
            <a:off x="5927725" y="1792288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root</a:t>
            </a:r>
          </a:p>
        </p:txBody>
      </p:sp>
      <p:sp>
        <p:nvSpPr>
          <p:cNvPr id="65" name="Line 4"/>
          <p:cNvSpPr>
            <a:spLocks noChangeShapeType="1"/>
          </p:cNvSpPr>
          <p:nvPr/>
        </p:nvSpPr>
        <p:spPr bwMode="auto">
          <a:xfrm flipV="1">
            <a:off x="331105" y="257175"/>
            <a:ext cx="3575050" cy="768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7" name="Line 7"/>
          <p:cNvSpPr>
            <a:spLocks noChangeShapeType="1"/>
          </p:cNvSpPr>
          <p:nvPr/>
        </p:nvSpPr>
        <p:spPr bwMode="auto">
          <a:xfrm flipV="1">
            <a:off x="1823863" y="323088"/>
            <a:ext cx="2152650" cy="663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V="1">
            <a:off x="3131455" y="381000"/>
            <a:ext cx="857250" cy="606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9" name="Rectangle 11"/>
          <p:cNvSpPr>
            <a:spLocks noChangeArrowheads="1"/>
          </p:cNvSpPr>
          <p:nvPr/>
        </p:nvSpPr>
        <p:spPr bwMode="auto">
          <a:xfrm>
            <a:off x="31068" y="987425"/>
            <a:ext cx="560387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edu</a:t>
            </a:r>
          </a:p>
        </p:txBody>
      </p:sp>
      <p:sp>
        <p:nvSpPr>
          <p:cNvPr id="70" name="Rectangle 12"/>
          <p:cNvSpPr>
            <a:spLocks noChangeArrowheads="1"/>
          </p:cNvSpPr>
          <p:nvPr/>
        </p:nvSpPr>
        <p:spPr bwMode="auto">
          <a:xfrm>
            <a:off x="1421718" y="968375"/>
            <a:ext cx="608012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com</a:t>
            </a:r>
          </a:p>
        </p:txBody>
      </p:sp>
      <p:sp>
        <p:nvSpPr>
          <p:cNvPr id="71" name="Rectangle 13"/>
          <p:cNvSpPr>
            <a:spLocks noChangeArrowheads="1"/>
          </p:cNvSpPr>
          <p:nvPr/>
        </p:nvSpPr>
        <p:spPr bwMode="auto">
          <a:xfrm>
            <a:off x="2812368" y="987425"/>
            <a:ext cx="552450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gov</a:t>
            </a:r>
          </a:p>
        </p:txBody>
      </p:sp>
      <p:sp>
        <p:nvSpPr>
          <p:cNvPr id="72" name="Line 18"/>
          <p:cNvSpPr>
            <a:spLocks noChangeShapeType="1"/>
          </p:cNvSpPr>
          <p:nvPr/>
        </p:nvSpPr>
        <p:spPr bwMode="auto">
          <a:xfrm flipH="1">
            <a:off x="39005" y="1311275"/>
            <a:ext cx="19685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369205" y="1273175"/>
            <a:ext cx="336550" cy="577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5" name="Line 20"/>
          <p:cNvSpPr>
            <a:spLocks noChangeShapeType="1"/>
          </p:cNvSpPr>
          <p:nvPr/>
        </p:nvSpPr>
        <p:spPr bwMode="auto">
          <a:xfrm flipH="1">
            <a:off x="1245505" y="1254125"/>
            <a:ext cx="400050" cy="615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>
            <a:off x="1797955" y="1260475"/>
            <a:ext cx="330200" cy="590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7" name="Line 22"/>
          <p:cNvSpPr>
            <a:spLocks noChangeShapeType="1"/>
          </p:cNvSpPr>
          <p:nvPr/>
        </p:nvSpPr>
        <p:spPr bwMode="auto">
          <a:xfrm flipH="1">
            <a:off x="2686955" y="1311275"/>
            <a:ext cx="311150" cy="565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8" name="Line 23"/>
          <p:cNvSpPr>
            <a:spLocks noChangeShapeType="1"/>
          </p:cNvSpPr>
          <p:nvPr/>
        </p:nvSpPr>
        <p:spPr bwMode="auto">
          <a:xfrm>
            <a:off x="3118755" y="1292225"/>
            <a:ext cx="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79" name="Line 24"/>
          <p:cNvSpPr>
            <a:spLocks noChangeShapeType="1"/>
          </p:cNvSpPr>
          <p:nvPr/>
        </p:nvSpPr>
        <p:spPr bwMode="auto">
          <a:xfrm>
            <a:off x="3188605" y="1292225"/>
            <a:ext cx="393700" cy="527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80" name="Line 25"/>
          <p:cNvSpPr>
            <a:spLocks noChangeShapeType="1"/>
          </p:cNvSpPr>
          <p:nvPr/>
        </p:nvSpPr>
        <p:spPr bwMode="auto">
          <a:xfrm flipH="1">
            <a:off x="1569355" y="1311275"/>
            <a:ext cx="13335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81" name="Line 26"/>
          <p:cNvSpPr>
            <a:spLocks noChangeShapeType="1"/>
          </p:cNvSpPr>
          <p:nvPr/>
        </p:nvSpPr>
        <p:spPr bwMode="auto">
          <a:xfrm>
            <a:off x="1778905" y="1323975"/>
            <a:ext cx="50800" cy="393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82" name="Line 27"/>
          <p:cNvSpPr>
            <a:spLocks noChangeShapeType="1"/>
          </p:cNvSpPr>
          <p:nvPr/>
        </p:nvSpPr>
        <p:spPr bwMode="auto">
          <a:xfrm flipH="1">
            <a:off x="250143" y="1400175"/>
            <a:ext cx="55562" cy="331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85" name="Line 38"/>
          <p:cNvSpPr>
            <a:spLocks noChangeShapeType="1"/>
          </p:cNvSpPr>
          <p:nvPr/>
        </p:nvSpPr>
        <p:spPr bwMode="auto">
          <a:xfrm flipH="1">
            <a:off x="445405" y="2085975"/>
            <a:ext cx="27305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86" name="Line 39"/>
          <p:cNvSpPr>
            <a:spLocks noChangeShapeType="1"/>
          </p:cNvSpPr>
          <p:nvPr/>
        </p:nvSpPr>
        <p:spPr bwMode="auto">
          <a:xfrm>
            <a:off x="826405" y="2105025"/>
            <a:ext cx="0" cy="273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87" name="Line 40"/>
          <p:cNvSpPr>
            <a:spLocks noChangeShapeType="1"/>
          </p:cNvSpPr>
          <p:nvPr/>
        </p:nvSpPr>
        <p:spPr bwMode="auto">
          <a:xfrm>
            <a:off x="940705" y="2073275"/>
            <a:ext cx="539750" cy="3492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88" name="Rectangle 41"/>
          <p:cNvSpPr>
            <a:spLocks noChangeArrowheads="1"/>
          </p:cNvSpPr>
          <p:nvPr/>
        </p:nvSpPr>
        <p:spPr bwMode="auto">
          <a:xfrm>
            <a:off x="208868" y="2333625"/>
            <a:ext cx="1582165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cs  seas    cad</a:t>
            </a:r>
          </a:p>
        </p:txBody>
      </p:sp>
      <p:sp>
        <p:nvSpPr>
          <p:cNvPr id="89" name="Rectangle 42"/>
          <p:cNvSpPr>
            <a:spLocks noChangeArrowheads="1"/>
          </p:cNvSpPr>
          <p:nvPr/>
        </p:nvSpPr>
        <p:spPr bwMode="auto">
          <a:xfrm>
            <a:off x="196168" y="1539875"/>
            <a:ext cx="371475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...</a:t>
            </a:r>
          </a:p>
        </p:txBody>
      </p:sp>
      <p:sp>
        <p:nvSpPr>
          <p:cNvPr id="90" name="Rectangle 43"/>
          <p:cNvSpPr>
            <a:spLocks noChangeArrowheads="1"/>
          </p:cNvSpPr>
          <p:nvPr/>
        </p:nvSpPr>
        <p:spPr bwMode="auto">
          <a:xfrm>
            <a:off x="793068" y="2130425"/>
            <a:ext cx="498475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.....</a:t>
            </a:r>
          </a:p>
        </p:txBody>
      </p:sp>
      <p:sp>
        <p:nvSpPr>
          <p:cNvPr id="92" name="Rectangle 46"/>
          <p:cNvSpPr>
            <a:spLocks noChangeArrowheads="1"/>
          </p:cNvSpPr>
          <p:nvPr/>
        </p:nvSpPr>
        <p:spPr bwMode="auto">
          <a:xfrm>
            <a:off x="3379105" y="0"/>
            <a:ext cx="66364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root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ahoma" charset="0"/>
              <a:ea typeface="ＭＳ Ｐゴシック" charset="-128"/>
            </a:endParaRPr>
          </a:p>
        </p:txBody>
      </p:sp>
      <p:sp>
        <p:nvSpPr>
          <p:cNvPr id="93" name="Oval 48"/>
          <p:cNvSpPr>
            <a:spLocks noChangeArrowheads="1"/>
          </p:cNvSpPr>
          <p:nvPr/>
        </p:nvSpPr>
        <p:spPr bwMode="auto">
          <a:xfrm>
            <a:off x="3969655" y="206375"/>
            <a:ext cx="171450" cy="174625"/>
          </a:xfrm>
          <a:prstGeom prst="ellips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94" name="Line 51"/>
          <p:cNvSpPr>
            <a:spLocks noChangeShapeType="1"/>
          </p:cNvSpPr>
          <p:nvPr/>
        </p:nvSpPr>
        <p:spPr bwMode="auto">
          <a:xfrm flipH="1">
            <a:off x="70755" y="2570162"/>
            <a:ext cx="2413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95" name="Line 52"/>
          <p:cNvSpPr>
            <a:spLocks noChangeShapeType="1"/>
          </p:cNvSpPr>
          <p:nvPr/>
        </p:nvSpPr>
        <p:spPr bwMode="auto">
          <a:xfrm>
            <a:off x="432705" y="2570162"/>
            <a:ext cx="287824" cy="27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96" name="Text Box 53"/>
          <p:cNvSpPr txBox="1">
            <a:spLocks noChangeArrowheads="1"/>
          </p:cNvSpPr>
          <p:nvPr/>
        </p:nvSpPr>
        <p:spPr bwMode="auto">
          <a:xfrm>
            <a:off x="0" y="2743200"/>
            <a:ext cx="1081088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Foo   Bar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8945" y="1757735"/>
            <a:ext cx="608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ucla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-85731" y="1762712"/>
            <a:ext cx="541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MIT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13" name="Line 50"/>
          <p:cNvSpPr>
            <a:spLocks noChangeShapeType="1"/>
          </p:cNvSpPr>
          <p:nvPr/>
        </p:nvSpPr>
        <p:spPr bwMode="auto">
          <a:xfrm>
            <a:off x="4357308" y="5704505"/>
            <a:ext cx="748091" cy="5692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1768" y="592233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John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83987" y="631627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BCF7CF-C2DA-B64F-B0AA-3BA58D8333B4}"/>
              </a:ext>
            </a:extLst>
          </p:cNvPr>
          <p:cNvSpPr/>
          <p:nvPr/>
        </p:nvSpPr>
        <p:spPr bwMode="auto">
          <a:xfrm>
            <a:off x="957263" y="314325"/>
            <a:ext cx="542925" cy="428625"/>
          </a:xfrm>
          <a:prstGeom prst="ellipse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E3F0E79-E19D-0648-A467-1A5BA6624CBE}"/>
              </a:ext>
            </a:extLst>
          </p:cNvPr>
          <p:cNvGrpSpPr/>
          <p:nvPr/>
        </p:nvGrpSpPr>
        <p:grpSpPr>
          <a:xfrm>
            <a:off x="6023596" y="4286251"/>
            <a:ext cx="3174379" cy="1550729"/>
            <a:chOff x="6023596" y="4286251"/>
            <a:chExt cx="3174379" cy="15507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1F8EF5-39BB-A745-8403-86A75FA1B849}"/>
                </a:ext>
              </a:extLst>
            </p:cNvPr>
            <p:cNvGrpSpPr/>
            <p:nvPr/>
          </p:nvGrpSpPr>
          <p:grpSpPr>
            <a:xfrm>
              <a:off x="6023596" y="4286251"/>
              <a:ext cx="3174379" cy="1550729"/>
              <a:chOff x="6023596" y="4286251"/>
              <a:chExt cx="3174379" cy="1550729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ADB84C-C4E8-304E-A4F0-0476FA60940A}"/>
                  </a:ext>
                </a:extLst>
              </p:cNvPr>
              <p:cNvSpPr txBox="1"/>
              <p:nvPr/>
            </p:nvSpPr>
            <p:spPr>
              <a:xfrm>
                <a:off x="7157140" y="5153716"/>
                <a:ext cx="2040835" cy="683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dirty="0"/>
                  <a:t>Authoritative servers</a:t>
                </a:r>
              </a:p>
            </p:txBody>
          </p:sp>
          <p:sp>
            <p:nvSpPr>
              <p:cNvPr id="3" name="Up Arrow 2">
                <a:extLst>
                  <a:ext uri="{FF2B5EF4-FFF2-40B4-BE49-F238E27FC236}">
                    <a16:creationId xmlns:a16="http://schemas.microsoft.com/office/drawing/2014/main" id="{9CBB7050-7761-8741-9D9A-618948C3D9E1}"/>
                  </a:ext>
                </a:extLst>
              </p:cNvPr>
              <p:cNvSpPr/>
              <p:nvPr/>
            </p:nvSpPr>
            <p:spPr bwMode="auto">
              <a:xfrm>
                <a:off x="7908926" y="4286251"/>
                <a:ext cx="350492" cy="942974"/>
              </a:xfrm>
              <a:prstGeom prst="upArrow">
                <a:avLst>
                  <a:gd name="adj1" fmla="val 26447"/>
                  <a:gd name="adj2" fmla="val 89054"/>
                </a:avLst>
              </a:prstGeom>
              <a:solidFill>
                <a:srgbClr val="F6FFA9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</a:endParaRPr>
              </a:p>
            </p:txBody>
          </p:sp>
          <p:sp>
            <p:nvSpPr>
              <p:cNvPr id="107" name="Up Arrow 106">
                <a:extLst>
                  <a:ext uri="{FF2B5EF4-FFF2-40B4-BE49-F238E27FC236}">
                    <a16:creationId xmlns:a16="http://schemas.microsoft.com/office/drawing/2014/main" id="{6D49464F-7080-DE40-90D8-CB71710873E5}"/>
                  </a:ext>
                </a:extLst>
              </p:cNvPr>
              <p:cNvSpPr/>
              <p:nvPr/>
            </p:nvSpPr>
            <p:spPr bwMode="auto">
              <a:xfrm rot="16200000">
                <a:off x="6490977" y="4729474"/>
                <a:ext cx="350492" cy="1285253"/>
              </a:xfrm>
              <a:prstGeom prst="upArrow">
                <a:avLst>
                  <a:gd name="adj1" fmla="val 26447"/>
                  <a:gd name="adj2" fmla="val 89054"/>
                </a:avLst>
              </a:prstGeom>
              <a:solidFill>
                <a:srgbClr val="F6FFA9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</a:endParaRPr>
              </a:p>
            </p:txBody>
          </p: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D39C509-C2C5-314B-BA89-C8B57A9A8D46}"/>
                </a:ext>
              </a:extLst>
            </p:cNvPr>
            <p:cNvSpPr/>
            <p:nvPr/>
          </p:nvSpPr>
          <p:spPr bwMode="auto">
            <a:xfrm>
              <a:off x="6810376" y="5138738"/>
              <a:ext cx="542925" cy="428625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82E7B57-4508-374F-968D-9D50394109DF}"/>
              </a:ext>
            </a:extLst>
          </p:cNvPr>
          <p:cNvGrpSpPr/>
          <p:nvPr/>
        </p:nvGrpSpPr>
        <p:grpSpPr>
          <a:xfrm>
            <a:off x="359830" y="4059726"/>
            <a:ext cx="2101948" cy="1669864"/>
            <a:chOff x="359830" y="4059726"/>
            <a:chExt cx="2101948" cy="1669864"/>
          </a:xfrm>
        </p:grpSpPr>
        <p:grpSp>
          <p:nvGrpSpPr>
            <p:cNvPr id="121" name="Group 52"/>
            <p:cNvGrpSpPr>
              <a:grpSpLocks/>
            </p:cNvGrpSpPr>
            <p:nvPr/>
          </p:nvGrpSpPr>
          <p:grpSpPr bwMode="auto">
            <a:xfrm>
              <a:off x="2156978" y="5196190"/>
              <a:ext cx="304800" cy="533400"/>
              <a:chOff x="624" y="2640"/>
              <a:chExt cx="240" cy="336"/>
            </a:xfrm>
          </p:grpSpPr>
          <p:sp>
            <p:nvSpPr>
              <p:cNvPr id="125" name="AutoShape 53"/>
              <p:cNvSpPr>
                <a:spLocks noChangeArrowheads="1"/>
              </p:cNvSpPr>
              <p:nvPr/>
            </p:nvSpPr>
            <p:spPr bwMode="auto">
              <a:xfrm>
                <a:off x="624" y="2832"/>
                <a:ext cx="240" cy="144"/>
              </a:xfrm>
              <a:prstGeom prst="ca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6" name="AutoShape 54"/>
              <p:cNvSpPr>
                <a:spLocks noChangeArrowheads="1"/>
              </p:cNvSpPr>
              <p:nvPr/>
            </p:nvSpPr>
            <p:spPr bwMode="auto">
              <a:xfrm>
                <a:off x="624" y="2736"/>
                <a:ext cx="240" cy="144"/>
              </a:xfrm>
              <a:prstGeom prst="can">
                <a:avLst>
                  <a:gd name="adj" fmla="val 50000"/>
                </a:avLst>
              </a:prstGeom>
              <a:solidFill>
                <a:srgbClr val="80808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7" name="AutoShape 55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240" cy="144"/>
              </a:xfrm>
              <a:prstGeom prst="can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10" name="Up Arrow 109">
              <a:extLst>
                <a:ext uri="{FF2B5EF4-FFF2-40B4-BE49-F238E27FC236}">
                  <a16:creationId xmlns:a16="http://schemas.microsoft.com/office/drawing/2014/main" id="{D567935C-FD40-E04A-83B4-24185B68C53B}"/>
                </a:ext>
              </a:extLst>
            </p:cNvPr>
            <p:cNvSpPr/>
            <p:nvPr/>
          </p:nvSpPr>
          <p:spPr bwMode="auto">
            <a:xfrm rot="7532820">
              <a:off x="1546835" y="4737100"/>
              <a:ext cx="350492" cy="942974"/>
            </a:xfrm>
            <a:prstGeom prst="upArrow">
              <a:avLst>
                <a:gd name="adj1" fmla="val 26447"/>
                <a:gd name="adj2" fmla="val 89054"/>
              </a:avLst>
            </a:prstGeom>
            <a:solidFill>
              <a:srgbClr val="F6FFA9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BFE9F52-A5AA-1344-8594-5BBE8417C055}"/>
                </a:ext>
              </a:extLst>
            </p:cNvPr>
            <p:cNvSpPr txBox="1"/>
            <p:nvPr/>
          </p:nvSpPr>
          <p:spPr>
            <a:xfrm>
              <a:off x="359830" y="4416505"/>
              <a:ext cx="2040835" cy="683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Caching resolver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0591410-BCBE-C24F-8CCE-08D610F69806}"/>
                </a:ext>
              </a:extLst>
            </p:cNvPr>
            <p:cNvSpPr/>
            <p:nvPr/>
          </p:nvSpPr>
          <p:spPr bwMode="auto">
            <a:xfrm>
              <a:off x="998537" y="4059726"/>
              <a:ext cx="542925" cy="428625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95D3B06-E4D0-8649-BB0B-C48A7E133C66}"/>
              </a:ext>
            </a:extLst>
          </p:cNvPr>
          <p:cNvGrpSpPr/>
          <p:nvPr/>
        </p:nvGrpSpPr>
        <p:grpSpPr>
          <a:xfrm>
            <a:off x="1883213" y="2522482"/>
            <a:ext cx="2772869" cy="3716937"/>
            <a:chOff x="1883213" y="2522482"/>
            <a:chExt cx="2772869" cy="3716937"/>
          </a:xfrm>
        </p:grpSpPr>
        <p:grpSp>
          <p:nvGrpSpPr>
            <p:cNvPr id="11" name="Group 10"/>
            <p:cNvGrpSpPr/>
            <p:nvPr/>
          </p:nvGrpSpPr>
          <p:grpSpPr>
            <a:xfrm>
              <a:off x="1883213" y="2522482"/>
              <a:ext cx="2772869" cy="3716937"/>
              <a:chOff x="1883213" y="2522482"/>
              <a:chExt cx="2772869" cy="3716937"/>
            </a:xfrm>
          </p:grpSpPr>
          <p:cxnSp>
            <p:nvCxnSpPr>
              <p:cNvPr id="24" name="Straight Connector 23"/>
              <p:cNvCxnSpPr>
                <a:cxnSpLocks/>
                <a:endCxn id="125" idx="3"/>
              </p:cNvCxnSpPr>
              <p:nvPr/>
            </p:nvCxnSpPr>
            <p:spPr bwMode="auto">
              <a:xfrm flipV="1">
                <a:off x="1883213" y="5729590"/>
                <a:ext cx="426165" cy="509829"/>
              </a:xfrm>
              <a:prstGeom prst="line">
                <a:avLst/>
              </a:prstGeom>
              <a:noFill/>
              <a:ln w="57150" cap="flat" cmpd="sng" algn="ctr">
                <a:solidFill>
                  <a:srgbClr val="00CC99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2" name="Straight Connector 131"/>
              <p:cNvCxnSpPr>
                <a:cxnSpLocks/>
              </p:cNvCxnSpPr>
              <p:nvPr/>
            </p:nvCxnSpPr>
            <p:spPr bwMode="auto">
              <a:xfrm flipV="1">
                <a:off x="2428315" y="4152900"/>
                <a:ext cx="1788085" cy="1113954"/>
              </a:xfrm>
              <a:prstGeom prst="line">
                <a:avLst/>
              </a:prstGeom>
              <a:noFill/>
              <a:ln w="57150" cap="flat" cmpd="sng" algn="ctr">
                <a:solidFill>
                  <a:srgbClr val="00CC99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Straight Connector 108"/>
              <p:cNvCxnSpPr>
                <a:cxnSpLocks/>
                <a:stCxn id="127" idx="1"/>
              </p:cNvCxnSpPr>
              <p:nvPr/>
            </p:nvCxnSpPr>
            <p:spPr bwMode="auto">
              <a:xfrm flipV="1">
                <a:off x="2309378" y="2522482"/>
                <a:ext cx="2346704" cy="2673708"/>
              </a:xfrm>
              <a:prstGeom prst="line">
                <a:avLst/>
              </a:prstGeom>
              <a:noFill/>
              <a:ln w="57150" cap="flat" cmpd="sng" algn="ctr">
                <a:solidFill>
                  <a:srgbClr val="00CC99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D000105-7691-AD45-9C49-42C634D24A30}"/>
                </a:ext>
              </a:extLst>
            </p:cNvPr>
            <p:cNvSpPr/>
            <p:nvPr/>
          </p:nvSpPr>
          <p:spPr bwMode="auto">
            <a:xfrm>
              <a:off x="2630487" y="4092575"/>
              <a:ext cx="542925" cy="428625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10FB50F-6597-2D4B-BE2F-84D1F01D511F}"/>
              </a:ext>
            </a:extLst>
          </p:cNvPr>
          <p:cNvSpPr txBox="1"/>
          <p:nvPr/>
        </p:nvSpPr>
        <p:spPr>
          <a:xfrm>
            <a:off x="1758420" y="6323856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Bob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0FEDFC77-E513-1143-A7A4-116E650C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615BD7C-76A5-FC48-97B1-1C6AC2B6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A1432-F515-1C4F-AB19-DE39132E9795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8" name="Picture 2" descr="desktop Icon - Download desktop Icon 714335 | Noun Project">
            <a:extLst>
              <a:ext uri="{FF2B5EF4-FFF2-40B4-BE49-F238E27FC236}">
                <a16:creationId xmlns:a16="http://schemas.microsoft.com/office/drawing/2014/main" id="{EC9214E5-74DB-4246-ACF1-4A5C6E6D32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9" t="13166" r="8066" b="11669"/>
          <a:stretch/>
        </p:blipFill>
        <p:spPr bwMode="auto">
          <a:xfrm>
            <a:off x="1812424" y="6129046"/>
            <a:ext cx="259432" cy="23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60">
            <a:extLst>
              <a:ext uri="{FF2B5EF4-FFF2-40B4-BE49-F238E27FC236}">
                <a16:creationId xmlns:a16="http://schemas.microsoft.com/office/drawing/2014/main" id="{AC69A3D8-4A34-3D47-AC2F-430D445D9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4285" y="6079256"/>
            <a:ext cx="419614" cy="367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9A3C9571-3C23-FD42-8BF4-574F20FEDB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33" b="6463"/>
          <a:stretch/>
        </p:blipFill>
        <p:spPr>
          <a:xfrm>
            <a:off x="825813" y="5709634"/>
            <a:ext cx="283441" cy="254313"/>
          </a:xfrm>
          <a:prstGeom prst="rect">
            <a:avLst/>
          </a:prstGeom>
        </p:spPr>
      </p:pic>
      <p:sp>
        <p:nvSpPr>
          <p:cNvPr id="10" name="Rectangle 13">
            <a:extLst>
              <a:ext uri="{FF2B5EF4-FFF2-40B4-BE49-F238E27FC236}">
                <a16:creationId xmlns:a16="http://schemas.microsoft.com/office/drawing/2014/main" id="{E0764445-A7B7-BF5C-61F1-206F0B79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1464" y="783209"/>
            <a:ext cx="520977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rPr>
              <a:t>net</a:t>
            </a:r>
          </a:p>
        </p:txBody>
      </p:sp>
      <p:sp>
        <p:nvSpPr>
          <p:cNvPr id="13" name="Line 22">
            <a:extLst>
              <a:ext uri="{FF2B5EF4-FFF2-40B4-BE49-F238E27FC236}">
                <a16:creationId xmlns:a16="http://schemas.microsoft.com/office/drawing/2014/main" id="{6C087698-AA5C-46CB-DD58-506A8D2D64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36051" y="1107059"/>
            <a:ext cx="311150" cy="565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6" name="Line 23">
            <a:extLst>
              <a:ext uri="{FF2B5EF4-FFF2-40B4-BE49-F238E27FC236}">
                <a16:creationId xmlns:a16="http://schemas.microsoft.com/office/drawing/2014/main" id="{6C5AB1EA-6BEB-9DAC-7C2B-D7DF7A6EC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851" y="1088009"/>
            <a:ext cx="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7" name="Line 24">
            <a:extLst>
              <a:ext uri="{FF2B5EF4-FFF2-40B4-BE49-F238E27FC236}">
                <a16:creationId xmlns:a16="http://schemas.microsoft.com/office/drawing/2014/main" id="{57840E47-6361-6F4C-1DDB-483F2EC01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7701" y="1088009"/>
            <a:ext cx="393700" cy="527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AEF4AC72-7BB0-340D-3297-2A3801FE5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7765" y="399161"/>
            <a:ext cx="155051" cy="51523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100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RDATA: A function of RR type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Some commonly used DNS RR types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dirty="0"/>
              <a:t>: IPv4 address; </a:t>
            </a:r>
            <a:r>
              <a:rPr lang="en-US" dirty="0">
                <a:solidFill>
                  <a:srgbClr val="0048DA"/>
                </a:solidFill>
              </a:rPr>
              <a:t>AAAA</a:t>
            </a:r>
            <a:r>
              <a:rPr lang="en-US" dirty="0"/>
              <a:t>: IPv6 address</a:t>
            </a:r>
          </a:p>
          <a:p>
            <a:pPr lvl="2"/>
            <a:r>
              <a:rPr lang="en-US" dirty="0">
                <a:solidFill>
                  <a:srgbClr val="000080"/>
                </a:solidFill>
              </a:rPr>
              <a:t>Name = a DNS name, </a:t>
            </a:r>
          </a:p>
          <a:p>
            <a:pPr lvl="2"/>
            <a:r>
              <a:rPr lang="en-US" dirty="0">
                <a:solidFill>
                  <a:srgbClr val="000080"/>
                </a:solidFill>
              </a:rPr>
              <a:t>RDATA = IP address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NS</a:t>
            </a:r>
            <a:r>
              <a:rPr lang="en-US" dirty="0"/>
              <a:t>: </a:t>
            </a:r>
            <a:r>
              <a:rPr lang="en-US" dirty="0">
                <a:solidFill>
                  <a:srgbClr val="000080"/>
                </a:solidFill>
              </a:rPr>
              <a:t>an authoritative DNS name server for the named domain</a:t>
            </a:r>
          </a:p>
          <a:p>
            <a:pPr lvl="2"/>
            <a:r>
              <a:rPr lang="en-US" dirty="0">
                <a:solidFill>
                  <a:srgbClr val="000080"/>
                </a:solidFill>
              </a:rPr>
              <a:t>Name = a domain name, </a:t>
            </a:r>
          </a:p>
          <a:p>
            <a:pPr lvl="2"/>
            <a:r>
              <a:rPr lang="en-US" dirty="0">
                <a:solidFill>
                  <a:srgbClr val="000080"/>
                </a:solidFill>
              </a:rPr>
              <a:t>RDATA = DNS server’s name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CNAME</a:t>
            </a:r>
            <a:r>
              <a:rPr lang="en-US" dirty="0"/>
              <a:t>: </a:t>
            </a:r>
            <a:r>
              <a:rPr lang="en-US" i="1" dirty="0"/>
              <a:t>canonical name</a:t>
            </a:r>
          </a:p>
          <a:p>
            <a:pPr lvl="2"/>
            <a:r>
              <a:rPr lang="en-US" dirty="0">
                <a:solidFill>
                  <a:srgbClr val="000080"/>
                </a:solidFill>
              </a:rPr>
              <a:t>Name =</a:t>
            </a:r>
            <a:r>
              <a:rPr lang="en-US" i="1" dirty="0"/>
              <a:t> a </a:t>
            </a:r>
            <a:r>
              <a:rPr lang="en-US" dirty="0"/>
              <a:t>canonical name</a:t>
            </a:r>
            <a:endParaRPr lang="en-US" dirty="0">
              <a:solidFill>
                <a:srgbClr val="000080"/>
              </a:solidFill>
            </a:endParaRPr>
          </a:p>
          <a:p>
            <a:pPr lvl="2"/>
            <a:r>
              <a:rPr lang="en-US" dirty="0">
                <a:solidFill>
                  <a:srgbClr val="000080"/>
                </a:solidFill>
              </a:rPr>
              <a:t>RDATA = the real DNS name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MX</a:t>
            </a:r>
            <a:r>
              <a:rPr lang="en-US" dirty="0"/>
              <a:t>: mail server</a:t>
            </a:r>
          </a:p>
          <a:p>
            <a:pPr lvl="2"/>
            <a:r>
              <a:rPr lang="en-US" dirty="0">
                <a:solidFill>
                  <a:srgbClr val="000080"/>
                </a:solidFill>
              </a:rPr>
              <a:t>Name =</a:t>
            </a:r>
            <a:r>
              <a:rPr lang="en-US" i="1" dirty="0"/>
              <a:t> </a:t>
            </a:r>
            <a:r>
              <a:rPr lang="en-US" dirty="0"/>
              <a:t>a domain name</a:t>
            </a:r>
            <a:endParaRPr lang="en-US" dirty="0">
              <a:solidFill>
                <a:srgbClr val="000080"/>
              </a:solidFill>
            </a:endParaRPr>
          </a:p>
          <a:p>
            <a:pPr lvl="2"/>
            <a:r>
              <a:rPr lang="en-US" dirty="0">
                <a:solidFill>
                  <a:srgbClr val="000080"/>
                </a:solidFill>
              </a:rPr>
              <a:t>RDATA = </a:t>
            </a:r>
            <a:r>
              <a:rPr lang="en-US" dirty="0"/>
              <a:t>2-byte preference value + DNS name for mail server</a:t>
            </a:r>
          </a:p>
          <a:p>
            <a:r>
              <a:rPr lang="en-US" dirty="0">
                <a:solidFill>
                  <a:srgbClr val="0000FF"/>
                </a:solidFill>
              </a:rPr>
              <a:t>TXT</a:t>
            </a:r>
            <a:r>
              <a:rPr lang="en-US" dirty="0"/>
              <a:t>: any value in text format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Winter 2025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47CCA-6B7E-C54C-A744-23E4CAA4348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9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863"/>
            <a:ext cx="7886700" cy="670967"/>
          </a:xfrm>
        </p:spPr>
        <p:txBody>
          <a:bodyPr>
            <a:normAutofit/>
          </a:bodyPr>
          <a:lstStyle/>
          <a:p>
            <a:r>
              <a:rPr lang="en-US" altLang="en-US" sz="33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DNS protocol</a:t>
            </a:r>
            <a:endParaRPr lang="en-US" sz="33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 Layer: 2-</a:t>
            </a:r>
            <a:fld id="{C4204591-24BD-A542-B9D5-F8D8A88D2FEE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21</a:t>
            </a:fld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D167590-D12C-F842-94F3-26CF0F3023F4}"/>
              </a:ext>
            </a:extLst>
          </p:cNvPr>
          <p:cNvSpPr txBox="1">
            <a:spLocks noChangeArrowheads="1"/>
          </p:cNvSpPr>
          <p:nvPr/>
        </p:nvSpPr>
        <p:spPr>
          <a:xfrm>
            <a:off x="485502" y="1059148"/>
            <a:ext cx="8029847" cy="82279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631" indent="0">
              <a:buNone/>
            </a:pP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Client-server based: DNS</a:t>
            </a:r>
            <a:r>
              <a:rPr lang="en-US" alt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en-US" i="1" dirty="0">
                <a:solidFill>
                  <a:schemeClr val="accent5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</a:t>
            </a:r>
            <a:r>
              <a:rPr lang="en-US" alt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</a:t>
            </a:r>
            <a:r>
              <a:rPr lang="en-US" altLang="en-US" i="1" dirty="0">
                <a:solidFill>
                  <a:schemeClr val="accent5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reply</a:t>
            </a:r>
            <a:r>
              <a:rPr lang="en-US" altLang="en-US" i="1" dirty="0">
                <a:solidFill>
                  <a:srgbClr val="CC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over UDP/TCP</a:t>
            </a:r>
            <a:endParaRPr lang="en-US" altLang="en-US" dirty="0">
              <a:solidFill>
                <a:srgbClr val="CC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978C79B-5602-8E43-829C-44002A5A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200864"/>
            <a:ext cx="3943351" cy="333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7175" indent="-257175">
              <a:defRPr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Message header:</a:t>
            </a:r>
          </a:p>
          <a:p>
            <a:pPr marL="170260" indent="-17026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9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Identification: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16 bit # for query, reply to query uses same #</a:t>
            </a:r>
          </a:p>
          <a:p>
            <a:pPr marL="170260" indent="-17026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9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Flags:</a:t>
            </a:r>
          </a:p>
          <a:p>
            <a:pPr lvl="1" indent="-284560">
              <a:buClr>
                <a:srgbClr val="000099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 or reply</a:t>
            </a:r>
          </a:p>
          <a:p>
            <a:pPr lvl="1" indent="-284560">
              <a:buClr>
                <a:srgbClr val="000099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Recursion desired </a:t>
            </a:r>
          </a:p>
          <a:p>
            <a:pPr lvl="1" indent="-284560">
              <a:buClr>
                <a:srgbClr val="000099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Recursion available</a:t>
            </a:r>
          </a:p>
          <a:p>
            <a:pPr lvl="1" indent="-284560">
              <a:buClr>
                <a:srgbClr val="000099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Reply is authoritative</a:t>
            </a:r>
          </a:p>
        </p:txBody>
      </p:sp>
      <p:grpSp>
        <p:nvGrpSpPr>
          <p:cNvPr id="12" name="Group 36">
            <a:extLst>
              <a:ext uri="{FF2B5EF4-FFF2-40B4-BE49-F238E27FC236}">
                <a16:creationId xmlns:a16="http://schemas.microsoft.com/office/drawing/2014/main" id="{365C3E27-18EF-8C44-9010-3FE85E4A33B9}"/>
              </a:ext>
            </a:extLst>
          </p:cNvPr>
          <p:cNvGrpSpPr>
            <a:grpSpLocks/>
          </p:cNvGrpSpPr>
          <p:nvPr/>
        </p:nvGrpSpPr>
        <p:grpSpPr bwMode="auto">
          <a:xfrm>
            <a:off x="4507569" y="2466360"/>
            <a:ext cx="3971210" cy="3781133"/>
            <a:chOff x="2672" y="1396"/>
            <a:chExt cx="2347" cy="2636"/>
          </a:xfrm>
        </p:grpSpPr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7DC553FD-5FAB-8C43-BF84-21B2DD8D7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1396"/>
              <a:ext cx="2277" cy="258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5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99BE727C-D65D-1B40-96AC-483DEC4F5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447"/>
              <a:ext cx="2277" cy="25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5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D3137C12-F806-3641-A910-12D839D30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3606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EDBF86F0-1464-CB44-8885-0806AB78A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174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B63A2FA5-43E4-954D-9AB5-1D874BF6F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742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AF4D57F-AE3F-9647-BE59-19E830D1D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317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679A37C6-A060-1A4E-9044-88577B96F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0" y="2029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673541D1-57E3-2945-9429-F01192764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1745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54CFADCD-AE37-1644-BF88-67FE47DB3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1454"/>
              <a:ext cx="2" cy="8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3D1A7AB7-6B0B-CF47-A475-00A1549B5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2" y="1492"/>
              <a:ext cx="88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Identification</a:t>
              </a:r>
            </a:p>
          </p:txBody>
        </p:sp>
        <p:sp>
          <p:nvSpPr>
            <p:cNvPr id="29" name="Text Box 21">
              <a:extLst>
                <a:ext uri="{FF2B5EF4-FFF2-40B4-BE49-F238E27FC236}">
                  <a16:creationId xmlns:a16="http://schemas.microsoft.com/office/drawing/2014/main" id="{F6CD8852-97C9-AA40-BE0D-939C3F203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1492"/>
              <a:ext cx="43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Flags</a:t>
              </a: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8E843694-5A82-3146-BF88-2166E2F00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1780"/>
              <a:ext cx="83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# Questions</a:t>
              </a:r>
            </a:p>
          </p:txBody>
        </p:sp>
        <p:sp>
          <p:nvSpPr>
            <p:cNvPr id="31" name="Text Box 23">
              <a:extLst>
                <a:ext uri="{FF2B5EF4-FFF2-40B4-BE49-F238E27FC236}">
                  <a16:creationId xmlns:a16="http://schemas.microsoft.com/office/drawing/2014/main" id="{647BB3F6-ABB6-7745-BEE2-09BC405C0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417"/>
              <a:ext cx="220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Questions (variable # of questions)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43C35098-F1D5-F844-AD59-9E1AB2E6B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6" y="2067"/>
              <a:ext cx="112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# Additional RRs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C77DED5D-F85E-BD49-A1EA-E279AC50D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2" y="2068"/>
              <a:ext cx="106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# Authority RRs</a:t>
              </a:r>
            </a:p>
          </p:txBody>
        </p:sp>
        <p:sp>
          <p:nvSpPr>
            <p:cNvPr id="34" name="Text Box 28">
              <a:extLst>
                <a:ext uri="{FF2B5EF4-FFF2-40B4-BE49-F238E27FC236}">
                  <a16:creationId xmlns:a16="http://schemas.microsoft.com/office/drawing/2014/main" id="{570DB478-D786-3F43-96D9-4A3EFE52D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8" y="1786"/>
              <a:ext cx="97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# Answer RRs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EC9CAD9A-2ACC-E841-964A-C51614A31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848"/>
              <a:ext cx="177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Answers (variable # of RRs)</a:t>
              </a:r>
            </a:p>
          </p:txBody>
        </p:sp>
        <p:sp>
          <p:nvSpPr>
            <p:cNvPr id="36" name="Text Box 31">
              <a:extLst>
                <a:ext uri="{FF2B5EF4-FFF2-40B4-BE49-F238E27FC236}">
                  <a16:creationId xmlns:a16="http://schemas.microsoft.com/office/drawing/2014/main" id="{C50AEEC2-E934-374F-AD10-414E9A36F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2" y="3280"/>
              <a:ext cx="1803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Authority (variable # of RRs)</a:t>
              </a:r>
            </a:p>
          </p:txBody>
        </p:sp>
        <p:sp>
          <p:nvSpPr>
            <p:cNvPr id="37" name="Text Box 32">
              <a:extLst>
                <a:ext uri="{FF2B5EF4-FFF2-40B4-BE49-F238E27FC236}">
                  <a16:creationId xmlns:a16="http://schemas.microsoft.com/office/drawing/2014/main" id="{0F454706-890A-194D-A8B9-1F027F5A5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3700"/>
              <a:ext cx="211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Additional info (variable # of RRs)</a:t>
              </a:r>
            </a:p>
          </p:txBody>
        </p:sp>
      </p:grpSp>
      <p:grpSp>
        <p:nvGrpSpPr>
          <p:cNvPr id="40" name="Group 60">
            <a:extLst>
              <a:ext uri="{FF2B5EF4-FFF2-40B4-BE49-F238E27FC236}">
                <a16:creationId xmlns:a16="http://schemas.microsoft.com/office/drawing/2014/main" id="{B20DF2CE-5427-7642-BC04-9D36B08A468C}"/>
              </a:ext>
            </a:extLst>
          </p:cNvPr>
          <p:cNvGrpSpPr>
            <a:grpSpLocks/>
          </p:cNvGrpSpPr>
          <p:nvPr/>
        </p:nvGrpSpPr>
        <p:grpSpPr bwMode="auto">
          <a:xfrm>
            <a:off x="4659419" y="1999240"/>
            <a:ext cx="1745456" cy="369094"/>
            <a:chOff x="2621" y="1173"/>
            <a:chExt cx="1466" cy="310"/>
          </a:xfrm>
        </p:grpSpPr>
        <p:sp>
          <p:nvSpPr>
            <p:cNvPr id="41" name="Text Box 57">
              <a:extLst>
                <a:ext uri="{FF2B5EF4-FFF2-40B4-BE49-F238E27FC236}">
                  <a16:creationId xmlns:a16="http://schemas.microsoft.com/office/drawing/2014/main" id="{4CC1EC8B-ED8A-534D-B8AB-0E3E39481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" y="1173"/>
              <a:ext cx="78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 bytes</a:t>
              </a: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FD720698-F5B3-5C47-A102-5E4786459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" y="1353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5FE43354-E99E-6549-837E-529B4A967B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21" y="1353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4" name="Group 61">
            <a:extLst>
              <a:ext uri="{FF2B5EF4-FFF2-40B4-BE49-F238E27FC236}">
                <a16:creationId xmlns:a16="http://schemas.microsoft.com/office/drawing/2014/main" id="{7B6CBFB9-B999-324E-91C4-CB7BCE5D8665}"/>
              </a:ext>
            </a:extLst>
          </p:cNvPr>
          <p:cNvGrpSpPr>
            <a:grpSpLocks/>
          </p:cNvGrpSpPr>
          <p:nvPr/>
        </p:nvGrpSpPr>
        <p:grpSpPr bwMode="auto">
          <a:xfrm>
            <a:off x="6568679" y="2035587"/>
            <a:ext cx="1793081" cy="369094"/>
            <a:chOff x="2705" y="1194"/>
            <a:chExt cx="1506" cy="310"/>
          </a:xfrm>
        </p:grpSpPr>
        <p:sp>
          <p:nvSpPr>
            <p:cNvPr id="45" name="Text Box 62">
              <a:extLst>
                <a:ext uri="{FF2B5EF4-FFF2-40B4-BE49-F238E27FC236}">
                  <a16:creationId xmlns:a16="http://schemas.microsoft.com/office/drawing/2014/main" id="{E2F0F997-6116-0C45-BA9F-CBA730A15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1194"/>
              <a:ext cx="78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 bytes</a:t>
              </a:r>
            </a:p>
          </p:txBody>
        </p:sp>
        <p:sp>
          <p:nvSpPr>
            <p:cNvPr id="46" name="Line 63">
              <a:extLst>
                <a:ext uri="{FF2B5EF4-FFF2-40B4-BE49-F238E27FC236}">
                  <a16:creationId xmlns:a16="http://schemas.microsoft.com/office/drawing/2014/main" id="{17A912FD-E8A8-8442-8F53-5994F2716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4" y="1339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7" name="Line 64">
              <a:extLst>
                <a:ext uri="{FF2B5EF4-FFF2-40B4-BE49-F238E27FC236}">
                  <a16:creationId xmlns:a16="http://schemas.microsoft.com/office/drawing/2014/main" id="{07B7A39C-E852-2B4C-941E-0B488FF8C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05" y="1349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" name="Oval Callout 1">
            <a:extLst>
              <a:ext uri="{FF2B5EF4-FFF2-40B4-BE49-F238E27FC236}">
                <a16:creationId xmlns:a16="http://schemas.microsoft.com/office/drawing/2014/main" id="{29D79080-C2D9-774E-3DF3-85253B7D6B84}"/>
              </a:ext>
            </a:extLst>
          </p:cNvPr>
          <p:cNvSpPr/>
          <p:nvPr/>
        </p:nvSpPr>
        <p:spPr bwMode="auto">
          <a:xfrm rot="1233244">
            <a:off x="8235590" y="54078"/>
            <a:ext cx="918522" cy="542166"/>
          </a:xfrm>
          <a:prstGeom prst="wedgeEllipseCallout">
            <a:avLst>
              <a:gd name="adj1" fmla="val -64695"/>
              <a:gd name="adj2" fmla="val 70966"/>
            </a:avLst>
          </a:prstGeom>
          <a:solidFill>
            <a:srgbClr val="FFFD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FYI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7CAFB-D003-EE90-A2C5-A53730C8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632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AC6E8-9AEA-B102-4A54-F83B20DBC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9C63CA9-D3CE-BC90-6CD0-67AFF6F1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863"/>
            <a:ext cx="7886700" cy="670967"/>
          </a:xfrm>
        </p:spPr>
        <p:txBody>
          <a:bodyPr>
            <a:normAutofit/>
          </a:bodyPr>
          <a:lstStyle/>
          <a:p>
            <a:r>
              <a:rPr lang="en-US" altLang="en-US" sz="33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DNS protocol (contd.)</a:t>
            </a:r>
            <a:endParaRPr lang="en-US" sz="33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046139-B5F8-D8A5-1BEC-2CFA5F200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 Layer: 2-</a:t>
            </a:r>
            <a:fld id="{C4204591-24BD-A542-B9D5-F8D8A88D2FEE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22</a:t>
            </a:fld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B1759C2-0645-FF29-E9F9-D303C2E84ECB}"/>
              </a:ext>
            </a:extLst>
          </p:cNvPr>
          <p:cNvSpPr txBox="1">
            <a:spLocks noChangeArrowheads="1"/>
          </p:cNvSpPr>
          <p:nvPr/>
        </p:nvSpPr>
        <p:spPr>
          <a:xfrm>
            <a:off x="485502" y="1059148"/>
            <a:ext cx="8029847" cy="82279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631" indent="0">
              <a:buNone/>
            </a:pP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Client-server based: DNS</a:t>
            </a:r>
            <a:r>
              <a:rPr lang="en-US" alt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en-US" i="1" dirty="0">
                <a:solidFill>
                  <a:schemeClr val="accent5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</a:t>
            </a:r>
            <a:r>
              <a:rPr lang="en-US" alt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</a:t>
            </a:r>
            <a:r>
              <a:rPr lang="en-US" altLang="en-US" i="1" dirty="0">
                <a:solidFill>
                  <a:schemeClr val="accent5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reply</a:t>
            </a:r>
            <a:r>
              <a:rPr lang="en-US" altLang="en-US" i="1" dirty="0">
                <a:solidFill>
                  <a:srgbClr val="CC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over UDP/TCP</a:t>
            </a:r>
            <a:endParaRPr lang="en-US" altLang="en-US" dirty="0">
              <a:solidFill>
                <a:srgbClr val="CC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2" name="Group 36">
            <a:extLst>
              <a:ext uri="{FF2B5EF4-FFF2-40B4-BE49-F238E27FC236}">
                <a16:creationId xmlns:a16="http://schemas.microsoft.com/office/drawing/2014/main" id="{AC0DC0D7-D1F4-65CC-8527-CDF2DC62ECF5}"/>
              </a:ext>
            </a:extLst>
          </p:cNvPr>
          <p:cNvGrpSpPr>
            <a:grpSpLocks/>
          </p:cNvGrpSpPr>
          <p:nvPr/>
        </p:nvGrpSpPr>
        <p:grpSpPr bwMode="auto">
          <a:xfrm>
            <a:off x="4507569" y="2466360"/>
            <a:ext cx="3971210" cy="3781133"/>
            <a:chOff x="2672" y="1396"/>
            <a:chExt cx="2347" cy="2636"/>
          </a:xfrm>
        </p:grpSpPr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8F553ADA-6626-D8D7-BA85-4BC0BAC70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" y="1396"/>
              <a:ext cx="2277" cy="2585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5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DAF06A21-0EE3-960F-5E23-375E026E4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447"/>
              <a:ext cx="2277" cy="258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5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8B45BD9F-5BE1-3852-6262-CAB381944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3606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E2F141A6-1425-974D-F5FC-6C237C995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174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6CBD23CC-4E0A-AFA1-CD97-16CEC4024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742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ED03371A-66F1-A63F-1DDF-FFDC832C53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317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FEA0CB27-89CC-515C-E28F-D00ACF2CC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0" y="2029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9631ACBA-0E8A-EE0F-2D45-3D0070D3C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1745"/>
              <a:ext cx="229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1DBD9224-1A0D-F6AF-303D-BBDA587A5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" y="1454"/>
              <a:ext cx="2" cy="8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BF1D0FE0-CE65-48A7-3A47-2361C33C8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2" y="1492"/>
              <a:ext cx="886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Identification</a:t>
              </a:r>
            </a:p>
          </p:txBody>
        </p:sp>
        <p:sp>
          <p:nvSpPr>
            <p:cNvPr id="29" name="Text Box 21">
              <a:extLst>
                <a:ext uri="{FF2B5EF4-FFF2-40B4-BE49-F238E27FC236}">
                  <a16:creationId xmlns:a16="http://schemas.microsoft.com/office/drawing/2014/main" id="{0802E4D6-3A89-14DE-8182-90974350C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1492"/>
              <a:ext cx="43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Flags</a:t>
              </a:r>
            </a:p>
          </p:txBody>
        </p:sp>
        <p:sp>
          <p:nvSpPr>
            <p:cNvPr id="30" name="Text Box 22">
              <a:extLst>
                <a:ext uri="{FF2B5EF4-FFF2-40B4-BE49-F238E27FC236}">
                  <a16:creationId xmlns:a16="http://schemas.microsoft.com/office/drawing/2014/main" id="{9DAF2742-F243-41F7-FB41-5AEAF1BBC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1780"/>
              <a:ext cx="83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# Questions</a:t>
              </a:r>
            </a:p>
          </p:txBody>
        </p:sp>
        <p:sp>
          <p:nvSpPr>
            <p:cNvPr id="31" name="Text Box 23">
              <a:extLst>
                <a:ext uri="{FF2B5EF4-FFF2-40B4-BE49-F238E27FC236}">
                  <a16:creationId xmlns:a16="http://schemas.microsoft.com/office/drawing/2014/main" id="{366B9DF0-8A30-FD25-1381-C63DA92DD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417"/>
              <a:ext cx="2209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Questions (variable # of questions)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5BD8AF70-DBD4-4FD8-03C8-41F3D8E23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6" y="2067"/>
              <a:ext cx="112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# Additional RRs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320B54E1-050C-4269-26A4-E4C91943D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2" y="2068"/>
              <a:ext cx="106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# Authority RRs</a:t>
              </a:r>
            </a:p>
          </p:txBody>
        </p:sp>
        <p:sp>
          <p:nvSpPr>
            <p:cNvPr id="34" name="Text Box 28">
              <a:extLst>
                <a:ext uri="{FF2B5EF4-FFF2-40B4-BE49-F238E27FC236}">
                  <a16:creationId xmlns:a16="http://schemas.microsoft.com/office/drawing/2014/main" id="{141C2548-E0F7-47A8-C3BC-37A15550F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8" y="1786"/>
              <a:ext cx="97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# Answer RRs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F28A4EFC-3937-279C-53A3-F21A0EC77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" y="2848"/>
              <a:ext cx="177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Answers (variable # of RRs)</a:t>
              </a:r>
            </a:p>
          </p:txBody>
        </p:sp>
        <p:sp>
          <p:nvSpPr>
            <p:cNvPr id="36" name="Text Box 31">
              <a:extLst>
                <a:ext uri="{FF2B5EF4-FFF2-40B4-BE49-F238E27FC236}">
                  <a16:creationId xmlns:a16="http://schemas.microsoft.com/office/drawing/2014/main" id="{F34CAF8D-8D57-6B21-B57D-F78883F8A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2" y="3280"/>
              <a:ext cx="1803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Authority (variable # of RRs)</a:t>
              </a:r>
            </a:p>
          </p:txBody>
        </p:sp>
        <p:sp>
          <p:nvSpPr>
            <p:cNvPr id="37" name="Text Box 32">
              <a:extLst>
                <a:ext uri="{FF2B5EF4-FFF2-40B4-BE49-F238E27FC236}">
                  <a16:creationId xmlns:a16="http://schemas.microsoft.com/office/drawing/2014/main" id="{042E600B-F793-1184-A7D9-BD85DAA7D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3700"/>
              <a:ext cx="211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Additional info (variable # of RRs)</a:t>
              </a:r>
            </a:p>
          </p:txBody>
        </p:sp>
      </p:grpSp>
      <p:grpSp>
        <p:nvGrpSpPr>
          <p:cNvPr id="40" name="Group 60">
            <a:extLst>
              <a:ext uri="{FF2B5EF4-FFF2-40B4-BE49-F238E27FC236}">
                <a16:creationId xmlns:a16="http://schemas.microsoft.com/office/drawing/2014/main" id="{D5301FE0-7F4B-BFA0-D86E-E678A53FB910}"/>
              </a:ext>
            </a:extLst>
          </p:cNvPr>
          <p:cNvGrpSpPr>
            <a:grpSpLocks/>
          </p:cNvGrpSpPr>
          <p:nvPr/>
        </p:nvGrpSpPr>
        <p:grpSpPr bwMode="auto">
          <a:xfrm>
            <a:off x="4659419" y="1999240"/>
            <a:ext cx="1745456" cy="369094"/>
            <a:chOff x="2621" y="1173"/>
            <a:chExt cx="1466" cy="310"/>
          </a:xfrm>
        </p:grpSpPr>
        <p:sp>
          <p:nvSpPr>
            <p:cNvPr id="41" name="Text Box 57">
              <a:extLst>
                <a:ext uri="{FF2B5EF4-FFF2-40B4-BE49-F238E27FC236}">
                  <a16:creationId xmlns:a16="http://schemas.microsoft.com/office/drawing/2014/main" id="{6927650A-6C60-30FC-B23C-142980490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6" y="1173"/>
              <a:ext cx="78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 bytes</a:t>
              </a:r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84DC505A-609C-E8B7-1DFC-7A6249F5B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" y="1353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C0D82B89-1705-957A-30D7-615454B32D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21" y="1353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44" name="Group 61">
            <a:extLst>
              <a:ext uri="{FF2B5EF4-FFF2-40B4-BE49-F238E27FC236}">
                <a16:creationId xmlns:a16="http://schemas.microsoft.com/office/drawing/2014/main" id="{30442017-F0E0-9BD3-82EB-54FD51C27518}"/>
              </a:ext>
            </a:extLst>
          </p:cNvPr>
          <p:cNvGrpSpPr>
            <a:grpSpLocks/>
          </p:cNvGrpSpPr>
          <p:nvPr/>
        </p:nvGrpSpPr>
        <p:grpSpPr bwMode="auto">
          <a:xfrm>
            <a:off x="6568679" y="2035587"/>
            <a:ext cx="1793081" cy="369094"/>
            <a:chOff x="2705" y="1194"/>
            <a:chExt cx="1506" cy="310"/>
          </a:xfrm>
        </p:grpSpPr>
        <p:sp>
          <p:nvSpPr>
            <p:cNvPr id="45" name="Text Box 62">
              <a:extLst>
                <a:ext uri="{FF2B5EF4-FFF2-40B4-BE49-F238E27FC236}">
                  <a16:creationId xmlns:a16="http://schemas.microsoft.com/office/drawing/2014/main" id="{E7E32718-A709-0AB7-9A3D-BB4E9C313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2" y="1194"/>
              <a:ext cx="78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 bytes</a:t>
              </a:r>
            </a:p>
          </p:txBody>
        </p:sp>
        <p:sp>
          <p:nvSpPr>
            <p:cNvPr id="46" name="Line 63">
              <a:extLst>
                <a:ext uri="{FF2B5EF4-FFF2-40B4-BE49-F238E27FC236}">
                  <a16:creationId xmlns:a16="http://schemas.microsoft.com/office/drawing/2014/main" id="{88396322-07D8-70FA-2760-3ACB0B1B7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4" y="1339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7" name="Line 64">
              <a:extLst>
                <a:ext uri="{FF2B5EF4-FFF2-40B4-BE49-F238E27FC236}">
                  <a16:creationId xmlns:a16="http://schemas.microsoft.com/office/drawing/2014/main" id="{20F6CC52-105C-1BCF-DCAA-00ABDCB140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05" y="1349"/>
              <a:ext cx="3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" name="Oval Callout 1">
            <a:extLst>
              <a:ext uri="{FF2B5EF4-FFF2-40B4-BE49-F238E27FC236}">
                <a16:creationId xmlns:a16="http://schemas.microsoft.com/office/drawing/2014/main" id="{A3D51778-B294-313B-A21D-32E9CE903CA1}"/>
              </a:ext>
            </a:extLst>
          </p:cNvPr>
          <p:cNvSpPr/>
          <p:nvPr/>
        </p:nvSpPr>
        <p:spPr bwMode="auto">
          <a:xfrm rot="1233244">
            <a:off x="8235590" y="54078"/>
            <a:ext cx="918522" cy="542166"/>
          </a:xfrm>
          <a:prstGeom prst="wedgeEllipseCallout">
            <a:avLst>
              <a:gd name="adj1" fmla="val -64695"/>
              <a:gd name="adj2" fmla="val 70966"/>
            </a:avLst>
          </a:prstGeom>
          <a:solidFill>
            <a:srgbClr val="FFFD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FYI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F086211A-B8CD-163E-5E71-E1ED9BB8F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26" y="3850177"/>
            <a:ext cx="384494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Name, type fields for a query</a:t>
            </a:r>
            <a:endParaRPr lang="en-US" alt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1D3EA60D-ED05-6704-98CB-63D0C56FC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02" y="4479711"/>
            <a:ext cx="345145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RRs in response to query</a:t>
            </a:r>
            <a:endParaRPr lang="en-US" alt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3A2C8C0E-418E-5BC6-2835-C73E115D5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02" y="4914347"/>
            <a:ext cx="385276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Records for authoritative servers</a:t>
            </a:r>
            <a:endParaRPr lang="en-US" alt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58CB5F13-F6D5-BE61-4AE4-167211846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02" y="5610593"/>
            <a:ext cx="346472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Additional “ </a:t>
            </a:r>
            <a:r>
              <a:rPr lang="en-US" altLang="ja-JP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helpful” </a:t>
            </a:r>
            <a:r>
              <a:rPr lang="en-US" alt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 that may be used</a:t>
            </a:r>
            <a:endParaRPr lang="en-US" alt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B1B47E4-0548-7174-B48D-85C77309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654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RRset: a set of resource recodes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spcBef>
                <a:spcPts val="1200"/>
              </a:spcBef>
              <a:spcAft>
                <a:spcPts val="300"/>
              </a:spcAft>
              <a:buSzTx/>
              <a:buFont typeface="Wingdings" pitchFamily="-65" charset="2"/>
              <a:buChar char="w"/>
            </a:pPr>
            <a:r>
              <a:rPr lang="en-US" dirty="0"/>
              <a:t>DNS stores </a:t>
            </a:r>
            <a:r>
              <a:rPr lang="en-US" i="1" dirty="0"/>
              <a:t>multiple</a:t>
            </a:r>
            <a:r>
              <a:rPr lang="en-US" dirty="0"/>
              <a:t> values of the same name, class, &amp; type in </a:t>
            </a:r>
            <a:r>
              <a:rPr lang="en-US" i="1" dirty="0"/>
              <a:t>multiple</a:t>
            </a:r>
            <a:r>
              <a:rPr lang="en-US" dirty="0"/>
              <a:t> RRs</a:t>
            </a:r>
          </a:p>
          <a:p>
            <a:pPr marL="0" lvl="1" indent="0">
              <a:spcBef>
                <a:spcPts val="1200"/>
              </a:spcBef>
              <a:spcAft>
                <a:spcPts val="300"/>
              </a:spcAft>
              <a:buSzTx/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spcAft>
                <a:spcPts val="300"/>
              </a:spcAft>
              <a:buSzTx/>
              <a:buNone/>
            </a:pPr>
            <a:endParaRPr lang="en-US" dirty="0"/>
          </a:p>
          <a:p>
            <a:pPr marL="0" lvl="1" indent="0">
              <a:spcBef>
                <a:spcPts val="1200"/>
              </a:spcBef>
              <a:spcAft>
                <a:spcPts val="300"/>
              </a:spcAft>
              <a:buSzTx/>
              <a:buNone/>
            </a:pPr>
            <a:endParaRPr lang="en-US" dirty="0"/>
          </a:p>
          <a:p>
            <a:pPr marL="640080" lvl="3" indent="0">
              <a:spcBef>
                <a:spcPts val="1200"/>
              </a:spcBef>
              <a:spcAft>
                <a:spcPts val="300"/>
              </a:spcAft>
              <a:buSzTx/>
              <a:buNone/>
            </a:pPr>
            <a:endParaRPr lang="en-US" dirty="0"/>
          </a:p>
          <a:p>
            <a:pPr marL="708660" lvl="2" indent="-342900">
              <a:spcBef>
                <a:spcPts val="1200"/>
              </a:spcBef>
              <a:spcAft>
                <a:spcPts val="300"/>
              </a:spcAft>
              <a:buSzTx/>
              <a:buFont typeface="Wingdings" pitchFamily="-65" charset="2"/>
              <a:buChar char="w"/>
            </a:pPr>
            <a:endParaRPr lang="en-US" dirty="0"/>
          </a:p>
          <a:p>
            <a:pPr marL="708660" lvl="2" indent="-342900">
              <a:spcBef>
                <a:spcPts val="1200"/>
              </a:spcBef>
              <a:spcAft>
                <a:spcPts val="300"/>
              </a:spcAft>
              <a:buSzTx/>
              <a:buFont typeface="Wingdings" pitchFamily="-65" charset="2"/>
              <a:buChar char="w"/>
            </a:pPr>
            <a:endParaRPr lang="en-US" dirty="0"/>
          </a:p>
          <a:p>
            <a:pPr marL="1668780" lvl="4" indent="-342900">
              <a:spcBef>
                <a:spcPts val="1200"/>
              </a:spcBef>
              <a:spcAft>
                <a:spcPts val="300"/>
              </a:spcAft>
              <a:buSzTx/>
              <a:buFont typeface="Wingdings" pitchFamily="-65" charset="2"/>
              <a:buChar char="w"/>
            </a:pPr>
            <a:endParaRPr lang="en-US" dirty="0"/>
          </a:p>
          <a:p>
            <a:r>
              <a:rPr lang="en-US" sz="2800" dirty="0"/>
              <a:t>An RRset: made of all the RRs with the same name, class, and type</a:t>
            </a:r>
            <a:endParaRPr lang="en-US" sz="2400" dirty="0">
              <a:solidFill>
                <a:srgbClr val="FF8000"/>
              </a:solidFill>
            </a:endParaRPr>
          </a:p>
          <a:p>
            <a:pPr marL="777240" lvl="2" indent="-400050"/>
            <a:r>
              <a:rPr lang="en-US" dirty="0"/>
              <a:t>the basic DNS response unit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Winter 2025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9DB-7F05-EC42-A8C0-6A9B2073FD3A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1E6A68-BDE4-3040-9671-988BC9ED2ED1}"/>
              </a:ext>
            </a:extLst>
          </p:cNvPr>
          <p:cNvSpPr txBox="1"/>
          <p:nvPr/>
        </p:nvSpPr>
        <p:spPr>
          <a:xfrm>
            <a:off x="3605440" y="1565394"/>
            <a:ext cx="5538560" cy="4293483"/>
          </a:xfrm>
          <a:prstGeom prst="rect">
            <a:avLst/>
          </a:prstGeom>
          <a:noFill/>
          <a:ln w="6350">
            <a:solidFill>
              <a:srgbClr val="FF9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tianyuan</a:t>
            </a:r>
            <a:r>
              <a:rPr lang="en-US" sz="13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</a:t>
            </a:r>
            <a:r>
              <a:rPr lang="en-US" sz="13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dig ucla.edu ns</a:t>
            </a:r>
          </a:p>
          <a:p>
            <a:endParaRPr lang="en-US" sz="13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3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&lt;&lt;&gt;&gt; </a:t>
            </a:r>
            <a:r>
              <a:rPr lang="en-US" sz="13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DiG</a:t>
            </a:r>
            <a:r>
              <a:rPr lang="en-US" sz="13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9.10.6 &lt;&lt;&gt;&gt; ucla.edu ns</a:t>
            </a:r>
          </a:p>
          <a:p>
            <a:r>
              <a:rPr lang="en-US" sz="13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global options: +</a:t>
            </a:r>
            <a:r>
              <a:rPr lang="en-US" sz="13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endParaRPr lang="en-US" sz="13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3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Got answer:</a:t>
            </a:r>
          </a:p>
          <a:p>
            <a:r>
              <a:rPr lang="en-US" sz="13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-&gt;&gt;HEADER&lt;&lt;- opcode: QUERY, status: NOERROR, id: 13378</a:t>
            </a:r>
          </a:p>
          <a:p>
            <a:r>
              <a:rPr lang="en-US" sz="13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flags: </a:t>
            </a:r>
            <a:r>
              <a:rPr lang="en-US" sz="13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qr</a:t>
            </a:r>
            <a:r>
              <a:rPr lang="en-US" sz="13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3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</a:t>
            </a:r>
            <a:r>
              <a:rPr lang="en-US" sz="13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ra; QUERY: 1, ANSWER: 4, AUTHORITY: 0, ADDITIONAL: 0</a:t>
            </a:r>
          </a:p>
          <a:p>
            <a:endParaRPr lang="en-US" sz="13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3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QUESTION SECTION:</a:t>
            </a:r>
          </a:p>
          <a:p>
            <a:r>
              <a:rPr lang="en-US" sz="13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;ucla.edu. IN NS</a:t>
            </a:r>
          </a:p>
          <a:p>
            <a:endParaRPr lang="en-US" sz="13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3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ANSWER SECTION:</a:t>
            </a:r>
          </a:p>
          <a:p>
            <a:r>
              <a:rPr lang="en-US" sz="13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ucla.edu. 1077 IN NS ns3.dns.ucla.edu.</a:t>
            </a:r>
          </a:p>
          <a:p>
            <a:r>
              <a:rPr lang="en-US" sz="13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ucla.edu. 1077 IN NS ns4.dns.ucla.edu.</a:t>
            </a:r>
          </a:p>
          <a:p>
            <a:r>
              <a:rPr lang="en-US" sz="13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ucla.edu. 1077 IN NS ns1.dns.ucla.edu.</a:t>
            </a:r>
          </a:p>
          <a:p>
            <a:r>
              <a:rPr lang="en-US" sz="1300" dirty="0">
                <a:solidFill>
                  <a:srgbClr val="0000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ucla.edu. 1077 IN NS ns2.dns.ucla.edu.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342E89C-E009-A042-9582-294E614436AE}"/>
              </a:ext>
            </a:extLst>
          </p:cNvPr>
          <p:cNvSpPr/>
          <p:nvPr/>
        </p:nvSpPr>
        <p:spPr bwMode="auto">
          <a:xfrm>
            <a:off x="3257954" y="4361079"/>
            <a:ext cx="336331" cy="735724"/>
          </a:xfrm>
          <a:prstGeom prst="leftBrace">
            <a:avLst>
              <a:gd name="adj1" fmla="val 12548"/>
              <a:gd name="adj2" fmla="val 50000"/>
            </a:avLst>
          </a:prstGeom>
          <a:noFill/>
          <a:ln w="12700" cap="flat" cmpd="sng" algn="ctr">
            <a:solidFill>
              <a:srgbClr val="FF9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F12323-9443-E44B-AF85-185EF8AE431C}"/>
              </a:ext>
            </a:extLst>
          </p:cNvPr>
          <p:cNvSpPr txBox="1"/>
          <p:nvPr/>
        </p:nvSpPr>
        <p:spPr>
          <a:xfrm>
            <a:off x="2285871" y="453682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an RRset</a:t>
            </a:r>
          </a:p>
        </p:txBody>
      </p:sp>
    </p:spTree>
    <p:extLst>
      <p:ext uri="{BB962C8B-B14F-4D97-AF65-F5344CB8AC3E}">
        <p14:creationId xmlns:p14="http://schemas.microsoft.com/office/powerpoint/2010/main" val="185412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463F23-3030-1F41-83ED-D8668E570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52892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0135A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Performance of the DNS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09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037" y="935279"/>
            <a:ext cx="8915534" cy="57338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resolver saves a copy of all query replies</a:t>
            </a:r>
          </a:p>
          <a:p>
            <a:pPr lvl="1"/>
            <a:r>
              <a:rPr lang="en-US" dirty="0"/>
              <a:t>Both caching resolvers and stub resolvers keep a cache</a:t>
            </a:r>
          </a:p>
          <a:p>
            <a:pPr lvl="1"/>
            <a:r>
              <a:rPr lang="en-US" dirty="0">
                <a:sym typeface="Symbol" charset="2"/>
              </a:rPr>
              <a:t>Stale cache entries removed from cache when their TTL expires</a:t>
            </a:r>
            <a:endParaRPr lang="en-US" dirty="0"/>
          </a:p>
          <a:p>
            <a:r>
              <a:rPr lang="en-US" dirty="0"/>
              <a:t>A caching resolver is most likely to have in its cache</a:t>
            </a:r>
          </a:p>
          <a:p>
            <a:pPr lvl="1"/>
            <a:r>
              <a:rPr lang="en-US" dirty="0"/>
              <a:t>the DNS server info (</a:t>
            </a:r>
            <a:r>
              <a:rPr lang="en-US" i="1" dirty="0"/>
              <a:t>both</a:t>
            </a:r>
            <a:r>
              <a:rPr lang="en-US" dirty="0"/>
              <a:t> names &amp; IP addresses) for popular TLDs (e.g. .com, .edu)</a:t>
            </a:r>
          </a:p>
          <a:p>
            <a:pPr lvl="1"/>
            <a:r>
              <a:rPr lang="en-US" dirty="0"/>
              <a:t>the DNS server information for popular sites (e.g. google, apple, amazon, </a:t>
            </a:r>
            <a:r>
              <a:rPr lang="en-US" dirty="0" err="1"/>
              <a:t>cnn</a:t>
            </a:r>
            <a:r>
              <a:rPr lang="en-US" dirty="0"/>
              <a:t>, etc.)</a:t>
            </a:r>
          </a:p>
          <a:p>
            <a:r>
              <a:rPr lang="en-US" dirty="0"/>
              <a:t>2 major advantages from caching</a:t>
            </a:r>
          </a:p>
          <a:p>
            <a:pPr lvl="1"/>
            <a:r>
              <a:rPr lang="en-US" dirty="0"/>
              <a:t>reduce </a:t>
            </a:r>
            <a:r>
              <a:rPr lang="en-US" dirty="0">
                <a:sym typeface="Symbol" charset="2"/>
              </a:rPr>
              <a:t>authoritative </a:t>
            </a:r>
            <a:r>
              <a:rPr lang="en-US" dirty="0"/>
              <a:t>server load and network traffic</a:t>
            </a:r>
          </a:p>
          <a:p>
            <a:pPr lvl="1"/>
            <a:r>
              <a:rPr lang="en-US" dirty="0"/>
              <a:t>shorten response delay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701405"/>
            <a:ext cx="1026488" cy="156595"/>
          </a:xfrm>
        </p:spPr>
        <p:txBody>
          <a:bodyPr/>
          <a:lstStyle/>
          <a:p>
            <a:r>
              <a:rPr lang="en-US"/>
              <a:t>CS118 - Winter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673850"/>
            <a:ext cx="457200" cy="184150"/>
          </a:xfrm>
        </p:spPr>
        <p:txBody>
          <a:bodyPr/>
          <a:lstStyle/>
          <a:p>
            <a:fld id="{986999C6-0D23-0D45-B8FF-197818B9CCA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6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74A456-AE9E-C64A-D8C6-C7212009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a caching resolver makes query decisions: an example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D1A239DB-A0FB-3CB9-2EAB-3DBA9DE2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7" y="935278"/>
            <a:ext cx="8915534" cy="2818115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Your browser needs IP address for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/>
              </a:rPr>
              <a:t>www.ucla.edu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the caching resolver </a:t>
            </a:r>
            <a:r>
              <a:rPr lang="en-US" b="1" i="1" dirty="0">
                <a:solidFill>
                  <a:srgbClr val="0432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doesn’t have it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Where will </a:t>
            </a:r>
            <a:r>
              <a:rPr lang="en-US" b="1" i="1" dirty="0">
                <a:solidFill>
                  <a:srgbClr val="0432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send its first query to?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Depending on what other info </a:t>
            </a:r>
            <a:r>
              <a:rPr lang="en-US" b="1" i="1" dirty="0">
                <a:solidFill>
                  <a:srgbClr val="0432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may have in its cache</a:t>
            </a:r>
          </a:p>
          <a:p>
            <a:pPr lvl="2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ucla.edu authoritative server info?</a:t>
            </a:r>
          </a:p>
          <a:p>
            <a:pPr lvl="2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.edu authoritative server info?</a:t>
            </a:r>
          </a:p>
          <a:p>
            <a:pPr lvl="2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If none of the above: go to one of the root servers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32F9E-D2F6-4E85-FE2E-9F03EFC9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CS118 - Winter 2025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1FDD2B-0168-79CE-F8EE-255DFDED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FFD-1E35-F140-9D03-D654F913A9FE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26</a:t>
            </a:fld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Cloud">
            <a:extLst>
              <a:ext uri="{FF2B5EF4-FFF2-40B4-BE49-F238E27FC236}">
                <a16:creationId xmlns:a16="http://schemas.microsoft.com/office/drawing/2014/main" id="{05ECA6C8-841E-C41B-7F40-105A12A2A93F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68694" y="4049486"/>
            <a:ext cx="4138140" cy="229062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FFBB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 eaLnBrk="0" hangingPunct="0">
              <a:defRPr/>
            </a:pP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8A0028D8-AA2F-E06A-EFB9-69143B81A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681" y="4897710"/>
            <a:ext cx="1400175" cy="122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967BDA95-21EB-1465-5309-0FD4379C9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0644" y="4003870"/>
            <a:ext cx="853014" cy="86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9">
            <a:extLst>
              <a:ext uri="{FF2B5EF4-FFF2-40B4-BE49-F238E27FC236}">
                <a16:creationId xmlns:a16="http://schemas.microsoft.com/office/drawing/2014/main" id="{2F0BA61E-185B-4596-9BB9-5EBB52416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1499" y="4913194"/>
            <a:ext cx="227613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Caching Resolver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5653A79A-4483-9421-F75B-CAB736EA74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6918" y="4515122"/>
            <a:ext cx="2036763" cy="1039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4056060A-8416-2FC3-3090-47B121015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327" y="4099729"/>
            <a:ext cx="1100138" cy="53553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Root Servers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BE691564-BBF2-659E-5EE4-48DF6270F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6945" y="4913194"/>
            <a:ext cx="1100137" cy="535531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</p:spPr>
        <p:txBody>
          <a:bodyPr lIns="0" rIns="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edu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Servers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2C21E3EF-7445-66EF-CB32-EA9DDB0CE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425" y="5774381"/>
            <a:ext cx="1476375" cy="53553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0" rIns="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ucla.edu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Servers</a:t>
            </a: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77865FA5-57DF-CB90-0859-AD8B37F993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9318" y="4667522"/>
            <a:ext cx="2036763" cy="1039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D5341728-9590-3528-D95F-28776637F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37" y="6091562"/>
            <a:ext cx="175372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Stub Resolver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8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D93A-42DF-6C47-8392-FCBE39CB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the DNS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A1C40-E9E1-CC41-848E-516673E6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6" y="935279"/>
            <a:ext cx="8980963" cy="522245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Scale the namespace    </a:t>
            </a:r>
            <a:r>
              <a:rPr lang="en-US" sz="1600" dirty="0"/>
              <a:t>e.g. how many names the Internet can have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Hierarchical namespace, with variable name length </a:t>
            </a:r>
          </a:p>
          <a:p>
            <a:pPr>
              <a:lnSpc>
                <a:spcPct val="120000"/>
              </a:lnSpc>
            </a:pPr>
            <a:r>
              <a:rPr lang="en-US" dirty="0"/>
              <a:t>Scale the management by delegation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Each delegated domain manages its own namespace, provides its own authoritative DNS servers</a:t>
            </a:r>
          </a:p>
          <a:p>
            <a:pPr>
              <a:lnSpc>
                <a:spcPct val="120000"/>
              </a:lnSpc>
            </a:pPr>
            <a:r>
              <a:rPr lang="en-US" dirty="0"/>
              <a:t>Scale the DNS service by pervasive caching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B221F-F6F2-164B-A663-ABEE9925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9F1BE-B883-254F-9381-D9F6B34A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839A2-FE40-DE43-B318-2F4E26BBDAF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96DB7-0E48-F246-97C1-EAAEFF00046B}"/>
              </a:ext>
            </a:extLst>
          </p:cNvPr>
          <p:cNvSpPr txBox="1"/>
          <p:nvPr/>
        </p:nvSpPr>
        <p:spPr>
          <a:xfrm>
            <a:off x="163036" y="2791005"/>
            <a:ext cx="8287032" cy="3730252"/>
          </a:xfrm>
          <a:prstGeom prst="rect">
            <a:avLst/>
          </a:prstGeom>
          <a:solidFill>
            <a:schemeClr val="bg1"/>
          </a:solidFill>
          <a:ln>
            <a:solidFill>
              <a:srgbClr val="941100"/>
            </a:solidFill>
          </a:ln>
        </p:spPr>
        <p:txBody>
          <a:bodyPr wrap="square" tIns="0" bIns="0" rtlCol="0" anchor="ctr" anchorCtr="1">
            <a:spAutoFit/>
          </a:bodyPr>
          <a:lstStyle/>
          <a:p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tianyuan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</a:t>
            </a:r>
            <a:r>
              <a:rPr lang="en-US" sz="12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dig edu. ns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......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QUESTION SECTION: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;edu.				IN	NS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ANSWER SECTION: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edu.			</a:t>
            </a:r>
            <a:r>
              <a:rPr lang="en-US" sz="12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172800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IN	NS	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j.edu-servers.net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edu.			172800	IN	NS	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m.edu-servers.net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edu.			172800	IN	NS	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g.edu-servers.net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edu.			172800	IN	NS	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l.edu-servers.net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edu.			172800	IN	NS	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k.edu-servers.net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edu.			172800	IN	NS	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i.edu-servers.net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edu.			172800	IN	NS	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b.edu-servers.net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edu.			172800	IN	NS	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c.edu-servers.net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edu.			172800	IN	NS	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d.edu-servers.net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edu.			172800	IN	NS	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a.edu-servers.net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3DA9E8-7200-F347-A5AA-E6CD6614B4F5}"/>
              </a:ext>
            </a:extLst>
          </p:cNvPr>
          <p:cNvSpPr txBox="1"/>
          <p:nvPr/>
        </p:nvSpPr>
        <p:spPr>
          <a:xfrm>
            <a:off x="3368550" y="3687771"/>
            <a:ext cx="2569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172800 sec = 2 days</a:t>
            </a:r>
          </a:p>
        </p:txBody>
      </p:sp>
    </p:spTree>
    <p:extLst>
      <p:ext uri="{BB962C8B-B14F-4D97-AF65-F5344CB8AC3E}">
        <p14:creationId xmlns:p14="http://schemas.microsoft.com/office/powerpoint/2010/main" val="93059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327075" cy="914400"/>
          </a:xfrm>
        </p:spPr>
        <p:txBody>
          <a:bodyPr>
            <a:normAutofit/>
          </a:bodyPr>
          <a:lstStyle/>
          <a:p>
            <a:r>
              <a:rPr lang="en-US" dirty="0"/>
              <a:t>Providing Resilient DNS Service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Resilient service </a:t>
            </a:r>
            <a:r>
              <a:rPr lang="en-US" dirty="0">
                <a:sym typeface="Symbol" charset="2"/>
              </a:rPr>
              <a:t>= </a:t>
            </a:r>
            <a:r>
              <a:rPr lang="en-US" dirty="0"/>
              <a:t>high availability in face of network and/or server failures</a:t>
            </a:r>
          </a:p>
          <a:p>
            <a:r>
              <a:rPr lang="en-US" b="1" dirty="0"/>
              <a:t>Basic means for resiliency: redundancy</a:t>
            </a:r>
          </a:p>
          <a:p>
            <a:pPr lvl="1"/>
            <a:r>
              <a:rPr lang="en-US" dirty="0"/>
              <a:t>Redundancy: replicating authoritative servers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Caching: as opportunistic replication</a:t>
            </a:r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dirty="0"/>
              <a:t>Root domain has 13 replicate authoritative server names and corresponding IP addresses</a:t>
            </a:r>
          </a:p>
          <a:p>
            <a:pPr marL="857250" lvl="2" indent="0">
              <a:buNone/>
            </a:pPr>
            <a:r>
              <a:rPr lang="en-US" dirty="0">
                <a:hlinkClick r:id="rId3"/>
              </a:rPr>
              <a:t>https://root-servers.org/</a:t>
            </a:r>
            <a:r>
              <a:rPr lang="en-US" dirty="0"/>
              <a:t>: “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As of 2025-01-15T04:40:06Z, the root server system consists of 1921 instances operated by the 12 independent root server operators.”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751B9-CB31-FA4D-97C9-23C24919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0333F-AC16-A747-BA9B-4ECDB6D3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839A2-FE40-DE43-B318-2F4E26BBDAF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6E9D7E01-8FCB-344A-B3BB-EFCB59C6188E}"/>
              </a:ext>
            </a:extLst>
          </p:cNvPr>
          <p:cNvSpPr/>
          <p:nvPr/>
        </p:nvSpPr>
        <p:spPr bwMode="auto">
          <a:xfrm rot="1413226">
            <a:off x="7976401" y="79771"/>
            <a:ext cx="1235140" cy="532833"/>
          </a:xfrm>
          <a:prstGeom prst="wedgeEllipseCallout">
            <a:avLst>
              <a:gd name="adj1" fmla="val -64695"/>
              <a:gd name="adj2" fmla="val 70966"/>
            </a:avLst>
          </a:prstGeom>
          <a:solidFill>
            <a:srgbClr val="FFBCB7"/>
          </a:solidFill>
          <a:ln w="12700" cap="flat" cmpd="sng" algn="ctr">
            <a:solidFill>
              <a:srgbClr val="FFBCB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effectLst/>
                <a:latin typeface="Arial" pitchFamily="-65" charset="0"/>
              </a:rPr>
              <a:t>important</a:t>
            </a:r>
          </a:p>
        </p:txBody>
      </p:sp>
    </p:spTree>
    <p:extLst>
      <p:ext uri="{BB962C8B-B14F-4D97-AF65-F5344CB8AC3E}">
        <p14:creationId xmlns:p14="http://schemas.microsoft.com/office/powerpoint/2010/main" val="2147504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1BF9-CB41-3C4B-8276-4590FC4A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511" y="0"/>
            <a:ext cx="5985370" cy="722811"/>
          </a:xfrm>
        </p:spPr>
        <p:txBody>
          <a:bodyPr>
            <a:normAutofit/>
          </a:bodyPr>
          <a:lstStyle/>
          <a:p>
            <a:r>
              <a:rPr lang="en-US" sz="3200" dirty="0"/>
              <a:t>Anycast delivery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788CCB-B4E9-694E-A224-A41D3809C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965" y="1117601"/>
            <a:ext cx="6647605" cy="5551486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b="1" dirty="0"/>
              <a:t>Unicast</a:t>
            </a:r>
            <a:r>
              <a:rPr lang="en-US" dirty="0"/>
              <a:t>: A given IP address block </a:t>
            </a:r>
            <a:r>
              <a:rPr lang="en-US" b="1" i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dirty="0"/>
              <a:t> is announced from </a:t>
            </a:r>
            <a:r>
              <a:rPr lang="en-US" u="sng" dirty="0"/>
              <a:t>a single location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dirty="0"/>
              <a:t>Broadcast</a:t>
            </a:r>
            <a:r>
              <a:rPr lang="en-US" dirty="0"/>
              <a:t>: if a </a:t>
            </a:r>
            <a:r>
              <a:rPr lang="en-US" dirty="0">
                <a:sym typeface="Wingdings" pitchFamily="2" charset="2"/>
              </a:rPr>
              <a:t>packet’s destination IP is broadcast, send it everywhere</a:t>
            </a:r>
          </a:p>
          <a:p>
            <a:pPr marL="845820" lvl="1" indent="-457200"/>
            <a:endParaRPr lang="en-US" dirty="0">
              <a:sym typeface="Wingdings" pitchFamily="2" charset="2"/>
            </a:endParaRPr>
          </a:p>
          <a:p>
            <a:pPr marL="1211580" lvl="2" indent="-457200"/>
            <a:endParaRPr lang="en-US" dirty="0">
              <a:sym typeface="Wingdings" pitchFamily="2" charset="2"/>
            </a:endParaRPr>
          </a:p>
          <a:p>
            <a:pPr marL="1211580" lvl="2" indent="-457200"/>
            <a:endParaRPr lang="en-US" dirty="0">
              <a:sym typeface="Wingdings" pitchFamily="2" charset="2"/>
            </a:endParaRPr>
          </a:p>
          <a:p>
            <a:pPr marL="1211580" lvl="2" indent="-457200"/>
            <a:endParaRPr lang="en-US" dirty="0">
              <a:sym typeface="Wingdings" pitchFamily="2" charset="2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b="1" dirty="0">
                <a:sym typeface="Wingdings" pitchFamily="2" charset="2"/>
              </a:rPr>
              <a:t>Multicast</a:t>
            </a:r>
            <a:r>
              <a:rPr lang="en-US" dirty="0">
                <a:sym typeface="Wingdings" pitchFamily="2" charset="2"/>
              </a:rPr>
              <a:t>: an</a:t>
            </a:r>
            <a:r>
              <a:rPr lang="en-US" dirty="0"/>
              <a:t> IP multicast address represents a group of recipients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need fundamental changes to IP forwarding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need multicast routing protocol support</a:t>
            </a:r>
          </a:p>
          <a:p>
            <a:pPr lvl="1"/>
            <a:endParaRPr lang="en-US" dirty="0"/>
          </a:p>
          <a:p>
            <a:pPr marL="0" indent="0">
              <a:spcBef>
                <a:spcPts val="2400"/>
              </a:spcBef>
              <a:buNone/>
            </a:pPr>
            <a:r>
              <a:rPr lang="en-US" b="1" dirty="0"/>
              <a:t>Anycast</a:t>
            </a:r>
            <a:r>
              <a:rPr lang="en-US" dirty="0"/>
              <a:t>: A given IP address block </a:t>
            </a:r>
            <a:r>
              <a:rPr lang="en-US" b="1" i="1" dirty="0">
                <a:solidFill>
                  <a:srgbClr val="C00000"/>
                </a:solidFill>
                <a:latin typeface="Times New Roman"/>
              </a:rPr>
              <a:t>A</a:t>
            </a:r>
            <a:r>
              <a:rPr lang="en-US" dirty="0"/>
              <a:t> is announced from </a:t>
            </a:r>
            <a:r>
              <a:rPr lang="en-US" u="sng" dirty="0"/>
              <a:t>multiple locations</a:t>
            </a:r>
          </a:p>
          <a:p>
            <a:pPr marL="845820" lvl="1" indent="-457200"/>
            <a:r>
              <a:rPr lang="en-US" dirty="0"/>
              <a:t>a route receives reachability to </a:t>
            </a:r>
            <a:r>
              <a:rPr lang="en-US" b="1" i="1" dirty="0">
                <a:solidFill>
                  <a:srgbClr val="C00000"/>
                </a:solidFill>
                <a:latin typeface="Times New Roman"/>
              </a:rPr>
              <a:t>A</a:t>
            </a:r>
            <a:r>
              <a:rPr lang="en-US" dirty="0"/>
              <a:t> from multiple neighbors, pick the shortest path to forward packets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0F6D-CF8F-D441-ADD6-BA32FB6B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 Neue" pitchFamily="-65" charset="0"/>
                <a:ea typeface="+mn-ea"/>
                <a:cs typeface="+mn-cs"/>
              </a:rPr>
              <a:t>CS118 - Winter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B8E1F-783C-2F41-96B8-AD8E4C87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DEBC51-781D-8644-A457-D5E4FF5CA9A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 Neue" pitchFamily="-65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 Neue" pitchFamily="-65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FCF87-153B-C241-A444-30CACCD41B34}"/>
              </a:ext>
            </a:extLst>
          </p:cNvPr>
          <p:cNvSpPr txBox="1"/>
          <p:nvPr/>
        </p:nvSpPr>
        <p:spPr>
          <a:xfrm>
            <a:off x="4726572" y="590860"/>
            <a:ext cx="4417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https://en.wikipedia.org/wiki/Anycast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A3D97D-B875-D64E-AC23-178B3D65ED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605"/>
          <a:stretch/>
        </p:blipFill>
        <p:spPr>
          <a:xfrm>
            <a:off x="0" y="0"/>
            <a:ext cx="2107580" cy="6534824"/>
          </a:xfrm>
          <a:prstGeom prst="rect">
            <a:avLst/>
          </a:prstGeom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BEA4BCAD-19FF-4F4B-94D9-9F69B0DD1CEB}"/>
              </a:ext>
            </a:extLst>
          </p:cNvPr>
          <p:cNvSpPr/>
          <p:nvPr/>
        </p:nvSpPr>
        <p:spPr bwMode="auto">
          <a:xfrm>
            <a:off x="100360" y="401444"/>
            <a:ext cx="2018372" cy="1182029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+mn-ea"/>
              <a:cs typeface="+mn-cs"/>
            </a:endParaRP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37369505-AD24-FE47-B243-C4191F99F961}"/>
              </a:ext>
            </a:extLst>
          </p:cNvPr>
          <p:cNvSpPr/>
          <p:nvPr/>
        </p:nvSpPr>
        <p:spPr bwMode="auto">
          <a:xfrm>
            <a:off x="111511" y="5486400"/>
            <a:ext cx="2018372" cy="1182029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D319FC-F89B-BF4A-B5C2-81FEB5D0AF1A}"/>
              </a:ext>
            </a:extLst>
          </p:cNvPr>
          <p:cNvSpPr/>
          <p:nvPr/>
        </p:nvSpPr>
        <p:spPr bwMode="auto">
          <a:xfrm>
            <a:off x="1" y="1682044"/>
            <a:ext cx="9144000" cy="3352800"/>
          </a:xfrm>
          <a:prstGeom prst="rect">
            <a:avLst/>
          </a:prstGeom>
          <a:solidFill>
            <a:schemeClr val="bg1">
              <a:alpha val="80218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F3CB0649-384B-0E4E-B861-48571B11C8DC}"/>
              </a:ext>
            </a:extLst>
          </p:cNvPr>
          <p:cNvSpPr/>
          <p:nvPr/>
        </p:nvSpPr>
        <p:spPr bwMode="auto">
          <a:xfrm>
            <a:off x="85492" y="2159620"/>
            <a:ext cx="2018372" cy="1182029"/>
          </a:xfrm>
          <a:prstGeom prst="cloud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+mn-ea"/>
              <a:cs typeface="+mn-cs"/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1E888454-03F4-AA43-A41F-17362680DD5B}"/>
              </a:ext>
            </a:extLst>
          </p:cNvPr>
          <p:cNvSpPr/>
          <p:nvPr/>
        </p:nvSpPr>
        <p:spPr bwMode="auto">
          <a:xfrm>
            <a:off x="115228" y="3828586"/>
            <a:ext cx="2018372" cy="1182029"/>
          </a:xfrm>
          <a:prstGeom prst="cloud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+mn-ea"/>
              <a:cs typeface="+mn-cs"/>
            </a:endParaRP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97EF3EEA-C93C-E582-425F-430927331267}"/>
              </a:ext>
            </a:extLst>
          </p:cNvPr>
          <p:cNvSpPr/>
          <p:nvPr/>
        </p:nvSpPr>
        <p:spPr bwMode="auto">
          <a:xfrm rot="1233244">
            <a:off x="8235590" y="54078"/>
            <a:ext cx="918522" cy="542166"/>
          </a:xfrm>
          <a:prstGeom prst="wedgeEllipseCallout">
            <a:avLst>
              <a:gd name="adj1" fmla="val -64695"/>
              <a:gd name="adj2" fmla="val 70966"/>
            </a:avLst>
          </a:prstGeom>
          <a:solidFill>
            <a:srgbClr val="FFFD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FYI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C0AA67-9BC4-1E00-C1CE-9CAD2B0BDCD1}"/>
              </a:ext>
            </a:extLst>
          </p:cNvPr>
          <p:cNvSpPr txBox="1"/>
          <p:nvPr/>
        </p:nvSpPr>
        <p:spPr>
          <a:xfrm>
            <a:off x="1551289" y="57724"/>
            <a:ext cx="879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Focus</a:t>
            </a:r>
          </a:p>
        </p:txBody>
      </p:sp>
    </p:spTree>
    <p:extLst>
      <p:ext uri="{BB962C8B-B14F-4D97-AF65-F5344CB8AC3E}">
        <p14:creationId xmlns:p14="http://schemas.microsoft.com/office/powerpoint/2010/main" val="132365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A771509-E73E-FB42-8667-3F136B1A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Namespace Governance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Internet Corporation for Assigned Names and Numbers (ICANN, </a:t>
            </a:r>
            <a:r>
              <a:rPr lang="en-US" altLang="zh-CN" dirty="0">
                <a:hlinkClick r:id="rId3"/>
              </a:rPr>
              <a:t>https://www.icann.org/</a:t>
            </a:r>
            <a:r>
              <a:rPr lang="en-US" altLang="zh-CN" dirty="0"/>
              <a:t>) oversees the management of 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Assignment of Top Level Domains (TLDs)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Delegation of TLD managements 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Operation of the root </a:t>
            </a:r>
            <a:r>
              <a:rPr lang="en-US" altLang="zh-CN" i="1" dirty="0">
                <a:solidFill>
                  <a:srgbClr val="0000FF"/>
                </a:solidFill>
              </a:rPr>
              <a:t>name servers</a:t>
            </a:r>
          </a:p>
          <a:p>
            <a:r>
              <a:rPr lang="en-US" altLang="zh-CN" dirty="0"/>
              <a:t>TLD operators</a:t>
            </a:r>
          </a:p>
          <a:p>
            <a:pPr lvl="1">
              <a:spcBef>
                <a:spcPts val="300"/>
              </a:spcBef>
            </a:pPr>
            <a:r>
              <a:rPr lang="en-US" altLang="zh-CN" dirty="0"/>
              <a:t>Running TLD name servers</a:t>
            </a:r>
          </a:p>
          <a:p>
            <a:pPr lvl="1">
              <a:spcBef>
                <a:spcPts val="300"/>
              </a:spcBef>
            </a:pPr>
            <a:r>
              <a:rPr lang="en-US" altLang="zh-CN" dirty="0"/>
              <a:t>allocate 2</a:t>
            </a:r>
            <a:r>
              <a:rPr lang="en-US" altLang="zh-CN" baseline="30000" dirty="0"/>
              <a:t>nd</a:t>
            </a:r>
            <a:r>
              <a:rPr lang="en-US" altLang="zh-CN" dirty="0"/>
              <a:t> level domain names</a:t>
            </a:r>
          </a:p>
          <a:p>
            <a:pPr lvl="2">
              <a:spcBef>
                <a:spcPts val="0"/>
              </a:spcBef>
            </a:pPr>
            <a:r>
              <a:rPr lang="en-US" altLang="zh-CN" dirty="0"/>
              <a:t>e.g.:  </a:t>
            </a:r>
            <a:r>
              <a:rPr lang="en-US" altLang="zh-CN" dirty="0">
                <a:solidFill>
                  <a:srgbClr val="0000FF"/>
                </a:solidFill>
                <a:latin typeface="Courier" pitchFamily="2" charset="0"/>
              </a:rPr>
              <a:t>edu</a:t>
            </a:r>
            <a:r>
              <a:rPr lang="en-US" altLang="zh-CN" dirty="0"/>
              <a:t> allocates the name </a:t>
            </a:r>
            <a:r>
              <a:rPr lang="en-US" altLang="zh-CN" dirty="0">
                <a:solidFill>
                  <a:srgbClr val="0000FF"/>
                </a:solidFill>
                <a:latin typeface="Courier" pitchFamily="2" charset="0"/>
              </a:rPr>
              <a:t>ucla.edu</a:t>
            </a:r>
            <a:r>
              <a:rPr lang="en-US" altLang="zh-CN" dirty="0"/>
              <a:t> to UCLA</a:t>
            </a:r>
          </a:p>
          <a:p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level domain owners assign 3</a:t>
            </a:r>
            <a:r>
              <a:rPr lang="en-US" altLang="zh-CN" baseline="30000" dirty="0"/>
              <a:t>rd</a:t>
            </a:r>
            <a:r>
              <a:rPr lang="en-US" altLang="zh-CN" dirty="0"/>
              <a:t> level names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Courier" pitchFamily="2" charset="0"/>
              </a:rPr>
              <a:t>ucla.edu</a:t>
            </a:r>
            <a:r>
              <a:rPr lang="en-US" altLang="zh-CN" dirty="0"/>
              <a:t> allocates </a:t>
            </a:r>
            <a:r>
              <a:rPr lang="en-US" altLang="zh-CN" sz="2400" dirty="0" err="1">
                <a:solidFill>
                  <a:srgbClr val="0000FF"/>
                </a:solidFill>
                <a:latin typeface="Courier" pitchFamily="2" charset="0"/>
              </a:rPr>
              <a:t>cs.ucla.edu</a:t>
            </a:r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the CS dept</a:t>
            </a:r>
            <a:endParaRPr lang="en-US" altLang="zh-CN" dirty="0">
              <a:latin typeface="Courier" pitchFamily="2" charset="0"/>
            </a:endParaRPr>
          </a:p>
          <a:p>
            <a:endParaRPr lang="en-US" altLang="zh-C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1973E3-2030-7743-964E-A0E748DD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B80F2-6D45-344A-AA74-B8963F7A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839A2-FE40-DE43-B318-2F4E26BBDAF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2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E47599-B3D6-3548-B4FB-E3B1CB52F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92971"/>
            <a:ext cx="7772400" cy="1470025"/>
          </a:xfrm>
        </p:spPr>
        <p:txBody>
          <a:bodyPr/>
          <a:lstStyle/>
          <a:p>
            <a:r>
              <a:rPr lang="en-US" b="0" dirty="0"/>
              <a:t>(ab)</a:t>
            </a:r>
            <a:r>
              <a:rPr lang="en-US" dirty="0"/>
              <a:t>Using DNS for Content Distribution Networks (CDN)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1B9F5-9F83-90AD-6B70-04CF15B6888B}"/>
              </a:ext>
            </a:extLst>
          </p:cNvPr>
          <p:cNvSpPr txBox="1"/>
          <p:nvPr/>
        </p:nvSpPr>
        <p:spPr>
          <a:xfrm>
            <a:off x="1288362" y="2555742"/>
            <a:ext cx="7772399" cy="4130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tianyuan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</a:t>
            </a:r>
            <a:r>
              <a:rPr lang="en-US" sz="1600" dirty="0">
                <a:solidFill>
                  <a:srgbClr val="0B26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dig </a:t>
            </a:r>
            <a:r>
              <a:rPr lang="en-US" dirty="0">
                <a:solidFill>
                  <a:srgbClr val="0B26FF"/>
                </a:solidFill>
                <a:effectLst/>
                <a:latin typeface="Menlo" panose="020B0609030804020204" pitchFamily="49" charset="0"/>
              </a:rPr>
              <a:t>@ns1.dns.ucla.edu </a:t>
            </a:r>
            <a:r>
              <a:rPr lang="en-US" dirty="0" err="1">
                <a:solidFill>
                  <a:srgbClr val="0B26FF"/>
                </a:solidFill>
                <a:effectLst/>
                <a:latin typeface="Menlo" panose="020B0609030804020204" pitchFamily="49" charset="0"/>
              </a:rPr>
              <a:t>www.ucla.edu</a:t>
            </a:r>
            <a:endParaRPr lang="en-US" sz="1600" dirty="0">
              <a:solidFill>
                <a:srgbClr val="0432FF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;; QUESTION SECTION: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www.ucla.edu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 IN A</a:t>
            </a:r>
          </a:p>
          <a:p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;; ANSWER SECTION:</a:t>
            </a:r>
          </a:p>
          <a:p>
            <a:r>
              <a:rPr lang="en-US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www.ucla.edu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 60 IN CNAME d1zev4mn1zpfbc.cloudfront.net.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d1zev4mn1zpfbc.cloudfront.net. 56 IN A 18.154.132.29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d1zev4mn1zpfbc.cloudfront.net. 56 IN A 18.154.132.63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d1zev4mn1zpfbc.cloudfront.net. 56 IN A 18.154.132.13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d1zev4mn1zpfbc.cloudfront.net. 56 IN A 18.154.132.92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FAB16-61DB-381B-D242-84E42CFF3300}"/>
              </a:ext>
            </a:extLst>
          </p:cNvPr>
          <p:cNvSpPr txBox="1"/>
          <p:nvPr/>
        </p:nvSpPr>
        <p:spPr>
          <a:xfrm>
            <a:off x="3761772" y="4190036"/>
            <a:ext cx="19098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82061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D42F-943F-B040-B668-D2555456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contents can be cached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9876-6033-2B41-B9BF-586F4AA18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8" y="935279"/>
            <a:ext cx="5914206" cy="57338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and who provide the caches</a:t>
            </a:r>
          </a:p>
          <a:p>
            <a:r>
              <a:rPr lang="en-US" dirty="0"/>
              <a:t>Lecture-2 on HTTP caching:</a:t>
            </a:r>
          </a:p>
          <a:p>
            <a:pPr lvl="1"/>
            <a:r>
              <a:rPr lang="en-US" sz="2400" dirty="0"/>
              <a:t>Caches provided by end user sites, located near users</a:t>
            </a:r>
          </a:p>
          <a:p>
            <a:r>
              <a:rPr lang="en-US" dirty="0"/>
              <a:t>Caches can also be provided/ arranged by content owners</a:t>
            </a:r>
          </a:p>
          <a:p>
            <a:pPr lvl="1">
              <a:lnSpc>
                <a:spcPct val="85000"/>
              </a:lnSpc>
            </a:pPr>
            <a:r>
              <a:rPr lang="en-US" sz="2400" dirty="0"/>
              <a:t>CDN providers offer caching service</a:t>
            </a:r>
          </a:p>
          <a:p>
            <a:pPr lvl="2">
              <a:lnSpc>
                <a:spcPct val="85000"/>
              </a:lnSpc>
            </a:pPr>
            <a:r>
              <a:rPr lang="en-US" i="1" dirty="0">
                <a:solidFill>
                  <a:srgbClr val="0432FF"/>
                </a:solidFill>
              </a:rPr>
              <a:t>with caches widely distributed</a:t>
            </a:r>
          </a:p>
          <a:p>
            <a:pPr lvl="1"/>
            <a:r>
              <a:rPr lang="en-US" dirty="0"/>
              <a:t>Content owners pay for service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1A28E-8F5A-4A44-BBF8-AD4ED425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Winter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324BF-62EF-954B-8675-FF9D26F6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FFD-1E35-F140-9D03-D654F913A9FE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B80BCD-3CDB-1E4C-B053-7D29A28C243F}"/>
              </a:ext>
            </a:extLst>
          </p:cNvPr>
          <p:cNvGrpSpPr/>
          <p:nvPr/>
        </p:nvGrpSpPr>
        <p:grpSpPr>
          <a:xfrm>
            <a:off x="5809243" y="886265"/>
            <a:ext cx="3292558" cy="4192172"/>
            <a:chOff x="5246688" y="1854200"/>
            <a:chExt cx="3604687" cy="4603750"/>
          </a:xfrm>
        </p:grpSpPr>
        <p:sp>
          <p:nvSpPr>
            <p:cNvPr id="8" name="Line 2">
              <a:extLst>
                <a:ext uri="{FF2B5EF4-FFF2-40B4-BE49-F238E27FC236}">
                  <a16:creationId xmlns:a16="http://schemas.microsoft.com/office/drawing/2014/main" id="{4F980BAC-7421-3649-888C-D1855D51A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1650" y="2774950"/>
              <a:ext cx="285750" cy="1143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4ACAC780-25B2-F04A-992E-6ABACEE07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2738" y="2397125"/>
              <a:ext cx="184150" cy="542925"/>
              <a:chOff x="4180" y="783"/>
              <a:chExt cx="150" cy="307"/>
            </a:xfrm>
          </p:grpSpPr>
          <p:sp>
            <p:nvSpPr>
              <p:cNvPr id="109" name="AutoShape 6">
                <a:extLst>
                  <a:ext uri="{FF2B5EF4-FFF2-40B4-BE49-F238E27FC236}">
                    <a16:creationId xmlns:a16="http://schemas.microsoft.com/office/drawing/2014/main" id="{F03B1285-3623-5649-8880-D4FB5B903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110" name="Rectangle 7">
                <a:extLst>
                  <a:ext uri="{FF2B5EF4-FFF2-40B4-BE49-F238E27FC236}">
                    <a16:creationId xmlns:a16="http://schemas.microsoft.com/office/drawing/2014/main" id="{27DA197F-62DC-874A-A583-8B737D4F9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111" name="Rectangle 8">
                <a:extLst>
                  <a:ext uri="{FF2B5EF4-FFF2-40B4-BE49-F238E27FC236}">
                    <a16:creationId xmlns:a16="http://schemas.microsoft.com/office/drawing/2014/main" id="{52342792-5F17-9A4E-BA3B-7F3CDDDCF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112" name="AutoShape 9">
                <a:extLst>
                  <a:ext uri="{FF2B5EF4-FFF2-40B4-BE49-F238E27FC236}">
                    <a16:creationId xmlns:a16="http://schemas.microsoft.com/office/drawing/2014/main" id="{89700D47-A078-E545-B6D1-F13B3F79B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113" name="Line 10">
                <a:extLst>
                  <a:ext uri="{FF2B5EF4-FFF2-40B4-BE49-F238E27FC236}">
                    <a16:creationId xmlns:a16="http://schemas.microsoft.com/office/drawing/2014/main" id="{80179E9B-099B-6E40-B975-91E59A166E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114" name="Line 11">
                <a:extLst>
                  <a:ext uri="{FF2B5EF4-FFF2-40B4-BE49-F238E27FC236}">
                    <a16:creationId xmlns:a16="http://schemas.microsoft.com/office/drawing/2014/main" id="{753D5580-1994-5246-8CFB-B6F33D011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115" name="Rectangle 12">
                <a:extLst>
                  <a:ext uri="{FF2B5EF4-FFF2-40B4-BE49-F238E27FC236}">
                    <a16:creationId xmlns:a16="http://schemas.microsoft.com/office/drawing/2014/main" id="{A58F843F-458E-4845-85F7-FEA0EA952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116" name="Rectangle 13">
                <a:extLst>
                  <a:ext uri="{FF2B5EF4-FFF2-40B4-BE49-F238E27FC236}">
                    <a16:creationId xmlns:a16="http://schemas.microsoft.com/office/drawing/2014/main" id="{171A52F3-5890-BF41-828D-7C402A0A1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71B4DD7C-6DD7-6640-B7A2-0196C1D46A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6663" y="1854200"/>
              <a:ext cx="184150" cy="542925"/>
              <a:chOff x="4180" y="783"/>
              <a:chExt cx="150" cy="307"/>
            </a:xfrm>
          </p:grpSpPr>
          <p:sp>
            <p:nvSpPr>
              <p:cNvPr id="101" name="AutoShape 15">
                <a:extLst>
                  <a:ext uri="{FF2B5EF4-FFF2-40B4-BE49-F238E27FC236}">
                    <a16:creationId xmlns:a16="http://schemas.microsoft.com/office/drawing/2014/main" id="{B9BF80A6-FDD5-C849-A660-7EC32C5F0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102" name="Rectangle 16">
                <a:extLst>
                  <a:ext uri="{FF2B5EF4-FFF2-40B4-BE49-F238E27FC236}">
                    <a16:creationId xmlns:a16="http://schemas.microsoft.com/office/drawing/2014/main" id="{46F10615-D66D-B246-B21B-8AFA145AE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103" name="Rectangle 17">
                <a:extLst>
                  <a:ext uri="{FF2B5EF4-FFF2-40B4-BE49-F238E27FC236}">
                    <a16:creationId xmlns:a16="http://schemas.microsoft.com/office/drawing/2014/main" id="{4FA2A120-2887-9642-8005-E59AEA9F3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104" name="AutoShape 18">
                <a:extLst>
                  <a:ext uri="{FF2B5EF4-FFF2-40B4-BE49-F238E27FC236}">
                    <a16:creationId xmlns:a16="http://schemas.microsoft.com/office/drawing/2014/main" id="{536D6C29-9F83-FD47-B708-E7BC7F9B0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105" name="Line 19">
                <a:extLst>
                  <a:ext uri="{FF2B5EF4-FFF2-40B4-BE49-F238E27FC236}">
                    <a16:creationId xmlns:a16="http://schemas.microsoft.com/office/drawing/2014/main" id="{57EE9F47-B9EB-704A-A99D-CFF4F14D3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106" name="Line 20">
                <a:extLst>
                  <a:ext uri="{FF2B5EF4-FFF2-40B4-BE49-F238E27FC236}">
                    <a16:creationId xmlns:a16="http://schemas.microsoft.com/office/drawing/2014/main" id="{DA2B1C67-B08E-4A4A-8777-05AD5AC70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107" name="Rectangle 21">
                <a:extLst>
                  <a:ext uri="{FF2B5EF4-FFF2-40B4-BE49-F238E27FC236}">
                    <a16:creationId xmlns:a16="http://schemas.microsoft.com/office/drawing/2014/main" id="{EBFF03C4-08B5-7C48-916F-239F1C67F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108" name="Rectangle 22">
                <a:extLst>
                  <a:ext uri="{FF2B5EF4-FFF2-40B4-BE49-F238E27FC236}">
                    <a16:creationId xmlns:a16="http://schemas.microsoft.com/office/drawing/2014/main" id="{66B7809A-AA4B-1249-AAF9-4A74299D2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</p:grpSp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35C9FA1-2662-E449-93ED-303640464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2938" y="1882775"/>
              <a:ext cx="184150" cy="542925"/>
              <a:chOff x="4180" y="783"/>
              <a:chExt cx="150" cy="307"/>
            </a:xfrm>
          </p:grpSpPr>
          <p:sp>
            <p:nvSpPr>
              <p:cNvPr id="93" name="AutoShape 24">
                <a:extLst>
                  <a:ext uri="{FF2B5EF4-FFF2-40B4-BE49-F238E27FC236}">
                    <a16:creationId xmlns:a16="http://schemas.microsoft.com/office/drawing/2014/main" id="{791620B8-ED08-8C42-BD80-152298029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94" name="Rectangle 25">
                <a:extLst>
                  <a:ext uri="{FF2B5EF4-FFF2-40B4-BE49-F238E27FC236}">
                    <a16:creationId xmlns:a16="http://schemas.microsoft.com/office/drawing/2014/main" id="{2CD5A5DD-C99D-9C44-9C96-6826D7F76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95" name="Rectangle 26">
                <a:extLst>
                  <a:ext uri="{FF2B5EF4-FFF2-40B4-BE49-F238E27FC236}">
                    <a16:creationId xmlns:a16="http://schemas.microsoft.com/office/drawing/2014/main" id="{CE935FC0-C18D-3140-B56B-ACC09338F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96" name="AutoShape 27">
                <a:extLst>
                  <a:ext uri="{FF2B5EF4-FFF2-40B4-BE49-F238E27FC236}">
                    <a16:creationId xmlns:a16="http://schemas.microsoft.com/office/drawing/2014/main" id="{0772CF7F-28AA-6441-BFCE-DD037C511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97" name="Line 28">
                <a:extLst>
                  <a:ext uri="{FF2B5EF4-FFF2-40B4-BE49-F238E27FC236}">
                    <a16:creationId xmlns:a16="http://schemas.microsoft.com/office/drawing/2014/main" id="{8B250812-E60B-AE4D-B14A-7592202CD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98" name="Line 29">
                <a:extLst>
                  <a:ext uri="{FF2B5EF4-FFF2-40B4-BE49-F238E27FC236}">
                    <a16:creationId xmlns:a16="http://schemas.microsoft.com/office/drawing/2014/main" id="{62040F01-90C9-3C41-BD6C-3543BF6C4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99" name="Rectangle 30">
                <a:extLst>
                  <a:ext uri="{FF2B5EF4-FFF2-40B4-BE49-F238E27FC236}">
                    <a16:creationId xmlns:a16="http://schemas.microsoft.com/office/drawing/2014/main" id="{97DD6123-62D0-0B44-91A9-7655C1043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100" name="Rectangle 31">
                <a:extLst>
                  <a:ext uri="{FF2B5EF4-FFF2-40B4-BE49-F238E27FC236}">
                    <a16:creationId xmlns:a16="http://schemas.microsoft.com/office/drawing/2014/main" id="{130E56FB-A29D-3847-9A18-D4A26ECFB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</p:grpSp>
        <p:grpSp>
          <p:nvGrpSpPr>
            <p:cNvPr id="12" name="Group 32">
              <a:extLst>
                <a:ext uri="{FF2B5EF4-FFF2-40B4-BE49-F238E27FC236}">
                  <a16:creationId xmlns:a16="http://schemas.microsoft.com/office/drawing/2014/main" id="{9C5FF511-2A0D-184A-9431-F6D05FA2DF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73963" y="2063750"/>
              <a:ext cx="184150" cy="542925"/>
              <a:chOff x="4180" y="783"/>
              <a:chExt cx="150" cy="307"/>
            </a:xfrm>
          </p:grpSpPr>
          <p:sp>
            <p:nvSpPr>
              <p:cNvPr id="85" name="AutoShape 33">
                <a:extLst>
                  <a:ext uri="{FF2B5EF4-FFF2-40B4-BE49-F238E27FC236}">
                    <a16:creationId xmlns:a16="http://schemas.microsoft.com/office/drawing/2014/main" id="{1BFE6D9D-C42D-CA4B-B009-C09C600EA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86" name="Rectangle 34">
                <a:extLst>
                  <a:ext uri="{FF2B5EF4-FFF2-40B4-BE49-F238E27FC236}">
                    <a16:creationId xmlns:a16="http://schemas.microsoft.com/office/drawing/2014/main" id="{56710250-CB43-B540-9330-1D9915D77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87" name="Rectangle 35">
                <a:extLst>
                  <a:ext uri="{FF2B5EF4-FFF2-40B4-BE49-F238E27FC236}">
                    <a16:creationId xmlns:a16="http://schemas.microsoft.com/office/drawing/2014/main" id="{C50AA1F9-64A0-444D-94EB-A67750068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88" name="AutoShape 36">
                <a:extLst>
                  <a:ext uri="{FF2B5EF4-FFF2-40B4-BE49-F238E27FC236}">
                    <a16:creationId xmlns:a16="http://schemas.microsoft.com/office/drawing/2014/main" id="{2A4EB9B8-762E-AF47-9899-8988163F7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89" name="Line 37">
                <a:extLst>
                  <a:ext uri="{FF2B5EF4-FFF2-40B4-BE49-F238E27FC236}">
                    <a16:creationId xmlns:a16="http://schemas.microsoft.com/office/drawing/2014/main" id="{3675E0DC-A91C-5A49-806D-99A254B97F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90" name="Line 38">
                <a:extLst>
                  <a:ext uri="{FF2B5EF4-FFF2-40B4-BE49-F238E27FC236}">
                    <a16:creationId xmlns:a16="http://schemas.microsoft.com/office/drawing/2014/main" id="{6106AB24-43DA-0248-AB0F-D603B2AA4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91" name="Rectangle 39">
                <a:extLst>
                  <a:ext uri="{FF2B5EF4-FFF2-40B4-BE49-F238E27FC236}">
                    <a16:creationId xmlns:a16="http://schemas.microsoft.com/office/drawing/2014/main" id="{F0CDFDEB-A28E-5D41-BE06-8E831E1BC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92" name="Rectangle 40">
                <a:extLst>
                  <a:ext uri="{FF2B5EF4-FFF2-40B4-BE49-F238E27FC236}">
                    <a16:creationId xmlns:a16="http://schemas.microsoft.com/office/drawing/2014/main" id="{1B1EA6AD-889A-2D41-A4E8-3F3D75586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</p:grpSp>
        <p:grpSp>
          <p:nvGrpSpPr>
            <p:cNvPr id="13" name="Group 41">
              <a:extLst>
                <a:ext uri="{FF2B5EF4-FFF2-40B4-BE49-F238E27FC236}">
                  <a16:creationId xmlns:a16="http://schemas.microsoft.com/office/drawing/2014/main" id="{765AF8D5-03B3-C04B-9AD4-F9AC412D2C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88288" y="2854325"/>
              <a:ext cx="184150" cy="542925"/>
              <a:chOff x="4180" y="783"/>
              <a:chExt cx="150" cy="307"/>
            </a:xfrm>
          </p:grpSpPr>
          <p:sp>
            <p:nvSpPr>
              <p:cNvPr id="77" name="AutoShape 42">
                <a:extLst>
                  <a:ext uri="{FF2B5EF4-FFF2-40B4-BE49-F238E27FC236}">
                    <a16:creationId xmlns:a16="http://schemas.microsoft.com/office/drawing/2014/main" id="{B9A8CBFF-A730-6C43-B61B-95AF72C83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78" name="Rectangle 43">
                <a:extLst>
                  <a:ext uri="{FF2B5EF4-FFF2-40B4-BE49-F238E27FC236}">
                    <a16:creationId xmlns:a16="http://schemas.microsoft.com/office/drawing/2014/main" id="{20EAC4C6-5926-9342-8E8B-149358D0E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79" name="Rectangle 44">
                <a:extLst>
                  <a:ext uri="{FF2B5EF4-FFF2-40B4-BE49-F238E27FC236}">
                    <a16:creationId xmlns:a16="http://schemas.microsoft.com/office/drawing/2014/main" id="{2A515D9B-4BB6-AF46-91A7-6AD765230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80" name="AutoShape 45">
                <a:extLst>
                  <a:ext uri="{FF2B5EF4-FFF2-40B4-BE49-F238E27FC236}">
                    <a16:creationId xmlns:a16="http://schemas.microsoft.com/office/drawing/2014/main" id="{E0734440-406F-6B4D-A61E-DBAE1DADE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81" name="Line 46">
                <a:extLst>
                  <a:ext uri="{FF2B5EF4-FFF2-40B4-BE49-F238E27FC236}">
                    <a16:creationId xmlns:a16="http://schemas.microsoft.com/office/drawing/2014/main" id="{5D72FFD2-219A-614F-A93F-5B2FC2877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82" name="Line 47">
                <a:extLst>
                  <a:ext uri="{FF2B5EF4-FFF2-40B4-BE49-F238E27FC236}">
                    <a16:creationId xmlns:a16="http://schemas.microsoft.com/office/drawing/2014/main" id="{6609C079-C9AA-4D45-A186-55D28789E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83" name="Rectangle 48">
                <a:extLst>
                  <a:ext uri="{FF2B5EF4-FFF2-40B4-BE49-F238E27FC236}">
                    <a16:creationId xmlns:a16="http://schemas.microsoft.com/office/drawing/2014/main" id="{D39B1054-8945-634A-B724-26566FA99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84" name="Rectangle 49">
                <a:extLst>
                  <a:ext uri="{FF2B5EF4-FFF2-40B4-BE49-F238E27FC236}">
                    <a16:creationId xmlns:a16="http://schemas.microsoft.com/office/drawing/2014/main" id="{A5DEDF73-951F-9149-A17E-FE1B349B1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</p:grpSp>
        <p:sp>
          <p:nvSpPr>
            <p:cNvPr id="14" name="Text Box 50">
              <a:extLst>
                <a:ext uri="{FF2B5EF4-FFF2-40B4-BE49-F238E27FC236}">
                  <a16:creationId xmlns:a16="http://schemas.microsoft.com/office/drawing/2014/main" id="{C98C9EB6-3C66-9346-80DE-2ACF9C743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3225" y="1874412"/>
              <a:ext cx="977684" cy="675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origin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servers</a:t>
              </a:r>
              <a:endPara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" name="Line 51">
              <a:extLst>
                <a:ext uri="{FF2B5EF4-FFF2-40B4-BE49-F238E27FC236}">
                  <a16:creationId xmlns:a16="http://schemas.microsoft.com/office/drawing/2014/main" id="{7DC2AB96-6043-7240-84D8-A66394499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1275" y="2393950"/>
              <a:ext cx="66675" cy="2762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6" name="Line 52">
              <a:extLst>
                <a:ext uri="{FF2B5EF4-FFF2-40B4-BE49-F238E27FC236}">
                  <a16:creationId xmlns:a16="http://schemas.microsoft.com/office/drawing/2014/main" id="{F25E273B-A4BC-1149-994B-A5A585C29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19925" y="2432050"/>
              <a:ext cx="9525" cy="2381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7" name="Line 53">
              <a:extLst>
                <a:ext uri="{FF2B5EF4-FFF2-40B4-BE49-F238E27FC236}">
                  <a16:creationId xmlns:a16="http://schemas.microsoft.com/office/drawing/2014/main" id="{6F841DE3-8D2F-CA4A-9245-58C76AFFD5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7125" y="2593975"/>
              <a:ext cx="133350" cy="2095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8" name="Line 54">
              <a:extLst>
                <a:ext uri="{FF2B5EF4-FFF2-40B4-BE49-F238E27FC236}">
                  <a16:creationId xmlns:a16="http://schemas.microsoft.com/office/drawing/2014/main" id="{172A57D9-3401-D84F-9ADE-3A2022DBA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39050" y="3355975"/>
              <a:ext cx="24765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9" name="Freeform 55">
              <a:extLst>
                <a:ext uri="{FF2B5EF4-FFF2-40B4-BE49-F238E27FC236}">
                  <a16:creationId xmlns:a16="http://schemas.microsoft.com/office/drawing/2014/main" id="{CA31AB9C-B4CC-E045-AE3F-44F26A44E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6900" y="2387600"/>
              <a:ext cx="2174875" cy="1581150"/>
            </a:xfrm>
            <a:custGeom>
              <a:avLst/>
              <a:gdLst>
                <a:gd name="T0" fmla="*/ 2147483647 w 2135"/>
                <a:gd name="T1" fmla="*/ 2147483647 h 1662"/>
                <a:gd name="T2" fmla="*/ 2147483647 w 2135"/>
                <a:gd name="T3" fmla="*/ 2147483647 h 1662"/>
                <a:gd name="T4" fmla="*/ 2147483647 w 2135"/>
                <a:gd name="T5" fmla="*/ 2147483647 h 1662"/>
                <a:gd name="T6" fmla="*/ 2147483647 w 2135"/>
                <a:gd name="T7" fmla="*/ 2147483647 h 1662"/>
                <a:gd name="T8" fmla="*/ 2147483647 w 2135"/>
                <a:gd name="T9" fmla="*/ 2147483647 h 1662"/>
                <a:gd name="T10" fmla="*/ 2147483647 w 2135"/>
                <a:gd name="T11" fmla="*/ 2147483647 h 1662"/>
                <a:gd name="T12" fmla="*/ 2147483647 w 2135"/>
                <a:gd name="T13" fmla="*/ 2147483647 h 1662"/>
                <a:gd name="T14" fmla="*/ 2147483647 w 2135"/>
                <a:gd name="T15" fmla="*/ 2147483647 h 1662"/>
                <a:gd name="T16" fmla="*/ 2147483647 w 2135"/>
                <a:gd name="T17" fmla="*/ 2147483647 h 1662"/>
                <a:gd name="T18" fmla="*/ 2147483647 w 2135"/>
                <a:gd name="T19" fmla="*/ 2147483647 h 1662"/>
                <a:gd name="T20" fmla="*/ 2147483647 w 2135"/>
                <a:gd name="T21" fmla="*/ 2147483647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grpSp>
          <p:nvGrpSpPr>
            <p:cNvPr id="20" name="Group 56">
              <a:extLst>
                <a:ext uri="{FF2B5EF4-FFF2-40B4-BE49-F238E27FC236}">
                  <a16:creationId xmlns:a16="http://schemas.microsoft.com/office/drawing/2014/main" id="{9D02210A-25A4-9441-BC2A-648FCFF960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9563" y="3589338"/>
              <a:ext cx="501650" cy="233362"/>
              <a:chOff x="3600" y="219"/>
              <a:chExt cx="360" cy="175"/>
            </a:xfrm>
          </p:grpSpPr>
          <p:sp>
            <p:nvSpPr>
              <p:cNvPr id="64" name="Oval 57">
                <a:extLst>
                  <a:ext uri="{FF2B5EF4-FFF2-40B4-BE49-F238E27FC236}">
                    <a16:creationId xmlns:a16="http://schemas.microsoft.com/office/drawing/2014/main" id="{C79F6F6A-0406-1345-999F-3F0363783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65" name="Line 58">
                <a:extLst>
                  <a:ext uri="{FF2B5EF4-FFF2-40B4-BE49-F238E27FC236}">
                    <a16:creationId xmlns:a16="http://schemas.microsoft.com/office/drawing/2014/main" id="{491080C7-9E70-2F4C-BE1D-2A64DFA690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66" name="Line 59">
                <a:extLst>
                  <a:ext uri="{FF2B5EF4-FFF2-40B4-BE49-F238E27FC236}">
                    <a16:creationId xmlns:a16="http://schemas.microsoft.com/office/drawing/2014/main" id="{B6D30784-77C7-C849-8FF4-8781A972F6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67" name="Rectangle 60">
                <a:extLst>
                  <a:ext uri="{FF2B5EF4-FFF2-40B4-BE49-F238E27FC236}">
                    <a16:creationId xmlns:a16="http://schemas.microsoft.com/office/drawing/2014/main" id="{ADA5FC2A-C51E-844D-BBB2-E247FAD73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dirty="0"/>
              </a:p>
            </p:txBody>
          </p:sp>
          <p:sp>
            <p:nvSpPr>
              <p:cNvPr id="68" name="Oval 61">
                <a:extLst>
                  <a:ext uri="{FF2B5EF4-FFF2-40B4-BE49-F238E27FC236}">
                    <a16:creationId xmlns:a16="http://schemas.microsoft.com/office/drawing/2014/main" id="{D8456E9D-B1D8-1E41-8E89-B18E0FCE6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grpSp>
            <p:nvGrpSpPr>
              <p:cNvPr id="69" name="Group 62">
                <a:extLst>
                  <a:ext uri="{FF2B5EF4-FFF2-40B4-BE49-F238E27FC236}">
                    <a16:creationId xmlns:a16="http://schemas.microsoft.com/office/drawing/2014/main" id="{7BC979C5-8143-3449-8ECB-1413800057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74" name="Line 63">
                  <a:extLst>
                    <a:ext uri="{FF2B5EF4-FFF2-40B4-BE49-F238E27FC236}">
                      <a16:creationId xmlns:a16="http://schemas.microsoft.com/office/drawing/2014/main" id="{038DF55E-2FF1-0047-93C9-03E80CEDE0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75" name="Line 64">
                  <a:extLst>
                    <a:ext uri="{FF2B5EF4-FFF2-40B4-BE49-F238E27FC236}">
                      <a16:creationId xmlns:a16="http://schemas.microsoft.com/office/drawing/2014/main" id="{ADC33CC3-87C9-8D45-ACA1-594DDEDC28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76" name="Line 65">
                  <a:extLst>
                    <a:ext uri="{FF2B5EF4-FFF2-40B4-BE49-F238E27FC236}">
                      <a16:creationId xmlns:a16="http://schemas.microsoft.com/office/drawing/2014/main" id="{2C193400-B6E5-9547-9DE0-DA3F9A42D1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600" dirty="0"/>
                </a:p>
              </p:txBody>
            </p:sp>
          </p:grpSp>
          <p:grpSp>
            <p:nvGrpSpPr>
              <p:cNvPr id="70" name="Group 66">
                <a:extLst>
                  <a:ext uri="{FF2B5EF4-FFF2-40B4-BE49-F238E27FC236}">
                    <a16:creationId xmlns:a16="http://schemas.microsoft.com/office/drawing/2014/main" id="{7090B6A0-D9BA-EF4C-9305-70F2EC2ADC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71" name="Line 67">
                  <a:extLst>
                    <a:ext uri="{FF2B5EF4-FFF2-40B4-BE49-F238E27FC236}">
                      <a16:creationId xmlns:a16="http://schemas.microsoft.com/office/drawing/2014/main" id="{FE7A6673-AA3C-6D4B-8F20-E9EA1434B5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72" name="Line 68">
                  <a:extLst>
                    <a:ext uri="{FF2B5EF4-FFF2-40B4-BE49-F238E27FC236}">
                      <a16:creationId xmlns:a16="http://schemas.microsoft.com/office/drawing/2014/main" id="{E6A3F818-6884-7546-B1F7-DB75712CBE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73" name="Line 69">
                  <a:extLst>
                    <a:ext uri="{FF2B5EF4-FFF2-40B4-BE49-F238E27FC236}">
                      <a16:creationId xmlns:a16="http://schemas.microsoft.com/office/drawing/2014/main" id="{6EEAEF60-BDA7-1443-9724-CE022E182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600" dirty="0"/>
                </a:p>
              </p:txBody>
            </p:sp>
          </p:grpSp>
        </p:grpSp>
        <p:sp>
          <p:nvSpPr>
            <p:cNvPr id="21" name="Text Box 70">
              <a:extLst>
                <a:ext uri="{FF2B5EF4-FFF2-40B4-BE49-F238E27FC236}">
                  <a16:creationId xmlns:a16="http://schemas.microsoft.com/office/drawing/2014/main" id="{103F6354-DDA9-8A44-A8BB-4C5FDC11B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4992" y="2697163"/>
              <a:ext cx="991679" cy="611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public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Internet</a:t>
              </a:r>
              <a:endParaRPr lang="en-US" sz="2000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7C2C699F-4152-3C47-ABA9-FA29014B0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688" y="4757738"/>
              <a:ext cx="2965450" cy="1390650"/>
            </a:xfrm>
            <a:custGeom>
              <a:avLst/>
              <a:gdLst>
                <a:gd name="T0" fmla="*/ 2147483647 w 1868"/>
                <a:gd name="T1" fmla="*/ 2147483647 h 876"/>
                <a:gd name="T2" fmla="*/ 2147483647 w 1868"/>
                <a:gd name="T3" fmla="*/ 2147483647 h 876"/>
                <a:gd name="T4" fmla="*/ 2147483647 w 1868"/>
                <a:gd name="T5" fmla="*/ 2147483647 h 876"/>
                <a:gd name="T6" fmla="*/ 2147483647 w 1868"/>
                <a:gd name="T7" fmla="*/ 2147483647 h 876"/>
                <a:gd name="T8" fmla="*/ 2147483647 w 1868"/>
                <a:gd name="T9" fmla="*/ 2147483647 h 876"/>
                <a:gd name="T10" fmla="*/ 2147483647 w 1868"/>
                <a:gd name="T11" fmla="*/ 2147483647 h 876"/>
                <a:gd name="T12" fmla="*/ 2147483647 w 1868"/>
                <a:gd name="T13" fmla="*/ 2147483647 h 876"/>
                <a:gd name="T14" fmla="*/ 2147483647 w 1868"/>
                <a:gd name="T15" fmla="*/ 2147483647 h 876"/>
                <a:gd name="T16" fmla="*/ 2147483647 w 1868"/>
                <a:gd name="T17" fmla="*/ 2147483647 h 876"/>
                <a:gd name="T18" fmla="*/ 2147483647 w 1868"/>
                <a:gd name="T19" fmla="*/ 2147483647 h 876"/>
                <a:gd name="T20" fmla="*/ 2147483647 w 1868"/>
                <a:gd name="T21" fmla="*/ 2147483647 h 87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68"/>
                <a:gd name="T34" fmla="*/ 0 h 876"/>
                <a:gd name="T35" fmla="*/ 1868 w 1868"/>
                <a:gd name="T36" fmla="*/ 876 h 87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68" h="876">
                  <a:moveTo>
                    <a:pt x="31" y="327"/>
                  </a:moveTo>
                  <a:cubicBezTo>
                    <a:pt x="20" y="237"/>
                    <a:pt x="0" y="189"/>
                    <a:pt x="103" y="137"/>
                  </a:cubicBezTo>
                  <a:cubicBezTo>
                    <a:pt x="206" y="85"/>
                    <a:pt x="476" y="34"/>
                    <a:pt x="649" y="17"/>
                  </a:cubicBezTo>
                  <a:cubicBezTo>
                    <a:pt x="822" y="0"/>
                    <a:pt x="955" y="18"/>
                    <a:pt x="1141" y="35"/>
                  </a:cubicBezTo>
                  <a:cubicBezTo>
                    <a:pt x="1327" y="52"/>
                    <a:pt x="1658" y="3"/>
                    <a:pt x="1763" y="121"/>
                  </a:cubicBezTo>
                  <a:cubicBezTo>
                    <a:pt x="1868" y="239"/>
                    <a:pt x="1840" y="621"/>
                    <a:pt x="1774" y="741"/>
                  </a:cubicBezTo>
                  <a:cubicBezTo>
                    <a:pt x="1708" y="861"/>
                    <a:pt x="1534" y="827"/>
                    <a:pt x="1369" y="845"/>
                  </a:cubicBezTo>
                  <a:cubicBezTo>
                    <a:pt x="1204" y="863"/>
                    <a:pt x="935" y="851"/>
                    <a:pt x="781" y="851"/>
                  </a:cubicBezTo>
                  <a:cubicBezTo>
                    <a:pt x="627" y="851"/>
                    <a:pt x="549" y="876"/>
                    <a:pt x="447" y="847"/>
                  </a:cubicBezTo>
                  <a:cubicBezTo>
                    <a:pt x="345" y="818"/>
                    <a:pt x="237" y="762"/>
                    <a:pt x="168" y="676"/>
                  </a:cubicBezTo>
                  <a:cubicBezTo>
                    <a:pt x="98" y="589"/>
                    <a:pt x="29" y="468"/>
                    <a:pt x="31" y="327"/>
                  </a:cubicBez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graphicFrame>
          <p:nvGraphicFramePr>
            <p:cNvPr id="23" name="Object 2">
              <a:extLst>
                <a:ext uri="{FF2B5EF4-FFF2-40B4-BE49-F238E27FC236}">
                  <a16:creationId xmlns:a16="http://schemas.microsoft.com/office/drawing/2014/main" id="{038634A5-6563-0E42-AEAE-D173707BDD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94338" y="5502275"/>
            <a:ext cx="444500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1308100" imgH="1079500" progId="">
                    <p:embed/>
                  </p:oleObj>
                </mc:Choice>
                <mc:Fallback>
                  <p:oleObj name="Clip" r:id="rId3" imgW="1308100" imgH="1079500" progId="">
                    <p:embed/>
                    <p:pic>
                      <p:nvPicPr>
                        <p:cNvPr id="23" name="Object 2">
                          <a:extLst>
                            <a:ext uri="{FF2B5EF4-FFF2-40B4-BE49-F238E27FC236}">
                              <a16:creationId xmlns:a16="http://schemas.microsoft.com/office/drawing/2014/main" id="{038634A5-6563-0E42-AEAE-D173707BDD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4338" y="5502275"/>
                          <a:ext cx="444500" cy="357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3">
              <a:extLst>
                <a:ext uri="{FF2B5EF4-FFF2-40B4-BE49-F238E27FC236}">
                  <a16:creationId xmlns:a16="http://schemas.microsoft.com/office/drawing/2014/main" id="{78B165B3-A8CB-A243-A4DD-F4AF348F0B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999163" y="5502275"/>
            <a:ext cx="444500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308100" imgH="1079500" progId="">
                    <p:embed/>
                  </p:oleObj>
                </mc:Choice>
                <mc:Fallback>
                  <p:oleObj name="Clip" r:id="rId5" imgW="1308100" imgH="1079500" progId="">
                    <p:embed/>
                    <p:pic>
                      <p:nvPicPr>
                        <p:cNvPr id="24" name="Object 3">
                          <a:extLst>
                            <a:ext uri="{FF2B5EF4-FFF2-40B4-BE49-F238E27FC236}">
                              <a16:creationId xmlns:a16="http://schemas.microsoft.com/office/drawing/2014/main" id="{78B165B3-A8CB-A243-A4DD-F4AF348F0B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9163" y="5502275"/>
                          <a:ext cx="444500" cy="357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4">
              <a:extLst>
                <a:ext uri="{FF2B5EF4-FFF2-40B4-BE49-F238E27FC236}">
                  <a16:creationId xmlns:a16="http://schemas.microsoft.com/office/drawing/2014/main" id="{C4A68C1D-656D-8B4F-9804-589AAF41A7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32563" y="5492750"/>
            <a:ext cx="444500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308100" imgH="1079500" progId="">
                    <p:embed/>
                  </p:oleObj>
                </mc:Choice>
                <mc:Fallback>
                  <p:oleObj name="Clip" r:id="rId6" imgW="1308100" imgH="1079500" progId="">
                    <p:embed/>
                    <p:pic>
                      <p:nvPicPr>
                        <p:cNvPr id="25" name="Object 4">
                          <a:extLst>
                            <a:ext uri="{FF2B5EF4-FFF2-40B4-BE49-F238E27FC236}">
                              <a16:creationId xmlns:a16="http://schemas.microsoft.com/office/drawing/2014/main" id="{C4A68C1D-656D-8B4F-9804-589AAF41A7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2563" y="5492750"/>
                          <a:ext cx="444500" cy="357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5">
              <a:extLst>
                <a:ext uri="{FF2B5EF4-FFF2-40B4-BE49-F238E27FC236}">
                  <a16:creationId xmlns:a16="http://schemas.microsoft.com/office/drawing/2014/main" id="{310DF966-24C9-1746-AD4E-74C9E653B7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46913" y="5502275"/>
            <a:ext cx="444500" cy="357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308100" imgH="1079500" progId="">
                    <p:embed/>
                  </p:oleObj>
                </mc:Choice>
                <mc:Fallback>
                  <p:oleObj name="Clip" r:id="rId7" imgW="1308100" imgH="1079500" progId="">
                    <p:embed/>
                    <p:pic>
                      <p:nvPicPr>
                        <p:cNvPr id="26" name="Object 5">
                          <a:extLst>
                            <a:ext uri="{FF2B5EF4-FFF2-40B4-BE49-F238E27FC236}">
                              <a16:creationId xmlns:a16="http://schemas.microsoft.com/office/drawing/2014/main" id="{310DF966-24C9-1746-AD4E-74C9E653B7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6913" y="5502275"/>
                          <a:ext cx="444500" cy="357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76">
              <a:extLst>
                <a:ext uri="{FF2B5EF4-FFF2-40B4-BE49-F238E27FC236}">
                  <a16:creationId xmlns:a16="http://schemas.microsoft.com/office/drawing/2014/main" id="{097382F8-6031-9941-81A9-5E2E228B9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425" y="5303838"/>
              <a:ext cx="22050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8" name="Line 77">
              <a:extLst>
                <a:ext uri="{FF2B5EF4-FFF2-40B4-BE49-F238E27FC236}">
                  <a16:creationId xmlns:a16="http://schemas.microsoft.com/office/drawing/2014/main" id="{7FE22353-BAA5-7B40-A980-6B5074BDE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5950" y="5303838"/>
              <a:ext cx="0" cy="195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9" name="Line 78">
              <a:extLst>
                <a:ext uri="{FF2B5EF4-FFF2-40B4-BE49-F238E27FC236}">
                  <a16:creationId xmlns:a16="http://schemas.microsoft.com/office/drawing/2014/main" id="{DE0A871E-8189-C946-A504-207F9F846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5538" y="5313363"/>
              <a:ext cx="0" cy="195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" name="Line 79">
              <a:extLst>
                <a:ext uri="{FF2B5EF4-FFF2-40B4-BE49-F238E27FC236}">
                  <a16:creationId xmlns:a16="http://schemas.microsoft.com/office/drawing/2014/main" id="{98D8AA00-5672-C848-877B-BACC87365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3700" y="5308600"/>
              <a:ext cx="0" cy="195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1" name="Line 80">
              <a:extLst>
                <a:ext uri="{FF2B5EF4-FFF2-40B4-BE49-F238E27FC236}">
                  <a16:creationId xmlns:a16="http://schemas.microsoft.com/office/drawing/2014/main" id="{6407D4FA-F89E-7A4F-948D-B09E4B649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3763" y="5308600"/>
              <a:ext cx="0" cy="223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2" name="Line 81">
              <a:extLst>
                <a:ext uri="{FF2B5EF4-FFF2-40B4-BE49-F238E27FC236}">
                  <a16:creationId xmlns:a16="http://schemas.microsoft.com/office/drawing/2014/main" id="{1E167C3A-5A0D-C44A-B96B-30EE68A7F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1938" y="5303838"/>
              <a:ext cx="0" cy="2238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grpSp>
          <p:nvGrpSpPr>
            <p:cNvPr id="33" name="Group 82">
              <a:extLst>
                <a:ext uri="{FF2B5EF4-FFF2-40B4-BE49-F238E27FC236}">
                  <a16:creationId xmlns:a16="http://schemas.microsoft.com/office/drawing/2014/main" id="{C4996EE2-AC2D-8A4A-A0D2-55A4781E9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6513" y="5387975"/>
              <a:ext cx="347662" cy="695325"/>
              <a:chOff x="4730" y="2897"/>
              <a:chExt cx="219" cy="438"/>
            </a:xfrm>
          </p:grpSpPr>
          <p:sp>
            <p:nvSpPr>
              <p:cNvPr id="54" name="Freeform 83">
                <a:extLst>
                  <a:ext uri="{FF2B5EF4-FFF2-40B4-BE49-F238E27FC236}">
                    <a16:creationId xmlns:a16="http://schemas.microsoft.com/office/drawing/2014/main" id="{78739A19-77C9-AF4D-AAA4-21A80AF8A2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0" y="2897"/>
                <a:ext cx="219" cy="438"/>
              </a:xfrm>
              <a:custGeom>
                <a:avLst/>
                <a:gdLst>
                  <a:gd name="T0" fmla="*/ 16 w 219"/>
                  <a:gd name="T1" fmla="*/ 109 h 438"/>
                  <a:gd name="T2" fmla="*/ 94 w 219"/>
                  <a:gd name="T3" fmla="*/ 7 h 438"/>
                  <a:gd name="T4" fmla="*/ 178 w 219"/>
                  <a:gd name="T5" fmla="*/ 67 h 438"/>
                  <a:gd name="T6" fmla="*/ 196 w 219"/>
                  <a:gd name="T7" fmla="*/ 379 h 438"/>
                  <a:gd name="T8" fmla="*/ 40 w 219"/>
                  <a:gd name="T9" fmla="*/ 421 h 438"/>
                  <a:gd name="T10" fmla="*/ 4 w 219"/>
                  <a:gd name="T11" fmla="*/ 313 h 438"/>
                  <a:gd name="T12" fmla="*/ 16 w 219"/>
                  <a:gd name="T13" fmla="*/ 109 h 43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9"/>
                  <a:gd name="T22" fmla="*/ 0 h 438"/>
                  <a:gd name="T23" fmla="*/ 219 w 219"/>
                  <a:gd name="T24" fmla="*/ 438 h 43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9" h="438">
                    <a:moveTo>
                      <a:pt x="16" y="109"/>
                    </a:moveTo>
                    <a:cubicBezTo>
                      <a:pt x="31" y="58"/>
                      <a:pt x="67" y="14"/>
                      <a:pt x="94" y="7"/>
                    </a:cubicBezTo>
                    <a:cubicBezTo>
                      <a:pt x="121" y="0"/>
                      <a:pt x="161" y="5"/>
                      <a:pt x="178" y="67"/>
                    </a:cubicBezTo>
                    <a:cubicBezTo>
                      <a:pt x="195" y="129"/>
                      <a:pt x="219" y="320"/>
                      <a:pt x="196" y="379"/>
                    </a:cubicBezTo>
                    <a:cubicBezTo>
                      <a:pt x="173" y="438"/>
                      <a:pt x="72" y="432"/>
                      <a:pt x="40" y="421"/>
                    </a:cubicBezTo>
                    <a:cubicBezTo>
                      <a:pt x="8" y="410"/>
                      <a:pt x="8" y="365"/>
                      <a:pt x="4" y="313"/>
                    </a:cubicBezTo>
                    <a:cubicBezTo>
                      <a:pt x="0" y="261"/>
                      <a:pt x="1" y="160"/>
                      <a:pt x="16" y="109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grpSp>
            <p:nvGrpSpPr>
              <p:cNvPr id="55" name="Group 84">
                <a:extLst>
                  <a:ext uri="{FF2B5EF4-FFF2-40B4-BE49-F238E27FC236}">
                    <a16:creationId xmlns:a16="http://schemas.microsoft.com/office/drawing/2014/main" id="{08CF5B96-367D-9246-8421-BCF55A262C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71" y="2948"/>
                <a:ext cx="116" cy="342"/>
                <a:chOff x="4180" y="783"/>
                <a:chExt cx="150" cy="307"/>
              </a:xfrm>
            </p:grpSpPr>
            <p:sp>
              <p:nvSpPr>
                <p:cNvPr id="56" name="AutoShape 85">
                  <a:extLst>
                    <a:ext uri="{FF2B5EF4-FFF2-40B4-BE49-F238E27FC236}">
                      <a16:creationId xmlns:a16="http://schemas.microsoft.com/office/drawing/2014/main" id="{4A31AF7C-C147-4548-B516-7CD542424E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57" name="Rectangle 86">
                  <a:extLst>
                    <a:ext uri="{FF2B5EF4-FFF2-40B4-BE49-F238E27FC236}">
                      <a16:creationId xmlns:a16="http://schemas.microsoft.com/office/drawing/2014/main" id="{36D40C7F-98C6-BF4C-AA43-63A1819FD2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58" name="Rectangle 87">
                  <a:extLst>
                    <a:ext uri="{FF2B5EF4-FFF2-40B4-BE49-F238E27FC236}">
                      <a16:creationId xmlns:a16="http://schemas.microsoft.com/office/drawing/2014/main" id="{6381B24A-537A-4844-9A66-E33836CB56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59" name="AutoShape 88">
                  <a:extLst>
                    <a:ext uri="{FF2B5EF4-FFF2-40B4-BE49-F238E27FC236}">
                      <a16:creationId xmlns:a16="http://schemas.microsoft.com/office/drawing/2014/main" id="{4D65157E-BFD8-5C4C-B573-44A97A2B40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60" name="Line 89">
                  <a:extLst>
                    <a:ext uri="{FF2B5EF4-FFF2-40B4-BE49-F238E27FC236}">
                      <a16:creationId xmlns:a16="http://schemas.microsoft.com/office/drawing/2014/main" id="{59122D0E-5B8E-184B-886B-8B405EC069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61" name="Line 90">
                  <a:extLst>
                    <a:ext uri="{FF2B5EF4-FFF2-40B4-BE49-F238E27FC236}">
                      <a16:creationId xmlns:a16="http://schemas.microsoft.com/office/drawing/2014/main" id="{84316989-926A-A145-A1AB-4A0CE22394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62" name="Rectangle 91">
                  <a:extLst>
                    <a:ext uri="{FF2B5EF4-FFF2-40B4-BE49-F238E27FC236}">
                      <a16:creationId xmlns:a16="http://schemas.microsoft.com/office/drawing/2014/main" id="{B2EDF7DD-BDFF-044C-9CAD-20462DE7D1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63" name="Rectangle 92">
                  <a:extLst>
                    <a:ext uri="{FF2B5EF4-FFF2-40B4-BE49-F238E27FC236}">
                      <a16:creationId xmlns:a16="http://schemas.microsoft.com/office/drawing/2014/main" id="{D009CED5-9B57-6443-909C-0CE2DF7146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600" dirty="0"/>
                </a:p>
              </p:txBody>
            </p:sp>
          </p:grpSp>
        </p:grpSp>
        <p:grpSp>
          <p:nvGrpSpPr>
            <p:cNvPr id="34" name="Group 93">
              <a:extLst>
                <a:ext uri="{FF2B5EF4-FFF2-40B4-BE49-F238E27FC236}">
                  <a16:creationId xmlns:a16="http://schemas.microsoft.com/office/drawing/2014/main" id="{9AAB5673-28BF-0045-B723-9373A3902D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9563" y="4879975"/>
              <a:ext cx="501650" cy="233363"/>
              <a:chOff x="3600" y="219"/>
              <a:chExt cx="360" cy="175"/>
            </a:xfrm>
          </p:grpSpPr>
          <p:sp>
            <p:nvSpPr>
              <p:cNvPr id="41" name="Oval 94">
                <a:extLst>
                  <a:ext uri="{FF2B5EF4-FFF2-40B4-BE49-F238E27FC236}">
                    <a16:creationId xmlns:a16="http://schemas.microsoft.com/office/drawing/2014/main" id="{75C9FF12-59C8-604B-BC71-2774B83AD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42" name="Line 95">
                <a:extLst>
                  <a:ext uri="{FF2B5EF4-FFF2-40B4-BE49-F238E27FC236}">
                    <a16:creationId xmlns:a16="http://schemas.microsoft.com/office/drawing/2014/main" id="{C33438E3-A2A7-1B44-A29B-F9708B49A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43" name="Line 96">
                <a:extLst>
                  <a:ext uri="{FF2B5EF4-FFF2-40B4-BE49-F238E27FC236}">
                    <a16:creationId xmlns:a16="http://schemas.microsoft.com/office/drawing/2014/main" id="{C609F5D5-A83F-F64F-A795-0C634DEB31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44" name="Rectangle 97">
                <a:extLst>
                  <a:ext uri="{FF2B5EF4-FFF2-40B4-BE49-F238E27FC236}">
                    <a16:creationId xmlns:a16="http://schemas.microsoft.com/office/drawing/2014/main" id="{2489F1DA-6AD7-A946-945C-175571CDD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sz="2000" dirty="0"/>
              </a:p>
            </p:txBody>
          </p:sp>
          <p:sp>
            <p:nvSpPr>
              <p:cNvPr id="45" name="Oval 98">
                <a:extLst>
                  <a:ext uri="{FF2B5EF4-FFF2-40B4-BE49-F238E27FC236}">
                    <a16:creationId xmlns:a16="http://schemas.microsoft.com/office/drawing/2014/main" id="{E974A2A4-9294-3746-8387-23BFD11EC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grpSp>
            <p:nvGrpSpPr>
              <p:cNvPr id="46" name="Group 99">
                <a:extLst>
                  <a:ext uri="{FF2B5EF4-FFF2-40B4-BE49-F238E27FC236}">
                    <a16:creationId xmlns:a16="http://schemas.microsoft.com/office/drawing/2014/main" id="{3F34DC7E-83C5-CD4F-85B3-C7634869B7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51" name="Line 100">
                  <a:extLst>
                    <a:ext uri="{FF2B5EF4-FFF2-40B4-BE49-F238E27FC236}">
                      <a16:creationId xmlns:a16="http://schemas.microsoft.com/office/drawing/2014/main" id="{EBAB350B-CE1C-6343-A7B6-2B205038D8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52" name="Line 101">
                  <a:extLst>
                    <a:ext uri="{FF2B5EF4-FFF2-40B4-BE49-F238E27FC236}">
                      <a16:creationId xmlns:a16="http://schemas.microsoft.com/office/drawing/2014/main" id="{F945C271-FFF0-0144-8D67-EA804D8553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53" name="Line 102">
                  <a:extLst>
                    <a:ext uri="{FF2B5EF4-FFF2-40B4-BE49-F238E27FC236}">
                      <a16:creationId xmlns:a16="http://schemas.microsoft.com/office/drawing/2014/main" id="{38923C95-0D26-7944-8B3B-D28EC154BC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600" dirty="0"/>
                </a:p>
              </p:txBody>
            </p:sp>
          </p:grpSp>
          <p:grpSp>
            <p:nvGrpSpPr>
              <p:cNvPr id="47" name="Group 103">
                <a:extLst>
                  <a:ext uri="{FF2B5EF4-FFF2-40B4-BE49-F238E27FC236}">
                    <a16:creationId xmlns:a16="http://schemas.microsoft.com/office/drawing/2014/main" id="{B03311A1-6801-B444-B26C-210D158119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8" name="Line 104">
                  <a:extLst>
                    <a:ext uri="{FF2B5EF4-FFF2-40B4-BE49-F238E27FC236}">
                      <a16:creationId xmlns:a16="http://schemas.microsoft.com/office/drawing/2014/main" id="{D5AC319D-522D-A143-AF6A-D92409B1B3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49" name="Line 105">
                  <a:extLst>
                    <a:ext uri="{FF2B5EF4-FFF2-40B4-BE49-F238E27FC236}">
                      <a16:creationId xmlns:a16="http://schemas.microsoft.com/office/drawing/2014/main" id="{0A17B345-4312-0A4D-B232-AC061E1992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600" dirty="0"/>
                </a:p>
              </p:txBody>
            </p:sp>
            <p:sp>
              <p:nvSpPr>
                <p:cNvPr id="50" name="Line 106">
                  <a:extLst>
                    <a:ext uri="{FF2B5EF4-FFF2-40B4-BE49-F238E27FC236}">
                      <a16:creationId xmlns:a16="http://schemas.microsoft.com/office/drawing/2014/main" id="{ACFF24E8-14B2-0A4F-97DB-7487F25443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600" dirty="0"/>
                </a:p>
              </p:txBody>
            </p:sp>
          </p:grpSp>
        </p:grpSp>
        <p:sp>
          <p:nvSpPr>
            <p:cNvPr id="35" name="Line 107">
              <a:extLst>
                <a:ext uri="{FF2B5EF4-FFF2-40B4-BE49-F238E27FC236}">
                  <a16:creationId xmlns:a16="http://schemas.microsoft.com/office/drawing/2014/main" id="{977E97C0-3E21-5640-8559-DEFF92654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5625" y="3832225"/>
              <a:ext cx="0" cy="1062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6" name="Line 108">
              <a:extLst>
                <a:ext uri="{FF2B5EF4-FFF2-40B4-BE49-F238E27FC236}">
                  <a16:creationId xmlns:a16="http://schemas.microsoft.com/office/drawing/2014/main" id="{3A8B9216-6CFC-AE4E-A402-6E914E94E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0388" y="5118100"/>
              <a:ext cx="0" cy="166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7" name="Text Box 109">
              <a:extLst>
                <a:ext uri="{FF2B5EF4-FFF2-40B4-BE49-F238E27FC236}">
                  <a16:creationId xmlns:a16="http://schemas.microsoft.com/office/drawing/2014/main" id="{68302EA8-CD4A-B94A-AB9A-EC2FB0408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932" y="4645025"/>
              <a:ext cx="1288886" cy="611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institutional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network</a:t>
              </a:r>
              <a:endParaRPr lang="en-US" sz="2000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8" name="Text Box 110">
              <a:extLst>
                <a:ext uri="{FF2B5EF4-FFF2-40B4-BE49-F238E27FC236}">
                  <a16:creationId xmlns:a16="http://schemas.microsoft.com/office/drawing/2014/main" id="{EE6754CD-A2E6-C045-A8FD-3F1C8ACD7F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8505" y="4992688"/>
              <a:ext cx="1517664" cy="353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10 Mbps LAN</a:t>
              </a:r>
              <a:endParaRPr lang="en-US" sz="2000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9" name="Text Box 111">
              <a:extLst>
                <a:ext uri="{FF2B5EF4-FFF2-40B4-BE49-F238E27FC236}">
                  <a16:creationId xmlns:a16="http://schemas.microsoft.com/office/drawing/2014/main" id="{300F0D2D-D0F8-6342-940D-477262112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7213" y="4021138"/>
              <a:ext cx="1258608" cy="611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 Mbps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access link</a:t>
              </a:r>
              <a:endParaRPr lang="en-US" sz="2000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40" name="Text Box 112">
              <a:extLst>
                <a:ext uri="{FF2B5EF4-FFF2-40B4-BE49-F238E27FC236}">
                  <a16:creationId xmlns:a16="http://schemas.microsoft.com/office/drawing/2014/main" id="{0D2F99B9-C77A-6242-871F-246168953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3501" y="6091238"/>
              <a:ext cx="2047874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Institutional cache</a:t>
              </a:r>
              <a:endParaRPr lang="en-US" sz="2000" dirty="0">
                <a:solidFill>
                  <a:schemeClr val="accent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47E9F96-E016-4440-9369-FBF525992DD2}"/>
              </a:ext>
            </a:extLst>
          </p:cNvPr>
          <p:cNvSpPr/>
          <p:nvPr/>
        </p:nvSpPr>
        <p:spPr bwMode="auto">
          <a:xfrm>
            <a:off x="2174240" y="5904328"/>
            <a:ext cx="815926" cy="604910"/>
          </a:xfrm>
          <a:prstGeom prst="roundRect">
            <a:avLst>
              <a:gd name="adj" fmla="val 27728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Proxy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latin typeface="Arial" pitchFamily="-65" charset="0"/>
              </a:rPr>
              <a:t>User cache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1" name="Cloud 120">
            <a:extLst>
              <a:ext uri="{FF2B5EF4-FFF2-40B4-BE49-F238E27FC236}">
                <a16:creationId xmlns:a16="http://schemas.microsoft.com/office/drawing/2014/main" id="{A94D8F7D-9F46-E846-8454-3E3461DDCDE8}"/>
              </a:ext>
            </a:extLst>
          </p:cNvPr>
          <p:cNvSpPr/>
          <p:nvPr/>
        </p:nvSpPr>
        <p:spPr bwMode="auto">
          <a:xfrm>
            <a:off x="1066800" y="5651500"/>
            <a:ext cx="6489700" cy="1104900"/>
          </a:xfrm>
          <a:prstGeom prst="cloud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100AE76-3E34-F944-8AA0-97CBB33383C4}"/>
              </a:ext>
            </a:extLst>
          </p:cNvPr>
          <p:cNvSpPr/>
          <p:nvPr/>
        </p:nvSpPr>
        <p:spPr bwMode="auto">
          <a:xfrm>
            <a:off x="7099300" y="5852161"/>
            <a:ext cx="1121898" cy="485139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server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B75D25-D982-074B-92FA-9ED8071AA752}"/>
              </a:ext>
            </a:extLst>
          </p:cNvPr>
          <p:cNvGrpSpPr/>
          <p:nvPr/>
        </p:nvGrpSpPr>
        <p:grpSpPr>
          <a:xfrm>
            <a:off x="5093749" y="5651708"/>
            <a:ext cx="2056351" cy="920478"/>
            <a:chOff x="5093749" y="5651708"/>
            <a:chExt cx="2056351" cy="920478"/>
          </a:xfrm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335C268E-37AC-6A4E-B6F0-BC76458D3E94}"/>
                </a:ext>
              </a:extLst>
            </p:cNvPr>
            <p:cNvSpPr/>
            <p:nvPr/>
          </p:nvSpPr>
          <p:spPr bwMode="auto">
            <a:xfrm>
              <a:off x="5093749" y="5651708"/>
              <a:ext cx="815926" cy="604910"/>
            </a:xfrm>
            <a:prstGeom prst="roundRect">
              <a:avLst>
                <a:gd name="adj" fmla="val 27728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endParaRP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0A637858-D440-4D44-B250-91EE196890BC}"/>
                </a:ext>
              </a:extLst>
            </p:cNvPr>
            <p:cNvSpPr/>
            <p:nvPr/>
          </p:nvSpPr>
          <p:spPr bwMode="auto">
            <a:xfrm>
              <a:off x="5368235" y="5764352"/>
              <a:ext cx="815926" cy="604910"/>
            </a:xfrm>
            <a:prstGeom prst="roundRect">
              <a:avLst>
                <a:gd name="adj" fmla="val 27728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</a:rPr>
                <a:t>proxy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B5929F79-D9AD-034B-BA83-4C2555092E75}"/>
                </a:ext>
              </a:extLst>
            </p:cNvPr>
            <p:cNvCxnSpPr/>
            <p:nvPr/>
          </p:nvCxnSpPr>
          <p:spPr bwMode="auto">
            <a:xfrm>
              <a:off x="6515100" y="6019800"/>
              <a:ext cx="6350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836B444-D4B9-444D-8978-D78C40E1D77E}"/>
                </a:ext>
              </a:extLst>
            </p:cNvPr>
            <p:cNvCxnSpPr/>
            <p:nvPr/>
          </p:nvCxnSpPr>
          <p:spPr bwMode="auto">
            <a:xfrm>
              <a:off x="6501847" y="6225209"/>
              <a:ext cx="63500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8B3D067E-1C37-F349-8B43-8144C9A218E5}"/>
                </a:ext>
              </a:extLst>
            </p:cNvPr>
            <p:cNvSpPr/>
            <p:nvPr/>
          </p:nvSpPr>
          <p:spPr bwMode="auto">
            <a:xfrm>
              <a:off x="5679992" y="5967276"/>
              <a:ext cx="815926" cy="604910"/>
            </a:xfrm>
            <a:prstGeom prst="roundRect">
              <a:avLst>
                <a:gd name="adj" fmla="val 27728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65" charset="0"/>
                </a:rPr>
                <a:t>proxy</a:t>
              </a:r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DFFC0ED-5B65-E341-810A-670065FE1F86}"/>
              </a:ext>
            </a:extLst>
          </p:cNvPr>
          <p:cNvSpPr/>
          <p:nvPr/>
        </p:nvSpPr>
        <p:spPr bwMode="auto">
          <a:xfrm>
            <a:off x="816122" y="6002802"/>
            <a:ext cx="813895" cy="5486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clients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4B5F1A1-61D9-6E4B-A6CB-6E177A970D08}"/>
              </a:ext>
            </a:extLst>
          </p:cNvPr>
          <p:cNvCxnSpPr/>
          <p:nvPr/>
        </p:nvCxnSpPr>
        <p:spPr bwMode="auto">
          <a:xfrm>
            <a:off x="1591917" y="6145696"/>
            <a:ext cx="635000" cy="0"/>
          </a:xfrm>
          <a:prstGeom prst="straightConnector1">
            <a:avLst/>
          </a:prstGeom>
          <a:noFill/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722EBB0-6FE9-9345-A45F-E1FB145E49B3}"/>
              </a:ext>
            </a:extLst>
          </p:cNvPr>
          <p:cNvCxnSpPr/>
          <p:nvPr/>
        </p:nvCxnSpPr>
        <p:spPr bwMode="auto">
          <a:xfrm>
            <a:off x="1578664" y="6351105"/>
            <a:ext cx="635000" cy="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22" name="Bent Arrow 121">
            <a:extLst>
              <a:ext uri="{FF2B5EF4-FFF2-40B4-BE49-F238E27FC236}">
                <a16:creationId xmlns:a16="http://schemas.microsoft.com/office/drawing/2014/main" id="{9D22813A-EF38-C3DC-B337-A70C964E5EC9}"/>
              </a:ext>
            </a:extLst>
          </p:cNvPr>
          <p:cNvSpPr/>
          <p:nvPr/>
        </p:nvSpPr>
        <p:spPr bwMode="auto">
          <a:xfrm rot="5400000">
            <a:off x="5884038" y="5137411"/>
            <a:ext cx="577757" cy="406583"/>
          </a:xfrm>
          <a:prstGeom prst="bentArrow">
            <a:avLst>
              <a:gd name="adj1" fmla="val 16398"/>
              <a:gd name="adj2" fmla="val 25000"/>
              <a:gd name="adj3" fmla="val 40054"/>
              <a:gd name="adj4" fmla="val 4375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5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B98C-3217-7D4E-B918-A5F068F2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get user HTTP requests to nearby CDN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82F69-9196-2148-8197-D0938306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6" y="935279"/>
            <a:ext cx="8633723" cy="5581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without changing user host or application:</a:t>
            </a:r>
          </a:p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user queries DNS to get web server </a:t>
            </a:r>
            <a:r>
              <a:rPr lang="en-US" sz="2800" dirty="0" err="1">
                <a:solidFill>
                  <a:srgbClr val="0B26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www.ucla.edu</a:t>
            </a:r>
            <a:r>
              <a:rPr lang="en-US" sz="2800" dirty="0">
                <a:solidFill>
                  <a:srgbClr val="0B26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 address, then sets up TCP connection to it</a:t>
            </a:r>
          </a:p>
          <a:p>
            <a:pPr lvl="1"/>
            <a:r>
              <a:rPr lang="en-US" dirty="0">
                <a:sym typeface="Wingdings" pitchFamily="2" charset="2"/>
              </a:rPr>
              <a:t>One can make the DNS server return the IP address of nearest CDN server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ym typeface="Wingdings" pitchFamily="2" charset="2"/>
              </a:rPr>
              <a:t>When UCLA pays for CDN service: outsource </a:t>
            </a:r>
            <a:r>
              <a:rPr lang="en-US" sz="2800" dirty="0" err="1">
                <a:solidFill>
                  <a:srgbClr val="0B26FF"/>
                </a:solidFill>
                <a:sym typeface="Wingdings" pitchFamily="2" charset="2"/>
              </a:rPr>
              <a:t>www.ucla.edu</a:t>
            </a:r>
            <a:r>
              <a:rPr lang="en-US" sz="2800" dirty="0">
                <a:solidFill>
                  <a:srgbClr val="0B26FF"/>
                </a:solidFill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hosting to the CDN provider</a:t>
            </a:r>
          </a:p>
          <a:p>
            <a:pPr lvl="1">
              <a:spcBef>
                <a:spcPts val="120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www.ucla.edu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 60 IN CNAME d1zev4mn1zpfbc.cloudfront.net</a:t>
            </a:r>
            <a:endParaRPr lang="en-US" sz="3200" dirty="0">
              <a:sym typeface="Wingdings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FFBC5-711A-D14A-B510-267F77C15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5F193-A307-9441-887C-2CFACC56A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839A2-FE40-DE43-B318-2F4E26BBDAF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32762-2C47-BD84-9F2C-73909B7005D6}"/>
              </a:ext>
            </a:extLst>
          </p:cNvPr>
          <p:cNvSpPr txBox="1"/>
          <p:nvPr/>
        </p:nvSpPr>
        <p:spPr>
          <a:xfrm>
            <a:off x="6423948" y="5753444"/>
            <a:ext cx="2141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AWS CDN Product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6BC0CC-9929-BB5E-9C1D-ED944FB89ED0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V="1">
            <a:off x="7494607" y="5347504"/>
            <a:ext cx="0" cy="405940"/>
          </a:xfrm>
          <a:prstGeom prst="straightConnector1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6481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73859-CDD6-BD89-44F5-9A9BD90F7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D5A213-32E2-6267-9FB0-2DC8A99425D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423" y="4347490"/>
            <a:ext cx="691026" cy="755608"/>
          </a:xfrm>
          <a:prstGeom prst="rect">
            <a:avLst/>
          </a:prstGeom>
        </p:spPr>
      </p:pic>
      <p:sp>
        <p:nvSpPr>
          <p:cNvPr id="31" name="AutoShape 51">
            <a:extLst>
              <a:ext uri="{FF2B5EF4-FFF2-40B4-BE49-F238E27FC236}">
                <a16:creationId xmlns:a16="http://schemas.microsoft.com/office/drawing/2014/main" id="{4E4821D5-58D1-B18E-9485-7583C1061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15" y="4174375"/>
            <a:ext cx="2006642" cy="903234"/>
          </a:xfrm>
          <a:prstGeom prst="parallelogram">
            <a:avLst>
              <a:gd name="adj" fmla="val 6657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6D1A2-0AA8-F0DC-B176-79950811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Getting user’s HTTP requests to a nearby CDN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E3819-ADF7-784A-9004-92916118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 Neue" pitchFamily="-65" charset="0"/>
                <a:ea typeface="+mn-ea"/>
                <a:cs typeface="+mn-cs"/>
              </a:rPr>
              <a:t>CS118 - Winter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FFABC-4C57-501D-5EC2-D3B9C6F6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839A2-FE40-DE43-B318-2F4E26BBDAF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 Neue" pitchFamily="-65" charset="0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 Neue" pitchFamily="-65" charset="0"/>
              <a:ea typeface="+mn-ea"/>
              <a:cs typeface="+mn-cs"/>
            </a:endParaRP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92DB1D0E-7626-EAB0-8960-3E4599B2055A}"/>
              </a:ext>
            </a:extLst>
          </p:cNvPr>
          <p:cNvSpPr/>
          <p:nvPr/>
        </p:nvSpPr>
        <p:spPr bwMode="auto">
          <a:xfrm>
            <a:off x="1462903" y="1141808"/>
            <a:ext cx="7014259" cy="3541853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7B54F2-7181-5EAB-C96C-742CDF109F3C}"/>
              </a:ext>
            </a:extLst>
          </p:cNvPr>
          <p:cNvSpPr/>
          <p:nvPr/>
        </p:nvSpPr>
        <p:spPr>
          <a:xfrm>
            <a:off x="6269694" y="1571407"/>
            <a:ext cx="2846004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Origin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of “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www.ucla.edu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95C408-3C27-75EF-4017-0C1B1569A1B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7810" y="942788"/>
            <a:ext cx="572304" cy="572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31957A-A385-398B-4F86-C6465F3CAED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3522" y="1857188"/>
            <a:ext cx="711200" cy="711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87B8DC-8D37-BCD0-6A76-722FFA0C31A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87623" y="2902768"/>
            <a:ext cx="711200" cy="711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E994DD-9C4E-8FA4-FF58-49065C7936B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1193" y="3622327"/>
            <a:ext cx="711200" cy="71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43892B-24A0-332D-9D83-B88C09E28B9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5947" y="1563963"/>
            <a:ext cx="711200" cy="711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8E83E6-E322-25E4-11FE-A4077B15076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9989" y="3035876"/>
            <a:ext cx="711200" cy="711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8B6218-08EA-ADDC-5464-6BE1BA2D49F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1901" y="2212788"/>
            <a:ext cx="711200" cy="7112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3C6C680-00EF-48E1-1DE7-233350652A39}"/>
              </a:ext>
            </a:extLst>
          </p:cNvPr>
          <p:cNvSpPr/>
          <p:nvPr/>
        </p:nvSpPr>
        <p:spPr>
          <a:xfrm>
            <a:off x="1698112" y="855651"/>
            <a:ext cx="21286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AWS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CDN servers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5124A8-C219-5E24-659B-EA77DB631059}"/>
              </a:ext>
            </a:extLst>
          </p:cNvPr>
          <p:cNvCxnSpPr/>
          <p:nvPr/>
        </p:nvCxnSpPr>
        <p:spPr bwMode="auto">
          <a:xfrm>
            <a:off x="2435177" y="1408026"/>
            <a:ext cx="393540" cy="54401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51DCC3-071E-FA9A-6167-7643E3C6FEA6}"/>
              </a:ext>
            </a:extLst>
          </p:cNvPr>
          <p:cNvCxnSpPr>
            <a:cxnSpLocks/>
          </p:cNvCxnSpPr>
          <p:nvPr/>
        </p:nvCxnSpPr>
        <p:spPr bwMode="auto">
          <a:xfrm>
            <a:off x="3467253" y="1201611"/>
            <a:ext cx="831448" cy="49578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D583307-530F-5CB2-6FD1-46F7CEAFD70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9465" y="2560669"/>
            <a:ext cx="961987" cy="96198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BC1906C-8332-A120-5985-D5A6D50C527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2028" y="1401748"/>
            <a:ext cx="898981" cy="89898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4C37B21-A1E3-4090-C7C7-034C752EB3A9}"/>
              </a:ext>
            </a:extLst>
          </p:cNvPr>
          <p:cNvSpPr/>
          <p:nvPr/>
        </p:nvSpPr>
        <p:spPr>
          <a:xfrm>
            <a:off x="3413258" y="4660507"/>
            <a:ext cx="51973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AWS DNS server running as authoritative DNS server for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48DA"/>
                </a:solidFill>
                <a:effectLst/>
                <a:uLnTx/>
                <a:uFillTx/>
                <a:latin typeface="Courier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  <a:hlinkClick r:id="rId6"/>
              </a:rPr>
              <a:t>www.ucla.edu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48DA"/>
                </a:solidFill>
                <a:effectLst/>
                <a:uLnTx/>
                <a:uFillTx/>
                <a:latin typeface="Courier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based on service contract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1F7CFC1-5602-872D-9F8A-0D225D6138E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21853" y="3572492"/>
            <a:ext cx="92595" cy="12963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C66A982-E8CD-ED5F-05B2-00924CED4173}"/>
              </a:ext>
            </a:extLst>
          </p:cNvPr>
          <p:cNvSpPr txBox="1"/>
          <p:nvPr/>
        </p:nvSpPr>
        <p:spPr>
          <a:xfrm>
            <a:off x="2178665" y="29696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C9EDED-5427-425F-6EDD-1C7430EFBE04}"/>
              </a:ext>
            </a:extLst>
          </p:cNvPr>
          <p:cNvSpPr txBox="1"/>
          <p:nvPr/>
        </p:nvSpPr>
        <p:spPr>
          <a:xfrm>
            <a:off x="3410074" y="36651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1A5765-AB1C-5FA6-3558-1051EC5DD270}"/>
              </a:ext>
            </a:extLst>
          </p:cNvPr>
          <p:cNvSpPr txBox="1"/>
          <p:nvPr/>
        </p:nvSpPr>
        <p:spPr>
          <a:xfrm>
            <a:off x="2820577" y="194801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1B4E9B-7656-6B01-DA14-7B0FA5C24A60}"/>
              </a:ext>
            </a:extLst>
          </p:cNvPr>
          <p:cNvSpPr txBox="1"/>
          <p:nvPr/>
        </p:nvSpPr>
        <p:spPr>
          <a:xfrm>
            <a:off x="4338638" y="1650752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755F0B-BB0D-85D2-5DE2-50A2BE237A09}"/>
              </a:ext>
            </a:extLst>
          </p:cNvPr>
          <p:cNvSpPr txBox="1"/>
          <p:nvPr/>
        </p:nvSpPr>
        <p:spPr>
          <a:xfrm>
            <a:off x="5758716" y="312568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9EB400-D947-5C62-4A3F-6DC46154BDDB}"/>
              </a:ext>
            </a:extLst>
          </p:cNvPr>
          <p:cNvSpPr txBox="1"/>
          <p:nvPr/>
        </p:nvSpPr>
        <p:spPr>
          <a:xfrm>
            <a:off x="7212801" y="22472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3DFCF0-F75C-F6C3-5B56-5D777480A3F5}"/>
              </a:ext>
            </a:extLst>
          </p:cNvPr>
          <p:cNvGrpSpPr/>
          <p:nvPr/>
        </p:nvGrpSpPr>
        <p:grpSpPr>
          <a:xfrm>
            <a:off x="1972190" y="2990626"/>
            <a:ext cx="2037144" cy="1276347"/>
            <a:chOff x="1972190" y="2990626"/>
            <a:chExt cx="2037144" cy="1276347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3726C716-5042-53A1-C65F-18630C8F2C9E}"/>
                </a:ext>
              </a:extLst>
            </p:cNvPr>
            <p:cNvSpPr/>
            <p:nvPr/>
          </p:nvSpPr>
          <p:spPr bwMode="auto">
            <a:xfrm>
              <a:off x="1972190" y="3125681"/>
              <a:ext cx="2037144" cy="1141292"/>
            </a:xfrm>
            <a:custGeom>
              <a:avLst/>
              <a:gdLst>
                <a:gd name="connsiteX0" fmla="*/ 0 w 2037144"/>
                <a:gd name="connsiteY0" fmla="*/ 1141292 h 1141292"/>
                <a:gd name="connsiteX1" fmla="*/ 775504 w 2037144"/>
                <a:gd name="connsiteY1" fmla="*/ 169018 h 1141292"/>
                <a:gd name="connsiteX2" fmla="*/ 2037144 w 2037144"/>
                <a:gd name="connsiteY2" fmla="*/ 6973 h 114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7144" h="1141292">
                  <a:moveTo>
                    <a:pt x="0" y="1141292"/>
                  </a:moveTo>
                  <a:cubicBezTo>
                    <a:pt x="217990" y="749681"/>
                    <a:pt x="435980" y="358071"/>
                    <a:pt x="775504" y="169018"/>
                  </a:cubicBezTo>
                  <a:cubicBezTo>
                    <a:pt x="1115028" y="-20035"/>
                    <a:pt x="1576086" y="-6531"/>
                    <a:pt x="2037144" y="6973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65" charset="0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F8EE59F-A3DC-B9CE-6E85-4718E19E5B0F}"/>
                </a:ext>
              </a:extLst>
            </p:cNvPr>
            <p:cNvSpPr/>
            <p:nvPr/>
          </p:nvSpPr>
          <p:spPr bwMode="auto">
            <a:xfrm>
              <a:off x="2915322" y="2990626"/>
              <a:ext cx="338362" cy="344917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FCDB7FD-1287-512A-1F28-D9579DF4AC7E}"/>
              </a:ext>
            </a:extLst>
          </p:cNvPr>
          <p:cNvGrpSpPr/>
          <p:nvPr/>
        </p:nvGrpSpPr>
        <p:grpSpPr>
          <a:xfrm>
            <a:off x="2101440" y="3324380"/>
            <a:ext cx="2037144" cy="1185540"/>
            <a:chOff x="2101440" y="3324380"/>
            <a:chExt cx="2037144" cy="1185540"/>
          </a:xfrm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48C9505-10B3-468E-4728-9C8864C1F8AB}"/>
                </a:ext>
              </a:extLst>
            </p:cNvPr>
            <p:cNvSpPr/>
            <p:nvPr/>
          </p:nvSpPr>
          <p:spPr bwMode="auto">
            <a:xfrm rot="11034639">
              <a:off x="2101440" y="3324380"/>
              <a:ext cx="2037144" cy="1141292"/>
            </a:xfrm>
            <a:custGeom>
              <a:avLst/>
              <a:gdLst>
                <a:gd name="connsiteX0" fmla="*/ 0 w 2037144"/>
                <a:gd name="connsiteY0" fmla="*/ 1141292 h 1141292"/>
                <a:gd name="connsiteX1" fmla="*/ 775504 w 2037144"/>
                <a:gd name="connsiteY1" fmla="*/ 169018 h 1141292"/>
                <a:gd name="connsiteX2" fmla="*/ 2037144 w 2037144"/>
                <a:gd name="connsiteY2" fmla="*/ 6973 h 114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7144" h="1141292">
                  <a:moveTo>
                    <a:pt x="0" y="1141292"/>
                  </a:moveTo>
                  <a:cubicBezTo>
                    <a:pt x="217990" y="749681"/>
                    <a:pt x="435980" y="358071"/>
                    <a:pt x="775504" y="169018"/>
                  </a:cubicBezTo>
                  <a:cubicBezTo>
                    <a:pt x="1115028" y="-20035"/>
                    <a:pt x="1576086" y="-6531"/>
                    <a:pt x="2037144" y="6973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65" charset="0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5EEFCAD-4225-DF1D-7AC5-149FFC39AB14}"/>
                </a:ext>
              </a:extLst>
            </p:cNvPr>
            <p:cNvSpPr/>
            <p:nvPr/>
          </p:nvSpPr>
          <p:spPr bwMode="auto">
            <a:xfrm>
              <a:off x="2960146" y="4165003"/>
              <a:ext cx="338362" cy="344917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3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8145809-1136-2208-5B21-217A17F56B29}"/>
              </a:ext>
            </a:extLst>
          </p:cNvPr>
          <p:cNvGrpSpPr/>
          <p:nvPr/>
        </p:nvGrpSpPr>
        <p:grpSpPr>
          <a:xfrm>
            <a:off x="1109831" y="4143488"/>
            <a:ext cx="600635" cy="568212"/>
            <a:chOff x="1109831" y="4143488"/>
            <a:chExt cx="600635" cy="568212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11FBB7C-0ADD-93A4-8054-904CEABC8640}"/>
                </a:ext>
              </a:extLst>
            </p:cNvPr>
            <p:cNvSpPr/>
            <p:nvPr/>
          </p:nvSpPr>
          <p:spPr bwMode="auto">
            <a:xfrm>
              <a:off x="1120775" y="4307233"/>
              <a:ext cx="589691" cy="404467"/>
            </a:xfrm>
            <a:custGeom>
              <a:avLst/>
              <a:gdLst>
                <a:gd name="connsiteX0" fmla="*/ 0 w 591671"/>
                <a:gd name="connsiteY0" fmla="*/ 436889 h 436889"/>
                <a:gd name="connsiteX1" fmla="*/ 172123 w 591671"/>
                <a:gd name="connsiteY1" fmla="*/ 49614 h 436889"/>
                <a:gd name="connsiteX2" fmla="*/ 591671 w 591671"/>
                <a:gd name="connsiteY2" fmla="*/ 17341 h 43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1671" h="436889">
                  <a:moveTo>
                    <a:pt x="0" y="436889"/>
                  </a:moveTo>
                  <a:cubicBezTo>
                    <a:pt x="36755" y="278214"/>
                    <a:pt x="73511" y="119539"/>
                    <a:pt x="172123" y="49614"/>
                  </a:cubicBezTo>
                  <a:cubicBezTo>
                    <a:pt x="270735" y="-20311"/>
                    <a:pt x="431203" y="-1485"/>
                    <a:pt x="591671" y="1734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65" charset="0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C675EB4-806D-4B69-5E19-0CE1CBB0E0D9}"/>
                </a:ext>
              </a:extLst>
            </p:cNvPr>
            <p:cNvSpPr/>
            <p:nvPr/>
          </p:nvSpPr>
          <p:spPr bwMode="auto">
            <a:xfrm>
              <a:off x="1109831" y="4143488"/>
              <a:ext cx="338362" cy="344917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3554ADE-77A2-B249-CABB-8FC91A3A97FE}"/>
              </a:ext>
            </a:extLst>
          </p:cNvPr>
          <p:cNvGrpSpPr/>
          <p:nvPr/>
        </p:nvGrpSpPr>
        <p:grpSpPr>
          <a:xfrm>
            <a:off x="1736838" y="4232249"/>
            <a:ext cx="281651" cy="416687"/>
            <a:chOff x="2438400" y="4953000"/>
            <a:chExt cx="304800" cy="533400"/>
          </a:xfrm>
        </p:grpSpPr>
        <p:sp>
          <p:nvSpPr>
            <p:cNvPr id="27" name="AutoShape 53">
              <a:extLst>
                <a:ext uri="{FF2B5EF4-FFF2-40B4-BE49-F238E27FC236}">
                  <a16:creationId xmlns:a16="http://schemas.microsoft.com/office/drawing/2014/main" id="{795BE42D-033A-FDFE-3476-0A357C7EF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5257800"/>
              <a:ext cx="304800" cy="22860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28" name="AutoShape 54">
              <a:extLst>
                <a:ext uri="{FF2B5EF4-FFF2-40B4-BE49-F238E27FC236}">
                  <a16:creationId xmlns:a16="http://schemas.microsoft.com/office/drawing/2014/main" id="{CCB333D5-7A23-DE1C-6C36-B5F8E0B24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5105400"/>
              <a:ext cx="304800" cy="228600"/>
            </a:xfrm>
            <a:prstGeom prst="can">
              <a:avLst>
                <a:gd name="adj" fmla="val 50000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29" name="AutoShape 55">
              <a:extLst>
                <a:ext uri="{FF2B5EF4-FFF2-40B4-BE49-F238E27FC236}">
                  <a16:creationId xmlns:a16="http://schemas.microsoft.com/office/drawing/2014/main" id="{83B54AFA-EA41-F7AB-6CE4-410D916E7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4953000"/>
              <a:ext cx="304800" cy="22860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B15792-CE7A-C0E6-43E8-E2A2E142994A}"/>
              </a:ext>
            </a:extLst>
          </p:cNvPr>
          <p:cNvGrpSpPr/>
          <p:nvPr/>
        </p:nvGrpSpPr>
        <p:grpSpPr>
          <a:xfrm>
            <a:off x="1271195" y="4497733"/>
            <a:ext cx="596098" cy="654247"/>
            <a:chOff x="1271195" y="4497733"/>
            <a:chExt cx="596098" cy="654247"/>
          </a:xfrm>
        </p:grpSpPr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E089C306-23EF-B8C1-AA14-47E0A04FF17B}"/>
                </a:ext>
              </a:extLst>
            </p:cNvPr>
            <p:cNvSpPr/>
            <p:nvPr/>
          </p:nvSpPr>
          <p:spPr bwMode="auto">
            <a:xfrm rot="11211320">
              <a:off x="1271195" y="4497733"/>
              <a:ext cx="591671" cy="436889"/>
            </a:xfrm>
            <a:custGeom>
              <a:avLst/>
              <a:gdLst>
                <a:gd name="connsiteX0" fmla="*/ 0 w 591671"/>
                <a:gd name="connsiteY0" fmla="*/ 436889 h 436889"/>
                <a:gd name="connsiteX1" fmla="*/ 172123 w 591671"/>
                <a:gd name="connsiteY1" fmla="*/ 49614 h 436889"/>
                <a:gd name="connsiteX2" fmla="*/ 591671 w 591671"/>
                <a:gd name="connsiteY2" fmla="*/ 17341 h 43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1671" h="436889">
                  <a:moveTo>
                    <a:pt x="0" y="436889"/>
                  </a:moveTo>
                  <a:cubicBezTo>
                    <a:pt x="36755" y="278214"/>
                    <a:pt x="73511" y="119539"/>
                    <a:pt x="172123" y="49614"/>
                  </a:cubicBezTo>
                  <a:cubicBezTo>
                    <a:pt x="270735" y="-20311"/>
                    <a:pt x="431203" y="-1485"/>
                    <a:pt x="591671" y="17341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65" charset="0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50CE557-14EB-46D9-DA17-19C33ABC6DB5}"/>
                </a:ext>
              </a:extLst>
            </p:cNvPr>
            <p:cNvSpPr/>
            <p:nvPr/>
          </p:nvSpPr>
          <p:spPr bwMode="auto">
            <a:xfrm>
              <a:off x="1528931" y="4807063"/>
              <a:ext cx="338362" cy="344917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4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FE1D63-151D-6B25-AAAC-3E706F97E59D}"/>
              </a:ext>
            </a:extLst>
          </p:cNvPr>
          <p:cNvGrpSpPr/>
          <p:nvPr/>
        </p:nvGrpSpPr>
        <p:grpSpPr>
          <a:xfrm>
            <a:off x="946142" y="3160889"/>
            <a:ext cx="1187458" cy="1546578"/>
            <a:chOff x="946142" y="3160889"/>
            <a:chExt cx="1187458" cy="1546578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FD0AB55-5D75-8DB3-72B3-CFB52E8C7F58}"/>
                </a:ext>
              </a:extLst>
            </p:cNvPr>
            <p:cNvSpPr/>
            <p:nvPr/>
          </p:nvSpPr>
          <p:spPr bwMode="auto">
            <a:xfrm>
              <a:off x="970988" y="3160889"/>
              <a:ext cx="1162612" cy="1546578"/>
            </a:xfrm>
            <a:custGeom>
              <a:avLst/>
              <a:gdLst>
                <a:gd name="connsiteX0" fmla="*/ 78879 w 1162612"/>
                <a:gd name="connsiteY0" fmla="*/ 1546578 h 1546578"/>
                <a:gd name="connsiteX1" fmla="*/ 112745 w 1162612"/>
                <a:gd name="connsiteY1" fmla="*/ 361244 h 1546578"/>
                <a:gd name="connsiteX2" fmla="*/ 1162612 w 1162612"/>
                <a:gd name="connsiteY2" fmla="*/ 0 h 154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2612" h="1546578">
                  <a:moveTo>
                    <a:pt x="78879" y="1546578"/>
                  </a:moveTo>
                  <a:cubicBezTo>
                    <a:pt x="5501" y="1082792"/>
                    <a:pt x="-67877" y="619007"/>
                    <a:pt x="112745" y="361244"/>
                  </a:cubicBezTo>
                  <a:cubicBezTo>
                    <a:pt x="293367" y="103481"/>
                    <a:pt x="727989" y="51740"/>
                    <a:pt x="1162612" y="0"/>
                  </a:cubicBezTo>
                </a:path>
              </a:pathLst>
            </a:custGeom>
            <a:noFill/>
            <a:ln w="2857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arrow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65" charset="0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D61060F-818C-4EA5-BF57-560F89E933BB}"/>
                </a:ext>
              </a:extLst>
            </p:cNvPr>
            <p:cNvSpPr/>
            <p:nvPr/>
          </p:nvSpPr>
          <p:spPr bwMode="auto">
            <a:xfrm>
              <a:off x="946142" y="3256541"/>
              <a:ext cx="338362" cy="344917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5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56AED1C-4859-E5C5-1596-F061131CD004}"/>
              </a:ext>
            </a:extLst>
          </p:cNvPr>
          <p:cNvSpPr txBox="1"/>
          <p:nvPr/>
        </p:nvSpPr>
        <p:spPr>
          <a:xfrm>
            <a:off x="203200" y="5779911"/>
            <a:ext cx="873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1-4: user host queries for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  <a:hlinkClick r:id="rId7"/>
              </a:rPr>
              <a:t>www.ucla.edu’s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IP address, gets back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IP address for AWS server-A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5: user host connects to AWS server-A to fetch the page</a:t>
            </a:r>
          </a:p>
        </p:txBody>
      </p:sp>
    </p:spTree>
    <p:extLst>
      <p:ext uri="{BB962C8B-B14F-4D97-AF65-F5344CB8AC3E}">
        <p14:creationId xmlns:p14="http://schemas.microsoft.com/office/powerpoint/2010/main" val="222893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8350-74E1-FE41-BB3E-5222A9DB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cs118.org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0466-7938-5641-A069-0BBFEB87A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rgbClr val="0432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cs118.org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buys </a:t>
            </a:r>
            <a:r>
              <a:rPr lang="en-US" sz="2800" dirty="0">
                <a:solidFill>
                  <a:srgbClr val="0048DA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Cloudflare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service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(domain and CDN)</a:t>
            </a:r>
          </a:p>
          <a:p>
            <a:pPr lvl="1"/>
            <a:r>
              <a:rPr lang="en-US" dirty="0">
                <a:solidFill>
                  <a:srgbClr val="0048DA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Cloudflare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provides authoritative DNS servers for </a:t>
            </a:r>
            <a:r>
              <a:rPr lang="en-US" dirty="0">
                <a:solidFill>
                  <a:srgbClr val="0048DA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cs118.org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When </a:t>
            </a:r>
            <a:r>
              <a:rPr lang="en-US" dirty="0">
                <a:solidFill>
                  <a:srgbClr val="0048DA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Cloudflare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DNS server receives a DNS query: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Get the source IP address from the query message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Use the address to estimate the user location, then return the IP address of a nearby CDN box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cs118.org</a:t>
            </a:r>
            <a:r>
              <a:rPr lang="en-US" dirty="0">
                <a:solidFill>
                  <a:srgbClr val="0048DA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turns on HTTPS?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Share the crypto key with </a:t>
            </a:r>
            <a:r>
              <a:rPr lang="en-US" dirty="0">
                <a:solidFill>
                  <a:srgbClr val="0048DA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Cloudflare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to make a browser believe it’s connected to </a:t>
            </a:r>
            <a:r>
              <a:rPr lang="en-US" dirty="0">
                <a:solidFill>
                  <a:srgbClr val="0048DA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cs118.org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itchFamily="2" charset="2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What if some CDN box is overloaded?  Or crashed?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47A2E-3303-6B45-9462-4A4A3DC83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Winter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A5453-B22C-E946-82FA-5729143F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FFD-1E35-F140-9D03-D654F913A9FE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8" name="Picture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9F681AF-D0CE-61AC-55AC-E34875A3C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44" y="0"/>
            <a:ext cx="8710327" cy="42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2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0279F3-3662-F846-9E81-98F11E3F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DNS for load balancing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BC2C1-0A14-E144-9B6E-F8E485FB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7" y="935279"/>
            <a:ext cx="8915534" cy="166822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Common practice by CDN servers</a:t>
            </a:r>
          </a:p>
          <a:p>
            <a:pPr>
              <a:spcBef>
                <a:spcPts val="1200"/>
              </a:spcBef>
            </a:pPr>
            <a:r>
              <a:rPr lang="en-US" dirty="0"/>
              <a:t>Assign a very short TTL for the final </a:t>
            </a:r>
            <a:r>
              <a:rPr lang="en-US" sz="2400" dirty="0"/>
              <a:t>(DNS lookup)</a:t>
            </a:r>
            <a:r>
              <a:rPr lang="en-US" dirty="0"/>
              <a:t> result, to avoid it being cached for long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7B29E-B70D-0245-A729-11BD43E4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Winter 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E6067-DFBF-0542-8146-E9FC9D29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87FFD-1E35-F140-9D03-D654F913A9F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21E02-05CB-CF4F-A958-E1682BBB03B6}"/>
              </a:ext>
            </a:extLst>
          </p:cNvPr>
          <p:cNvSpPr txBox="1"/>
          <p:nvPr/>
        </p:nvSpPr>
        <p:spPr>
          <a:xfrm>
            <a:off x="640864" y="2736616"/>
            <a:ext cx="8045936" cy="3804118"/>
          </a:xfrm>
          <a:prstGeom prst="rect">
            <a:avLst/>
          </a:prstGeom>
          <a:noFill/>
          <a:ln>
            <a:solidFill>
              <a:srgbClr val="9411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tianyuan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 </a:t>
            </a:r>
            <a:r>
              <a:rPr lang="en-US" dirty="0">
                <a:solidFill>
                  <a:srgbClr val="0048DA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dig cs118.org a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QUESTION SECTION: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;cs118.org. IN A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;; ANSWER SECTION: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cs118.org. 75 IN A 104.21.48.1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cs118.org. 75 IN A 104.21.64.1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cs118.org. 75 IN A 104.21.96.1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cs118.org. 75 IN A 104.21.112.1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cs118.org. 75 IN A 104.21.16.1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cs118.org. 75 IN A 104.21.80.1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cs118.org. 75 IN A 104.21.32.1</a:t>
            </a:r>
          </a:p>
        </p:txBody>
      </p:sp>
    </p:spTree>
    <p:extLst>
      <p:ext uri="{BB962C8B-B14F-4D97-AF65-F5344CB8AC3E}">
        <p14:creationId xmlns:p14="http://schemas.microsoft.com/office/powerpoint/2010/main" val="2950605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D17B88-EC3D-4449-9515-7E23FC1D4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DNS and security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1EBFAFD-7CEC-054A-9BEF-3CD48F59FB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80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Title 1">
            <a:extLst>
              <a:ext uri="{FF2B5EF4-FFF2-40B4-BE49-F238E27FC236}">
                <a16:creationId xmlns:a16="http://schemas.microsoft.com/office/drawing/2014/main" id="{FE9185E8-2D7D-8C4F-8CC8-B4939D8D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Attacks to DNS</a:t>
            </a:r>
          </a:p>
        </p:txBody>
      </p:sp>
      <p:sp>
        <p:nvSpPr>
          <p:cNvPr id="172034" name="Content Placeholder 5">
            <a:extLst>
              <a:ext uri="{FF2B5EF4-FFF2-40B4-BE49-F238E27FC236}">
                <a16:creationId xmlns:a16="http://schemas.microsoft.com/office/drawing/2014/main" id="{BECF17E2-6228-4F49-92D5-250CB3527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466" y="967597"/>
            <a:ext cx="8458334" cy="5733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00CC"/>
                </a:solidFill>
              </a:rPr>
              <a:t>Brute force DDoS attacks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flood root servers with queries </a:t>
            </a:r>
            <a:r>
              <a:rPr lang="en-US" altLang="en-US" sz="2400" dirty="0"/>
              <a:t>(so far: not successful)</a:t>
            </a:r>
            <a:endParaRPr lang="en-US" altLang="en-US" dirty="0"/>
          </a:p>
          <a:p>
            <a:pPr>
              <a:spcBef>
                <a:spcPts val="600"/>
              </a:spcBef>
            </a:pPr>
            <a:r>
              <a:rPr lang="en-US" altLang="en-US" dirty="0"/>
              <a:t>flood specific lower level DNS servers</a:t>
            </a:r>
          </a:p>
          <a:p>
            <a:pPr lvl="1"/>
            <a:r>
              <a:rPr lang="en-US" altLang="en-US" dirty="0"/>
              <a:t>some of them not well provisioned</a:t>
            </a:r>
            <a:endParaRPr lang="en-US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CC"/>
                </a:solidFill>
              </a:rPr>
              <a:t>Man-in-middle attacks</a:t>
            </a:r>
          </a:p>
          <a:p>
            <a:pPr>
              <a:spcBef>
                <a:spcPts val="0"/>
              </a:spcBef>
            </a:pPr>
            <a:r>
              <a:rPr lang="en-US" dirty="0"/>
              <a:t>Intercept queries, then send bogus relies to caching resolvers</a:t>
            </a:r>
          </a:p>
          <a:p>
            <a:pPr lvl="1"/>
            <a:r>
              <a:rPr lang="en-US" dirty="0"/>
              <a:t>resulting in </a:t>
            </a:r>
            <a:r>
              <a:rPr lang="en-US" i="1" dirty="0"/>
              <a:t>cache poisoning</a:t>
            </a:r>
          </a:p>
          <a:p>
            <a:r>
              <a:rPr lang="en-US" dirty="0"/>
              <a:t>Other means to achieve </a:t>
            </a:r>
            <a:r>
              <a:rPr lang="en-US" i="1" dirty="0"/>
              <a:t>cache poisoning</a:t>
            </a:r>
            <a:endParaRPr 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9968EC-7A89-0840-A56B-D641B32D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 Neue" pitchFamily="-65" charset="0"/>
                <a:ea typeface="+mn-ea"/>
                <a:cs typeface="+mn-cs"/>
              </a:rPr>
              <a:t>CS118 - Winter 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1BC12C-5F21-9F4D-B884-B757610E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628E91-3196-7145-8258-9DB334ABF56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 Neue" pitchFamily="-65" charset="0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 Neue" pitchFamily="-65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32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DNS cache poisoning</a:t>
            </a:r>
          </a:p>
        </p:txBody>
      </p:sp>
      <p:sp>
        <p:nvSpPr>
          <p:cNvPr id="194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CS118 - Winter 2025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4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5E7C7E-154A-FB4E-88B9-5011C14836A9}" type="slidenum"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38</a:t>
            </a:fld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9464" name="Group 3"/>
          <p:cNvGrpSpPr>
            <a:grpSpLocks/>
          </p:cNvGrpSpPr>
          <p:nvPr/>
        </p:nvGrpSpPr>
        <p:grpSpPr bwMode="auto">
          <a:xfrm>
            <a:off x="7445375" y="2447925"/>
            <a:ext cx="1147763" cy="1108075"/>
            <a:chOff x="1552" y="3430"/>
            <a:chExt cx="796" cy="791"/>
          </a:xfrm>
        </p:grpSpPr>
        <p:sp>
          <p:nvSpPr>
            <p:cNvPr id="19500" name="Freeform 4"/>
            <p:cNvSpPr>
              <a:spLocks/>
            </p:cNvSpPr>
            <p:nvPr/>
          </p:nvSpPr>
          <p:spPr bwMode="auto">
            <a:xfrm>
              <a:off x="1552" y="3862"/>
              <a:ext cx="306" cy="158"/>
            </a:xfrm>
            <a:custGeom>
              <a:avLst/>
              <a:gdLst>
                <a:gd name="T0" fmla="*/ 38 w 306"/>
                <a:gd name="T1" fmla="*/ 4 h 158"/>
                <a:gd name="T2" fmla="*/ 12 w 306"/>
                <a:gd name="T3" fmla="*/ 6 h 158"/>
                <a:gd name="T4" fmla="*/ 0 w 306"/>
                <a:gd name="T5" fmla="*/ 26 h 158"/>
                <a:gd name="T6" fmla="*/ 70 w 306"/>
                <a:gd name="T7" fmla="*/ 72 h 158"/>
                <a:gd name="T8" fmla="*/ 104 w 306"/>
                <a:gd name="T9" fmla="*/ 72 h 158"/>
                <a:gd name="T10" fmla="*/ 128 w 306"/>
                <a:gd name="T11" fmla="*/ 66 h 158"/>
                <a:gd name="T12" fmla="*/ 154 w 306"/>
                <a:gd name="T13" fmla="*/ 98 h 158"/>
                <a:gd name="T14" fmla="*/ 186 w 306"/>
                <a:gd name="T15" fmla="*/ 128 h 158"/>
                <a:gd name="T16" fmla="*/ 204 w 306"/>
                <a:gd name="T17" fmla="*/ 146 h 158"/>
                <a:gd name="T18" fmla="*/ 222 w 306"/>
                <a:gd name="T19" fmla="*/ 158 h 158"/>
                <a:gd name="T20" fmla="*/ 280 w 306"/>
                <a:gd name="T21" fmla="*/ 146 h 158"/>
                <a:gd name="T22" fmla="*/ 300 w 306"/>
                <a:gd name="T23" fmla="*/ 126 h 158"/>
                <a:gd name="T24" fmla="*/ 306 w 306"/>
                <a:gd name="T25" fmla="*/ 108 h 158"/>
                <a:gd name="T26" fmla="*/ 294 w 306"/>
                <a:gd name="T27" fmla="*/ 72 h 158"/>
                <a:gd name="T28" fmla="*/ 240 w 306"/>
                <a:gd name="T29" fmla="*/ 86 h 158"/>
                <a:gd name="T30" fmla="*/ 214 w 306"/>
                <a:gd name="T31" fmla="*/ 82 h 158"/>
                <a:gd name="T32" fmla="*/ 198 w 306"/>
                <a:gd name="T33" fmla="*/ 68 h 158"/>
                <a:gd name="T34" fmla="*/ 104 w 306"/>
                <a:gd name="T35" fmla="*/ 18 h 158"/>
                <a:gd name="T36" fmla="*/ 76 w 306"/>
                <a:gd name="T37" fmla="*/ 2 h 158"/>
                <a:gd name="T38" fmla="*/ 76 w 306"/>
                <a:gd name="T39" fmla="*/ 16 h 158"/>
                <a:gd name="T40" fmla="*/ 80 w 306"/>
                <a:gd name="T41" fmla="*/ 28 h 158"/>
                <a:gd name="T42" fmla="*/ 78 w 306"/>
                <a:gd name="T43" fmla="*/ 36 h 158"/>
                <a:gd name="T44" fmla="*/ 64 w 306"/>
                <a:gd name="T45" fmla="*/ 30 h 158"/>
                <a:gd name="T46" fmla="*/ 26 w 306"/>
                <a:gd name="T47" fmla="*/ 0 h 15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06"/>
                <a:gd name="T73" fmla="*/ 0 h 158"/>
                <a:gd name="T74" fmla="*/ 306 w 306"/>
                <a:gd name="T75" fmla="*/ 158 h 15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06" h="158">
                  <a:moveTo>
                    <a:pt x="38" y="4"/>
                  </a:moveTo>
                  <a:cubicBezTo>
                    <a:pt x="27" y="1"/>
                    <a:pt x="21" y="2"/>
                    <a:pt x="12" y="6"/>
                  </a:cubicBezTo>
                  <a:cubicBezTo>
                    <a:pt x="7" y="12"/>
                    <a:pt x="2" y="18"/>
                    <a:pt x="0" y="26"/>
                  </a:cubicBezTo>
                  <a:cubicBezTo>
                    <a:pt x="6" y="74"/>
                    <a:pt x="28" y="67"/>
                    <a:pt x="70" y="72"/>
                  </a:cubicBezTo>
                  <a:cubicBezTo>
                    <a:pt x="82" y="76"/>
                    <a:pt x="91" y="76"/>
                    <a:pt x="104" y="72"/>
                  </a:cubicBezTo>
                  <a:cubicBezTo>
                    <a:pt x="111" y="61"/>
                    <a:pt x="114" y="64"/>
                    <a:pt x="128" y="66"/>
                  </a:cubicBezTo>
                  <a:cubicBezTo>
                    <a:pt x="139" y="73"/>
                    <a:pt x="144" y="88"/>
                    <a:pt x="154" y="98"/>
                  </a:cubicBezTo>
                  <a:cubicBezTo>
                    <a:pt x="164" y="108"/>
                    <a:pt x="175" y="117"/>
                    <a:pt x="186" y="128"/>
                  </a:cubicBezTo>
                  <a:cubicBezTo>
                    <a:pt x="192" y="134"/>
                    <a:pt x="196" y="140"/>
                    <a:pt x="204" y="146"/>
                  </a:cubicBezTo>
                  <a:cubicBezTo>
                    <a:pt x="209" y="150"/>
                    <a:pt x="222" y="158"/>
                    <a:pt x="222" y="158"/>
                  </a:cubicBezTo>
                  <a:cubicBezTo>
                    <a:pt x="241" y="154"/>
                    <a:pt x="260" y="150"/>
                    <a:pt x="280" y="146"/>
                  </a:cubicBezTo>
                  <a:cubicBezTo>
                    <a:pt x="289" y="139"/>
                    <a:pt x="296" y="137"/>
                    <a:pt x="300" y="126"/>
                  </a:cubicBezTo>
                  <a:cubicBezTo>
                    <a:pt x="302" y="120"/>
                    <a:pt x="306" y="108"/>
                    <a:pt x="306" y="108"/>
                  </a:cubicBezTo>
                  <a:cubicBezTo>
                    <a:pt x="302" y="94"/>
                    <a:pt x="306" y="80"/>
                    <a:pt x="294" y="72"/>
                  </a:cubicBezTo>
                  <a:cubicBezTo>
                    <a:pt x="275" y="74"/>
                    <a:pt x="256" y="75"/>
                    <a:pt x="240" y="86"/>
                  </a:cubicBezTo>
                  <a:cubicBezTo>
                    <a:pt x="231" y="85"/>
                    <a:pt x="221" y="86"/>
                    <a:pt x="214" y="82"/>
                  </a:cubicBezTo>
                  <a:cubicBezTo>
                    <a:pt x="206" y="76"/>
                    <a:pt x="206" y="70"/>
                    <a:pt x="198" y="68"/>
                  </a:cubicBezTo>
                  <a:cubicBezTo>
                    <a:pt x="174" y="44"/>
                    <a:pt x="137" y="22"/>
                    <a:pt x="104" y="18"/>
                  </a:cubicBezTo>
                  <a:cubicBezTo>
                    <a:pt x="95" y="11"/>
                    <a:pt x="85" y="8"/>
                    <a:pt x="76" y="2"/>
                  </a:cubicBezTo>
                  <a:cubicBezTo>
                    <a:pt x="73" y="9"/>
                    <a:pt x="73" y="6"/>
                    <a:pt x="76" y="16"/>
                  </a:cubicBezTo>
                  <a:cubicBezTo>
                    <a:pt x="77" y="20"/>
                    <a:pt x="80" y="28"/>
                    <a:pt x="80" y="28"/>
                  </a:cubicBezTo>
                  <a:cubicBezTo>
                    <a:pt x="79" y="30"/>
                    <a:pt x="80" y="34"/>
                    <a:pt x="78" y="36"/>
                  </a:cubicBezTo>
                  <a:cubicBezTo>
                    <a:pt x="75" y="37"/>
                    <a:pt x="65" y="31"/>
                    <a:pt x="64" y="30"/>
                  </a:cubicBezTo>
                  <a:cubicBezTo>
                    <a:pt x="45" y="11"/>
                    <a:pt x="50" y="12"/>
                    <a:pt x="26" y="0"/>
                  </a:cubicBezTo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01" name="Freeform 5"/>
            <p:cNvSpPr>
              <a:spLocks/>
            </p:cNvSpPr>
            <p:nvPr/>
          </p:nvSpPr>
          <p:spPr bwMode="auto">
            <a:xfrm>
              <a:off x="2070" y="3646"/>
              <a:ext cx="278" cy="370"/>
            </a:xfrm>
            <a:custGeom>
              <a:avLst/>
              <a:gdLst>
                <a:gd name="T0" fmla="*/ 50 w 278"/>
                <a:gd name="T1" fmla="*/ 298 h 370"/>
                <a:gd name="T2" fmla="*/ 12 w 278"/>
                <a:gd name="T3" fmla="*/ 302 h 370"/>
                <a:gd name="T4" fmla="*/ 0 w 278"/>
                <a:gd name="T5" fmla="*/ 334 h 370"/>
                <a:gd name="T6" fmla="*/ 36 w 278"/>
                <a:gd name="T7" fmla="*/ 370 h 370"/>
                <a:gd name="T8" fmla="*/ 58 w 278"/>
                <a:gd name="T9" fmla="*/ 362 h 370"/>
                <a:gd name="T10" fmla="*/ 132 w 278"/>
                <a:gd name="T11" fmla="*/ 326 h 370"/>
                <a:gd name="T12" fmla="*/ 186 w 278"/>
                <a:gd name="T13" fmla="*/ 272 h 370"/>
                <a:gd name="T14" fmla="*/ 224 w 278"/>
                <a:gd name="T15" fmla="*/ 212 h 370"/>
                <a:gd name="T16" fmla="*/ 278 w 278"/>
                <a:gd name="T17" fmla="*/ 108 h 370"/>
                <a:gd name="T18" fmla="*/ 274 w 278"/>
                <a:gd name="T19" fmla="*/ 70 h 370"/>
                <a:gd name="T20" fmla="*/ 192 w 278"/>
                <a:gd name="T21" fmla="*/ 0 h 370"/>
                <a:gd name="T22" fmla="*/ 158 w 278"/>
                <a:gd name="T23" fmla="*/ 4 h 370"/>
                <a:gd name="T24" fmla="*/ 140 w 278"/>
                <a:gd name="T25" fmla="*/ 10 h 370"/>
                <a:gd name="T26" fmla="*/ 110 w 278"/>
                <a:gd name="T27" fmla="*/ 52 h 370"/>
                <a:gd name="T28" fmla="*/ 154 w 278"/>
                <a:gd name="T29" fmla="*/ 98 h 370"/>
                <a:gd name="T30" fmla="*/ 178 w 278"/>
                <a:gd name="T31" fmla="*/ 112 h 370"/>
                <a:gd name="T32" fmla="*/ 190 w 278"/>
                <a:gd name="T33" fmla="*/ 116 h 370"/>
                <a:gd name="T34" fmla="*/ 218 w 278"/>
                <a:gd name="T35" fmla="*/ 114 h 370"/>
                <a:gd name="T36" fmla="*/ 200 w 278"/>
                <a:gd name="T37" fmla="*/ 108 h 370"/>
                <a:gd name="T38" fmla="*/ 176 w 278"/>
                <a:gd name="T39" fmla="*/ 92 h 370"/>
                <a:gd name="T40" fmla="*/ 164 w 278"/>
                <a:gd name="T41" fmla="*/ 88 h 370"/>
                <a:gd name="T42" fmla="*/ 156 w 278"/>
                <a:gd name="T43" fmla="*/ 82 h 370"/>
                <a:gd name="T44" fmla="*/ 150 w 278"/>
                <a:gd name="T45" fmla="*/ 80 h 370"/>
                <a:gd name="T46" fmla="*/ 138 w 278"/>
                <a:gd name="T47" fmla="*/ 72 h 370"/>
                <a:gd name="T48" fmla="*/ 130 w 278"/>
                <a:gd name="T49" fmla="*/ 60 h 370"/>
                <a:gd name="T50" fmla="*/ 176 w 278"/>
                <a:gd name="T51" fmla="*/ 28 h 370"/>
                <a:gd name="T52" fmla="*/ 202 w 278"/>
                <a:gd name="T53" fmla="*/ 30 h 370"/>
                <a:gd name="T54" fmla="*/ 254 w 278"/>
                <a:gd name="T55" fmla="*/ 98 h 370"/>
                <a:gd name="T56" fmla="*/ 186 w 278"/>
                <a:gd name="T57" fmla="*/ 224 h 370"/>
                <a:gd name="T58" fmla="*/ 168 w 278"/>
                <a:gd name="T59" fmla="*/ 238 h 370"/>
                <a:gd name="T60" fmla="*/ 138 w 278"/>
                <a:gd name="T61" fmla="*/ 272 h 370"/>
                <a:gd name="T62" fmla="*/ 92 w 278"/>
                <a:gd name="T63" fmla="*/ 304 h 370"/>
                <a:gd name="T64" fmla="*/ 50 w 278"/>
                <a:gd name="T65" fmla="*/ 298 h 37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78"/>
                <a:gd name="T100" fmla="*/ 0 h 370"/>
                <a:gd name="T101" fmla="*/ 278 w 278"/>
                <a:gd name="T102" fmla="*/ 370 h 37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78" h="370">
                  <a:moveTo>
                    <a:pt x="50" y="298"/>
                  </a:moveTo>
                  <a:cubicBezTo>
                    <a:pt x="37" y="289"/>
                    <a:pt x="23" y="294"/>
                    <a:pt x="12" y="302"/>
                  </a:cubicBezTo>
                  <a:cubicBezTo>
                    <a:pt x="5" y="312"/>
                    <a:pt x="2" y="322"/>
                    <a:pt x="0" y="334"/>
                  </a:cubicBezTo>
                  <a:cubicBezTo>
                    <a:pt x="2" y="357"/>
                    <a:pt x="14" y="365"/>
                    <a:pt x="36" y="370"/>
                  </a:cubicBezTo>
                  <a:cubicBezTo>
                    <a:pt x="45" y="368"/>
                    <a:pt x="50" y="367"/>
                    <a:pt x="58" y="362"/>
                  </a:cubicBezTo>
                  <a:cubicBezTo>
                    <a:pt x="74" y="337"/>
                    <a:pt x="109" y="344"/>
                    <a:pt x="132" y="326"/>
                  </a:cubicBezTo>
                  <a:cubicBezTo>
                    <a:pt x="151" y="309"/>
                    <a:pt x="170" y="292"/>
                    <a:pt x="186" y="272"/>
                  </a:cubicBezTo>
                  <a:cubicBezTo>
                    <a:pt x="200" y="253"/>
                    <a:pt x="209" y="230"/>
                    <a:pt x="224" y="212"/>
                  </a:cubicBezTo>
                  <a:cubicBezTo>
                    <a:pt x="248" y="179"/>
                    <a:pt x="268" y="147"/>
                    <a:pt x="278" y="108"/>
                  </a:cubicBezTo>
                  <a:cubicBezTo>
                    <a:pt x="276" y="89"/>
                    <a:pt x="277" y="85"/>
                    <a:pt x="274" y="70"/>
                  </a:cubicBezTo>
                  <a:cubicBezTo>
                    <a:pt x="265" y="25"/>
                    <a:pt x="232" y="10"/>
                    <a:pt x="192" y="0"/>
                  </a:cubicBezTo>
                  <a:cubicBezTo>
                    <a:pt x="190" y="0"/>
                    <a:pt x="160" y="3"/>
                    <a:pt x="158" y="4"/>
                  </a:cubicBezTo>
                  <a:cubicBezTo>
                    <a:pt x="151" y="5"/>
                    <a:pt x="140" y="10"/>
                    <a:pt x="140" y="10"/>
                  </a:cubicBezTo>
                  <a:cubicBezTo>
                    <a:pt x="127" y="22"/>
                    <a:pt x="117" y="36"/>
                    <a:pt x="110" y="52"/>
                  </a:cubicBezTo>
                  <a:cubicBezTo>
                    <a:pt x="115" y="68"/>
                    <a:pt x="137" y="92"/>
                    <a:pt x="154" y="98"/>
                  </a:cubicBezTo>
                  <a:cubicBezTo>
                    <a:pt x="162" y="104"/>
                    <a:pt x="166" y="108"/>
                    <a:pt x="178" y="112"/>
                  </a:cubicBezTo>
                  <a:cubicBezTo>
                    <a:pt x="182" y="113"/>
                    <a:pt x="190" y="116"/>
                    <a:pt x="190" y="116"/>
                  </a:cubicBezTo>
                  <a:cubicBezTo>
                    <a:pt x="199" y="115"/>
                    <a:pt x="209" y="117"/>
                    <a:pt x="218" y="114"/>
                  </a:cubicBezTo>
                  <a:cubicBezTo>
                    <a:pt x="219" y="113"/>
                    <a:pt x="202" y="109"/>
                    <a:pt x="200" y="108"/>
                  </a:cubicBezTo>
                  <a:cubicBezTo>
                    <a:pt x="194" y="104"/>
                    <a:pt x="183" y="94"/>
                    <a:pt x="176" y="92"/>
                  </a:cubicBezTo>
                  <a:cubicBezTo>
                    <a:pt x="172" y="90"/>
                    <a:pt x="164" y="88"/>
                    <a:pt x="164" y="88"/>
                  </a:cubicBezTo>
                  <a:cubicBezTo>
                    <a:pt x="161" y="86"/>
                    <a:pt x="158" y="83"/>
                    <a:pt x="156" y="82"/>
                  </a:cubicBezTo>
                  <a:cubicBezTo>
                    <a:pt x="154" y="80"/>
                    <a:pt x="151" y="81"/>
                    <a:pt x="150" y="80"/>
                  </a:cubicBezTo>
                  <a:cubicBezTo>
                    <a:pt x="145" y="77"/>
                    <a:pt x="138" y="72"/>
                    <a:pt x="138" y="72"/>
                  </a:cubicBezTo>
                  <a:cubicBezTo>
                    <a:pt x="135" y="68"/>
                    <a:pt x="128" y="64"/>
                    <a:pt x="130" y="60"/>
                  </a:cubicBezTo>
                  <a:cubicBezTo>
                    <a:pt x="136" y="40"/>
                    <a:pt x="157" y="31"/>
                    <a:pt x="176" y="28"/>
                  </a:cubicBezTo>
                  <a:cubicBezTo>
                    <a:pt x="184" y="28"/>
                    <a:pt x="193" y="28"/>
                    <a:pt x="202" y="30"/>
                  </a:cubicBezTo>
                  <a:cubicBezTo>
                    <a:pt x="240" y="34"/>
                    <a:pt x="244" y="68"/>
                    <a:pt x="254" y="98"/>
                  </a:cubicBezTo>
                  <a:cubicBezTo>
                    <a:pt x="237" y="146"/>
                    <a:pt x="225" y="189"/>
                    <a:pt x="186" y="224"/>
                  </a:cubicBezTo>
                  <a:cubicBezTo>
                    <a:pt x="169" y="238"/>
                    <a:pt x="180" y="233"/>
                    <a:pt x="168" y="238"/>
                  </a:cubicBezTo>
                  <a:cubicBezTo>
                    <a:pt x="160" y="249"/>
                    <a:pt x="148" y="261"/>
                    <a:pt x="138" y="272"/>
                  </a:cubicBezTo>
                  <a:cubicBezTo>
                    <a:pt x="131" y="292"/>
                    <a:pt x="111" y="300"/>
                    <a:pt x="92" y="304"/>
                  </a:cubicBezTo>
                  <a:cubicBezTo>
                    <a:pt x="76" y="302"/>
                    <a:pt x="64" y="302"/>
                    <a:pt x="50" y="298"/>
                  </a:cubicBez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02" name="Freeform 6"/>
            <p:cNvSpPr>
              <a:spLocks/>
            </p:cNvSpPr>
            <p:nvPr/>
          </p:nvSpPr>
          <p:spPr bwMode="auto">
            <a:xfrm flipH="1">
              <a:off x="1672" y="3430"/>
              <a:ext cx="158" cy="200"/>
            </a:xfrm>
            <a:custGeom>
              <a:avLst/>
              <a:gdLst>
                <a:gd name="T0" fmla="*/ 32 w 158"/>
                <a:gd name="T1" fmla="*/ 134 h 200"/>
                <a:gd name="T2" fmla="*/ 8 w 158"/>
                <a:gd name="T3" fmla="*/ 144 h 200"/>
                <a:gd name="T4" fmla="*/ 2 w 158"/>
                <a:gd name="T5" fmla="*/ 162 h 200"/>
                <a:gd name="T6" fmla="*/ 0 w 158"/>
                <a:gd name="T7" fmla="*/ 168 h 200"/>
                <a:gd name="T8" fmla="*/ 14 w 158"/>
                <a:gd name="T9" fmla="*/ 190 h 200"/>
                <a:gd name="T10" fmla="*/ 30 w 158"/>
                <a:gd name="T11" fmla="*/ 200 h 200"/>
                <a:gd name="T12" fmla="*/ 144 w 158"/>
                <a:gd name="T13" fmla="*/ 104 h 200"/>
                <a:gd name="T14" fmla="*/ 158 w 158"/>
                <a:gd name="T15" fmla="*/ 38 h 200"/>
                <a:gd name="T16" fmla="*/ 126 w 158"/>
                <a:gd name="T17" fmla="*/ 0 h 200"/>
                <a:gd name="T18" fmla="*/ 138 w 158"/>
                <a:gd name="T19" fmla="*/ 40 h 200"/>
                <a:gd name="T20" fmla="*/ 106 w 158"/>
                <a:gd name="T21" fmla="*/ 118 h 200"/>
                <a:gd name="T22" fmla="*/ 86 w 158"/>
                <a:gd name="T23" fmla="*/ 132 h 200"/>
                <a:gd name="T24" fmla="*/ 68 w 158"/>
                <a:gd name="T25" fmla="*/ 138 h 200"/>
                <a:gd name="T26" fmla="*/ 32 w 158"/>
                <a:gd name="T27" fmla="*/ 134 h 2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58"/>
                <a:gd name="T43" fmla="*/ 0 h 200"/>
                <a:gd name="T44" fmla="*/ 158 w 158"/>
                <a:gd name="T45" fmla="*/ 200 h 2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58" h="200">
                  <a:moveTo>
                    <a:pt x="32" y="134"/>
                  </a:moveTo>
                  <a:cubicBezTo>
                    <a:pt x="21" y="130"/>
                    <a:pt x="15" y="136"/>
                    <a:pt x="8" y="144"/>
                  </a:cubicBezTo>
                  <a:cubicBezTo>
                    <a:pt x="8" y="144"/>
                    <a:pt x="3" y="158"/>
                    <a:pt x="2" y="162"/>
                  </a:cubicBezTo>
                  <a:cubicBezTo>
                    <a:pt x="1" y="164"/>
                    <a:pt x="0" y="168"/>
                    <a:pt x="0" y="168"/>
                  </a:cubicBezTo>
                  <a:cubicBezTo>
                    <a:pt x="5" y="176"/>
                    <a:pt x="5" y="184"/>
                    <a:pt x="14" y="190"/>
                  </a:cubicBezTo>
                  <a:cubicBezTo>
                    <a:pt x="17" y="195"/>
                    <a:pt x="30" y="200"/>
                    <a:pt x="30" y="200"/>
                  </a:cubicBezTo>
                  <a:cubicBezTo>
                    <a:pt x="68" y="192"/>
                    <a:pt x="126" y="139"/>
                    <a:pt x="144" y="104"/>
                  </a:cubicBezTo>
                  <a:cubicBezTo>
                    <a:pt x="148" y="81"/>
                    <a:pt x="154" y="61"/>
                    <a:pt x="158" y="38"/>
                  </a:cubicBezTo>
                  <a:cubicBezTo>
                    <a:pt x="153" y="13"/>
                    <a:pt x="150" y="7"/>
                    <a:pt x="126" y="0"/>
                  </a:cubicBezTo>
                  <a:cubicBezTo>
                    <a:pt x="130" y="13"/>
                    <a:pt x="134" y="26"/>
                    <a:pt x="138" y="40"/>
                  </a:cubicBezTo>
                  <a:cubicBezTo>
                    <a:pt x="135" y="64"/>
                    <a:pt x="126" y="100"/>
                    <a:pt x="106" y="118"/>
                  </a:cubicBezTo>
                  <a:cubicBezTo>
                    <a:pt x="103" y="120"/>
                    <a:pt x="87" y="131"/>
                    <a:pt x="86" y="132"/>
                  </a:cubicBezTo>
                  <a:cubicBezTo>
                    <a:pt x="80" y="134"/>
                    <a:pt x="68" y="138"/>
                    <a:pt x="68" y="138"/>
                  </a:cubicBezTo>
                  <a:cubicBezTo>
                    <a:pt x="39" y="135"/>
                    <a:pt x="51" y="137"/>
                    <a:pt x="32" y="134"/>
                  </a:cubicBez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03" name="Rectangle 7"/>
            <p:cNvSpPr>
              <a:spLocks noChangeArrowheads="1"/>
            </p:cNvSpPr>
            <p:nvPr/>
          </p:nvSpPr>
          <p:spPr bwMode="auto">
            <a:xfrm>
              <a:off x="1777" y="3437"/>
              <a:ext cx="232" cy="784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04" name="Freeform 8"/>
            <p:cNvSpPr>
              <a:spLocks/>
            </p:cNvSpPr>
            <p:nvPr/>
          </p:nvSpPr>
          <p:spPr bwMode="auto">
            <a:xfrm>
              <a:off x="2009" y="3437"/>
              <a:ext cx="160" cy="784"/>
            </a:xfrm>
            <a:custGeom>
              <a:avLst/>
              <a:gdLst>
                <a:gd name="T0" fmla="*/ 0 w 160"/>
                <a:gd name="T1" fmla="*/ 784 h 784"/>
                <a:gd name="T2" fmla="*/ 0 w 160"/>
                <a:gd name="T3" fmla="*/ 0 h 784"/>
                <a:gd name="T4" fmla="*/ 160 w 160"/>
                <a:gd name="T5" fmla="*/ 56 h 784"/>
                <a:gd name="T6" fmla="*/ 160 w 160"/>
                <a:gd name="T7" fmla="*/ 688 h 784"/>
                <a:gd name="T8" fmla="*/ 0 w 160"/>
                <a:gd name="T9" fmla="*/ 784 h 7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784"/>
                <a:gd name="T17" fmla="*/ 160 w 160"/>
                <a:gd name="T18" fmla="*/ 784 h 7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784">
                  <a:moveTo>
                    <a:pt x="0" y="784"/>
                  </a:moveTo>
                  <a:lnTo>
                    <a:pt x="0" y="0"/>
                  </a:lnTo>
                  <a:lnTo>
                    <a:pt x="160" y="56"/>
                  </a:lnTo>
                  <a:lnTo>
                    <a:pt x="160" y="688"/>
                  </a:lnTo>
                  <a:lnTo>
                    <a:pt x="0" y="784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05" name="Rectangle 9"/>
            <p:cNvSpPr>
              <a:spLocks noChangeArrowheads="1"/>
            </p:cNvSpPr>
            <p:nvPr/>
          </p:nvSpPr>
          <p:spPr bwMode="auto">
            <a:xfrm>
              <a:off x="1793" y="3453"/>
              <a:ext cx="192" cy="5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06" name="Freeform 10"/>
            <p:cNvSpPr>
              <a:spLocks/>
            </p:cNvSpPr>
            <p:nvPr/>
          </p:nvSpPr>
          <p:spPr bwMode="auto">
            <a:xfrm>
              <a:off x="1773" y="3433"/>
              <a:ext cx="392" cy="784"/>
            </a:xfrm>
            <a:custGeom>
              <a:avLst/>
              <a:gdLst>
                <a:gd name="T0" fmla="*/ 232 w 392"/>
                <a:gd name="T1" fmla="*/ 784 h 784"/>
                <a:gd name="T2" fmla="*/ 232 w 392"/>
                <a:gd name="T3" fmla="*/ 0 h 784"/>
                <a:gd name="T4" fmla="*/ 0 w 392"/>
                <a:gd name="T5" fmla="*/ 0 h 784"/>
                <a:gd name="T6" fmla="*/ 0 w 392"/>
                <a:gd name="T7" fmla="*/ 784 h 784"/>
                <a:gd name="T8" fmla="*/ 232 w 392"/>
                <a:gd name="T9" fmla="*/ 784 h 784"/>
                <a:gd name="T10" fmla="*/ 232 w 392"/>
                <a:gd name="T11" fmla="*/ 0 h 784"/>
                <a:gd name="T12" fmla="*/ 392 w 392"/>
                <a:gd name="T13" fmla="*/ 56 h 784"/>
                <a:gd name="T14" fmla="*/ 392 w 392"/>
                <a:gd name="T15" fmla="*/ 688 h 784"/>
                <a:gd name="T16" fmla="*/ 232 w 392"/>
                <a:gd name="T17" fmla="*/ 784 h 7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2"/>
                <a:gd name="T28" fmla="*/ 0 h 784"/>
                <a:gd name="T29" fmla="*/ 392 w 392"/>
                <a:gd name="T30" fmla="*/ 784 h 7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2" h="784">
                  <a:moveTo>
                    <a:pt x="232" y="784"/>
                  </a:moveTo>
                  <a:lnTo>
                    <a:pt x="232" y="0"/>
                  </a:lnTo>
                  <a:lnTo>
                    <a:pt x="0" y="0"/>
                  </a:lnTo>
                  <a:lnTo>
                    <a:pt x="0" y="784"/>
                  </a:lnTo>
                  <a:lnTo>
                    <a:pt x="232" y="784"/>
                  </a:lnTo>
                  <a:lnTo>
                    <a:pt x="232" y="0"/>
                  </a:lnTo>
                  <a:lnTo>
                    <a:pt x="392" y="56"/>
                  </a:lnTo>
                  <a:lnTo>
                    <a:pt x="392" y="688"/>
                  </a:lnTo>
                  <a:lnTo>
                    <a:pt x="232" y="78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07" name="Rectangle 11"/>
            <p:cNvSpPr>
              <a:spLocks noChangeArrowheads="1"/>
            </p:cNvSpPr>
            <p:nvPr/>
          </p:nvSpPr>
          <p:spPr bwMode="auto">
            <a:xfrm>
              <a:off x="1789" y="3449"/>
              <a:ext cx="192" cy="5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08" name="Freeform 12"/>
            <p:cNvSpPr>
              <a:spLocks/>
            </p:cNvSpPr>
            <p:nvPr/>
          </p:nvSpPr>
          <p:spPr bwMode="auto">
            <a:xfrm>
              <a:off x="1789" y="3945"/>
              <a:ext cx="184" cy="48"/>
            </a:xfrm>
            <a:custGeom>
              <a:avLst/>
              <a:gdLst>
                <a:gd name="T0" fmla="*/ 184 w 184"/>
                <a:gd name="T1" fmla="*/ 0 h 48"/>
                <a:gd name="T2" fmla="*/ 24 w 184"/>
                <a:gd name="T3" fmla="*/ 0 h 48"/>
                <a:gd name="T4" fmla="*/ 0 w 184"/>
                <a:gd name="T5" fmla="*/ 48 h 48"/>
                <a:gd name="T6" fmla="*/ 0 60000 65536"/>
                <a:gd name="T7" fmla="*/ 0 60000 65536"/>
                <a:gd name="T8" fmla="*/ 0 60000 65536"/>
                <a:gd name="T9" fmla="*/ 0 w 184"/>
                <a:gd name="T10" fmla="*/ 0 h 48"/>
                <a:gd name="T11" fmla="*/ 184 w 1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48">
                  <a:moveTo>
                    <a:pt x="184" y="0"/>
                  </a:moveTo>
                  <a:lnTo>
                    <a:pt x="24" y="0"/>
                  </a:ln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09" name="Freeform 13"/>
            <p:cNvSpPr>
              <a:spLocks/>
            </p:cNvSpPr>
            <p:nvPr/>
          </p:nvSpPr>
          <p:spPr bwMode="auto">
            <a:xfrm>
              <a:off x="1793" y="3565"/>
              <a:ext cx="192" cy="40"/>
            </a:xfrm>
            <a:custGeom>
              <a:avLst/>
              <a:gdLst>
                <a:gd name="T0" fmla="*/ 24 w 192"/>
                <a:gd name="T1" fmla="*/ 0 h 40"/>
                <a:gd name="T2" fmla="*/ 0 w 192"/>
                <a:gd name="T3" fmla="*/ 40 h 40"/>
                <a:gd name="T4" fmla="*/ 192 w 192"/>
                <a:gd name="T5" fmla="*/ 40 h 40"/>
                <a:gd name="T6" fmla="*/ 192 w 192"/>
                <a:gd name="T7" fmla="*/ 0 h 40"/>
                <a:gd name="T8" fmla="*/ 24 w 19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0"/>
                <a:gd name="T17" fmla="*/ 192 w 19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10" name="Freeform 14"/>
            <p:cNvSpPr>
              <a:spLocks/>
            </p:cNvSpPr>
            <p:nvPr/>
          </p:nvSpPr>
          <p:spPr bwMode="auto">
            <a:xfrm>
              <a:off x="1793" y="3605"/>
              <a:ext cx="192" cy="8"/>
            </a:xfrm>
            <a:custGeom>
              <a:avLst/>
              <a:gdLst>
                <a:gd name="T0" fmla="*/ 192 w 192"/>
                <a:gd name="T1" fmla="*/ 0 h 8"/>
                <a:gd name="T2" fmla="*/ 0 w 192"/>
                <a:gd name="T3" fmla="*/ 0 h 8"/>
                <a:gd name="T4" fmla="*/ 24 w 192"/>
                <a:gd name="T5" fmla="*/ 8 h 8"/>
                <a:gd name="T6" fmla="*/ 192 w 192"/>
                <a:gd name="T7" fmla="*/ 8 h 8"/>
                <a:gd name="T8" fmla="*/ 192 w 19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"/>
                <a:gd name="T17" fmla="*/ 192 w 19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11" name="Freeform 15"/>
            <p:cNvSpPr>
              <a:spLocks/>
            </p:cNvSpPr>
            <p:nvPr/>
          </p:nvSpPr>
          <p:spPr bwMode="auto">
            <a:xfrm>
              <a:off x="1793" y="3653"/>
              <a:ext cx="192" cy="40"/>
            </a:xfrm>
            <a:custGeom>
              <a:avLst/>
              <a:gdLst>
                <a:gd name="T0" fmla="*/ 24 w 192"/>
                <a:gd name="T1" fmla="*/ 0 h 40"/>
                <a:gd name="T2" fmla="*/ 0 w 192"/>
                <a:gd name="T3" fmla="*/ 40 h 40"/>
                <a:gd name="T4" fmla="*/ 192 w 192"/>
                <a:gd name="T5" fmla="*/ 40 h 40"/>
                <a:gd name="T6" fmla="*/ 192 w 192"/>
                <a:gd name="T7" fmla="*/ 0 h 40"/>
                <a:gd name="T8" fmla="*/ 24 w 19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0"/>
                <a:gd name="T17" fmla="*/ 192 w 19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12" name="Freeform 16"/>
            <p:cNvSpPr>
              <a:spLocks/>
            </p:cNvSpPr>
            <p:nvPr/>
          </p:nvSpPr>
          <p:spPr bwMode="auto">
            <a:xfrm>
              <a:off x="1789" y="3553"/>
              <a:ext cx="192" cy="48"/>
            </a:xfrm>
            <a:custGeom>
              <a:avLst/>
              <a:gdLst>
                <a:gd name="T0" fmla="*/ 24 w 192"/>
                <a:gd name="T1" fmla="*/ 0 h 48"/>
                <a:gd name="T2" fmla="*/ 0 w 192"/>
                <a:gd name="T3" fmla="*/ 48 h 48"/>
                <a:gd name="T4" fmla="*/ 192 w 192"/>
                <a:gd name="T5" fmla="*/ 48 h 48"/>
                <a:gd name="T6" fmla="*/ 192 w 192"/>
                <a:gd name="T7" fmla="*/ 0 h 48"/>
                <a:gd name="T8" fmla="*/ 24 w 192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8"/>
                <a:gd name="T17" fmla="*/ 192 w 19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13" name="Freeform 17"/>
            <p:cNvSpPr>
              <a:spLocks/>
            </p:cNvSpPr>
            <p:nvPr/>
          </p:nvSpPr>
          <p:spPr bwMode="auto">
            <a:xfrm>
              <a:off x="1789" y="3641"/>
              <a:ext cx="192" cy="48"/>
            </a:xfrm>
            <a:custGeom>
              <a:avLst/>
              <a:gdLst>
                <a:gd name="T0" fmla="*/ 24 w 192"/>
                <a:gd name="T1" fmla="*/ 0 h 48"/>
                <a:gd name="T2" fmla="*/ 0 w 192"/>
                <a:gd name="T3" fmla="*/ 48 h 48"/>
                <a:gd name="T4" fmla="*/ 192 w 192"/>
                <a:gd name="T5" fmla="*/ 48 h 48"/>
                <a:gd name="T6" fmla="*/ 192 w 192"/>
                <a:gd name="T7" fmla="*/ 0 h 48"/>
                <a:gd name="T8" fmla="*/ 24 w 192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8"/>
                <a:gd name="T17" fmla="*/ 192 w 19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14" name="Freeform 18"/>
            <p:cNvSpPr>
              <a:spLocks/>
            </p:cNvSpPr>
            <p:nvPr/>
          </p:nvSpPr>
          <p:spPr bwMode="auto">
            <a:xfrm>
              <a:off x="1793" y="3693"/>
              <a:ext cx="192" cy="8"/>
            </a:xfrm>
            <a:custGeom>
              <a:avLst/>
              <a:gdLst>
                <a:gd name="T0" fmla="*/ 192 w 192"/>
                <a:gd name="T1" fmla="*/ 0 h 8"/>
                <a:gd name="T2" fmla="*/ 0 w 192"/>
                <a:gd name="T3" fmla="*/ 0 h 8"/>
                <a:gd name="T4" fmla="*/ 24 w 192"/>
                <a:gd name="T5" fmla="*/ 8 h 8"/>
                <a:gd name="T6" fmla="*/ 192 w 192"/>
                <a:gd name="T7" fmla="*/ 8 h 8"/>
                <a:gd name="T8" fmla="*/ 192 w 19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"/>
                <a:gd name="T17" fmla="*/ 192 w 19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15" name="Freeform 19"/>
            <p:cNvSpPr>
              <a:spLocks/>
            </p:cNvSpPr>
            <p:nvPr/>
          </p:nvSpPr>
          <p:spPr bwMode="auto">
            <a:xfrm>
              <a:off x="1793" y="3477"/>
              <a:ext cx="192" cy="40"/>
            </a:xfrm>
            <a:custGeom>
              <a:avLst/>
              <a:gdLst>
                <a:gd name="T0" fmla="*/ 24 w 192"/>
                <a:gd name="T1" fmla="*/ 0 h 40"/>
                <a:gd name="T2" fmla="*/ 0 w 192"/>
                <a:gd name="T3" fmla="*/ 40 h 40"/>
                <a:gd name="T4" fmla="*/ 192 w 192"/>
                <a:gd name="T5" fmla="*/ 40 h 40"/>
                <a:gd name="T6" fmla="*/ 192 w 192"/>
                <a:gd name="T7" fmla="*/ 0 h 40"/>
                <a:gd name="T8" fmla="*/ 24 w 19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0"/>
                <a:gd name="T17" fmla="*/ 192 w 19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16" name="Freeform 20"/>
            <p:cNvSpPr>
              <a:spLocks/>
            </p:cNvSpPr>
            <p:nvPr/>
          </p:nvSpPr>
          <p:spPr bwMode="auto">
            <a:xfrm>
              <a:off x="1793" y="3517"/>
              <a:ext cx="192" cy="8"/>
            </a:xfrm>
            <a:custGeom>
              <a:avLst/>
              <a:gdLst>
                <a:gd name="T0" fmla="*/ 192 w 192"/>
                <a:gd name="T1" fmla="*/ 0 h 8"/>
                <a:gd name="T2" fmla="*/ 0 w 192"/>
                <a:gd name="T3" fmla="*/ 0 h 8"/>
                <a:gd name="T4" fmla="*/ 24 w 192"/>
                <a:gd name="T5" fmla="*/ 8 h 8"/>
                <a:gd name="T6" fmla="*/ 192 w 192"/>
                <a:gd name="T7" fmla="*/ 8 h 8"/>
                <a:gd name="T8" fmla="*/ 192 w 19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"/>
                <a:gd name="T17" fmla="*/ 192 w 19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17" name="Freeform 21"/>
            <p:cNvSpPr>
              <a:spLocks/>
            </p:cNvSpPr>
            <p:nvPr/>
          </p:nvSpPr>
          <p:spPr bwMode="auto">
            <a:xfrm>
              <a:off x="1793" y="3453"/>
              <a:ext cx="192" cy="24"/>
            </a:xfrm>
            <a:custGeom>
              <a:avLst/>
              <a:gdLst>
                <a:gd name="T0" fmla="*/ 0 w 192"/>
                <a:gd name="T1" fmla="*/ 0 h 24"/>
                <a:gd name="T2" fmla="*/ 192 w 192"/>
                <a:gd name="T3" fmla="*/ 0 h 24"/>
                <a:gd name="T4" fmla="*/ 192 w 192"/>
                <a:gd name="T5" fmla="*/ 24 h 24"/>
                <a:gd name="T6" fmla="*/ 24 w 192"/>
                <a:gd name="T7" fmla="*/ 24 h 24"/>
                <a:gd name="T8" fmla="*/ 0 w 192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4"/>
                <a:gd name="T17" fmla="*/ 192 w 19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4">
                  <a:moveTo>
                    <a:pt x="0" y="0"/>
                  </a:moveTo>
                  <a:lnTo>
                    <a:pt x="192" y="0"/>
                  </a:lnTo>
                  <a:lnTo>
                    <a:pt x="192" y="24"/>
                  </a:lnTo>
                  <a:lnTo>
                    <a:pt x="2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18" name="Freeform 22"/>
            <p:cNvSpPr>
              <a:spLocks/>
            </p:cNvSpPr>
            <p:nvPr/>
          </p:nvSpPr>
          <p:spPr bwMode="auto">
            <a:xfrm>
              <a:off x="1825" y="3573"/>
              <a:ext cx="152" cy="24"/>
            </a:xfrm>
            <a:custGeom>
              <a:avLst/>
              <a:gdLst>
                <a:gd name="T0" fmla="*/ 96 w 152"/>
                <a:gd name="T1" fmla="*/ 24 h 24"/>
                <a:gd name="T2" fmla="*/ 96 w 152"/>
                <a:gd name="T3" fmla="*/ 16 h 24"/>
                <a:gd name="T4" fmla="*/ 144 w 152"/>
                <a:gd name="T5" fmla="*/ 16 h 24"/>
                <a:gd name="T6" fmla="*/ 152 w 152"/>
                <a:gd name="T7" fmla="*/ 8 h 24"/>
                <a:gd name="T8" fmla="*/ 96 w 152"/>
                <a:gd name="T9" fmla="*/ 8 h 24"/>
                <a:gd name="T10" fmla="*/ 96 w 152"/>
                <a:gd name="T11" fmla="*/ 0 h 24"/>
                <a:gd name="T12" fmla="*/ 48 w 152"/>
                <a:gd name="T13" fmla="*/ 0 h 24"/>
                <a:gd name="T14" fmla="*/ 48 w 152"/>
                <a:gd name="T15" fmla="*/ 8 h 24"/>
                <a:gd name="T16" fmla="*/ 0 w 152"/>
                <a:gd name="T17" fmla="*/ 8 h 24"/>
                <a:gd name="T18" fmla="*/ 0 w 152"/>
                <a:gd name="T19" fmla="*/ 16 h 24"/>
                <a:gd name="T20" fmla="*/ 48 w 152"/>
                <a:gd name="T21" fmla="*/ 16 h 24"/>
                <a:gd name="T22" fmla="*/ 48 w 152"/>
                <a:gd name="T23" fmla="*/ 24 h 24"/>
                <a:gd name="T24" fmla="*/ 96 w 152"/>
                <a:gd name="T25" fmla="*/ 24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24"/>
                <a:gd name="T41" fmla="*/ 152 w 152"/>
                <a:gd name="T42" fmla="*/ 24 h 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24">
                  <a:moveTo>
                    <a:pt x="96" y="24"/>
                  </a:moveTo>
                  <a:lnTo>
                    <a:pt x="96" y="16"/>
                  </a:lnTo>
                  <a:lnTo>
                    <a:pt x="144" y="16"/>
                  </a:lnTo>
                  <a:lnTo>
                    <a:pt x="152" y="8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19" name="Freeform 23"/>
            <p:cNvSpPr>
              <a:spLocks/>
            </p:cNvSpPr>
            <p:nvPr/>
          </p:nvSpPr>
          <p:spPr bwMode="auto">
            <a:xfrm>
              <a:off x="1789" y="3465"/>
              <a:ext cx="192" cy="48"/>
            </a:xfrm>
            <a:custGeom>
              <a:avLst/>
              <a:gdLst>
                <a:gd name="T0" fmla="*/ 24 w 192"/>
                <a:gd name="T1" fmla="*/ 0 h 48"/>
                <a:gd name="T2" fmla="*/ 0 w 192"/>
                <a:gd name="T3" fmla="*/ 48 h 48"/>
                <a:gd name="T4" fmla="*/ 192 w 192"/>
                <a:gd name="T5" fmla="*/ 48 h 48"/>
                <a:gd name="T6" fmla="*/ 192 w 192"/>
                <a:gd name="T7" fmla="*/ 0 h 48"/>
                <a:gd name="T8" fmla="*/ 24 w 192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8"/>
                <a:gd name="T17" fmla="*/ 192 w 19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20" name="Rectangle 24"/>
            <p:cNvSpPr>
              <a:spLocks noChangeArrowheads="1"/>
            </p:cNvSpPr>
            <p:nvPr/>
          </p:nvSpPr>
          <p:spPr bwMode="auto">
            <a:xfrm>
              <a:off x="1829" y="3721"/>
              <a:ext cx="136" cy="20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21" name="Rectangle 25"/>
            <p:cNvSpPr>
              <a:spLocks noChangeArrowheads="1"/>
            </p:cNvSpPr>
            <p:nvPr/>
          </p:nvSpPr>
          <p:spPr bwMode="auto">
            <a:xfrm>
              <a:off x="1793" y="4053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22" name="Rectangle 26"/>
            <p:cNvSpPr>
              <a:spLocks noChangeArrowheads="1"/>
            </p:cNvSpPr>
            <p:nvPr/>
          </p:nvSpPr>
          <p:spPr bwMode="auto">
            <a:xfrm>
              <a:off x="1793" y="4117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23" name="Freeform 27"/>
            <p:cNvSpPr>
              <a:spLocks/>
            </p:cNvSpPr>
            <p:nvPr/>
          </p:nvSpPr>
          <p:spPr bwMode="auto">
            <a:xfrm>
              <a:off x="2064" y="3436"/>
              <a:ext cx="158" cy="200"/>
            </a:xfrm>
            <a:custGeom>
              <a:avLst/>
              <a:gdLst>
                <a:gd name="T0" fmla="*/ 32 w 158"/>
                <a:gd name="T1" fmla="*/ 134 h 200"/>
                <a:gd name="T2" fmla="*/ 8 w 158"/>
                <a:gd name="T3" fmla="*/ 144 h 200"/>
                <a:gd name="T4" fmla="*/ 2 w 158"/>
                <a:gd name="T5" fmla="*/ 162 h 200"/>
                <a:gd name="T6" fmla="*/ 0 w 158"/>
                <a:gd name="T7" fmla="*/ 168 h 200"/>
                <a:gd name="T8" fmla="*/ 14 w 158"/>
                <a:gd name="T9" fmla="*/ 190 h 200"/>
                <a:gd name="T10" fmla="*/ 30 w 158"/>
                <a:gd name="T11" fmla="*/ 200 h 200"/>
                <a:gd name="T12" fmla="*/ 144 w 158"/>
                <a:gd name="T13" fmla="*/ 104 h 200"/>
                <a:gd name="T14" fmla="*/ 158 w 158"/>
                <a:gd name="T15" fmla="*/ 38 h 200"/>
                <a:gd name="T16" fmla="*/ 126 w 158"/>
                <a:gd name="T17" fmla="*/ 0 h 200"/>
                <a:gd name="T18" fmla="*/ 138 w 158"/>
                <a:gd name="T19" fmla="*/ 40 h 200"/>
                <a:gd name="T20" fmla="*/ 106 w 158"/>
                <a:gd name="T21" fmla="*/ 118 h 200"/>
                <a:gd name="T22" fmla="*/ 86 w 158"/>
                <a:gd name="T23" fmla="*/ 132 h 200"/>
                <a:gd name="T24" fmla="*/ 68 w 158"/>
                <a:gd name="T25" fmla="*/ 138 h 200"/>
                <a:gd name="T26" fmla="*/ 32 w 158"/>
                <a:gd name="T27" fmla="*/ 134 h 2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58"/>
                <a:gd name="T43" fmla="*/ 0 h 200"/>
                <a:gd name="T44" fmla="*/ 158 w 158"/>
                <a:gd name="T45" fmla="*/ 200 h 2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58" h="200">
                  <a:moveTo>
                    <a:pt x="32" y="134"/>
                  </a:moveTo>
                  <a:cubicBezTo>
                    <a:pt x="21" y="130"/>
                    <a:pt x="15" y="136"/>
                    <a:pt x="8" y="144"/>
                  </a:cubicBezTo>
                  <a:cubicBezTo>
                    <a:pt x="8" y="144"/>
                    <a:pt x="3" y="158"/>
                    <a:pt x="2" y="162"/>
                  </a:cubicBezTo>
                  <a:cubicBezTo>
                    <a:pt x="1" y="164"/>
                    <a:pt x="0" y="168"/>
                    <a:pt x="0" y="168"/>
                  </a:cubicBezTo>
                  <a:cubicBezTo>
                    <a:pt x="5" y="176"/>
                    <a:pt x="5" y="184"/>
                    <a:pt x="14" y="190"/>
                  </a:cubicBezTo>
                  <a:cubicBezTo>
                    <a:pt x="17" y="195"/>
                    <a:pt x="30" y="200"/>
                    <a:pt x="30" y="200"/>
                  </a:cubicBezTo>
                  <a:cubicBezTo>
                    <a:pt x="68" y="192"/>
                    <a:pt x="126" y="139"/>
                    <a:pt x="144" y="104"/>
                  </a:cubicBezTo>
                  <a:cubicBezTo>
                    <a:pt x="148" y="81"/>
                    <a:pt x="154" y="61"/>
                    <a:pt x="158" y="38"/>
                  </a:cubicBezTo>
                  <a:cubicBezTo>
                    <a:pt x="153" y="13"/>
                    <a:pt x="150" y="7"/>
                    <a:pt x="126" y="0"/>
                  </a:cubicBezTo>
                  <a:cubicBezTo>
                    <a:pt x="130" y="13"/>
                    <a:pt x="134" y="26"/>
                    <a:pt x="138" y="40"/>
                  </a:cubicBezTo>
                  <a:cubicBezTo>
                    <a:pt x="135" y="64"/>
                    <a:pt x="126" y="100"/>
                    <a:pt x="106" y="118"/>
                  </a:cubicBezTo>
                  <a:cubicBezTo>
                    <a:pt x="103" y="120"/>
                    <a:pt x="87" y="131"/>
                    <a:pt x="86" y="132"/>
                  </a:cubicBezTo>
                  <a:cubicBezTo>
                    <a:pt x="80" y="134"/>
                    <a:pt x="68" y="138"/>
                    <a:pt x="68" y="138"/>
                  </a:cubicBezTo>
                  <a:cubicBezTo>
                    <a:pt x="39" y="135"/>
                    <a:pt x="51" y="137"/>
                    <a:pt x="32" y="134"/>
                  </a:cubicBez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24" name="Freeform 28"/>
            <p:cNvSpPr>
              <a:spLocks/>
            </p:cNvSpPr>
            <p:nvPr/>
          </p:nvSpPr>
          <p:spPr bwMode="auto">
            <a:xfrm>
              <a:off x="1556" y="3624"/>
              <a:ext cx="156" cy="428"/>
            </a:xfrm>
            <a:custGeom>
              <a:avLst/>
              <a:gdLst>
                <a:gd name="T0" fmla="*/ 52 w 156"/>
                <a:gd name="T1" fmla="*/ 218 h 428"/>
                <a:gd name="T2" fmla="*/ 58 w 156"/>
                <a:gd name="T3" fmla="*/ 200 h 428"/>
                <a:gd name="T4" fmla="*/ 18 w 156"/>
                <a:gd name="T5" fmla="*/ 108 h 428"/>
                <a:gd name="T6" fmla="*/ 0 w 156"/>
                <a:gd name="T7" fmla="*/ 64 h 428"/>
                <a:gd name="T8" fmla="*/ 22 w 156"/>
                <a:gd name="T9" fmla="*/ 0 h 428"/>
                <a:gd name="T10" fmla="*/ 18 w 156"/>
                <a:gd name="T11" fmla="*/ 34 h 428"/>
                <a:gd name="T12" fmla="*/ 30 w 156"/>
                <a:gd name="T13" fmla="*/ 86 h 428"/>
                <a:gd name="T14" fmla="*/ 54 w 156"/>
                <a:gd name="T15" fmla="*/ 102 h 428"/>
                <a:gd name="T16" fmla="*/ 70 w 156"/>
                <a:gd name="T17" fmla="*/ 68 h 428"/>
                <a:gd name="T18" fmla="*/ 76 w 156"/>
                <a:gd name="T19" fmla="*/ 6 h 428"/>
                <a:gd name="T20" fmla="*/ 88 w 156"/>
                <a:gd name="T21" fmla="*/ 42 h 428"/>
                <a:gd name="T22" fmla="*/ 86 w 156"/>
                <a:gd name="T23" fmla="*/ 74 h 428"/>
                <a:gd name="T24" fmla="*/ 86 w 156"/>
                <a:gd name="T25" fmla="*/ 100 h 428"/>
                <a:gd name="T26" fmla="*/ 106 w 156"/>
                <a:gd name="T27" fmla="*/ 104 h 428"/>
                <a:gd name="T28" fmla="*/ 132 w 156"/>
                <a:gd name="T29" fmla="*/ 82 h 428"/>
                <a:gd name="T30" fmla="*/ 138 w 156"/>
                <a:gd name="T31" fmla="*/ 64 h 428"/>
                <a:gd name="T32" fmla="*/ 140 w 156"/>
                <a:gd name="T33" fmla="*/ 58 h 428"/>
                <a:gd name="T34" fmla="*/ 138 w 156"/>
                <a:gd name="T35" fmla="*/ 28 h 428"/>
                <a:gd name="T36" fmla="*/ 134 w 156"/>
                <a:gd name="T37" fmla="*/ 14 h 428"/>
                <a:gd name="T38" fmla="*/ 130 w 156"/>
                <a:gd name="T39" fmla="*/ 8 h 428"/>
                <a:gd name="T40" fmla="*/ 142 w 156"/>
                <a:gd name="T41" fmla="*/ 18 h 428"/>
                <a:gd name="T42" fmla="*/ 156 w 156"/>
                <a:gd name="T43" fmla="*/ 54 h 428"/>
                <a:gd name="T44" fmla="*/ 154 w 156"/>
                <a:gd name="T45" fmla="*/ 96 h 428"/>
                <a:gd name="T46" fmla="*/ 94 w 156"/>
                <a:gd name="T47" fmla="*/ 138 h 428"/>
                <a:gd name="T48" fmla="*/ 76 w 156"/>
                <a:gd name="T49" fmla="*/ 190 h 428"/>
                <a:gd name="T50" fmla="*/ 46 w 156"/>
                <a:gd name="T51" fmla="*/ 340 h 428"/>
                <a:gd name="T52" fmla="*/ 32 w 156"/>
                <a:gd name="T53" fmla="*/ 394 h 428"/>
                <a:gd name="T54" fmla="*/ 20 w 156"/>
                <a:gd name="T55" fmla="*/ 428 h 428"/>
                <a:gd name="T56" fmla="*/ 20 w 156"/>
                <a:gd name="T57" fmla="*/ 374 h 428"/>
                <a:gd name="T58" fmla="*/ 36 w 156"/>
                <a:gd name="T59" fmla="*/ 276 h 428"/>
                <a:gd name="T60" fmla="*/ 52 w 156"/>
                <a:gd name="T61" fmla="*/ 218 h 42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6"/>
                <a:gd name="T94" fmla="*/ 0 h 428"/>
                <a:gd name="T95" fmla="*/ 156 w 156"/>
                <a:gd name="T96" fmla="*/ 428 h 428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6" h="428">
                  <a:moveTo>
                    <a:pt x="52" y="218"/>
                  </a:moveTo>
                  <a:cubicBezTo>
                    <a:pt x="54" y="212"/>
                    <a:pt x="58" y="200"/>
                    <a:pt x="58" y="200"/>
                  </a:cubicBezTo>
                  <a:cubicBezTo>
                    <a:pt x="55" y="155"/>
                    <a:pt x="55" y="133"/>
                    <a:pt x="18" y="108"/>
                  </a:cubicBezTo>
                  <a:cubicBezTo>
                    <a:pt x="7" y="91"/>
                    <a:pt x="3" y="83"/>
                    <a:pt x="0" y="64"/>
                  </a:cubicBezTo>
                  <a:cubicBezTo>
                    <a:pt x="3" y="40"/>
                    <a:pt x="14" y="21"/>
                    <a:pt x="22" y="0"/>
                  </a:cubicBezTo>
                  <a:cubicBezTo>
                    <a:pt x="25" y="10"/>
                    <a:pt x="20" y="22"/>
                    <a:pt x="18" y="34"/>
                  </a:cubicBezTo>
                  <a:cubicBezTo>
                    <a:pt x="19" y="50"/>
                    <a:pt x="18" y="72"/>
                    <a:pt x="30" y="86"/>
                  </a:cubicBezTo>
                  <a:cubicBezTo>
                    <a:pt x="36" y="93"/>
                    <a:pt x="54" y="102"/>
                    <a:pt x="54" y="102"/>
                  </a:cubicBezTo>
                  <a:cubicBezTo>
                    <a:pt x="67" y="97"/>
                    <a:pt x="66" y="80"/>
                    <a:pt x="70" y="68"/>
                  </a:cubicBezTo>
                  <a:cubicBezTo>
                    <a:pt x="72" y="47"/>
                    <a:pt x="74" y="27"/>
                    <a:pt x="76" y="6"/>
                  </a:cubicBezTo>
                  <a:cubicBezTo>
                    <a:pt x="80" y="18"/>
                    <a:pt x="85" y="28"/>
                    <a:pt x="88" y="42"/>
                  </a:cubicBezTo>
                  <a:cubicBezTo>
                    <a:pt x="87" y="52"/>
                    <a:pt x="86" y="63"/>
                    <a:pt x="86" y="74"/>
                  </a:cubicBezTo>
                  <a:cubicBezTo>
                    <a:pt x="85" y="82"/>
                    <a:pt x="78" y="96"/>
                    <a:pt x="86" y="100"/>
                  </a:cubicBezTo>
                  <a:cubicBezTo>
                    <a:pt x="92" y="102"/>
                    <a:pt x="106" y="104"/>
                    <a:pt x="106" y="104"/>
                  </a:cubicBezTo>
                  <a:cubicBezTo>
                    <a:pt x="118" y="100"/>
                    <a:pt x="127" y="94"/>
                    <a:pt x="132" y="82"/>
                  </a:cubicBezTo>
                  <a:cubicBezTo>
                    <a:pt x="134" y="76"/>
                    <a:pt x="136" y="70"/>
                    <a:pt x="138" y="64"/>
                  </a:cubicBezTo>
                  <a:cubicBezTo>
                    <a:pt x="138" y="62"/>
                    <a:pt x="140" y="58"/>
                    <a:pt x="140" y="58"/>
                  </a:cubicBezTo>
                  <a:cubicBezTo>
                    <a:pt x="139" y="48"/>
                    <a:pt x="139" y="37"/>
                    <a:pt x="138" y="28"/>
                  </a:cubicBezTo>
                  <a:cubicBezTo>
                    <a:pt x="137" y="26"/>
                    <a:pt x="135" y="16"/>
                    <a:pt x="134" y="14"/>
                  </a:cubicBezTo>
                  <a:cubicBezTo>
                    <a:pt x="132" y="11"/>
                    <a:pt x="128" y="9"/>
                    <a:pt x="130" y="8"/>
                  </a:cubicBezTo>
                  <a:cubicBezTo>
                    <a:pt x="133" y="4"/>
                    <a:pt x="138" y="14"/>
                    <a:pt x="142" y="18"/>
                  </a:cubicBezTo>
                  <a:cubicBezTo>
                    <a:pt x="150" y="27"/>
                    <a:pt x="152" y="41"/>
                    <a:pt x="156" y="54"/>
                  </a:cubicBezTo>
                  <a:cubicBezTo>
                    <a:pt x="155" y="68"/>
                    <a:pt x="155" y="82"/>
                    <a:pt x="154" y="96"/>
                  </a:cubicBezTo>
                  <a:cubicBezTo>
                    <a:pt x="150" y="125"/>
                    <a:pt x="113" y="125"/>
                    <a:pt x="94" y="138"/>
                  </a:cubicBezTo>
                  <a:cubicBezTo>
                    <a:pt x="83" y="153"/>
                    <a:pt x="79" y="171"/>
                    <a:pt x="76" y="190"/>
                  </a:cubicBezTo>
                  <a:cubicBezTo>
                    <a:pt x="74" y="221"/>
                    <a:pt x="66" y="309"/>
                    <a:pt x="46" y="340"/>
                  </a:cubicBezTo>
                  <a:cubicBezTo>
                    <a:pt x="42" y="358"/>
                    <a:pt x="34" y="375"/>
                    <a:pt x="32" y="394"/>
                  </a:cubicBezTo>
                  <a:cubicBezTo>
                    <a:pt x="30" y="406"/>
                    <a:pt x="31" y="420"/>
                    <a:pt x="20" y="428"/>
                  </a:cubicBezTo>
                  <a:cubicBezTo>
                    <a:pt x="7" y="415"/>
                    <a:pt x="16" y="390"/>
                    <a:pt x="20" y="374"/>
                  </a:cubicBezTo>
                  <a:cubicBezTo>
                    <a:pt x="22" y="341"/>
                    <a:pt x="25" y="307"/>
                    <a:pt x="36" y="276"/>
                  </a:cubicBezTo>
                  <a:cubicBezTo>
                    <a:pt x="38" y="252"/>
                    <a:pt x="41" y="238"/>
                    <a:pt x="52" y="218"/>
                  </a:cubicBez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25" name="Line 29"/>
            <p:cNvSpPr>
              <a:spLocks noChangeShapeType="1"/>
            </p:cNvSpPr>
            <p:nvPr/>
          </p:nvSpPr>
          <p:spPr bwMode="auto">
            <a:xfrm>
              <a:off x="1850" y="3746"/>
              <a:ext cx="26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26" name="Line 30"/>
            <p:cNvSpPr>
              <a:spLocks noChangeShapeType="1"/>
            </p:cNvSpPr>
            <p:nvPr/>
          </p:nvSpPr>
          <p:spPr bwMode="auto">
            <a:xfrm flipV="1">
              <a:off x="1908" y="3744"/>
              <a:ext cx="30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27" name="Line 31"/>
            <p:cNvSpPr>
              <a:spLocks noChangeShapeType="1"/>
            </p:cNvSpPr>
            <p:nvPr/>
          </p:nvSpPr>
          <p:spPr bwMode="auto">
            <a:xfrm flipH="1">
              <a:off x="1894" y="3792"/>
              <a:ext cx="2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28" name="Line 32"/>
            <p:cNvSpPr>
              <a:spLocks noChangeShapeType="1"/>
            </p:cNvSpPr>
            <p:nvPr/>
          </p:nvSpPr>
          <p:spPr bwMode="auto">
            <a:xfrm flipV="1">
              <a:off x="1860" y="3858"/>
              <a:ext cx="18" cy="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29" name="Line 33"/>
            <p:cNvSpPr>
              <a:spLocks noChangeShapeType="1"/>
            </p:cNvSpPr>
            <p:nvPr/>
          </p:nvSpPr>
          <p:spPr bwMode="auto">
            <a:xfrm>
              <a:off x="1878" y="3856"/>
              <a:ext cx="10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30" name="Line 34"/>
            <p:cNvSpPr>
              <a:spLocks noChangeShapeType="1"/>
            </p:cNvSpPr>
            <p:nvPr/>
          </p:nvSpPr>
          <p:spPr bwMode="auto">
            <a:xfrm flipV="1">
              <a:off x="1890" y="3856"/>
              <a:ext cx="16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531" name="Line 35"/>
            <p:cNvSpPr>
              <a:spLocks noChangeShapeType="1"/>
            </p:cNvSpPr>
            <p:nvPr/>
          </p:nvSpPr>
          <p:spPr bwMode="auto">
            <a:xfrm>
              <a:off x="1908" y="3854"/>
              <a:ext cx="22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7237413" y="3590925"/>
            <a:ext cx="1805206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ns.attacker.com</a:t>
            </a:r>
          </a:p>
        </p:txBody>
      </p:sp>
      <p:grpSp>
        <p:nvGrpSpPr>
          <p:cNvPr id="19466" name="Group 37"/>
          <p:cNvGrpSpPr>
            <a:grpSpLocks/>
          </p:cNvGrpSpPr>
          <p:nvPr/>
        </p:nvGrpSpPr>
        <p:grpSpPr bwMode="auto">
          <a:xfrm>
            <a:off x="1614375" y="2598034"/>
            <a:ext cx="594431" cy="764469"/>
            <a:chOff x="1457" y="1174"/>
            <a:chExt cx="396" cy="788"/>
          </a:xfrm>
        </p:grpSpPr>
        <p:sp>
          <p:nvSpPr>
            <p:cNvPr id="19478" name="Rectangle 38"/>
            <p:cNvSpPr>
              <a:spLocks noChangeArrowheads="1"/>
            </p:cNvSpPr>
            <p:nvPr/>
          </p:nvSpPr>
          <p:spPr bwMode="auto">
            <a:xfrm>
              <a:off x="1461" y="1178"/>
              <a:ext cx="232" cy="784"/>
            </a:xfrm>
            <a:prstGeom prst="rect">
              <a:avLst/>
            </a:prstGeom>
            <a:solidFill>
              <a:srgbClr val="3399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479" name="Freeform 39"/>
            <p:cNvSpPr>
              <a:spLocks/>
            </p:cNvSpPr>
            <p:nvPr/>
          </p:nvSpPr>
          <p:spPr bwMode="auto">
            <a:xfrm>
              <a:off x="1693" y="1178"/>
              <a:ext cx="160" cy="784"/>
            </a:xfrm>
            <a:custGeom>
              <a:avLst/>
              <a:gdLst>
                <a:gd name="T0" fmla="*/ 0 w 160"/>
                <a:gd name="T1" fmla="*/ 784 h 784"/>
                <a:gd name="T2" fmla="*/ 0 w 160"/>
                <a:gd name="T3" fmla="*/ 0 h 784"/>
                <a:gd name="T4" fmla="*/ 160 w 160"/>
                <a:gd name="T5" fmla="*/ 56 h 784"/>
                <a:gd name="T6" fmla="*/ 160 w 160"/>
                <a:gd name="T7" fmla="*/ 688 h 784"/>
                <a:gd name="T8" fmla="*/ 0 w 160"/>
                <a:gd name="T9" fmla="*/ 784 h 7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784"/>
                <a:gd name="T17" fmla="*/ 160 w 160"/>
                <a:gd name="T18" fmla="*/ 784 h 7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784">
                  <a:moveTo>
                    <a:pt x="0" y="784"/>
                  </a:moveTo>
                  <a:lnTo>
                    <a:pt x="0" y="0"/>
                  </a:lnTo>
                  <a:lnTo>
                    <a:pt x="160" y="56"/>
                  </a:lnTo>
                  <a:lnTo>
                    <a:pt x="160" y="688"/>
                  </a:lnTo>
                  <a:lnTo>
                    <a:pt x="0" y="784"/>
                  </a:lnTo>
                  <a:close/>
                </a:path>
              </a:pathLst>
            </a:custGeom>
            <a:solidFill>
              <a:srgbClr val="3399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480" name="Rectangle 40"/>
            <p:cNvSpPr>
              <a:spLocks noChangeArrowheads="1"/>
            </p:cNvSpPr>
            <p:nvPr/>
          </p:nvSpPr>
          <p:spPr bwMode="auto">
            <a:xfrm>
              <a:off x="1477" y="1194"/>
              <a:ext cx="192" cy="5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481" name="Freeform 41"/>
            <p:cNvSpPr>
              <a:spLocks/>
            </p:cNvSpPr>
            <p:nvPr/>
          </p:nvSpPr>
          <p:spPr bwMode="auto">
            <a:xfrm>
              <a:off x="1457" y="1174"/>
              <a:ext cx="392" cy="784"/>
            </a:xfrm>
            <a:custGeom>
              <a:avLst/>
              <a:gdLst>
                <a:gd name="T0" fmla="*/ 232 w 392"/>
                <a:gd name="T1" fmla="*/ 784 h 784"/>
                <a:gd name="T2" fmla="*/ 232 w 392"/>
                <a:gd name="T3" fmla="*/ 0 h 784"/>
                <a:gd name="T4" fmla="*/ 0 w 392"/>
                <a:gd name="T5" fmla="*/ 0 h 784"/>
                <a:gd name="T6" fmla="*/ 0 w 392"/>
                <a:gd name="T7" fmla="*/ 784 h 784"/>
                <a:gd name="T8" fmla="*/ 232 w 392"/>
                <a:gd name="T9" fmla="*/ 784 h 784"/>
                <a:gd name="T10" fmla="*/ 232 w 392"/>
                <a:gd name="T11" fmla="*/ 0 h 784"/>
                <a:gd name="T12" fmla="*/ 392 w 392"/>
                <a:gd name="T13" fmla="*/ 56 h 784"/>
                <a:gd name="T14" fmla="*/ 392 w 392"/>
                <a:gd name="T15" fmla="*/ 688 h 784"/>
                <a:gd name="T16" fmla="*/ 232 w 392"/>
                <a:gd name="T17" fmla="*/ 784 h 78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2"/>
                <a:gd name="T28" fmla="*/ 0 h 784"/>
                <a:gd name="T29" fmla="*/ 392 w 392"/>
                <a:gd name="T30" fmla="*/ 784 h 78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2" h="784">
                  <a:moveTo>
                    <a:pt x="232" y="784"/>
                  </a:moveTo>
                  <a:lnTo>
                    <a:pt x="232" y="0"/>
                  </a:lnTo>
                  <a:lnTo>
                    <a:pt x="0" y="0"/>
                  </a:lnTo>
                  <a:lnTo>
                    <a:pt x="0" y="784"/>
                  </a:lnTo>
                  <a:lnTo>
                    <a:pt x="232" y="784"/>
                  </a:lnTo>
                  <a:lnTo>
                    <a:pt x="232" y="0"/>
                  </a:lnTo>
                  <a:lnTo>
                    <a:pt x="392" y="56"/>
                  </a:lnTo>
                  <a:lnTo>
                    <a:pt x="392" y="688"/>
                  </a:lnTo>
                  <a:lnTo>
                    <a:pt x="232" y="784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482" name="Rectangle 42"/>
            <p:cNvSpPr>
              <a:spLocks noChangeArrowheads="1"/>
            </p:cNvSpPr>
            <p:nvPr/>
          </p:nvSpPr>
          <p:spPr bwMode="auto">
            <a:xfrm>
              <a:off x="1473" y="1190"/>
              <a:ext cx="192" cy="54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483" name="Freeform 43"/>
            <p:cNvSpPr>
              <a:spLocks/>
            </p:cNvSpPr>
            <p:nvPr/>
          </p:nvSpPr>
          <p:spPr bwMode="auto">
            <a:xfrm>
              <a:off x="1473" y="1686"/>
              <a:ext cx="184" cy="48"/>
            </a:xfrm>
            <a:custGeom>
              <a:avLst/>
              <a:gdLst>
                <a:gd name="T0" fmla="*/ 184 w 184"/>
                <a:gd name="T1" fmla="*/ 0 h 48"/>
                <a:gd name="T2" fmla="*/ 24 w 184"/>
                <a:gd name="T3" fmla="*/ 0 h 48"/>
                <a:gd name="T4" fmla="*/ 0 w 184"/>
                <a:gd name="T5" fmla="*/ 48 h 48"/>
                <a:gd name="T6" fmla="*/ 0 60000 65536"/>
                <a:gd name="T7" fmla="*/ 0 60000 65536"/>
                <a:gd name="T8" fmla="*/ 0 60000 65536"/>
                <a:gd name="T9" fmla="*/ 0 w 184"/>
                <a:gd name="T10" fmla="*/ 0 h 48"/>
                <a:gd name="T11" fmla="*/ 184 w 1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48">
                  <a:moveTo>
                    <a:pt x="184" y="0"/>
                  </a:moveTo>
                  <a:lnTo>
                    <a:pt x="24" y="0"/>
                  </a:lnTo>
                  <a:lnTo>
                    <a:pt x="0" y="4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484" name="Line 44"/>
            <p:cNvSpPr>
              <a:spLocks noChangeShapeType="1"/>
            </p:cNvSpPr>
            <p:nvPr/>
          </p:nvSpPr>
          <p:spPr bwMode="auto">
            <a:xfrm flipV="1">
              <a:off x="1497" y="1206"/>
              <a:ext cx="1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485" name="Freeform 45"/>
            <p:cNvSpPr>
              <a:spLocks/>
            </p:cNvSpPr>
            <p:nvPr/>
          </p:nvSpPr>
          <p:spPr bwMode="auto">
            <a:xfrm>
              <a:off x="1477" y="1306"/>
              <a:ext cx="192" cy="40"/>
            </a:xfrm>
            <a:custGeom>
              <a:avLst/>
              <a:gdLst>
                <a:gd name="T0" fmla="*/ 24 w 192"/>
                <a:gd name="T1" fmla="*/ 0 h 40"/>
                <a:gd name="T2" fmla="*/ 0 w 192"/>
                <a:gd name="T3" fmla="*/ 40 h 40"/>
                <a:gd name="T4" fmla="*/ 192 w 192"/>
                <a:gd name="T5" fmla="*/ 40 h 40"/>
                <a:gd name="T6" fmla="*/ 192 w 192"/>
                <a:gd name="T7" fmla="*/ 0 h 40"/>
                <a:gd name="T8" fmla="*/ 24 w 19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0"/>
                <a:gd name="T17" fmla="*/ 192 w 19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486" name="Freeform 46"/>
            <p:cNvSpPr>
              <a:spLocks/>
            </p:cNvSpPr>
            <p:nvPr/>
          </p:nvSpPr>
          <p:spPr bwMode="auto">
            <a:xfrm>
              <a:off x="1477" y="1346"/>
              <a:ext cx="192" cy="8"/>
            </a:xfrm>
            <a:custGeom>
              <a:avLst/>
              <a:gdLst>
                <a:gd name="T0" fmla="*/ 192 w 192"/>
                <a:gd name="T1" fmla="*/ 0 h 8"/>
                <a:gd name="T2" fmla="*/ 0 w 192"/>
                <a:gd name="T3" fmla="*/ 0 h 8"/>
                <a:gd name="T4" fmla="*/ 24 w 192"/>
                <a:gd name="T5" fmla="*/ 8 h 8"/>
                <a:gd name="T6" fmla="*/ 192 w 192"/>
                <a:gd name="T7" fmla="*/ 8 h 8"/>
                <a:gd name="T8" fmla="*/ 192 w 19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"/>
                <a:gd name="T17" fmla="*/ 192 w 19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487" name="Freeform 47"/>
            <p:cNvSpPr>
              <a:spLocks/>
            </p:cNvSpPr>
            <p:nvPr/>
          </p:nvSpPr>
          <p:spPr bwMode="auto">
            <a:xfrm>
              <a:off x="1477" y="1394"/>
              <a:ext cx="192" cy="40"/>
            </a:xfrm>
            <a:custGeom>
              <a:avLst/>
              <a:gdLst>
                <a:gd name="T0" fmla="*/ 24 w 192"/>
                <a:gd name="T1" fmla="*/ 0 h 40"/>
                <a:gd name="T2" fmla="*/ 0 w 192"/>
                <a:gd name="T3" fmla="*/ 40 h 40"/>
                <a:gd name="T4" fmla="*/ 192 w 192"/>
                <a:gd name="T5" fmla="*/ 40 h 40"/>
                <a:gd name="T6" fmla="*/ 192 w 192"/>
                <a:gd name="T7" fmla="*/ 0 h 40"/>
                <a:gd name="T8" fmla="*/ 24 w 19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0"/>
                <a:gd name="T17" fmla="*/ 192 w 19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399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488" name="Freeform 48"/>
            <p:cNvSpPr>
              <a:spLocks/>
            </p:cNvSpPr>
            <p:nvPr/>
          </p:nvSpPr>
          <p:spPr bwMode="auto">
            <a:xfrm>
              <a:off x="1473" y="1294"/>
              <a:ext cx="192" cy="48"/>
            </a:xfrm>
            <a:custGeom>
              <a:avLst/>
              <a:gdLst>
                <a:gd name="T0" fmla="*/ 24 w 192"/>
                <a:gd name="T1" fmla="*/ 0 h 48"/>
                <a:gd name="T2" fmla="*/ 0 w 192"/>
                <a:gd name="T3" fmla="*/ 48 h 48"/>
                <a:gd name="T4" fmla="*/ 192 w 192"/>
                <a:gd name="T5" fmla="*/ 48 h 48"/>
                <a:gd name="T6" fmla="*/ 192 w 192"/>
                <a:gd name="T7" fmla="*/ 0 h 48"/>
                <a:gd name="T8" fmla="*/ 24 w 192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8"/>
                <a:gd name="T17" fmla="*/ 192 w 19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489" name="Freeform 49"/>
            <p:cNvSpPr>
              <a:spLocks/>
            </p:cNvSpPr>
            <p:nvPr/>
          </p:nvSpPr>
          <p:spPr bwMode="auto">
            <a:xfrm>
              <a:off x="1473" y="1382"/>
              <a:ext cx="192" cy="48"/>
            </a:xfrm>
            <a:custGeom>
              <a:avLst/>
              <a:gdLst>
                <a:gd name="T0" fmla="*/ 24 w 192"/>
                <a:gd name="T1" fmla="*/ 0 h 48"/>
                <a:gd name="T2" fmla="*/ 0 w 192"/>
                <a:gd name="T3" fmla="*/ 48 h 48"/>
                <a:gd name="T4" fmla="*/ 192 w 192"/>
                <a:gd name="T5" fmla="*/ 48 h 48"/>
                <a:gd name="T6" fmla="*/ 192 w 192"/>
                <a:gd name="T7" fmla="*/ 0 h 48"/>
                <a:gd name="T8" fmla="*/ 24 w 192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8"/>
                <a:gd name="T17" fmla="*/ 192 w 19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490" name="Freeform 50"/>
            <p:cNvSpPr>
              <a:spLocks/>
            </p:cNvSpPr>
            <p:nvPr/>
          </p:nvSpPr>
          <p:spPr bwMode="auto">
            <a:xfrm>
              <a:off x="1477" y="1434"/>
              <a:ext cx="192" cy="8"/>
            </a:xfrm>
            <a:custGeom>
              <a:avLst/>
              <a:gdLst>
                <a:gd name="T0" fmla="*/ 192 w 192"/>
                <a:gd name="T1" fmla="*/ 0 h 8"/>
                <a:gd name="T2" fmla="*/ 0 w 192"/>
                <a:gd name="T3" fmla="*/ 0 h 8"/>
                <a:gd name="T4" fmla="*/ 24 w 192"/>
                <a:gd name="T5" fmla="*/ 8 h 8"/>
                <a:gd name="T6" fmla="*/ 192 w 192"/>
                <a:gd name="T7" fmla="*/ 8 h 8"/>
                <a:gd name="T8" fmla="*/ 192 w 19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"/>
                <a:gd name="T17" fmla="*/ 192 w 19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491" name="Freeform 51"/>
            <p:cNvSpPr>
              <a:spLocks/>
            </p:cNvSpPr>
            <p:nvPr/>
          </p:nvSpPr>
          <p:spPr bwMode="auto">
            <a:xfrm>
              <a:off x="1477" y="1218"/>
              <a:ext cx="192" cy="40"/>
            </a:xfrm>
            <a:custGeom>
              <a:avLst/>
              <a:gdLst>
                <a:gd name="T0" fmla="*/ 24 w 192"/>
                <a:gd name="T1" fmla="*/ 0 h 40"/>
                <a:gd name="T2" fmla="*/ 0 w 192"/>
                <a:gd name="T3" fmla="*/ 40 h 40"/>
                <a:gd name="T4" fmla="*/ 192 w 192"/>
                <a:gd name="T5" fmla="*/ 40 h 40"/>
                <a:gd name="T6" fmla="*/ 192 w 192"/>
                <a:gd name="T7" fmla="*/ 0 h 40"/>
                <a:gd name="T8" fmla="*/ 24 w 192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0"/>
                <a:gd name="T17" fmla="*/ 192 w 19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0">
                  <a:moveTo>
                    <a:pt x="24" y="0"/>
                  </a:moveTo>
                  <a:lnTo>
                    <a:pt x="0" y="40"/>
                  </a:lnTo>
                  <a:lnTo>
                    <a:pt x="192" y="40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399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492" name="Freeform 52"/>
            <p:cNvSpPr>
              <a:spLocks/>
            </p:cNvSpPr>
            <p:nvPr/>
          </p:nvSpPr>
          <p:spPr bwMode="auto">
            <a:xfrm>
              <a:off x="1477" y="1258"/>
              <a:ext cx="192" cy="8"/>
            </a:xfrm>
            <a:custGeom>
              <a:avLst/>
              <a:gdLst>
                <a:gd name="T0" fmla="*/ 192 w 192"/>
                <a:gd name="T1" fmla="*/ 0 h 8"/>
                <a:gd name="T2" fmla="*/ 0 w 192"/>
                <a:gd name="T3" fmla="*/ 0 h 8"/>
                <a:gd name="T4" fmla="*/ 24 w 192"/>
                <a:gd name="T5" fmla="*/ 8 h 8"/>
                <a:gd name="T6" fmla="*/ 192 w 192"/>
                <a:gd name="T7" fmla="*/ 8 h 8"/>
                <a:gd name="T8" fmla="*/ 192 w 192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"/>
                <a:gd name="T17" fmla="*/ 192 w 192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">
                  <a:moveTo>
                    <a:pt x="192" y="0"/>
                  </a:moveTo>
                  <a:lnTo>
                    <a:pt x="0" y="0"/>
                  </a:lnTo>
                  <a:lnTo>
                    <a:pt x="24" y="8"/>
                  </a:lnTo>
                  <a:lnTo>
                    <a:pt x="192" y="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493" name="Freeform 53"/>
            <p:cNvSpPr>
              <a:spLocks/>
            </p:cNvSpPr>
            <p:nvPr/>
          </p:nvSpPr>
          <p:spPr bwMode="auto">
            <a:xfrm>
              <a:off x="1477" y="1194"/>
              <a:ext cx="192" cy="24"/>
            </a:xfrm>
            <a:custGeom>
              <a:avLst/>
              <a:gdLst>
                <a:gd name="T0" fmla="*/ 0 w 192"/>
                <a:gd name="T1" fmla="*/ 0 h 24"/>
                <a:gd name="T2" fmla="*/ 192 w 192"/>
                <a:gd name="T3" fmla="*/ 0 h 24"/>
                <a:gd name="T4" fmla="*/ 192 w 192"/>
                <a:gd name="T5" fmla="*/ 24 h 24"/>
                <a:gd name="T6" fmla="*/ 24 w 192"/>
                <a:gd name="T7" fmla="*/ 24 h 24"/>
                <a:gd name="T8" fmla="*/ 0 w 192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4"/>
                <a:gd name="T17" fmla="*/ 192 w 192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4">
                  <a:moveTo>
                    <a:pt x="0" y="0"/>
                  </a:moveTo>
                  <a:lnTo>
                    <a:pt x="192" y="0"/>
                  </a:lnTo>
                  <a:lnTo>
                    <a:pt x="192" y="24"/>
                  </a:lnTo>
                  <a:lnTo>
                    <a:pt x="24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494" name="Freeform 54"/>
            <p:cNvSpPr>
              <a:spLocks/>
            </p:cNvSpPr>
            <p:nvPr/>
          </p:nvSpPr>
          <p:spPr bwMode="auto">
            <a:xfrm>
              <a:off x="1509" y="1314"/>
              <a:ext cx="152" cy="24"/>
            </a:xfrm>
            <a:custGeom>
              <a:avLst/>
              <a:gdLst>
                <a:gd name="T0" fmla="*/ 96 w 152"/>
                <a:gd name="T1" fmla="*/ 24 h 24"/>
                <a:gd name="T2" fmla="*/ 96 w 152"/>
                <a:gd name="T3" fmla="*/ 16 h 24"/>
                <a:gd name="T4" fmla="*/ 144 w 152"/>
                <a:gd name="T5" fmla="*/ 16 h 24"/>
                <a:gd name="T6" fmla="*/ 152 w 152"/>
                <a:gd name="T7" fmla="*/ 8 h 24"/>
                <a:gd name="T8" fmla="*/ 96 w 152"/>
                <a:gd name="T9" fmla="*/ 8 h 24"/>
                <a:gd name="T10" fmla="*/ 96 w 152"/>
                <a:gd name="T11" fmla="*/ 0 h 24"/>
                <a:gd name="T12" fmla="*/ 48 w 152"/>
                <a:gd name="T13" fmla="*/ 0 h 24"/>
                <a:gd name="T14" fmla="*/ 48 w 152"/>
                <a:gd name="T15" fmla="*/ 8 h 24"/>
                <a:gd name="T16" fmla="*/ 0 w 152"/>
                <a:gd name="T17" fmla="*/ 8 h 24"/>
                <a:gd name="T18" fmla="*/ 0 w 152"/>
                <a:gd name="T19" fmla="*/ 16 h 24"/>
                <a:gd name="T20" fmla="*/ 48 w 152"/>
                <a:gd name="T21" fmla="*/ 16 h 24"/>
                <a:gd name="T22" fmla="*/ 48 w 152"/>
                <a:gd name="T23" fmla="*/ 24 h 24"/>
                <a:gd name="T24" fmla="*/ 96 w 152"/>
                <a:gd name="T25" fmla="*/ 24 h 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52"/>
                <a:gd name="T40" fmla="*/ 0 h 24"/>
                <a:gd name="T41" fmla="*/ 152 w 152"/>
                <a:gd name="T42" fmla="*/ 24 h 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52" h="24">
                  <a:moveTo>
                    <a:pt x="96" y="24"/>
                  </a:moveTo>
                  <a:lnTo>
                    <a:pt x="96" y="16"/>
                  </a:lnTo>
                  <a:lnTo>
                    <a:pt x="144" y="16"/>
                  </a:lnTo>
                  <a:lnTo>
                    <a:pt x="152" y="8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0" y="8"/>
                  </a:lnTo>
                  <a:lnTo>
                    <a:pt x="0" y="16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495" name="Freeform 55"/>
            <p:cNvSpPr>
              <a:spLocks/>
            </p:cNvSpPr>
            <p:nvPr/>
          </p:nvSpPr>
          <p:spPr bwMode="auto">
            <a:xfrm>
              <a:off x="1517" y="1226"/>
              <a:ext cx="32" cy="32"/>
            </a:xfrm>
            <a:custGeom>
              <a:avLst/>
              <a:gdLst>
                <a:gd name="T0" fmla="*/ 32 w 32"/>
                <a:gd name="T1" fmla="*/ 0 h 32"/>
                <a:gd name="T2" fmla="*/ 24 w 32"/>
                <a:gd name="T3" fmla="*/ 32 h 32"/>
                <a:gd name="T4" fmla="*/ 0 w 32"/>
                <a:gd name="T5" fmla="*/ 32 h 32"/>
                <a:gd name="T6" fmla="*/ 8 w 32"/>
                <a:gd name="T7" fmla="*/ 0 h 32"/>
                <a:gd name="T8" fmla="*/ 32 w 32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"/>
                <a:gd name="T17" fmla="*/ 32 w 32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">
                  <a:moveTo>
                    <a:pt x="32" y="0"/>
                  </a:moveTo>
                  <a:lnTo>
                    <a:pt x="24" y="32"/>
                  </a:lnTo>
                  <a:lnTo>
                    <a:pt x="0" y="32"/>
                  </a:lnTo>
                  <a:lnTo>
                    <a:pt x="8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496" name="Freeform 56"/>
            <p:cNvSpPr>
              <a:spLocks/>
            </p:cNvSpPr>
            <p:nvPr/>
          </p:nvSpPr>
          <p:spPr bwMode="auto">
            <a:xfrm>
              <a:off x="1473" y="1206"/>
              <a:ext cx="192" cy="48"/>
            </a:xfrm>
            <a:custGeom>
              <a:avLst/>
              <a:gdLst>
                <a:gd name="T0" fmla="*/ 24 w 192"/>
                <a:gd name="T1" fmla="*/ 0 h 48"/>
                <a:gd name="T2" fmla="*/ 0 w 192"/>
                <a:gd name="T3" fmla="*/ 48 h 48"/>
                <a:gd name="T4" fmla="*/ 192 w 192"/>
                <a:gd name="T5" fmla="*/ 48 h 48"/>
                <a:gd name="T6" fmla="*/ 192 w 192"/>
                <a:gd name="T7" fmla="*/ 0 h 48"/>
                <a:gd name="T8" fmla="*/ 24 w 192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48"/>
                <a:gd name="T17" fmla="*/ 192 w 192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48">
                  <a:moveTo>
                    <a:pt x="24" y="0"/>
                  </a:moveTo>
                  <a:lnTo>
                    <a:pt x="0" y="48"/>
                  </a:lnTo>
                  <a:lnTo>
                    <a:pt x="192" y="48"/>
                  </a:lnTo>
                  <a:lnTo>
                    <a:pt x="192" y="0"/>
                  </a:lnTo>
                  <a:lnTo>
                    <a:pt x="24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497" name="Rectangle 57"/>
            <p:cNvSpPr>
              <a:spLocks noChangeArrowheads="1"/>
            </p:cNvSpPr>
            <p:nvPr/>
          </p:nvSpPr>
          <p:spPr bwMode="auto">
            <a:xfrm>
              <a:off x="1513" y="1462"/>
              <a:ext cx="136" cy="20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498" name="Rectangle 58"/>
            <p:cNvSpPr>
              <a:spLocks noChangeArrowheads="1"/>
            </p:cNvSpPr>
            <p:nvPr/>
          </p:nvSpPr>
          <p:spPr bwMode="auto">
            <a:xfrm>
              <a:off x="1477" y="1794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499" name="Rectangle 59"/>
            <p:cNvSpPr>
              <a:spLocks noChangeArrowheads="1"/>
            </p:cNvSpPr>
            <p:nvPr/>
          </p:nvSpPr>
          <p:spPr bwMode="auto">
            <a:xfrm>
              <a:off x="1477" y="1858"/>
              <a:ext cx="192" cy="40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9467" name="Text Box 60"/>
          <p:cNvSpPr txBox="1">
            <a:spLocks noChangeArrowheads="1"/>
          </p:cNvSpPr>
          <p:nvPr/>
        </p:nvSpPr>
        <p:spPr bwMode="auto">
          <a:xfrm>
            <a:off x="1052634" y="1930926"/>
            <a:ext cx="1792767" cy="63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algn="ctr" defTabSz="820738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UCLA </a:t>
            </a:r>
            <a:b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Cache Resolver</a:t>
            </a:r>
          </a:p>
        </p:txBody>
      </p:sp>
      <p:sp>
        <p:nvSpPr>
          <p:cNvPr id="19468" name="Text Box 62"/>
          <p:cNvSpPr txBox="1">
            <a:spLocks noChangeArrowheads="1"/>
          </p:cNvSpPr>
          <p:nvPr/>
        </p:nvSpPr>
        <p:spPr bwMode="auto">
          <a:xfrm>
            <a:off x="6891338" y="6280150"/>
            <a:ext cx="1872917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18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Remote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attacker</a:t>
            </a:r>
          </a:p>
        </p:txBody>
      </p:sp>
      <p:sp>
        <p:nvSpPr>
          <p:cNvPr id="12351" name="Line 63"/>
          <p:cNvSpPr>
            <a:spLocks noChangeShapeType="1"/>
          </p:cNvSpPr>
          <p:nvPr/>
        </p:nvSpPr>
        <p:spPr bwMode="auto">
          <a:xfrm flipH="1" flipV="1">
            <a:off x="1128837" y="4129988"/>
            <a:ext cx="43140" cy="995803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352" name="Text Box 64"/>
          <p:cNvSpPr txBox="1">
            <a:spLocks noChangeArrowheads="1"/>
          </p:cNvSpPr>
          <p:nvPr/>
        </p:nvSpPr>
        <p:spPr bwMode="auto">
          <a:xfrm>
            <a:off x="5573713" y="4262438"/>
            <a:ext cx="2329516" cy="63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 </a:t>
            </a:r>
            <a:b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www.attacker.com</a:t>
            </a:r>
          </a:p>
        </p:txBody>
      </p:sp>
      <p:sp>
        <p:nvSpPr>
          <p:cNvPr id="12353" name="Line 65"/>
          <p:cNvSpPr>
            <a:spLocks noChangeShapeType="1"/>
          </p:cNvSpPr>
          <p:nvPr/>
        </p:nvSpPr>
        <p:spPr bwMode="auto">
          <a:xfrm flipH="1" flipV="1">
            <a:off x="2179638" y="3119438"/>
            <a:ext cx="4849812" cy="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354" name="Text Box 66"/>
          <p:cNvSpPr txBox="1">
            <a:spLocks noChangeArrowheads="1"/>
          </p:cNvSpPr>
          <p:nvPr/>
        </p:nvSpPr>
        <p:spPr bwMode="auto">
          <a:xfrm>
            <a:off x="2595563" y="1439863"/>
            <a:ext cx="4897270" cy="229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Response </a:t>
            </a:r>
            <a:b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</a:t>
            </a:r>
            <a:r>
              <a:rPr lang="en-US" sz="1800" dirty="0" err="1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www.attacker.com</a:t>
            </a:r>
            <a:r>
              <a:rPr lang="en-US" sz="1800" dirty="0">
                <a:solidFill>
                  <a:schemeClr val="accent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	A   128.9.128.127</a:t>
            </a:r>
          </a:p>
          <a:p>
            <a:pPr defTabSz="820738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attacker.com 	NS  ns.attacker.com</a:t>
            </a:r>
          </a:p>
          <a:p>
            <a:pPr defTabSz="820738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attacker.com 	NS  </a:t>
            </a:r>
            <a:r>
              <a:rPr lang="en-US" sz="1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www.google.com</a:t>
            </a: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defTabSz="820738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ns.attacker.com 	A    128.9.128.2</a:t>
            </a:r>
          </a:p>
          <a:p>
            <a:pPr defTabSz="820738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</a:t>
            </a:r>
            <a:r>
              <a:rPr lang="en-US" sz="1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www.google.com</a:t>
            </a:r>
            <a:r>
              <a:rPr lang="en-US" sz="1800" dirty="0">
                <a:solidFill>
                  <a:schemeClr val="hlin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	</a:t>
            </a:r>
            <a:r>
              <a:rPr lang="en-US" sz="18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   128.9.128.127</a:t>
            </a:r>
          </a:p>
          <a:p>
            <a:pPr defTabSz="820738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</a:t>
            </a:r>
          </a:p>
        </p:txBody>
      </p:sp>
      <p:graphicFrame>
        <p:nvGraphicFramePr>
          <p:cNvPr id="1945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669563"/>
              </p:ext>
            </p:extLst>
          </p:nvPr>
        </p:nvGraphicFramePr>
        <p:xfrm>
          <a:off x="784280" y="5327685"/>
          <a:ext cx="11176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261872" imgH="1139952" progId="">
                  <p:embed/>
                </p:oleObj>
              </mc:Choice>
              <mc:Fallback>
                <p:oleObj name="Clip" r:id="rId3" imgW="1261872" imgH="1139952" progId="">
                  <p:embed/>
                  <p:pic>
                    <p:nvPicPr>
                      <p:cNvPr id="1945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80" y="5327685"/>
                        <a:ext cx="11176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57" name="Line 69"/>
          <p:cNvSpPr>
            <a:spLocks noChangeShapeType="1"/>
          </p:cNvSpPr>
          <p:nvPr/>
        </p:nvSpPr>
        <p:spPr bwMode="auto">
          <a:xfrm flipH="1" flipV="1">
            <a:off x="2179638" y="3254375"/>
            <a:ext cx="4987925" cy="2151063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358" name="Text Box 70"/>
          <p:cNvSpPr txBox="1">
            <a:spLocks noChangeArrowheads="1"/>
          </p:cNvSpPr>
          <p:nvPr/>
        </p:nvSpPr>
        <p:spPr bwMode="auto">
          <a:xfrm>
            <a:off x="378761" y="5034350"/>
            <a:ext cx="2648899" cy="359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Query www.google.com</a:t>
            </a:r>
          </a:p>
        </p:txBody>
      </p:sp>
      <p:sp>
        <p:nvSpPr>
          <p:cNvPr id="12359" name="Text Box 71"/>
          <p:cNvSpPr txBox="1">
            <a:spLocks noChangeArrowheads="1"/>
          </p:cNvSpPr>
          <p:nvPr/>
        </p:nvSpPr>
        <p:spPr bwMode="auto">
          <a:xfrm>
            <a:off x="1145035" y="3439419"/>
            <a:ext cx="2163381" cy="759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058" tIns="41029" rIns="82058" bIns="41029">
            <a:prstTxWarp prst="textNoShape">
              <a:avLst/>
            </a:prstTxWarp>
            <a:spAutoFit/>
          </a:bodyPr>
          <a:lstStyle/>
          <a:p>
            <a:pPr defTabSz="820738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www.google.com</a:t>
            </a:r>
          </a:p>
          <a:p>
            <a:pPr defTabSz="820738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</a:t>
            </a:r>
            <a:r>
              <a:rPr lang="en-US" sz="20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128.9.128.127</a:t>
            </a:r>
          </a:p>
        </p:txBody>
      </p:sp>
      <p:sp>
        <p:nvSpPr>
          <p:cNvPr id="12360" name="Line 72"/>
          <p:cNvSpPr>
            <a:spLocks noChangeShapeType="1"/>
          </p:cNvSpPr>
          <p:nvPr/>
        </p:nvSpPr>
        <p:spPr bwMode="auto">
          <a:xfrm>
            <a:off x="1405061" y="4198252"/>
            <a:ext cx="63131" cy="927540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8" name="Picture 4" descr="Hacker - Free security icons">
            <a:extLst>
              <a:ext uri="{FF2B5EF4-FFF2-40B4-BE49-F238E27FC236}">
                <a16:creationId xmlns:a16="http://schemas.microsoft.com/office/drawing/2014/main" id="{84A14065-CC5F-41DB-96DB-5FBD5B803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26" y="5341905"/>
            <a:ext cx="981209" cy="98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54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1" grpId="0" animBg="1"/>
      <p:bldP spid="12352" grpId="0" autoUpdateAnimBg="0"/>
      <p:bldP spid="12353" grpId="0" animBg="1"/>
      <p:bldP spid="12357" grpId="0" animBg="1"/>
      <p:bldP spid="12358" grpId="0" autoUpdateAnimBg="0"/>
      <p:bldP spid="12359" grpId="0" autoUpdateAnimBg="0"/>
      <p:bldP spid="1236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Title 1">
            <a:extLst>
              <a:ext uri="{FF2B5EF4-FFF2-40B4-BE49-F238E27FC236}">
                <a16:creationId xmlns:a16="http://schemas.microsoft.com/office/drawing/2014/main" id="{FE9185E8-2D7D-8C4F-8CC8-B4939D8D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Abusing DNS as attack tool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5A1163-500F-9042-9BAC-44E2DC748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b="1" dirty="0">
                <a:solidFill>
                  <a:srgbClr val="0000CC"/>
                </a:solidFill>
              </a:rPr>
              <a:t>Exploiting DNS for DDoS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800" dirty="0"/>
              <a:t>Send queries with </a:t>
            </a:r>
            <a:r>
              <a:rPr lang="en-US" sz="3800" i="1" dirty="0"/>
              <a:t>spoofed </a:t>
            </a:r>
            <a:r>
              <a:rPr lang="en-US" sz="3800" dirty="0"/>
              <a:t>source address</a:t>
            </a:r>
            <a:r>
              <a:rPr lang="en-US" sz="3800" i="1" dirty="0"/>
              <a:t> </a:t>
            </a:r>
            <a:r>
              <a:rPr lang="en-US" sz="3800" dirty="0"/>
              <a:t>= victim IP</a:t>
            </a:r>
          </a:p>
          <a:p>
            <a:pPr>
              <a:lnSpc>
                <a:spcPct val="120000"/>
              </a:lnSpc>
            </a:pPr>
            <a:r>
              <a:rPr lang="en-US" sz="3800" dirty="0"/>
              <a:t>Using large number of compromised devices to amplify attack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sz="3800" dirty="0"/>
              <a:t>One way to mitigate: DNS over TCP instead of UDP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9968EC-7A89-0840-A56B-D641B32D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 Neue" pitchFamily="-65" charset="0"/>
                <a:ea typeface="+mn-ea"/>
                <a:cs typeface="+mn-cs"/>
              </a:rPr>
              <a:t>CS118 - Winter 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1BC12C-5F21-9F4D-B884-B757610E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628E91-3196-7145-8258-9DB334ABF569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 Neue" pitchFamily="-65" charset="0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 Neue" pitchFamily="-65" charset="0"/>
              <a:ea typeface="+mn-ea"/>
              <a:cs typeface="+mn-cs"/>
            </a:endParaRPr>
          </a:p>
        </p:txBody>
      </p:sp>
      <p:pic>
        <p:nvPicPr>
          <p:cNvPr id="4100" name="Picture 4" descr="Why should you worry about DNS attacks? | Imperva">
            <a:extLst>
              <a:ext uri="{FF2B5EF4-FFF2-40B4-BE49-F238E27FC236}">
                <a16:creationId xmlns:a16="http://schemas.microsoft.com/office/drawing/2014/main" id="{7499369B-6AB7-1349-9403-10C7A9FC2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71" y="2989555"/>
            <a:ext cx="4954973" cy="260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8C53CC-48BB-65E5-B33F-6F34033347A6}"/>
              </a:ext>
            </a:extLst>
          </p:cNvPr>
          <p:cNvSpPr txBox="1"/>
          <p:nvPr/>
        </p:nvSpPr>
        <p:spPr>
          <a:xfrm>
            <a:off x="7981244" y="3544711"/>
            <a:ext cx="10385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80146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Example: Verisign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/>
            <a:r>
              <a:rPr lang="en-US" altLang="zh-CN" dirty="0"/>
              <a:t>ICANN delegates the management of .com to  Verisign</a:t>
            </a:r>
          </a:p>
          <a:p>
            <a:pPr hangingPunct="0"/>
            <a:r>
              <a:rPr lang="en-US" altLang="zh-CN" dirty="0"/>
              <a:t>Verisign operates </a:t>
            </a:r>
            <a:r>
              <a:rPr lang="en-US" altLang="zh-CN" i="1" dirty="0"/>
              <a:t>authoritative name servers</a:t>
            </a:r>
            <a:r>
              <a:rPr lang="en-US" altLang="zh-CN" dirty="0"/>
              <a:t> for .com domain</a:t>
            </a:r>
          </a:p>
          <a:p>
            <a:pPr hangingPunct="0"/>
            <a:r>
              <a:rPr lang="en-US" altLang="zh-CN" dirty="0"/>
              <a:t>Verisign contracts registrars to sell domain names to public</a:t>
            </a:r>
          </a:p>
          <a:p>
            <a:pPr lvl="1" hangingPunct="0"/>
            <a:r>
              <a:rPr lang="en-US" altLang="zh-CN" dirty="0"/>
              <a:t>Example registrars</a:t>
            </a:r>
          </a:p>
          <a:p>
            <a:pPr lvl="2" hangingPunct="0"/>
            <a:r>
              <a:rPr lang="en-US" altLang="zh-CN" dirty="0"/>
              <a:t>GoDaddy (US)</a:t>
            </a:r>
          </a:p>
          <a:p>
            <a:pPr lvl="2" hangingPunct="0"/>
            <a:r>
              <a:rPr lang="en-US" altLang="zh-CN" dirty="0" err="1"/>
              <a:t>CoolOcean</a:t>
            </a:r>
            <a:r>
              <a:rPr lang="en-US" altLang="zh-CN" dirty="0"/>
              <a:t> (India)</a:t>
            </a:r>
          </a:p>
          <a:p>
            <a:pPr hangingPunct="0"/>
            <a:r>
              <a:rPr lang="en-US" altLang="zh-CN" dirty="0"/>
              <a:t>There exist a </a:t>
            </a:r>
            <a:r>
              <a:rPr lang="en-US" altLang="zh-CN" i="1" dirty="0"/>
              <a:t>very</a:t>
            </a:r>
            <a:r>
              <a:rPr lang="en-US" altLang="zh-CN" dirty="0"/>
              <a:t> large number of registrars</a:t>
            </a:r>
          </a:p>
          <a:p>
            <a:pPr hangingPunct="0"/>
            <a:endParaRPr lang="en-US" altLang="zh-CN" dirty="0"/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6F3D6D86-0292-D24D-BDF6-F68F70D5CF59}"/>
              </a:ext>
            </a:extLst>
          </p:cNvPr>
          <p:cNvSpPr/>
          <p:nvPr/>
        </p:nvSpPr>
        <p:spPr bwMode="auto">
          <a:xfrm rot="20350905">
            <a:off x="-21057" y="45183"/>
            <a:ext cx="719985" cy="295264"/>
          </a:xfrm>
          <a:prstGeom prst="wedgeEllipseCallout">
            <a:avLst>
              <a:gd name="adj1" fmla="val 38024"/>
              <a:gd name="adj2" fmla="val 76085"/>
            </a:avLst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FYI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F8E44-80FA-E14C-9A4F-9F6E6A05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78104-7F15-274C-A890-255F2E11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839A2-FE40-DE43-B318-2F4E26BBDAF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BC731-C45D-1B5B-97A1-F651AD44B47C}"/>
              </a:ext>
            </a:extLst>
          </p:cNvPr>
          <p:cNvSpPr txBox="1"/>
          <p:nvPr/>
        </p:nvSpPr>
        <p:spPr>
          <a:xfrm>
            <a:off x="4572000" y="4709160"/>
            <a:ext cx="3648456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Nowadays cloud providers also join the market…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Amazon, Cloudflare…</a:t>
            </a:r>
          </a:p>
        </p:txBody>
      </p:sp>
    </p:spTree>
    <p:extLst>
      <p:ext uri="{BB962C8B-B14F-4D97-AF65-F5344CB8AC3E}">
        <p14:creationId xmlns:p14="http://schemas.microsoft.com/office/powerpoint/2010/main" val="35810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B5D3D-3D09-FB7B-9BFB-C4EB51C76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880F91-A88D-F6EE-E18C-068A759F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733" y="1038577"/>
            <a:ext cx="3488267" cy="2357967"/>
          </a:xfrm>
          <a:prstGeom prst="rect">
            <a:avLst/>
          </a:prstGeom>
        </p:spPr>
      </p:pic>
      <p:sp>
        <p:nvSpPr>
          <p:cNvPr id="173058" name="Rectangle 2">
            <a:extLst>
              <a:ext uri="{FF2B5EF4-FFF2-40B4-BE49-F238E27FC236}">
                <a16:creationId xmlns:a16="http://schemas.microsoft.com/office/drawing/2014/main" id="{09BFCC1B-DA94-1AFD-57A6-16937B102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DNS over TCP versus UDP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7658D666-0705-02A4-855A-2600AA2DC5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037" y="935279"/>
            <a:ext cx="8726320" cy="5733808"/>
          </a:xfrm>
        </p:spPr>
        <p:txBody>
          <a:bodyPr>
            <a:noAutofit/>
          </a:bodyPr>
          <a:lstStyle/>
          <a:p>
            <a:r>
              <a:rPr lang="en-US" sz="2800" dirty="0"/>
              <a:t>DNS protocol: an application protocol </a:t>
            </a:r>
          </a:p>
          <a:p>
            <a:r>
              <a:rPr lang="en-US" sz="2800" dirty="0"/>
              <a:t>Running over TCP</a:t>
            </a:r>
          </a:p>
          <a:p>
            <a:pPr lvl="1"/>
            <a:r>
              <a:rPr lang="en-US" sz="2400" dirty="0"/>
              <a:t>Take minimum 2 RTTs to get reply</a:t>
            </a:r>
          </a:p>
          <a:p>
            <a:pPr marL="365760" lvl="1" indent="0">
              <a:buNone/>
            </a:pPr>
            <a:endParaRPr lang="en-US" sz="2400" dirty="0"/>
          </a:p>
          <a:p>
            <a:pPr marL="365760" lvl="1" indent="0">
              <a:buNone/>
            </a:pPr>
            <a:endParaRPr lang="en-US" sz="2400" dirty="0"/>
          </a:p>
          <a:p>
            <a:r>
              <a:rPr lang="en-US" sz="2800" dirty="0"/>
              <a:t>Running over UDP: the resolver detects packet loss and retries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When sending a query, resolver sets a retransmission timer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If no loss: receives reply in one RTT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If no reply received when the timer expires: retry with another authoritative server in the same RRset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CDC0-09A1-4EF2-680E-1CC4EED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Winter 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C1223-D4CC-AA4F-2C90-181A102C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4779C-3909-BB40-9D9D-D215AA2FC904}" type="slidenum">
              <a:rPr lang="en-US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6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uiExpand="1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85AC6-D38C-4757-6EF1-E26D83676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Callout 7">
            <a:extLst>
              <a:ext uri="{FF2B5EF4-FFF2-40B4-BE49-F238E27FC236}">
                <a16:creationId xmlns:a16="http://schemas.microsoft.com/office/drawing/2014/main" id="{FB592AEF-3DAD-A9CE-2662-FA16DED09CF0}"/>
              </a:ext>
            </a:extLst>
          </p:cNvPr>
          <p:cNvSpPr/>
          <p:nvPr/>
        </p:nvSpPr>
        <p:spPr bwMode="auto">
          <a:xfrm rot="1413226">
            <a:off x="8407351" y="36367"/>
            <a:ext cx="820483" cy="532833"/>
          </a:xfrm>
          <a:prstGeom prst="wedgeEllipseCallout">
            <a:avLst>
              <a:gd name="adj1" fmla="val -64695"/>
              <a:gd name="adj2" fmla="val 70966"/>
            </a:avLst>
          </a:prstGeom>
          <a:solidFill>
            <a:srgbClr val="FFFD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Arial" pitchFamily="-65" charset="0"/>
              </a:rPr>
              <a:t>FYI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78570-DD70-4F17-68AA-51D4F624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75649" cy="914400"/>
          </a:xfrm>
        </p:spPr>
        <p:txBody>
          <a:bodyPr/>
          <a:lstStyle/>
          <a:p>
            <a:r>
              <a:rPr lang="en-US" dirty="0"/>
              <a:t>Latest change: DNS over HTTPS (</a:t>
            </a:r>
            <a:r>
              <a:rPr lang="en-US" dirty="0" err="1"/>
              <a:t>DoH</a:t>
            </a:r>
            <a:r>
              <a:rPr lang="en-US" dirty="0"/>
              <a:t>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A82468-D3DE-F555-0FB9-A7BAE25F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040AD-77CA-E956-6997-AB86E6EB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A1432-F515-1C4F-AB19-DE39132E979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C9A201F-ABDA-4A57-522A-7AA7E2388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1357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BD235B-E79D-C04C-EAA8-85DFF7EC0DA0}"/>
              </a:ext>
            </a:extLst>
          </p:cNvPr>
          <p:cNvSpPr txBox="1"/>
          <p:nvPr/>
        </p:nvSpPr>
        <p:spPr>
          <a:xfrm>
            <a:off x="5826627" y="3447288"/>
            <a:ext cx="1723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Caching resolver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67E876-A6AA-774B-4E2E-1E4C19AAE26E}"/>
              </a:ext>
            </a:extLst>
          </p:cNvPr>
          <p:cNvCxnSpPr/>
          <p:nvPr/>
        </p:nvCxnSpPr>
        <p:spPr bwMode="auto">
          <a:xfrm flipH="1">
            <a:off x="5302519" y="3658738"/>
            <a:ext cx="524108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2406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C15AD-A9A7-0896-B72D-A50093E94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>
            <a:extLst>
              <a:ext uri="{FF2B5EF4-FFF2-40B4-BE49-F238E27FC236}">
                <a16:creationId xmlns:a16="http://schemas.microsoft.com/office/drawing/2014/main" id="{4296757B-630F-DFD9-5615-935BBD807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DNS: Not a fully automated system</a:t>
            </a:r>
          </a:p>
        </p:txBody>
      </p:sp>
      <p:sp>
        <p:nvSpPr>
          <p:cNvPr id="153605" name="Rectangle 5">
            <a:extLst>
              <a:ext uri="{FF2B5EF4-FFF2-40B4-BE49-F238E27FC236}">
                <a16:creationId xmlns:a16="http://schemas.microsoft.com/office/drawing/2014/main" id="{F8DFE1C4-94C1-59FA-EBDA-B8CDB6EC52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DNS defines the following</a:t>
            </a:r>
          </a:p>
          <a:p>
            <a:pPr lvl="1"/>
            <a:r>
              <a:rPr lang="en-US" dirty="0"/>
              <a:t>standard formats for storing DNS data (RR)</a:t>
            </a:r>
          </a:p>
          <a:p>
            <a:pPr lvl="1"/>
            <a:r>
              <a:rPr lang="en-US" dirty="0"/>
              <a:t>standard protocol for querying the database</a:t>
            </a:r>
          </a:p>
          <a:p>
            <a:pPr lvl="1"/>
            <a:r>
              <a:rPr lang="en-US" dirty="0"/>
              <a:t>Tuning knobs of DNS service configurations</a:t>
            </a:r>
          </a:p>
          <a:p>
            <a:r>
              <a:rPr lang="en-US" dirty="0"/>
              <a:t>Operators do the following</a:t>
            </a:r>
          </a:p>
          <a:p>
            <a:pPr lvl="1"/>
            <a:r>
              <a:rPr lang="en-US" dirty="0"/>
              <a:t>define domain boundaries and child-domain delegations</a:t>
            </a:r>
          </a:p>
          <a:p>
            <a:pPr lvl="1"/>
            <a:r>
              <a:rPr lang="en-US" dirty="0"/>
              <a:t>define desired operation policies</a:t>
            </a:r>
          </a:p>
          <a:p>
            <a:pPr lvl="2"/>
            <a:r>
              <a:rPr lang="en-US" dirty="0"/>
              <a:t>Cache validation period (TTL)</a:t>
            </a:r>
          </a:p>
          <a:p>
            <a:pPr lvl="2"/>
            <a:r>
              <a:rPr lang="en-US" dirty="0"/>
              <a:t>Master </a:t>
            </a:r>
            <a:r>
              <a:rPr lang="en-US" dirty="0">
                <a:sym typeface="Wingdings" charset="2"/>
              </a:rPr>
              <a:t> </a:t>
            </a:r>
            <a:r>
              <a:rPr lang="en-US" dirty="0"/>
              <a:t>secondary server synchronization period</a:t>
            </a:r>
          </a:p>
          <a:p>
            <a:pPr lvl="1"/>
            <a:r>
              <a:rPr lang="en-US" dirty="0"/>
              <a:t>manually update the master file of each domain </a:t>
            </a:r>
          </a:p>
          <a:p>
            <a:pPr lvl="2"/>
            <a:r>
              <a:rPr lang="en-US" dirty="0"/>
              <a:t>For ns RR and glue RR updates: contact the parent zone's operator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88D8E-5E66-E06C-1AFA-F400CB04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 Neue" pitchFamily="-65" charset="0"/>
                <a:ea typeface="ＭＳ Ｐゴシック" charset="-128"/>
              </a:rPr>
              <a:t>CS118 - Winter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8461-7246-EE84-58B7-B59FF123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034EF4-1D0A-4F45-8371-B8C02559851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 Neue" pitchFamily="-65" charset="0"/>
                <a:ea typeface="ＭＳ Ｐゴシック" charset="-128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 Neue" pitchFamily="-65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85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B6BB9-D53C-F4BD-E105-02FF73F42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3A1707E-E3B2-9550-C3C2-15C08DE8E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Inserting records into DNS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E84C443-8BF0-D6FC-E399-5B6DF90A49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037" y="935279"/>
            <a:ext cx="8622148" cy="427332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Example: assume creating a </a:t>
            </a:r>
            <a:r>
              <a:rPr lang="en-US" sz="2800" dirty="0">
                <a:solidFill>
                  <a:srgbClr val="0B26FF"/>
                </a:solidFill>
              </a:rPr>
              <a:t>“W25 CS118” </a:t>
            </a:r>
            <a:r>
              <a:rPr lang="en-US" sz="2800" dirty="0"/>
              <a:t>zone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Register name </a:t>
            </a:r>
            <a:r>
              <a:rPr lang="en-US" sz="2800" dirty="0">
                <a:solidFill>
                  <a:srgbClr val="0B26FF"/>
                </a:solidFill>
              </a:rPr>
              <a:t>w25</a:t>
            </a:r>
            <a:r>
              <a:rPr lang="en-US" sz="2800" dirty="0"/>
              <a:t> at cs118.org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Need to provide with names and IP addresses of your authoritative name servers (primary and secondary)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400" dirty="0"/>
              <a:t>Registrar inserts two RRs into the </a:t>
            </a:r>
            <a:r>
              <a:rPr lang="en-US" sz="2400" dirty="0">
                <a:solidFill>
                  <a:srgbClr val="0B26FF"/>
                </a:solidFill>
              </a:rPr>
              <a:t>cs118.org </a:t>
            </a:r>
            <a:r>
              <a:rPr lang="en-US" sz="2400" dirty="0"/>
              <a:t>name server:</a:t>
            </a:r>
            <a:br>
              <a:rPr lang="en-US" sz="2400" dirty="0"/>
            </a:br>
            <a:endParaRPr lang="en-US" sz="24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B26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w25.cs118.org,	    NS, 	ns1.w25.cs118.org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B26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ns1.w25.cs118.org, A,	1.1.1.1</a:t>
            </a:r>
            <a:br>
              <a:rPr lang="en-US" sz="2400" dirty="0">
                <a:solidFill>
                  <a:schemeClr val="accent2"/>
                </a:solidFill>
                <a:latin typeface="Courier New" charset="0"/>
              </a:rPr>
            </a:br>
            <a:endParaRPr lang="en-US" sz="2400" dirty="0">
              <a:solidFill>
                <a:schemeClr val="accent2"/>
              </a:solidFill>
              <a:latin typeface="Courier New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Put in authoritative server Type A record for </a:t>
            </a:r>
            <a:r>
              <a:rPr lang="en-US" sz="2800" dirty="0">
                <a:solidFill>
                  <a:srgbClr val="0B26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www.w25.cs118.org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54D919-7198-1BEA-4431-E945072B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D8ADC-C25A-06B2-4A17-8F9A5C84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839A2-FE40-DE43-B318-2F4E26BBDAF4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68116-0918-5F98-55C4-246A198D4953}"/>
              </a:ext>
            </a:extLst>
          </p:cNvPr>
          <p:cNvSpPr txBox="1"/>
          <p:nvPr/>
        </p:nvSpPr>
        <p:spPr>
          <a:xfrm>
            <a:off x="1678329" y="5324355"/>
            <a:ext cx="5787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do people get the IP address of </a:t>
            </a:r>
            <a:r>
              <a:rPr lang="en-US" sz="2400" b="1" dirty="0">
                <a:solidFill>
                  <a:srgbClr val="C00000"/>
                </a:solidFill>
                <a:latin typeface="Courier New" charset="0"/>
              </a:rPr>
              <a:t>www.w25.cs118.org</a:t>
            </a:r>
            <a:r>
              <a:rPr lang="en-US" sz="24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25011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B5259-779C-50F1-180B-86888047A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7D474A3-592B-D006-9263-ADDA33DA1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798"/>
            <a:ext cx="9144000" cy="914400"/>
          </a:xfrm>
        </p:spPr>
        <p:txBody>
          <a:bodyPr/>
          <a:lstStyle/>
          <a:p>
            <a:pPr eaLnBrk="1" hangingPunct="1"/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 Configuration</a:t>
            </a:r>
          </a:p>
        </p:txBody>
      </p:sp>
      <p:sp>
        <p:nvSpPr>
          <p:cNvPr id="270339" name="Oval 3">
            <a:extLst>
              <a:ext uri="{FF2B5EF4-FFF2-40B4-BE49-F238E27FC236}">
                <a16:creationId xmlns:a16="http://schemas.microsoft.com/office/drawing/2014/main" id="{D66E7926-66D2-D071-7CD4-7390701A1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098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cs118.org</a:t>
            </a:r>
          </a:p>
        </p:txBody>
      </p:sp>
      <p:grpSp>
        <p:nvGrpSpPr>
          <p:cNvPr id="53255" name="Group 4">
            <a:extLst>
              <a:ext uri="{FF2B5EF4-FFF2-40B4-BE49-F238E27FC236}">
                <a16:creationId xmlns:a16="http://schemas.microsoft.com/office/drawing/2014/main" id="{2E40A4B4-766F-B6E2-BEA6-3F303E64E0B4}"/>
              </a:ext>
            </a:extLst>
          </p:cNvPr>
          <p:cNvGrpSpPr>
            <a:grpSpLocks/>
          </p:cNvGrpSpPr>
          <p:nvPr/>
        </p:nvGrpSpPr>
        <p:grpSpPr bwMode="auto">
          <a:xfrm>
            <a:off x="2060294" y="2157436"/>
            <a:ext cx="381000" cy="609600"/>
            <a:chOff x="864" y="528"/>
            <a:chExt cx="432" cy="336"/>
          </a:xfrm>
        </p:grpSpPr>
        <p:sp>
          <p:nvSpPr>
            <p:cNvPr id="270341" name="AutoShape 5">
              <a:extLst>
                <a:ext uri="{FF2B5EF4-FFF2-40B4-BE49-F238E27FC236}">
                  <a16:creationId xmlns:a16="http://schemas.microsoft.com/office/drawing/2014/main" id="{3F6C4D64-258E-A9E9-A10A-D681605DD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70342" name="AutoShape 6">
              <a:extLst>
                <a:ext uri="{FF2B5EF4-FFF2-40B4-BE49-F238E27FC236}">
                  <a16:creationId xmlns:a16="http://schemas.microsoft.com/office/drawing/2014/main" id="{CB2358AD-B3CD-628D-AFA8-007DEF71A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70343" name="AutoShape 7">
              <a:extLst>
                <a:ext uri="{FF2B5EF4-FFF2-40B4-BE49-F238E27FC236}">
                  <a16:creationId xmlns:a16="http://schemas.microsoft.com/office/drawing/2014/main" id="{E773E421-5C50-7453-B08D-BF0F19CB0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53256" name="Group 8">
            <a:extLst>
              <a:ext uri="{FF2B5EF4-FFF2-40B4-BE49-F238E27FC236}">
                <a16:creationId xmlns:a16="http://schemas.microsoft.com/office/drawing/2014/main" id="{C051F266-AF30-790F-BBDD-F6FF1E9F64A9}"/>
              </a:ext>
            </a:extLst>
          </p:cNvPr>
          <p:cNvGrpSpPr>
            <a:grpSpLocks/>
          </p:cNvGrpSpPr>
          <p:nvPr/>
        </p:nvGrpSpPr>
        <p:grpSpPr bwMode="auto">
          <a:xfrm>
            <a:off x="3631095" y="1994149"/>
            <a:ext cx="381000" cy="609600"/>
            <a:chOff x="864" y="528"/>
            <a:chExt cx="432" cy="336"/>
          </a:xfrm>
        </p:grpSpPr>
        <p:sp>
          <p:nvSpPr>
            <p:cNvPr id="270345" name="AutoShape 9">
              <a:extLst>
                <a:ext uri="{FF2B5EF4-FFF2-40B4-BE49-F238E27FC236}">
                  <a16:creationId xmlns:a16="http://schemas.microsoft.com/office/drawing/2014/main" id="{5029C3C8-8D1D-39F3-BE7A-18F8C7C2F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70346" name="AutoShape 10">
              <a:extLst>
                <a:ext uri="{FF2B5EF4-FFF2-40B4-BE49-F238E27FC236}">
                  <a16:creationId xmlns:a16="http://schemas.microsoft.com/office/drawing/2014/main" id="{06BE1310-3507-1B97-B395-66C625F2F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70347" name="AutoShape 11">
              <a:extLst>
                <a:ext uri="{FF2B5EF4-FFF2-40B4-BE49-F238E27FC236}">
                  <a16:creationId xmlns:a16="http://schemas.microsoft.com/office/drawing/2014/main" id="{B4064411-1F65-A8D9-0500-83DA86E2C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70348" name="Oval 12">
            <a:extLst>
              <a:ext uri="{FF2B5EF4-FFF2-40B4-BE49-F238E27FC236}">
                <a16:creationId xmlns:a16="http://schemas.microsoft.com/office/drawing/2014/main" id="{6BD84911-075E-2858-6703-D4CC7C2F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672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w25.cs118.org</a:t>
            </a: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788FA7D7-4E02-4E26-23DB-3659DE3E6B7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038600"/>
            <a:ext cx="2209800" cy="762000"/>
            <a:chOff x="432" y="2544"/>
            <a:chExt cx="1392" cy="480"/>
          </a:xfrm>
        </p:grpSpPr>
        <p:grpSp>
          <p:nvGrpSpPr>
            <p:cNvPr id="53279" name="Group 14">
              <a:extLst>
                <a:ext uri="{FF2B5EF4-FFF2-40B4-BE49-F238E27FC236}">
                  <a16:creationId xmlns:a16="http://schemas.microsoft.com/office/drawing/2014/main" id="{68DC4D43-768D-DB22-D7ED-A294661B37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640"/>
              <a:ext cx="240" cy="384"/>
              <a:chOff x="864" y="528"/>
              <a:chExt cx="432" cy="336"/>
            </a:xfrm>
          </p:grpSpPr>
          <p:sp>
            <p:nvSpPr>
              <p:cNvPr id="270351" name="AutoShape 15">
                <a:extLst>
                  <a:ext uri="{FF2B5EF4-FFF2-40B4-BE49-F238E27FC236}">
                    <a16:creationId xmlns:a16="http://schemas.microsoft.com/office/drawing/2014/main" id="{E84C914E-5EFC-F3CA-BE1C-E913EA3A0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720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70352" name="AutoShape 16">
                <a:extLst>
                  <a:ext uri="{FF2B5EF4-FFF2-40B4-BE49-F238E27FC236}">
                    <a16:creationId xmlns:a16="http://schemas.microsoft.com/office/drawing/2014/main" id="{7827713D-4090-F87E-5173-391E71AAC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624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70353" name="AutoShape 17">
                <a:extLst>
                  <a:ext uri="{FF2B5EF4-FFF2-40B4-BE49-F238E27FC236}">
                    <a16:creationId xmlns:a16="http://schemas.microsoft.com/office/drawing/2014/main" id="{8AA7F8D8-2EA0-7336-66DB-001F18878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528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53280" name="Group 18">
              <a:extLst>
                <a:ext uri="{FF2B5EF4-FFF2-40B4-BE49-F238E27FC236}">
                  <a16:creationId xmlns:a16="http://schemas.microsoft.com/office/drawing/2014/main" id="{061618F9-84E4-5F8E-B84B-437347A538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544"/>
              <a:ext cx="240" cy="384"/>
              <a:chOff x="864" y="528"/>
              <a:chExt cx="432" cy="336"/>
            </a:xfrm>
          </p:grpSpPr>
          <p:sp>
            <p:nvSpPr>
              <p:cNvPr id="270355" name="AutoShape 19">
                <a:extLst>
                  <a:ext uri="{FF2B5EF4-FFF2-40B4-BE49-F238E27FC236}">
                    <a16:creationId xmlns:a16="http://schemas.microsoft.com/office/drawing/2014/main" id="{12312A3A-01C7-B2BF-5A1D-9EE7ABD4C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720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70356" name="AutoShape 20">
                <a:extLst>
                  <a:ext uri="{FF2B5EF4-FFF2-40B4-BE49-F238E27FC236}">
                    <a16:creationId xmlns:a16="http://schemas.microsoft.com/office/drawing/2014/main" id="{A2445F7B-E89B-4EC9-6E23-AF2526D4C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624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70357" name="AutoShape 21">
                <a:extLst>
                  <a:ext uri="{FF2B5EF4-FFF2-40B4-BE49-F238E27FC236}">
                    <a16:creationId xmlns:a16="http://schemas.microsoft.com/office/drawing/2014/main" id="{5EA836BF-E160-AF26-2E75-BA31E74BD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528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</p:grpSp>
      <p:sp>
        <p:nvSpPr>
          <p:cNvPr id="270358" name="AutoShape 22">
            <a:extLst>
              <a:ext uri="{FF2B5EF4-FFF2-40B4-BE49-F238E27FC236}">
                <a16:creationId xmlns:a16="http://schemas.microsoft.com/office/drawing/2014/main" id="{192D7602-F36E-0CDC-98A9-6EE2D4716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572001"/>
            <a:ext cx="4605223" cy="1695138"/>
          </a:xfrm>
          <a:prstGeom prst="wedgeRectCallout">
            <a:avLst>
              <a:gd name="adj1" fmla="val -70750"/>
              <a:gd name="adj2" fmla="val -46634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w25.cs118.org     </a:t>
            </a:r>
            <a:r>
              <a:rPr lang="en-US" sz="1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ns1.w25.cs118.org </a:t>
            </a:r>
          </a:p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w25.cs118.org     </a:t>
            </a:r>
            <a:r>
              <a:rPr lang="en-US" sz="1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ns2.w25.cs118.org </a:t>
            </a:r>
          </a:p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ns1.w25.cs118.org   </a:t>
            </a:r>
            <a:r>
              <a:rPr lang="en-US" sz="1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1.1.1.1</a:t>
            </a:r>
          </a:p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ns2.w25.cs118.org   </a:t>
            </a:r>
            <a:r>
              <a:rPr lang="en-US" sz="1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1.1.1.2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0359" name="AutoShape 23">
            <a:extLst>
              <a:ext uri="{FF2B5EF4-FFF2-40B4-BE49-F238E27FC236}">
                <a16:creationId xmlns:a16="http://schemas.microsoft.com/office/drawing/2014/main" id="{62BF5AC1-C1A4-6A82-2BD3-ED47BCC5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573" y="1274761"/>
            <a:ext cx="4359955" cy="1828800"/>
          </a:xfrm>
          <a:prstGeom prst="wedgeRectCallout">
            <a:avLst>
              <a:gd name="adj1" fmla="val -63051"/>
              <a:gd name="adj2" fmla="val -2778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</a:t>
            </a:r>
          </a:p>
          <a:p>
            <a:pPr eaLnBrk="0" hangingPunct="0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0" hangingPunct="0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0" hangingPunct="0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0" hangingPunct="0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7" name="Group 24">
            <a:extLst>
              <a:ext uri="{FF2B5EF4-FFF2-40B4-BE49-F238E27FC236}">
                <a16:creationId xmlns:a16="http://schemas.microsoft.com/office/drawing/2014/main" id="{FF272750-1FB7-465F-A995-C1F6429E3BC9}"/>
              </a:ext>
            </a:extLst>
          </p:cNvPr>
          <p:cNvGrpSpPr>
            <a:grpSpLocks/>
          </p:cNvGrpSpPr>
          <p:nvPr/>
        </p:nvGrpSpPr>
        <p:grpSpPr bwMode="auto">
          <a:xfrm>
            <a:off x="130175" y="3621089"/>
            <a:ext cx="2997200" cy="2395538"/>
            <a:chOff x="82" y="2281"/>
            <a:chExt cx="1888" cy="1509"/>
          </a:xfrm>
        </p:grpSpPr>
        <p:sp>
          <p:nvSpPr>
            <p:cNvPr id="53274" name="Text Box 25">
              <a:extLst>
                <a:ext uri="{FF2B5EF4-FFF2-40B4-BE49-F238E27FC236}">
                  <a16:creationId xmlns:a16="http://schemas.microsoft.com/office/drawing/2014/main" id="{7F22E376-3083-5473-D0CB-7C1BBEE19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" y="3577"/>
              <a:ext cx="125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Authoritative Server</a:t>
              </a:r>
            </a:p>
          </p:txBody>
        </p:sp>
        <p:sp>
          <p:nvSpPr>
            <p:cNvPr id="53275" name="Line 26">
              <a:extLst>
                <a:ext uri="{FF2B5EF4-FFF2-40B4-BE49-F238E27FC236}">
                  <a16:creationId xmlns:a16="http://schemas.microsoft.com/office/drawing/2014/main" id="{9BC514C4-7FE8-593E-484A-3CA3A82AA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4" y="3168"/>
              <a:ext cx="288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3276" name="Line 27">
              <a:extLst>
                <a:ext uri="{FF2B5EF4-FFF2-40B4-BE49-F238E27FC236}">
                  <a16:creationId xmlns:a16="http://schemas.microsoft.com/office/drawing/2014/main" id="{186390FA-2329-A5EE-FEB4-1A604E09E3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3168"/>
              <a:ext cx="192" cy="3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1469" name="Text Box 28">
              <a:extLst>
                <a:ext uri="{FF2B5EF4-FFF2-40B4-BE49-F238E27FC236}">
                  <a16:creationId xmlns:a16="http://schemas.microsoft.com/office/drawing/2014/main" id="{2B379D3A-5629-340C-6C8E-94DF1D22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281"/>
              <a:ext cx="51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>
                <a:defRPr/>
              </a:pPr>
              <a:r>
                <a: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Master</a:t>
              </a:r>
            </a:p>
          </p:txBody>
        </p:sp>
        <p:sp>
          <p:nvSpPr>
            <p:cNvPr id="61470" name="Text Box 29">
              <a:extLst>
                <a:ext uri="{FF2B5EF4-FFF2-40B4-BE49-F238E27FC236}">
                  <a16:creationId xmlns:a16="http://schemas.microsoft.com/office/drawing/2014/main" id="{33A34C65-16ED-374F-0A2A-343D59682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" y="2352"/>
              <a:ext cx="73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>
                <a:defRPr/>
              </a:pPr>
              <a:r>
                <a: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Secondary</a:t>
              </a:r>
            </a:p>
          </p:txBody>
        </p:sp>
      </p:grpSp>
      <p:grpSp>
        <p:nvGrpSpPr>
          <p:cNvPr id="8" name="Group 30">
            <a:extLst>
              <a:ext uri="{FF2B5EF4-FFF2-40B4-BE49-F238E27FC236}">
                <a16:creationId xmlns:a16="http://schemas.microsoft.com/office/drawing/2014/main" id="{E232FF0C-F1BE-370E-FDB7-7A00D6625C39}"/>
              </a:ext>
            </a:extLst>
          </p:cNvPr>
          <p:cNvGrpSpPr>
            <a:grpSpLocks/>
          </p:cNvGrpSpPr>
          <p:nvPr/>
        </p:nvGrpSpPr>
        <p:grpSpPr bwMode="auto">
          <a:xfrm>
            <a:off x="6367463" y="3897319"/>
            <a:ext cx="2776537" cy="663576"/>
            <a:chOff x="3782" y="2400"/>
            <a:chExt cx="1749" cy="418"/>
          </a:xfrm>
        </p:grpSpPr>
        <p:sp>
          <p:nvSpPr>
            <p:cNvPr id="61464" name="Text Box 31">
              <a:extLst>
                <a:ext uri="{FF2B5EF4-FFF2-40B4-BE49-F238E27FC236}">
                  <a16:creationId xmlns:a16="http://schemas.microsoft.com/office/drawing/2014/main" id="{F5FBE777-32C8-DE11-0262-40939351D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" y="2400"/>
              <a:ext cx="1749" cy="2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0" hangingPunct="0">
                <a:defRPr/>
              </a:pPr>
              <a:r>
                <a:rPr lang="en-US" sz="2000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Domain Configuration</a:t>
              </a:r>
              <a:endPara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1465" name="Line 32">
              <a:extLst>
                <a:ext uri="{FF2B5EF4-FFF2-40B4-BE49-F238E27FC236}">
                  <a16:creationId xmlns:a16="http://schemas.microsoft.com/office/drawing/2014/main" id="{7F2B5DCA-D5BA-05E3-0868-38AEFC983F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626"/>
              <a:ext cx="208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9" name="Group 33">
            <a:extLst>
              <a:ext uri="{FF2B5EF4-FFF2-40B4-BE49-F238E27FC236}">
                <a16:creationId xmlns:a16="http://schemas.microsoft.com/office/drawing/2014/main" id="{369C770E-5EFB-0678-E493-C48689C02319}"/>
              </a:ext>
            </a:extLst>
          </p:cNvPr>
          <p:cNvGrpSpPr>
            <a:grpSpLocks/>
          </p:cNvGrpSpPr>
          <p:nvPr/>
        </p:nvGrpSpPr>
        <p:grpSpPr bwMode="auto">
          <a:xfrm>
            <a:off x="5833829" y="3103562"/>
            <a:ext cx="3292026" cy="620423"/>
            <a:chOff x="3440" y="2208"/>
            <a:chExt cx="2155" cy="404"/>
          </a:xfrm>
        </p:grpSpPr>
        <p:sp>
          <p:nvSpPr>
            <p:cNvPr id="61462" name="Text Box 34">
              <a:extLst>
                <a:ext uri="{FF2B5EF4-FFF2-40B4-BE49-F238E27FC236}">
                  <a16:creationId xmlns:a16="http://schemas.microsoft.com/office/drawing/2014/main" id="{66A92478-A59C-556C-0BBB-769B22193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" y="2412"/>
              <a:ext cx="2155" cy="2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eaLnBrk="0" hangingPunct="0">
                <a:defRPr/>
              </a:pPr>
              <a:r>
                <a:rPr lang="en-US" sz="2000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Parent domain Configuration</a:t>
              </a:r>
              <a:endPara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53271" name="Line 35">
              <a:extLst>
                <a:ext uri="{FF2B5EF4-FFF2-40B4-BE49-F238E27FC236}">
                  <a16:creationId xmlns:a16="http://schemas.microsoft.com/office/drawing/2014/main" id="{725DE9E6-AFD9-B0C9-BEF5-9FFC7BAE8B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7" y="2208"/>
              <a:ext cx="259" cy="1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70372" name="Text Box 36">
            <a:extLst>
              <a:ext uri="{FF2B5EF4-FFF2-40B4-BE49-F238E27FC236}">
                <a16:creationId xmlns:a16="http://schemas.microsoft.com/office/drawing/2014/main" id="{7D116B8A-C4C8-6841-A20E-8A0027514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934" y="1681470"/>
            <a:ext cx="4552721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w25.cs118.org     </a:t>
            </a:r>
            <a:r>
              <a:rPr lang="en-US" sz="1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ns1.w25.cs118.org </a:t>
            </a:r>
          </a:p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w25.cs118.org     </a:t>
            </a:r>
            <a:r>
              <a:rPr lang="en-US" sz="1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ns2.w25.cs118.org </a:t>
            </a:r>
          </a:p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ns1.w25.cs118.org   </a:t>
            </a:r>
            <a:r>
              <a:rPr lang="en-US" sz="1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1.1.1.1</a:t>
            </a:r>
          </a:p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ns2.w25.cs118.org   </a:t>
            </a:r>
            <a:r>
              <a:rPr lang="en-US" sz="1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</a:t>
            </a: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1.1.1.2</a:t>
            </a:r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0373" name="Line 37">
            <a:extLst>
              <a:ext uri="{FF2B5EF4-FFF2-40B4-BE49-F238E27FC236}">
                <a16:creationId xmlns:a16="http://schemas.microsoft.com/office/drawing/2014/main" id="{99516F11-21A6-5CBF-B88B-2893CB5456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2971800"/>
            <a:ext cx="91440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0374" name="Text Box 38">
            <a:extLst>
              <a:ext uri="{FF2B5EF4-FFF2-40B4-BE49-F238E27FC236}">
                <a16:creationId xmlns:a16="http://schemas.microsoft.com/office/drawing/2014/main" id="{81FCBD95-FD10-6F83-9803-81EC342BA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13" y="2835275"/>
            <a:ext cx="1162498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New</a:t>
            </a:r>
          </a:p>
          <a:p>
            <a:pPr algn="ctr" eaLnBrk="0" hangingPunct="0"/>
            <a:r>
              <a:rPr lang="en-US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Delegation</a:t>
            </a:r>
          </a:p>
        </p:txBody>
      </p:sp>
      <p:grpSp>
        <p:nvGrpSpPr>
          <p:cNvPr id="10" name="Group 39">
            <a:extLst>
              <a:ext uri="{FF2B5EF4-FFF2-40B4-BE49-F238E27FC236}">
                <a16:creationId xmlns:a16="http://schemas.microsoft.com/office/drawing/2014/main" id="{8F9C5666-0CF3-F394-AF02-3F3E2E05F914}"/>
              </a:ext>
            </a:extLst>
          </p:cNvPr>
          <p:cNvGrpSpPr>
            <a:grpSpLocks/>
          </p:cNvGrpSpPr>
          <p:nvPr/>
        </p:nvGrpSpPr>
        <p:grpSpPr bwMode="auto">
          <a:xfrm>
            <a:off x="3224015" y="3021247"/>
            <a:ext cx="2862671" cy="1530392"/>
            <a:chOff x="2016" y="1905"/>
            <a:chExt cx="2011" cy="962"/>
          </a:xfrm>
        </p:grpSpPr>
        <p:sp>
          <p:nvSpPr>
            <p:cNvPr id="61460" name="Text Box 40">
              <a:extLst>
                <a:ext uri="{FF2B5EF4-FFF2-40B4-BE49-F238E27FC236}">
                  <a16:creationId xmlns:a16="http://schemas.microsoft.com/office/drawing/2014/main" id="{C499FB98-5961-D2DF-EF49-E8E9FD268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" y="1905"/>
              <a:ext cx="1690" cy="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457200" indent="-457200" eaLnBrk="0" hangingPunct="0">
                <a:defRPr/>
              </a:pPr>
              <a:r>
                <a:rPr lang="en-US" sz="2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Want to create:</a:t>
              </a:r>
            </a:p>
            <a:p>
              <a:pPr eaLnBrk="0" hangingPunct="0">
                <a:defRPr/>
              </a:pPr>
              <a:r>
                <a:rPr lang="en-US" sz="2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1. a new zone</a:t>
              </a:r>
            </a:p>
            <a:p>
              <a:pPr eaLnBrk="0" hangingPunct="0">
                <a:defRPr/>
              </a:pPr>
              <a:r>
                <a:rPr lang="en-US" sz="2000" dirty="0">
                  <a:solidFill>
                    <a:srgbClr val="C0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2. with two servers </a:t>
              </a:r>
            </a:p>
          </p:txBody>
        </p:sp>
        <p:sp>
          <p:nvSpPr>
            <p:cNvPr id="53269" name="Line 41">
              <a:extLst>
                <a:ext uri="{FF2B5EF4-FFF2-40B4-BE49-F238E27FC236}">
                  <a16:creationId xmlns:a16="http://schemas.microsoft.com/office/drawing/2014/main" id="{BB9B03F9-05C2-686F-C781-6F483AB92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606"/>
              <a:ext cx="473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C97B5A-304B-18B8-8A18-4B861D30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CS118 - Winter 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44A335-7869-FCD3-B7C3-DFE71832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A1432-F515-1C4F-AB19-DE39132E9795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>
                <a:defRPr/>
              </a:pPr>
              <a:t>44</a:t>
            </a:fld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50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50"/>
                                        <p:tgtEl>
                                          <p:spTgt spid="2703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50"/>
                                        <p:tgtEl>
                                          <p:spTgt spid="2703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50"/>
                                        <p:tgtEl>
                                          <p:spTgt spid="2703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0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0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0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8" grpId="0" animBg="1"/>
      <p:bldP spid="270358" grpId="0" animBg="1"/>
      <p:bldP spid="270359" grpId="0" animBg="1"/>
      <p:bldP spid="270372" grpId="0"/>
      <p:bldP spid="270373" grpId="0" animBg="1"/>
      <p:bldP spid="27037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5C50-8D7F-C043-AF8D-655111B0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failure of a popular DNS domain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5112B68D-FC10-A441-A113-BE0CBD99C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7" y="3990109"/>
            <a:ext cx="8915534" cy="2678978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A popular domain </a:t>
            </a:r>
            <a:r>
              <a:rPr lang="en-US" dirty="0">
                <a:sym typeface="Wingdings" pitchFamily="2" charset="2"/>
              </a:rPr>
              <a:t> lots queries for DNS names under this domain</a:t>
            </a:r>
          </a:p>
          <a:p>
            <a:pPr>
              <a:spcBef>
                <a:spcPts val="600"/>
              </a:spcBef>
            </a:pPr>
            <a:r>
              <a:rPr lang="en-US" dirty="0">
                <a:sym typeface="Wingdings" pitchFamily="2" charset="2"/>
              </a:rPr>
              <a:t>If the domain’s authoritative servers no longer reachable: all cached entries time-out eventually</a:t>
            </a:r>
          </a:p>
          <a:p>
            <a:pPr>
              <a:spcBef>
                <a:spcPts val="600"/>
              </a:spcBef>
            </a:pPr>
            <a:r>
              <a:rPr lang="en-US" dirty="0"/>
              <a:t>When caching resolvers tried to look up a name: what happens when all the authoritative servers for that domain become unreachable?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51AA6-D2FB-2846-B115-7D4200AB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 Neue" pitchFamily="-65" charset="0"/>
                <a:ea typeface="+mn-ea"/>
                <a:cs typeface="+mn-cs"/>
              </a:rPr>
              <a:t>CS118 - Winter 2025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 Neue" pitchFamily="-65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E3920-47C3-5B44-9E26-5DD514C5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87FFD-1E35-F140-9D03-D654F913A9F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 Neue" pitchFamily="-65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 Neue" pitchFamily="-65" charset="0"/>
              <a:ea typeface="+mn-ea"/>
              <a:cs typeface="+mn-cs"/>
            </a:endParaRPr>
          </a:p>
        </p:txBody>
      </p:sp>
      <p:pic>
        <p:nvPicPr>
          <p:cNvPr id="1026" name="Picture 2" descr="vector cloud icon png - Clip Art Library">
            <a:extLst>
              <a:ext uri="{FF2B5EF4-FFF2-40B4-BE49-F238E27FC236}">
                <a16:creationId xmlns:a16="http://schemas.microsoft.com/office/drawing/2014/main" id="{5B2626A9-AD57-E849-B3C9-A9148AD0B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678" y="996949"/>
            <a:ext cx="4003015" cy="211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459FF337-E5E6-7A45-8276-28CD3BDE6A32}"/>
              </a:ext>
            </a:extLst>
          </p:cNvPr>
          <p:cNvSpPr/>
          <p:nvPr/>
        </p:nvSpPr>
        <p:spPr bwMode="auto">
          <a:xfrm>
            <a:off x="-101600" y="666044"/>
            <a:ext cx="5125155" cy="3262488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A47CF-54D7-7F42-8BBB-EEABD68A8071}"/>
              </a:ext>
            </a:extLst>
          </p:cNvPr>
          <p:cNvSpPr txBox="1"/>
          <p:nvPr/>
        </p:nvSpPr>
        <p:spPr>
          <a:xfrm>
            <a:off x="1582755" y="1025750"/>
            <a:ext cx="2894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Global Internet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BED695-47F2-A845-800F-7E612F02480C}"/>
              </a:ext>
            </a:extLst>
          </p:cNvPr>
          <p:cNvGrpSpPr/>
          <p:nvPr/>
        </p:nvGrpSpPr>
        <p:grpSpPr>
          <a:xfrm>
            <a:off x="5653931" y="1925783"/>
            <a:ext cx="2569184" cy="1004542"/>
            <a:chOff x="5653931" y="1925783"/>
            <a:chExt cx="2569184" cy="100454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1B884FA-59C2-AE4A-81A2-B141359EB5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53931" y="2438400"/>
              <a:ext cx="2569184" cy="0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E384139-73E2-0548-A0DB-F1A5A702F202}"/>
                </a:ext>
              </a:extLst>
            </p:cNvPr>
            <p:cNvSpPr/>
            <p:nvPr/>
          </p:nvSpPr>
          <p:spPr bwMode="auto">
            <a:xfrm>
              <a:off x="5757836" y="2594647"/>
              <a:ext cx="383822" cy="305807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65" charset="0"/>
                <a:ea typeface="+mn-ea"/>
                <a:cs typeface="+mn-cs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57D46C0-55AC-ED47-B2CC-8DAE25C13110}"/>
                </a:ext>
              </a:extLst>
            </p:cNvPr>
            <p:cNvSpPr/>
            <p:nvPr/>
          </p:nvSpPr>
          <p:spPr bwMode="auto">
            <a:xfrm>
              <a:off x="6230567" y="2595618"/>
              <a:ext cx="383822" cy="305807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65" charset="0"/>
                <a:ea typeface="+mn-ea"/>
                <a:cs typeface="+mn-cs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74423C3-F4FB-924C-9F95-5E977E978DC3}"/>
                </a:ext>
              </a:extLst>
            </p:cNvPr>
            <p:cNvSpPr/>
            <p:nvPr/>
          </p:nvSpPr>
          <p:spPr bwMode="auto">
            <a:xfrm>
              <a:off x="6720771" y="2584940"/>
              <a:ext cx="383822" cy="305807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65" charset="0"/>
                <a:ea typeface="+mn-ea"/>
                <a:cs typeface="+mn-cs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72EF829-D24F-D44D-B8E0-42420DC018A8}"/>
                </a:ext>
              </a:extLst>
            </p:cNvPr>
            <p:cNvSpPr/>
            <p:nvPr/>
          </p:nvSpPr>
          <p:spPr bwMode="auto">
            <a:xfrm>
              <a:off x="7170206" y="2591735"/>
              <a:ext cx="383822" cy="305807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65" charset="0"/>
                <a:ea typeface="+mn-ea"/>
                <a:cs typeface="+mn-cs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732735C-BD45-DD43-B80E-C1FA751B8A74}"/>
                </a:ext>
              </a:extLst>
            </p:cNvPr>
            <p:cNvSpPr/>
            <p:nvPr/>
          </p:nvSpPr>
          <p:spPr bwMode="auto">
            <a:xfrm>
              <a:off x="7654585" y="2592706"/>
              <a:ext cx="383822" cy="305807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65" charset="0"/>
                <a:ea typeface="+mn-ea"/>
                <a:cs typeface="+mn-cs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815150-A2FE-B044-8C5E-75FE92B0FACC}"/>
                </a:ext>
              </a:extLst>
            </p:cNvPr>
            <p:cNvCxnSpPr>
              <a:cxnSpLocks/>
              <a:endCxn id="10" idx="0"/>
            </p:cNvCxnSpPr>
            <p:nvPr/>
          </p:nvCxnSpPr>
          <p:spPr bwMode="auto">
            <a:xfrm>
              <a:off x="5949747" y="2166026"/>
              <a:ext cx="0" cy="428621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A788E2-4571-BA4C-8418-CC280BBEF0D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430795" y="2424846"/>
              <a:ext cx="1" cy="165958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E85DB9-C254-5843-8524-9997C85CD17C}"/>
                </a:ext>
              </a:extLst>
            </p:cNvPr>
            <p:cNvCxnSpPr>
              <a:cxnSpLocks/>
              <a:endCxn id="11" idx="0"/>
            </p:cNvCxnSpPr>
            <p:nvPr/>
          </p:nvCxnSpPr>
          <p:spPr bwMode="auto">
            <a:xfrm flipH="1">
              <a:off x="6883534" y="2435157"/>
              <a:ext cx="40332" cy="156614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8E9C502-DC21-874C-90AA-A69447D646C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352960" y="2444194"/>
              <a:ext cx="1" cy="156334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D85EBB-987D-0140-A4EF-2B44E83DB4A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852829" y="2403735"/>
              <a:ext cx="1" cy="196793"/>
            </a:xfrm>
            <a:prstGeom prst="line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7" name="Picture 18">
              <a:extLst>
                <a:ext uri="{FF2B5EF4-FFF2-40B4-BE49-F238E27FC236}">
                  <a16:creationId xmlns:a16="http://schemas.microsoft.com/office/drawing/2014/main" id="{B69AF68B-EBB6-2149-9AC6-C63C2CACB95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666512" y="1925783"/>
              <a:ext cx="574811" cy="358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6686BF-5CDA-784C-8844-0F7682EF1848}"/>
                </a:ext>
              </a:extLst>
            </p:cNvPr>
            <p:cNvSpPr txBox="1"/>
            <p:nvPr/>
          </p:nvSpPr>
          <p:spPr>
            <a:xfrm>
              <a:off x="5666950" y="2591771"/>
              <a:ext cx="24331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945200"/>
                  </a:solidFill>
                  <a:effectLst/>
                  <a:uLnTx/>
                  <a:uFillTx/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replicated DNS servers</a:t>
              </a:r>
            </a:p>
          </p:txBody>
        </p:sp>
      </p:grpSp>
      <p:sp>
        <p:nvSpPr>
          <p:cNvPr id="36" name="Cross 35">
            <a:extLst>
              <a:ext uri="{FF2B5EF4-FFF2-40B4-BE49-F238E27FC236}">
                <a16:creationId xmlns:a16="http://schemas.microsoft.com/office/drawing/2014/main" id="{15C99C76-9015-D14E-9466-120FE7F02B67}"/>
              </a:ext>
            </a:extLst>
          </p:cNvPr>
          <p:cNvSpPr/>
          <p:nvPr/>
        </p:nvSpPr>
        <p:spPr bwMode="auto">
          <a:xfrm rot="2765224">
            <a:off x="5631268" y="1630908"/>
            <a:ext cx="779097" cy="810525"/>
          </a:xfrm>
          <a:prstGeom prst="plus">
            <a:avLst>
              <a:gd name="adj" fmla="val 42896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+mn-ea"/>
              <a:cs typeface="+mn-cs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AA36B64-2ACA-894E-8B54-E2619B3D2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36" y="2591589"/>
            <a:ext cx="734291" cy="7342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18B79B-96CD-7243-8064-78245CBA7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0" y="2036619"/>
            <a:ext cx="734291" cy="680174"/>
          </a:xfrm>
          <a:prstGeom prst="rect">
            <a:avLst/>
          </a:prstGeom>
        </p:spPr>
      </p:pic>
      <p:pic>
        <p:nvPicPr>
          <p:cNvPr id="43" name="Picture 60">
            <a:extLst>
              <a:ext uri="{FF2B5EF4-FFF2-40B4-BE49-F238E27FC236}">
                <a16:creationId xmlns:a16="http://schemas.microsoft.com/office/drawing/2014/main" id="{17DF6D2F-FF40-EA44-A0EA-E135DFAA3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92346" y="3131126"/>
            <a:ext cx="850664" cy="74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FEC381A-FC32-3B40-8CFB-7F2E3F05C9FA}"/>
              </a:ext>
            </a:extLst>
          </p:cNvPr>
          <p:cNvCxnSpPr/>
          <p:nvPr/>
        </p:nvCxnSpPr>
        <p:spPr bwMode="auto">
          <a:xfrm>
            <a:off x="1094509" y="2424545"/>
            <a:ext cx="2410691" cy="0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0E6486-D695-DD48-A80A-74F25D030832}"/>
              </a:ext>
            </a:extLst>
          </p:cNvPr>
          <p:cNvCxnSpPr/>
          <p:nvPr/>
        </p:nvCxnSpPr>
        <p:spPr bwMode="auto">
          <a:xfrm>
            <a:off x="1288473" y="2840182"/>
            <a:ext cx="2410691" cy="0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C08C87-ABB5-5640-B454-9680793DE403}"/>
              </a:ext>
            </a:extLst>
          </p:cNvPr>
          <p:cNvCxnSpPr/>
          <p:nvPr/>
        </p:nvCxnSpPr>
        <p:spPr bwMode="auto">
          <a:xfrm>
            <a:off x="1801091" y="3269673"/>
            <a:ext cx="2410691" cy="0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pic>
        <p:nvPicPr>
          <p:cNvPr id="1032" name="Picture 8" descr="Server Clipart Computer Cluster - Server Clipart Png , Transparent Cartoon,  Free Cliparts &amp; Silhouettes - NetClipart">
            <a:extLst>
              <a:ext uri="{FF2B5EF4-FFF2-40B4-BE49-F238E27FC236}">
                <a16:creationId xmlns:a16="http://schemas.microsoft.com/office/drawing/2014/main" id="{8C282B9D-87F9-A14B-BF53-402A43279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4" t="4154" r="18474"/>
          <a:stretch/>
        </p:blipFill>
        <p:spPr bwMode="auto">
          <a:xfrm>
            <a:off x="118753" y="1377537"/>
            <a:ext cx="437569" cy="70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3C56F9E-86CA-1B4E-A596-3A7FFD9CA9C7}"/>
              </a:ext>
            </a:extLst>
          </p:cNvPr>
          <p:cNvSpPr txBox="1"/>
          <p:nvPr/>
        </p:nvSpPr>
        <p:spPr>
          <a:xfrm>
            <a:off x="0" y="1539835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 Black" panose="020B0604020202020204" pitchFamily="34" charset="0"/>
              <a:ea typeface="+mn-ea"/>
              <a:cs typeface="Arial Black" panose="020B0604020202020204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021650-732C-C342-872B-B54F1D9AE2F5}"/>
              </a:ext>
            </a:extLst>
          </p:cNvPr>
          <p:cNvCxnSpPr/>
          <p:nvPr/>
        </p:nvCxnSpPr>
        <p:spPr bwMode="auto">
          <a:xfrm>
            <a:off x="586509" y="1865745"/>
            <a:ext cx="2410691" cy="0"/>
          </a:xfrm>
          <a:prstGeom prst="straightConnector1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46314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210F-3980-AB4D-B613-56AFE4D7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Facebook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17135-1E4C-954D-B9C1-85D90411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7" y="935279"/>
            <a:ext cx="8915534" cy="42688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During a regular internet maintenance, an error caused all the datacenters unreachable</a:t>
            </a:r>
          </a:p>
          <a:p>
            <a:pPr lvl="1"/>
            <a:r>
              <a:rPr lang="en-US" dirty="0"/>
              <a:t>Audit tool designed to prevent such mistakes had a bug</a:t>
            </a:r>
          </a:p>
          <a:p>
            <a:pPr>
              <a:spcBef>
                <a:spcPts val="1200"/>
              </a:spcBef>
            </a:pPr>
            <a:r>
              <a:rPr lang="en-US" dirty="0"/>
              <a:t>Facebook DNS servers became unreachable</a:t>
            </a:r>
          </a:p>
          <a:p>
            <a:pPr lvl="1"/>
            <a:r>
              <a:rPr lang="en-US" dirty="0"/>
              <a:t>Facebook, WhatsApp, Instagram names became unresolvable</a:t>
            </a:r>
          </a:p>
          <a:p>
            <a:pPr>
              <a:spcBef>
                <a:spcPts val="1200"/>
              </a:spcBef>
            </a:pPr>
            <a:r>
              <a:rPr lang="en-US" dirty="0"/>
              <a:t>The loss of DNS broke many internal tools normally used to investigate and resolve outages</a:t>
            </a:r>
          </a:p>
          <a:p>
            <a:pPr>
              <a:spcBef>
                <a:spcPts val="1200"/>
              </a:spcBef>
            </a:pPr>
            <a:r>
              <a:rPr lang="en-US" dirty="0"/>
              <a:t>Engineers sent to datacenters were delayed access by strict security measures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C9839-FD46-D34D-8F2C-57EEE8AA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 Neue" pitchFamily="-65" charset="0"/>
                <a:ea typeface="+mn-ea"/>
                <a:cs typeface="+mn-cs"/>
              </a:rPr>
              <a:t>CS118 - Winter 2025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 Neue" pitchFamily="-65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8273E-3A81-0449-AD4C-7A487FB7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87FFD-1E35-F140-9D03-D654F913A9F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 Neue" pitchFamily="-65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 Neue" pitchFamily="-65" charset="0"/>
              <a:ea typeface="+mn-ea"/>
              <a:cs typeface="+mn-cs"/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F6D1A13C-1C50-0A40-A0F7-C8E02AA9DCF2}"/>
              </a:ext>
            </a:extLst>
          </p:cNvPr>
          <p:cNvSpPr/>
          <p:nvPr/>
        </p:nvSpPr>
        <p:spPr bwMode="auto">
          <a:xfrm>
            <a:off x="-135467" y="5029200"/>
            <a:ext cx="9381067" cy="1800578"/>
          </a:xfrm>
          <a:prstGeom prst="cloud">
            <a:avLst/>
          </a:prstGeom>
          <a:solidFill>
            <a:srgbClr val="F9FFCA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1463040" rIns="91440" bIns="0" numCol="1" rtlCol="0" anchor="b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global Internet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713809B-F674-9547-8CC9-F556C416572A}"/>
              </a:ext>
            </a:extLst>
          </p:cNvPr>
          <p:cNvSpPr/>
          <p:nvPr/>
        </p:nvSpPr>
        <p:spPr bwMode="auto">
          <a:xfrm>
            <a:off x="929498" y="5302533"/>
            <a:ext cx="7000189" cy="996667"/>
          </a:xfrm>
          <a:prstGeom prst="cloud">
            <a:avLst/>
          </a:prstGeom>
          <a:solidFill>
            <a:schemeClr val="bg1"/>
          </a:solidFill>
          <a:ln w="1270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-65" charset="0"/>
              <a:ea typeface="+mn-ea"/>
              <a:cs typeface="+mn-cs"/>
            </a:endParaRPr>
          </a:p>
        </p:txBody>
      </p:sp>
      <p:pic>
        <p:nvPicPr>
          <p:cNvPr id="8" name="Picture 2" descr="Iron Mountain Data Centers | Colocation Services">
            <a:extLst>
              <a:ext uri="{FF2B5EF4-FFF2-40B4-BE49-F238E27FC236}">
                <a16:creationId xmlns:a16="http://schemas.microsoft.com/office/drawing/2014/main" id="{C672D9D3-0415-D149-853D-B2EFB27D4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09" y="5396513"/>
            <a:ext cx="7429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ron Mountain Data Centers | Colocation Services">
            <a:extLst>
              <a:ext uri="{FF2B5EF4-FFF2-40B4-BE49-F238E27FC236}">
                <a16:creationId xmlns:a16="http://schemas.microsoft.com/office/drawing/2014/main" id="{0B7DF419-43A7-EC43-B98E-29F515CAF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889" y="5420643"/>
            <a:ext cx="7429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ron Mountain Data Centers | Colocation Services">
            <a:extLst>
              <a:ext uri="{FF2B5EF4-FFF2-40B4-BE49-F238E27FC236}">
                <a16:creationId xmlns:a16="http://schemas.microsoft.com/office/drawing/2014/main" id="{E5514F41-A985-4441-98A3-97A1F584A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929" y="5306343"/>
            <a:ext cx="7429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ron Mountain Data Centers | Colocation Services">
            <a:extLst>
              <a:ext uri="{FF2B5EF4-FFF2-40B4-BE49-F238E27FC236}">
                <a16:creationId xmlns:a16="http://schemas.microsoft.com/office/drawing/2014/main" id="{DF7FF2D1-C7C7-424D-A97F-3F5905EAA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489" y="5443503"/>
            <a:ext cx="7429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ron Mountain Data Centers | Colocation Services">
            <a:extLst>
              <a:ext uri="{FF2B5EF4-FFF2-40B4-BE49-F238E27FC236}">
                <a16:creationId xmlns:a16="http://schemas.microsoft.com/office/drawing/2014/main" id="{3BB0C84B-5AEF-B845-B359-C37DB38B2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0" y="5526335"/>
            <a:ext cx="7429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NS SERVER ICON Stock Vector | Adobe Stock">
            <a:extLst>
              <a:ext uri="{FF2B5EF4-FFF2-40B4-BE49-F238E27FC236}">
                <a16:creationId xmlns:a16="http://schemas.microsoft.com/office/drawing/2014/main" id="{3C3CB3BC-5663-1C4B-B86C-9B149D088C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7340" r="7340" b="7700"/>
          <a:stretch/>
        </p:blipFill>
        <p:spPr bwMode="auto">
          <a:xfrm>
            <a:off x="986507" y="5613965"/>
            <a:ext cx="46863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DNS SERVER ICON Stock Vector | Adobe Stock">
            <a:extLst>
              <a:ext uri="{FF2B5EF4-FFF2-40B4-BE49-F238E27FC236}">
                <a16:creationId xmlns:a16="http://schemas.microsoft.com/office/drawing/2014/main" id="{51DD9A35-1849-2A4D-8FFB-B784648F13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7340" r="7340" b="7700"/>
          <a:stretch/>
        </p:blipFill>
        <p:spPr bwMode="auto">
          <a:xfrm>
            <a:off x="2658956" y="5881089"/>
            <a:ext cx="46863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NS SERVER ICON Stock Vector | Adobe Stock">
            <a:extLst>
              <a:ext uri="{FF2B5EF4-FFF2-40B4-BE49-F238E27FC236}">
                <a16:creationId xmlns:a16="http://schemas.microsoft.com/office/drawing/2014/main" id="{8EDF0D03-DFD7-2642-A30F-A4DD078BA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7340" r="7340" b="7700"/>
          <a:stretch/>
        </p:blipFill>
        <p:spPr bwMode="auto">
          <a:xfrm>
            <a:off x="2653312" y="5311000"/>
            <a:ext cx="46863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NS SERVER ICON Stock Vector | Adobe Stock">
            <a:extLst>
              <a:ext uri="{FF2B5EF4-FFF2-40B4-BE49-F238E27FC236}">
                <a16:creationId xmlns:a16="http://schemas.microsoft.com/office/drawing/2014/main" id="{A5AFAF62-1DB2-5443-BBC3-1094BD6AB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7340" r="7340" b="7700"/>
          <a:stretch/>
        </p:blipFill>
        <p:spPr bwMode="auto">
          <a:xfrm>
            <a:off x="6305267" y="5113445"/>
            <a:ext cx="46863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NS SERVER ICON Stock Vector | Adobe Stock">
            <a:extLst>
              <a:ext uri="{FF2B5EF4-FFF2-40B4-BE49-F238E27FC236}">
                <a16:creationId xmlns:a16="http://schemas.microsoft.com/office/drawing/2014/main" id="{C095B4CB-CD62-124A-B81F-43BC0CC3E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7340" r="7340" b="7700"/>
          <a:stretch/>
        </p:blipFill>
        <p:spPr bwMode="auto">
          <a:xfrm>
            <a:off x="4436957" y="5887560"/>
            <a:ext cx="46863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DNS SERVER ICON Stock Vector | Adobe Stock">
            <a:extLst>
              <a:ext uri="{FF2B5EF4-FFF2-40B4-BE49-F238E27FC236}">
                <a16:creationId xmlns:a16="http://schemas.microsoft.com/office/drawing/2014/main" id="{CC09D206-D603-834F-B45F-6C39EB7708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7340" r="7340" b="7700"/>
          <a:stretch/>
        </p:blipFill>
        <p:spPr bwMode="auto">
          <a:xfrm>
            <a:off x="7569623" y="5734333"/>
            <a:ext cx="468630" cy="4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879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6308-78E2-074D-974E-D00F2D7C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Facebook failures impacted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8A24-0A4F-EF41-B7D1-74EC71090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7" y="935279"/>
            <a:ext cx="8915534" cy="324810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SERVFAIL: caching resolver times out, cache negative results</a:t>
            </a:r>
          </a:p>
          <a:p>
            <a:r>
              <a:rPr lang="en-US" dirty="0"/>
              <a:t>A tsunami of additional DNS traffic follows</a:t>
            </a:r>
          </a:p>
          <a:p>
            <a:pPr lvl="1"/>
            <a:r>
              <a:rPr lang="en-US" dirty="0"/>
              <a:t>apps won't accept an error for an answer and start retrying</a:t>
            </a:r>
          </a:p>
          <a:p>
            <a:pPr lvl="1"/>
            <a:r>
              <a:rPr lang="en-US" dirty="0"/>
              <a:t>end-users also won't take an error for an answer and start reloading the pages, or killing and relaunching their apps, sometimes aggressively.</a:t>
            </a:r>
          </a:p>
          <a:p>
            <a:r>
              <a:rPr lang="en-US" dirty="0"/>
              <a:t>30x increase of DNS traffic caused latency and timeout issues to other platforms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F7580-8B19-E841-A384-C07E5D55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 Neue" pitchFamily="-65" charset="0"/>
                <a:ea typeface="+mn-ea"/>
                <a:cs typeface="+mn-cs"/>
              </a:rPr>
              <a:t>CS118 - Winter 2025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 Neue" pitchFamily="-65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8A57D-936C-874A-8C8A-CCD7D1FA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787FFD-1E35-F140-9D03-D654F913A9F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 Neue" pitchFamily="-65" charset="0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 Neue" pitchFamily="-65" charset="0"/>
              <a:ea typeface="+mn-ea"/>
              <a:cs typeface="+mn-cs"/>
            </a:endParaRPr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E285A5B3-368E-CE87-3BBA-0D2D02502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7" y="1671980"/>
            <a:ext cx="8817926" cy="489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33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Domain Names in DNS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sz="2200" dirty="0">
                <a:latin typeface="Courier"/>
                <a:cs typeface="Courier"/>
              </a:rPr>
              <a:t>foo.bar.example.</a:t>
            </a:r>
          </a:p>
          <a:p>
            <a:pPr marL="914400" lvl="2" indent="0">
              <a:buNone/>
            </a:pPr>
            <a:r>
              <a:rPr lang="en-US" sz="2200" dirty="0">
                <a:latin typeface="Courier"/>
                <a:cs typeface="Courier"/>
              </a:rPr>
              <a:t>\032br.example. (\032 = space in ASCII decimal)</a:t>
            </a:r>
          </a:p>
          <a:p>
            <a:r>
              <a:rPr lang="en-US" dirty="0"/>
              <a:t>each name is encoded as a sequence of labels </a:t>
            </a:r>
          </a:p>
          <a:p>
            <a:pPr lvl="1"/>
            <a:r>
              <a:rPr lang="en-US" dirty="0"/>
              <a:t>Label = string between two "." (unless the dot is prefixed by “\”)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200" dirty="0">
                <a:latin typeface="Courier"/>
                <a:cs typeface="Courier"/>
              </a:rPr>
              <a:t>e.g. foo.bar is 2 labels;  foo\.bar is 1 label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/>
              <a:t>Each label is encoded as </a:t>
            </a:r>
          </a:p>
          <a:p>
            <a:pPr lvl="1"/>
            <a:r>
              <a:rPr lang="en-US" dirty="0"/>
              <a:t>Length (1 byte), followed by Name ([1..63] bytes)</a:t>
            </a:r>
          </a:p>
          <a:p>
            <a:pPr lvl="1"/>
            <a:r>
              <a:rPr lang="en-US" dirty="0"/>
              <a:t>Example: </a:t>
            </a:r>
            <a:r>
              <a:rPr lang="en-US" sz="2600" dirty="0">
                <a:latin typeface="Courier"/>
                <a:cs typeface="Courier"/>
              </a:rPr>
              <a:t>ogud.com</a:t>
            </a:r>
            <a:r>
              <a:rPr lang="en-US" dirty="0"/>
              <a:t>  </a:t>
            </a:r>
            <a:r>
              <a:rPr lang="en-US" dirty="0">
                <a:sym typeface="Wingdings"/>
              </a:rPr>
              <a:t></a:t>
            </a:r>
            <a:r>
              <a:rPr lang="en-US" dirty="0">
                <a:sym typeface="Wingdings" charset="2"/>
              </a:rPr>
              <a:t> </a:t>
            </a:r>
            <a:r>
              <a:rPr lang="en-US" sz="2600" dirty="0">
                <a:latin typeface="Courier"/>
                <a:cs typeface="Courier"/>
              </a:rPr>
              <a:t>04ogud03com</a:t>
            </a:r>
            <a:r>
              <a:rPr lang="en-US" sz="2600" dirty="0">
                <a:solidFill>
                  <a:srgbClr val="0000FF"/>
                </a:solidFill>
                <a:latin typeface="Courier"/>
                <a:cs typeface="Courier"/>
              </a:rPr>
              <a:t>00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urier"/>
                <a:cs typeface="Courier"/>
              </a:rPr>
              <a:t>00</a:t>
            </a:r>
            <a:r>
              <a:rPr lang="en-US" dirty="0"/>
              <a:t> also represents the root (.)</a:t>
            </a:r>
          </a:p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CS118 - Winter 2025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C9DB-7F05-EC42-A8C0-6A9B2073FD3A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95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And Without CDNs</a:t>
            </a:r>
          </a:p>
        </p:txBody>
      </p:sp>
      <p:pic>
        <p:nvPicPr>
          <p:cNvPr id="6" name="Content Placeholder 5" descr="cdn-region-specifi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24" b="-21824"/>
          <a:stretch>
            <a:fillRect/>
          </a:stretch>
        </p:blipFill>
        <p:spPr/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839A2-FE40-DE43-B318-2F4E26BBDAF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16233" y="1845458"/>
            <a:ext cx="392776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/>
              <a:t>Source: </a:t>
            </a:r>
            <a:r>
              <a:rPr lang="en-US" sz="1100">
                <a:hlinkClick r:id="rId3" invalidUrl="https://gtmetrix.com/why-use-a- cdn.html"/>
              </a:rPr>
              <a:t>https://gtmetrix.com/why-use-a- cdn.html</a:t>
            </a:r>
            <a:r>
              <a:rPr lang="en-US" sz="110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8EF85-8A6C-BC43-935D-D7541588D55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18675" y="2100560"/>
            <a:ext cx="213778" cy="260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62DB97-E1E9-A148-99AD-B0D18156756D}"/>
              </a:ext>
            </a:extLst>
          </p:cNvPr>
          <p:cNvSpPr txBox="1"/>
          <p:nvPr/>
        </p:nvSpPr>
        <p:spPr>
          <a:xfrm>
            <a:off x="5147733" y="4146785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rgbClr val="009930"/>
                </a:solidFill>
              </a:rPr>
              <a:t>CDN 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D8E1A4-0648-0947-A0EC-FC0639B4BA0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73179" y="4128701"/>
            <a:ext cx="212279" cy="269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61D1FD-EDB2-5A4E-8E76-7CA2BC83C0A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67775" y="2595859"/>
            <a:ext cx="208337" cy="2543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484FAC-BF46-754B-A39F-BC852098E7A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74454" y="2410105"/>
            <a:ext cx="229066" cy="2796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7724CD-6B8C-9041-A96F-B9763A472D7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48048" y="3630575"/>
            <a:ext cx="208337" cy="2543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4EA47B-A2E2-584D-91DD-1377D7A7C8F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208869" y="4456743"/>
            <a:ext cx="208337" cy="2543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AE195B-2327-B54C-AA77-FD06C90238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46279" y="4176006"/>
            <a:ext cx="208337" cy="2543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F46700-2AA1-9043-B7FF-449B03E7B11F}"/>
              </a:ext>
            </a:extLst>
          </p:cNvPr>
          <p:cNvSpPr txBox="1"/>
          <p:nvPr/>
        </p:nvSpPr>
        <p:spPr>
          <a:xfrm>
            <a:off x="5109837" y="1080654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Populating contents to CDN servers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BE95AF-6F1C-6448-AAB5-06C6E7282FE6}"/>
              </a:ext>
            </a:extLst>
          </p:cNvPr>
          <p:cNvSpPr txBox="1"/>
          <p:nvPr/>
        </p:nvSpPr>
        <p:spPr>
          <a:xfrm>
            <a:off x="4572000" y="595745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to make a user send HTTP request to the nearest CDN server?</a:t>
            </a:r>
          </a:p>
        </p:txBody>
      </p:sp>
    </p:spTree>
    <p:extLst>
      <p:ext uri="{BB962C8B-B14F-4D97-AF65-F5344CB8AC3E}">
        <p14:creationId xmlns:p14="http://schemas.microsoft.com/office/powerpoint/2010/main" val="32309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508000" y="1981200"/>
            <a:ext cx="2655888" cy="76358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zh-CN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Registry</a:t>
            </a:r>
          </a:p>
        </p:txBody>
      </p:sp>
      <p:sp>
        <p:nvSpPr>
          <p:cNvPr id="66564" name="AutoShape 5"/>
          <p:cNvSpPr>
            <a:spLocks noChangeArrowheads="1"/>
          </p:cNvSpPr>
          <p:nvPr/>
        </p:nvSpPr>
        <p:spPr bwMode="auto">
          <a:xfrm>
            <a:off x="3919317" y="1895476"/>
            <a:ext cx="1778334" cy="938212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Domain DB</a:t>
            </a:r>
          </a:p>
        </p:txBody>
      </p:sp>
      <p:sp>
        <p:nvSpPr>
          <p:cNvPr id="66565" name="mainfrm"/>
          <p:cNvSpPr>
            <a:spLocks noEditPoints="1" noChangeArrowheads="1"/>
          </p:cNvSpPr>
          <p:nvPr/>
        </p:nvSpPr>
        <p:spPr bwMode="auto">
          <a:xfrm>
            <a:off x="6699250" y="3465513"/>
            <a:ext cx="2073275" cy="53181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32 w 21600"/>
              <a:gd name="T25" fmla="*/ 22174 h 21600"/>
              <a:gd name="T26" fmla="*/ 21579 w 21600"/>
              <a:gd name="T27" fmla="*/ 279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6566" name="mainfrm"/>
          <p:cNvSpPr>
            <a:spLocks noEditPoints="1" noChangeArrowheads="1"/>
          </p:cNvSpPr>
          <p:nvPr/>
        </p:nvSpPr>
        <p:spPr bwMode="auto">
          <a:xfrm>
            <a:off x="5432425" y="4268788"/>
            <a:ext cx="2073275" cy="53181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32 w 21600"/>
              <a:gd name="T25" fmla="*/ 22174 h 21600"/>
              <a:gd name="T26" fmla="*/ 21579 w 21600"/>
              <a:gd name="T27" fmla="*/ 279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5783" name="Cloud"/>
          <p:cNvSpPr>
            <a:spLocks noChangeAspect="1" noEditPoints="1" noChangeArrowheads="1"/>
          </p:cNvSpPr>
          <p:nvPr/>
        </p:nvSpPr>
        <p:spPr bwMode="auto">
          <a:xfrm>
            <a:off x="495300" y="5513388"/>
            <a:ext cx="4695825" cy="938212"/>
          </a:xfrm>
          <a:custGeom>
            <a:avLst/>
            <a:gdLst>
              <a:gd name="T0" fmla="*/ 688424902 w 21600"/>
              <a:gd name="T1" fmla="*/ 885045220 h 21600"/>
              <a:gd name="T2" fmla="*/ 2147483647 w 21600"/>
              <a:gd name="T3" fmla="*/ 1768205633 h 21600"/>
              <a:gd name="T4" fmla="*/ 2147483647 w 21600"/>
              <a:gd name="T5" fmla="*/ 885045220 h 21600"/>
              <a:gd name="T6" fmla="*/ 2147483647 w 21600"/>
              <a:gd name="T7" fmla="*/ 101206275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altLang="zh-CN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Registrants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400300" y="4654550"/>
            <a:ext cx="2497138" cy="904875"/>
            <a:chOff x="1512" y="2820"/>
            <a:chExt cx="1573" cy="570"/>
          </a:xfrm>
        </p:grpSpPr>
        <p:sp>
          <p:nvSpPr>
            <p:cNvPr id="66587" name="AutoShape 27"/>
            <p:cNvSpPr>
              <a:spLocks noChangeArrowheads="1"/>
            </p:cNvSpPr>
            <p:nvPr/>
          </p:nvSpPr>
          <p:spPr bwMode="auto">
            <a:xfrm>
              <a:off x="1512" y="2820"/>
              <a:ext cx="180" cy="570"/>
            </a:xfrm>
            <a:prstGeom prst="upArrow">
              <a:avLst>
                <a:gd name="adj1" fmla="val 50000"/>
                <a:gd name="adj2" fmla="val 79167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9pPr>
            </a:lstStyle>
            <a:p>
              <a:pPr eaLnBrk="1" hangingPunct="1"/>
              <a:endParaRPr lang="x-none" altLang="x-none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6588" name="Text Box 29"/>
            <p:cNvSpPr txBox="1">
              <a:spLocks noChangeArrowheads="1"/>
            </p:cNvSpPr>
            <p:nvPr/>
          </p:nvSpPr>
          <p:spPr bwMode="auto">
            <a:xfrm>
              <a:off x="1754" y="2892"/>
              <a:ext cx="133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zh-CN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End user requests </a:t>
              </a:r>
            </a:p>
            <a:p>
              <a:pPr eaLnBrk="1" hangingPunct="1"/>
              <a:r>
                <a:rPr lang="en-US" altLang="zh-CN" sz="180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add/modify/delete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2381250" y="2768600"/>
            <a:ext cx="2803525" cy="1343025"/>
            <a:chOff x="1500" y="1632"/>
            <a:chExt cx="1766" cy="846"/>
          </a:xfrm>
        </p:grpSpPr>
        <p:sp>
          <p:nvSpPr>
            <p:cNvPr id="66585" name="AutoShape 31"/>
            <p:cNvSpPr>
              <a:spLocks noChangeArrowheads="1"/>
            </p:cNvSpPr>
            <p:nvPr/>
          </p:nvSpPr>
          <p:spPr bwMode="auto">
            <a:xfrm>
              <a:off x="1500" y="1632"/>
              <a:ext cx="180" cy="846"/>
            </a:xfrm>
            <a:prstGeom prst="upArrow">
              <a:avLst>
                <a:gd name="adj1" fmla="val 50000"/>
                <a:gd name="adj2" fmla="val 117500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9pPr>
            </a:lstStyle>
            <a:p>
              <a:pPr eaLnBrk="1" hangingPunct="1"/>
              <a:endParaRPr lang="x-none" altLang="x-none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6586" name="Text Box 32"/>
            <p:cNvSpPr txBox="1">
              <a:spLocks noChangeArrowheads="1"/>
            </p:cNvSpPr>
            <p:nvPr/>
          </p:nvSpPr>
          <p:spPr bwMode="auto">
            <a:xfrm>
              <a:off x="1692" y="1690"/>
              <a:ext cx="1574" cy="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zh-CN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Registrar submits </a:t>
              </a:r>
            </a:p>
            <a:p>
              <a:pPr eaLnBrk="1" hangingPunct="1"/>
              <a:r>
                <a:rPr lang="en-US" altLang="zh-CN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add/modify/delete </a:t>
              </a:r>
            </a:p>
            <a:p>
              <a:pPr eaLnBrk="1" hangingPunct="1"/>
              <a:r>
                <a:rPr lang="en-US" altLang="zh-CN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to registry</a:t>
              </a:r>
            </a:p>
          </p:txBody>
        </p:sp>
      </p:grpSp>
      <p:grpSp>
        <p:nvGrpSpPr>
          <p:cNvPr id="66570" name="Group 35"/>
          <p:cNvGrpSpPr>
            <a:grpSpLocks/>
          </p:cNvGrpSpPr>
          <p:nvPr/>
        </p:nvGrpSpPr>
        <p:grpSpPr bwMode="auto">
          <a:xfrm>
            <a:off x="522288" y="3873500"/>
            <a:ext cx="4448175" cy="773113"/>
            <a:chOff x="329" y="2328"/>
            <a:chExt cx="2802" cy="487"/>
          </a:xfrm>
        </p:grpSpPr>
        <p:sp>
          <p:nvSpPr>
            <p:cNvPr id="66582" name="Rectangle 10"/>
            <p:cNvSpPr>
              <a:spLocks noChangeArrowheads="1"/>
            </p:cNvSpPr>
            <p:nvPr/>
          </p:nvSpPr>
          <p:spPr bwMode="auto">
            <a:xfrm>
              <a:off x="329" y="2333"/>
              <a:ext cx="813" cy="481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zh-CN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Registrar</a:t>
              </a:r>
            </a:p>
          </p:txBody>
        </p:sp>
        <p:sp>
          <p:nvSpPr>
            <p:cNvPr id="66583" name="Rectangle 12"/>
            <p:cNvSpPr>
              <a:spLocks noChangeArrowheads="1"/>
            </p:cNvSpPr>
            <p:nvPr/>
          </p:nvSpPr>
          <p:spPr bwMode="auto">
            <a:xfrm>
              <a:off x="2318" y="2328"/>
              <a:ext cx="813" cy="481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zh-CN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Registrar</a:t>
              </a:r>
            </a:p>
          </p:txBody>
        </p:sp>
        <p:sp>
          <p:nvSpPr>
            <p:cNvPr id="66584" name="Rectangle 11"/>
            <p:cNvSpPr>
              <a:spLocks noChangeArrowheads="1"/>
            </p:cNvSpPr>
            <p:nvPr/>
          </p:nvSpPr>
          <p:spPr bwMode="auto">
            <a:xfrm>
              <a:off x="1332" y="2334"/>
              <a:ext cx="813" cy="481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zh-CN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Registrar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673600" y="1020762"/>
            <a:ext cx="2952750" cy="974726"/>
            <a:chOff x="1199" y="642"/>
            <a:chExt cx="2177" cy="614"/>
          </a:xfrm>
        </p:grpSpPr>
        <p:sp>
          <p:nvSpPr>
            <p:cNvPr id="66580" name="AutoShape 45"/>
            <p:cNvSpPr>
              <a:spLocks noChangeArrowheads="1"/>
            </p:cNvSpPr>
            <p:nvPr/>
          </p:nvSpPr>
          <p:spPr bwMode="auto">
            <a:xfrm>
              <a:off x="1199" y="885"/>
              <a:ext cx="2177" cy="371"/>
            </a:xfrm>
            <a:prstGeom prst="curvedDownArrow">
              <a:avLst>
                <a:gd name="adj1" fmla="val 54224"/>
                <a:gd name="adj2" fmla="val 171582"/>
                <a:gd name="adj3" fmla="val 33333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9pPr>
            </a:lstStyle>
            <a:p>
              <a:pPr eaLnBrk="1" hangingPunct="1"/>
              <a:endParaRPr lang="x-none" altLang="x-none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6581" name="Text Box 46"/>
            <p:cNvSpPr txBox="1">
              <a:spLocks noChangeArrowheads="1"/>
            </p:cNvSpPr>
            <p:nvPr/>
          </p:nvSpPr>
          <p:spPr bwMode="auto">
            <a:xfrm>
              <a:off x="1462" y="642"/>
              <a:ext cx="15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Master updated</a:t>
              </a:r>
            </a:p>
          </p:txBody>
        </p:sp>
      </p:grp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1903413" y="1028701"/>
            <a:ext cx="3455987" cy="965199"/>
            <a:chOff x="1199" y="648"/>
            <a:chExt cx="2177" cy="608"/>
          </a:xfrm>
        </p:grpSpPr>
        <p:sp>
          <p:nvSpPr>
            <p:cNvPr id="66578" name="AutoShape 36"/>
            <p:cNvSpPr>
              <a:spLocks noChangeArrowheads="1"/>
            </p:cNvSpPr>
            <p:nvPr/>
          </p:nvSpPr>
          <p:spPr bwMode="auto">
            <a:xfrm>
              <a:off x="1199" y="885"/>
              <a:ext cx="2177" cy="371"/>
            </a:xfrm>
            <a:prstGeom prst="curvedDownArrow">
              <a:avLst>
                <a:gd name="adj1" fmla="val 54224"/>
                <a:gd name="adj2" fmla="val 171582"/>
                <a:gd name="adj3" fmla="val 33333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9pPr>
            </a:lstStyle>
            <a:p>
              <a:pPr eaLnBrk="1" hangingPunct="1"/>
              <a:endParaRPr lang="x-none" altLang="x-none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6579" name="Text Box 41"/>
            <p:cNvSpPr txBox="1">
              <a:spLocks noChangeArrowheads="1"/>
            </p:cNvSpPr>
            <p:nvPr/>
          </p:nvSpPr>
          <p:spPr bwMode="auto">
            <a:xfrm>
              <a:off x="1598" y="648"/>
              <a:ext cx="12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zh-CN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Registry updates</a:t>
              </a: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5191125" y="2298700"/>
            <a:ext cx="2362200" cy="2043113"/>
            <a:chOff x="3270" y="1448"/>
            <a:chExt cx="1488" cy="1287"/>
          </a:xfrm>
        </p:grpSpPr>
        <p:sp>
          <p:nvSpPr>
            <p:cNvPr id="66575" name="AutoShape 47"/>
            <p:cNvSpPr>
              <a:spLocks noChangeArrowheads="1"/>
            </p:cNvSpPr>
            <p:nvPr/>
          </p:nvSpPr>
          <p:spPr bwMode="auto">
            <a:xfrm rot="1611183">
              <a:off x="3864" y="1448"/>
              <a:ext cx="292" cy="1287"/>
            </a:xfrm>
            <a:prstGeom prst="downArrow">
              <a:avLst>
                <a:gd name="adj1" fmla="val 28769"/>
                <a:gd name="adj2" fmla="val 83539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9pPr>
            </a:lstStyle>
            <a:p>
              <a:pPr eaLnBrk="1" hangingPunct="1"/>
              <a:endParaRPr lang="x-none" altLang="x-none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6576" name="AutoShape 48"/>
            <p:cNvSpPr>
              <a:spLocks noChangeArrowheads="1"/>
            </p:cNvSpPr>
            <p:nvPr/>
          </p:nvSpPr>
          <p:spPr bwMode="auto">
            <a:xfrm>
              <a:off x="4569" y="1641"/>
              <a:ext cx="189" cy="545"/>
            </a:xfrm>
            <a:prstGeom prst="downArrow">
              <a:avLst>
                <a:gd name="adj1" fmla="val 50000"/>
                <a:gd name="adj2" fmla="val 72090"/>
              </a:avLst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9pPr>
            </a:lstStyle>
            <a:p>
              <a:pPr eaLnBrk="1" hangingPunct="1"/>
              <a:endParaRPr lang="x-none" altLang="x-none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6577" name="Text Box 49"/>
            <p:cNvSpPr txBox="1">
              <a:spLocks noChangeArrowheads="1"/>
            </p:cNvSpPr>
            <p:nvPr/>
          </p:nvSpPr>
          <p:spPr bwMode="auto">
            <a:xfrm>
              <a:off x="3270" y="1844"/>
              <a:ext cx="65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MS PGothic" charset="-128"/>
                </a:defRPr>
              </a:lvl9pPr>
            </a:lstStyle>
            <a:p>
              <a:pPr algn="r" eaLnBrk="1" hangingPunct="1"/>
              <a:r>
                <a:rPr lang="en-US" altLang="zh-CN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Slaves </a:t>
              </a:r>
            </a:p>
            <a:p>
              <a:pPr algn="r" eaLnBrk="1" hangingPunct="1"/>
              <a:r>
                <a:rPr lang="en-US" altLang="zh-CN" sz="1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updated</a:t>
              </a:r>
            </a:p>
          </p:txBody>
        </p:sp>
      </p:grpSp>
      <p:sp>
        <p:nvSpPr>
          <p:cNvPr id="66574" name="mainfrm"/>
          <p:cNvSpPr>
            <a:spLocks noEditPoints="1" noChangeArrowheads="1"/>
          </p:cNvSpPr>
          <p:nvPr/>
        </p:nvSpPr>
        <p:spPr bwMode="auto">
          <a:xfrm>
            <a:off x="6199188" y="2078038"/>
            <a:ext cx="2073275" cy="531812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32 w 21600"/>
              <a:gd name="T25" fmla="*/ 22174 h 21600"/>
              <a:gd name="T26" fmla="*/ 21579 w 21600"/>
              <a:gd name="T27" fmla="*/ 27914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C42FF31-E3AE-DD45-9D7D-C1E5E220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CS118 - Winter 2025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F77A4A-2F50-D940-954D-6BFC203A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A1432-F515-1C4F-AB19-DE39132E9795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>
                <a:defRPr/>
              </a:pPr>
              <a:t>5</a:t>
            </a:fld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3B2B1715-3789-E342-8B17-B30A10192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78957" cy="914400"/>
          </a:xfrm>
        </p:spPr>
        <p:txBody>
          <a:bodyPr/>
          <a:lstStyle/>
          <a:p>
            <a:r>
              <a:rPr lang="en-US" altLang="zh-CN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Registries, registrars, registrants</a:t>
            </a:r>
          </a:p>
        </p:txBody>
      </p:sp>
      <p:sp>
        <p:nvSpPr>
          <p:cNvPr id="34" name="Oval Callout 33">
            <a:extLst>
              <a:ext uri="{FF2B5EF4-FFF2-40B4-BE49-F238E27FC236}">
                <a16:creationId xmlns:a16="http://schemas.microsoft.com/office/drawing/2014/main" id="{D40A760F-EBCD-7B4B-8A16-E8B8FE4893FB}"/>
              </a:ext>
            </a:extLst>
          </p:cNvPr>
          <p:cNvSpPr/>
          <p:nvPr/>
        </p:nvSpPr>
        <p:spPr bwMode="auto">
          <a:xfrm rot="1233244">
            <a:off x="8235590" y="54078"/>
            <a:ext cx="918522" cy="542166"/>
          </a:xfrm>
          <a:prstGeom prst="wedgeEllipseCallout">
            <a:avLst>
              <a:gd name="adj1" fmla="val -64695"/>
              <a:gd name="adj2" fmla="val 70966"/>
            </a:avLst>
          </a:prstGeom>
          <a:solidFill>
            <a:srgbClr val="FFFD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FYI</a:t>
            </a:r>
          </a:p>
        </p:txBody>
      </p:sp>
    </p:spTree>
    <p:extLst>
      <p:ext uri="{BB962C8B-B14F-4D97-AF65-F5344CB8AC3E}">
        <p14:creationId xmlns:p14="http://schemas.microsoft.com/office/powerpoint/2010/main" val="242162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78957" cy="914400"/>
          </a:xfrm>
        </p:spPr>
        <p:txBody>
          <a:bodyPr/>
          <a:lstStyle/>
          <a:p>
            <a:r>
              <a:rPr lang="en-US" altLang="zh-CN" dirty="0"/>
              <a:t>Registries, registrars, registrants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Registry </a:t>
            </a:r>
            <a:r>
              <a:rPr lang="en-US" altLang="zh-CN" dirty="0">
                <a:solidFill>
                  <a:srgbClr val="0B26FF"/>
                </a:solidFill>
              </a:rPr>
              <a:t>(e.g., </a:t>
            </a:r>
            <a:r>
              <a:rPr lang="en-US" dirty="0">
                <a:solidFill>
                  <a:srgbClr val="0B26FF"/>
                </a:solidFill>
              </a:rPr>
              <a:t>Public Interest Registry</a:t>
            </a:r>
            <a:r>
              <a:rPr lang="en-US" altLang="zh-CN" dirty="0">
                <a:solidFill>
                  <a:srgbClr val="0B26FF"/>
                </a:solidFill>
              </a:rPr>
              <a:t>)</a:t>
            </a:r>
          </a:p>
          <a:p>
            <a:pPr lvl="1"/>
            <a:r>
              <a:rPr lang="en-US" altLang="zh-CN" dirty="0"/>
              <a:t>An organization that manages a DNS namespace</a:t>
            </a:r>
          </a:p>
          <a:p>
            <a:pPr lvl="2"/>
            <a:r>
              <a:rPr lang="en-US" altLang="zh-CN" dirty="0"/>
              <a:t>Allocate names, or work with a registrar for name allocations</a:t>
            </a:r>
          </a:p>
          <a:p>
            <a:pPr lvl="2"/>
            <a:r>
              <a:rPr lang="en-US" altLang="zh-CN" dirty="0"/>
              <a:t>Run TLD name servers</a:t>
            </a:r>
          </a:p>
          <a:p>
            <a:r>
              <a:rPr lang="en-US" altLang="zh-CN" dirty="0"/>
              <a:t>Registrar </a:t>
            </a:r>
            <a:r>
              <a:rPr lang="en-US" altLang="zh-CN" dirty="0">
                <a:solidFill>
                  <a:srgbClr val="0B26FF"/>
                </a:solidFill>
              </a:rPr>
              <a:t>(e.g., Cloudflare)</a:t>
            </a:r>
          </a:p>
          <a:p>
            <a:pPr lvl="1"/>
            <a:r>
              <a:rPr lang="en-US" altLang="zh-CN" dirty="0"/>
              <a:t>An organization that sells domain names to the public</a:t>
            </a:r>
          </a:p>
          <a:p>
            <a:pPr lvl="1"/>
            <a:r>
              <a:rPr lang="en-US" altLang="zh-CN" dirty="0"/>
              <a:t>Submits change requests to the registry on behalf of the registrant</a:t>
            </a:r>
          </a:p>
          <a:p>
            <a:r>
              <a:rPr lang="en-US" altLang="zh-CN" dirty="0"/>
              <a:t>Registrant </a:t>
            </a:r>
            <a:r>
              <a:rPr lang="en-US" altLang="zh-CN" dirty="0">
                <a:solidFill>
                  <a:srgbClr val="0B26FF"/>
                </a:solidFill>
              </a:rPr>
              <a:t>(e.g., cs118.org -- us!)</a:t>
            </a:r>
          </a:p>
          <a:p>
            <a:pPr lvl="1"/>
            <a:r>
              <a:rPr lang="en-US" altLang="zh-CN" dirty="0"/>
              <a:t>Person or company who registers a domain name</a:t>
            </a:r>
          </a:p>
          <a:p>
            <a:pPr lvl="1"/>
            <a:r>
              <a:rPr lang="en-US" altLang="zh-CN" dirty="0"/>
              <a:t>A registrant can manage its domain name’s settings through its own registrar.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EB116-0502-7847-8C29-CCF0E9B6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9918B-5D74-0646-ADD7-32159443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839A2-FE40-DE43-B318-2F4E26BBDAF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CDD34775-D16E-1440-B1AB-79DCADCE3C73}"/>
              </a:ext>
            </a:extLst>
          </p:cNvPr>
          <p:cNvSpPr/>
          <p:nvPr/>
        </p:nvSpPr>
        <p:spPr bwMode="auto">
          <a:xfrm rot="1233244">
            <a:off x="8235590" y="54078"/>
            <a:ext cx="918522" cy="542166"/>
          </a:xfrm>
          <a:prstGeom prst="wedgeEllipseCallout">
            <a:avLst>
              <a:gd name="adj1" fmla="val -64695"/>
              <a:gd name="adj2" fmla="val 70966"/>
            </a:avLst>
          </a:prstGeom>
          <a:solidFill>
            <a:srgbClr val="FFFD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Bradley Hand" pitchFamily="2" charset="77"/>
              </a:rPr>
              <a:t>FYI</a:t>
            </a:r>
          </a:p>
        </p:txBody>
      </p:sp>
    </p:spTree>
    <p:extLst>
      <p:ext uri="{BB962C8B-B14F-4D97-AF65-F5344CB8AC3E}">
        <p14:creationId xmlns:p14="http://schemas.microsoft.com/office/powerpoint/2010/main" val="22709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Glue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together DNS authoritative servers</a:t>
            </a:r>
          </a:p>
        </p:txBody>
      </p:sp>
      <p:sp>
        <p:nvSpPr>
          <p:cNvPr id="264195" name="Oval 3"/>
          <p:cNvSpPr>
            <a:spLocks noChangeArrowheads="1"/>
          </p:cNvSpPr>
          <p:nvPr/>
        </p:nvSpPr>
        <p:spPr bwMode="auto">
          <a:xfrm>
            <a:off x="4343400" y="1828800"/>
            <a:ext cx="3962400" cy="9906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3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4196" name="Oval 4"/>
          <p:cNvSpPr>
            <a:spLocks noChangeArrowheads="1"/>
          </p:cNvSpPr>
          <p:nvPr/>
        </p:nvSpPr>
        <p:spPr bwMode="auto">
          <a:xfrm>
            <a:off x="3124200" y="34290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net.</a:t>
            </a:r>
          </a:p>
        </p:txBody>
      </p:sp>
      <p:sp>
        <p:nvSpPr>
          <p:cNvPr id="264197" name="Oval 5"/>
          <p:cNvSpPr>
            <a:spLocks noChangeArrowheads="1"/>
          </p:cNvSpPr>
          <p:nvPr/>
        </p:nvSpPr>
        <p:spPr bwMode="auto">
          <a:xfrm>
            <a:off x="5943600" y="38100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edu.</a:t>
            </a:r>
          </a:p>
        </p:txBody>
      </p:sp>
      <p:sp>
        <p:nvSpPr>
          <p:cNvPr id="264198" name="Oval 6"/>
          <p:cNvSpPr>
            <a:spLocks noChangeArrowheads="1"/>
          </p:cNvSpPr>
          <p:nvPr/>
        </p:nvSpPr>
        <p:spPr bwMode="auto">
          <a:xfrm>
            <a:off x="3505200" y="50292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ucla.edu.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657600" y="1676400"/>
            <a:ext cx="4495800" cy="3886200"/>
            <a:chOff x="2304" y="1056"/>
            <a:chExt cx="2832" cy="2448"/>
          </a:xfrm>
        </p:grpSpPr>
        <p:grpSp>
          <p:nvGrpSpPr>
            <p:cNvPr id="26658" name="Group 8"/>
            <p:cNvGrpSpPr>
              <a:grpSpLocks/>
            </p:cNvGrpSpPr>
            <p:nvPr/>
          </p:nvGrpSpPr>
          <p:grpSpPr bwMode="auto">
            <a:xfrm>
              <a:off x="3456" y="1296"/>
              <a:ext cx="240" cy="384"/>
              <a:chOff x="864" y="528"/>
              <a:chExt cx="432" cy="336"/>
            </a:xfrm>
          </p:grpSpPr>
          <p:sp>
            <p:nvSpPr>
              <p:cNvPr id="264201" name="AutoShape 9"/>
              <p:cNvSpPr>
                <a:spLocks noChangeArrowheads="1"/>
              </p:cNvSpPr>
              <p:nvPr/>
            </p:nvSpPr>
            <p:spPr bwMode="auto">
              <a:xfrm>
                <a:off x="864" y="720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64202" name="AutoShape 10"/>
              <p:cNvSpPr>
                <a:spLocks noChangeArrowheads="1"/>
              </p:cNvSpPr>
              <p:nvPr/>
            </p:nvSpPr>
            <p:spPr bwMode="auto">
              <a:xfrm>
                <a:off x="864" y="624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64203" name="AutoShape 11"/>
              <p:cNvSpPr>
                <a:spLocks noChangeArrowheads="1"/>
              </p:cNvSpPr>
              <p:nvPr/>
            </p:nvSpPr>
            <p:spPr bwMode="auto">
              <a:xfrm>
                <a:off x="864" y="528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26659" name="Group 12"/>
            <p:cNvGrpSpPr>
              <a:grpSpLocks/>
            </p:cNvGrpSpPr>
            <p:nvPr/>
          </p:nvGrpSpPr>
          <p:grpSpPr bwMode="auto">
            <a:xfrm>
              <a:off x="4224" y="1056"/>
              <a:ext cx="240" cy="384"/>
              <a:chOff x="864" y="528"/>
              <a:chExt cx="432" cy="336"/>
            </a:xfrm>
          </p:grpSpPr>
          <p:sp>
            <p:nvSpPr>
              <p:cNvPr id="264205" name="AutoShape 13"/>
              <p:cNvSpPr>
                <a:spLocks noChangeArrowheads="1"/>
              </p:cNvSpPr>
              <p:nvPr/>
            </p:nvSpPr>
            <p:spPr bwMode="auto">
              <a:xfrm>
                <a:off x="864" y="720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64206" name="AutoShape 14"/>
              <p:cNvSpPr>
                <a:spLocks noChangeArrowheads="1"/>
              </p:cNvSpPr>
              <p:nvPr/>
            </p:nvSpPr>
            <p:spPr bwMode="auto">
              <a:xfrm>
                <a:off x="864" y="624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64207" name="AutoShape 15"/>
              <p:cNvSpPr>
                <a:spLocks noChangeArrowheads="1"/>
              </p:cNvSpPr>
              <p:nvPr/>
            </p:nvSpPr>
            <p:spPr bwMode="auto">
              <a:xfrm>
                <a:off x="864" y="528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26660" name="Group 16"/>
            <p:cNvGrpSpPr>
              <a:grpSpLocks/>
            </p:cNvGrpSpPr>
            <p:nvPr/>
          </p:nvGrpSpPr>
          <p:grpSpPr bwMode="auto">
            <a:xfrm>
              <a:off x="4608" y="1152"/>
              <a:ext cx="240" cy="384"/>
              <a:chOff x="864" y="528"/>
              <a:chExt cx="432" cy="336"/>
            </a:xfrm>
          </p:grpSpPr>
          <p:sp>
            <p:nvSpPr>
              <p:cNvPr id="264209" name="AutoShape 17"/>
              <p:cNvSpPr>
                <a:spLocks noChangeArrowheads="1"/>
              </p:cNvSpPr>
              <p:nvPr/>
            </p:nvSpPr>
            <p:spPr bwMode="auto">
              <a:xfrm>
                <a:off x="864" y="720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64210" name="AutoShape 18"/>
              <p:cNvSpPr>
                <a:spLocks noChangeArrowheads="1"/>
              </p:cNvSpPr>
              <p:nvPr/>
            </p:nvSpPr>
            <p:spPr bwMode="auto">
              <a:xfrm>
                <a:off x="864" y="624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64211" name="AutoShape 19"/>
              <p:cNvSpPr>
                <a:spLocks noChangeArrowheads="1"/>
              </p:cNvSpPr>
              <p:nvPr/>
            </p:nvSpPr>
            <p:spPr bwMode="auto">
              <a:xfrm>
                <a:off x="864" y="528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26661" name="Group 20"/>
            <p:cNvGrpSpPr>
              <a:grpSpLocks/>
            </p:cNvGrpSpPr>
            <p:nvPr/>
          </p:nvGrpSpPr>
          <p:grpSpPr bwMode="auto">
            <a:xfrm>
              <a:off x="3024" y="1152"/>
              <a:ext cx="240" cy="384"/>
              <a:chOff x="864" y="528"/>
              <a:chExt cx="432" cy="336"/>
            </a:xfrm>
          </p:grpSpPr>
          <p:sp>
            <p:nvSpPr>
              <p:cNvPr id="264213" name="AutoShape 21"/>
              <p:cNvSpPr>
                <a:spLocks noChangeArrowheads="1"/>
              </p:cNvSpPr>
              <p:nvPr/>
            </p:nvSpPr>
            <p:spPr bwMode="auto">
              <a:xfrm>
                <a:off x="864" y="720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64214" name="AutoShape 22"/>
              <p:cNvSpPr>
                <a:spLocks noChangeArrowheads="1"/>
              </p:cNvSpPr>
              <p:nvPr/>
            </p:nvSpPr>
            <p:spPr bwMode="auto">
              <a:xfrm>
                <a:off x="864" y="624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64215" name="AutoShape 23"/>
              <p:cNvSpPr>
                <a:spLocks noChangeArrowheads="1"/>
              </p:cNvSpPr>
              <p:nvPr/>
            </p:nvSpPr>
            <p:spPr bwMode="auto">
              <a:xfrm>
                <a:off x="864" y="528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26662" name="Group 24"/>
            <p:cNvGrpSpPr>
              <a:grpSpLocks/>
            </p:cNvGrpSpPr>
            <p:nvPr/>
          </p:nvGrpSpPr>
          <p:grpSpPr bwMode="auto">
            <a:xfrm>
              <a:off x="2304" y="2064"/>
              <a:ext cx="240" cy="384"/>
              <a:chOff x="864" y="528"/>
              <a:chExt cx="432" cy="336"/>
            </a:xfrm>
          </p:grpSpPr>
          <p:sp>
            <p:nvSpPr>
              <p:cNvPr id="264217" name="AutoShape 25"/>
              <p:cNvSpPr>
                <a:spLocks noChangeArrowheads="1"/>
              </p:cNvSpPr>
              <p:nvPr/>
            </p:nvSpPr>
            <p:spPr bwMode="auto">
              <a:xfrm>
                <a:off x="864" y="720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64218" name="AutoShape 26"/>
              <p:cNvSpPr>
                <a:spLocks noChangeArrowheads="1"/>
              </p:cNvSpPr>
              <p:nvPr/>
            </p:nvSpPr>
            <p:spPr bwMode="auto">
              <a:xfrm>
                <a:off x="864" y="624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64219" name="AutoShape 27"/>
              <p:cNvSpPr>
                <a:spLocks noChangeArrowheads="1"/>
              </p:cNvSpPr>
              <p:nvPr/>
            </p:nvSpPr>
            <p:spPr bwMode="auto">
              <a:xfrm>
                <a:off x="864" y="528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26663" name="Group 28"/>
            <p:cNvGrpSpPr>
              <a:grpSpLocks/>
            </p:cNvGrpSpPr>
            <p:nvPr/>
          </p:nvGrpSpPr>
          <p:grpSpPr bwMode="auto">
            <a:xfrm>
              <a:off x="3120" y="1968"/>
              <a:ext cx="240" cy="384"/>
              <a:chOff x="864" y="528"/>
              <a:chExt cx="432" cy="336"/>
            </a:xfrm>
          </p:grpSpPr>
          <p:sp>
            <p:nvSpPr>
              <p:cNvPr id="264221" name="AutoShape 29"/>
              <p:cNvSpPr>
                <a:spLocks noChangeArrowheads="1"/>
              </p:cNvSpPr>
              <p:nvPr/>
            </p:nvSpPr>
            <p:spPr bwMode="auto">
              <a:xfrm>
                <a:off x="864" y="720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64222" name="AutoShape 30"/>
              <p:cNvSpPr>
                <a:spLocks noChangeArrowheads="1"/>
              </p:cNvSpPr>
              <p:nvPr/>
            </p:nvSpPr>
            <p:spPr bwMode="auto">
              <a:xfrm>
                <a:off x="864" y="624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64223" name="AutoShape 31"/>
              <p:cNvSpPr>
                <a:spLocks noChangeArrowheads="1"/>
              </p:cNvSpPr>
              <p:nvPr/>
            </p:nvSpPr>
            <p:spPr bwMode="auto">
              <a:xfrm>
                <a:off x="864" y="528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26664" name="Group 32"/>
            <p:cNvGrpSpPr>
              <a:grpSpLocks/>
            </p:cNvGrpSpPr>
            <p:nvPr/>
          </p:nvGrpSpPr>
          <p:grpSpPr bwMode="auto">
            <a:xfrm>
              <a:off x="4080" y="2352"/>
              <a:ext cx="240" cy="384"/>
              <a:chOff x="864" y="528"/>
              <a:chExt cx="432" cy="336"/>
            </a:xfrm>
          </p:grpSpPr>
          <p:sp>
            <p:nvSpPr>
              <p:cNvPr id="264225" name="AutoShape 33"/>
              <p:cNvSpPr>
                <a:spLocks noChangeArrowheads="1"/>
              </p:cNvSpPr>
              <p:nvPr/>
            </p:nvSpPr>
            <p:spPr bwMode="auto">
              <a:xfrm>
                <a:off x="864" y="720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64226" name="AutoShape 34"/>
              <p:cNvSpPr>
                <a:spLocks noChangeArrowheads="1"/>
              </p:cNvSpPr>
              <p:nvPr/>
            </p:nvSpPr>
            <p:spPr bwMode="auto">
              <a:xfrm>
                <a:off x="864" y="624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64227" name="AutoShape 35"/>
              <p:cNvSpPr>
                <a:spLocks noChangeArrowheads="1"/>
              </p:cNvSpPr>
              <p:nvPr/>
            </p:nvSpPr>
            <p:spPr bwMode="auto">
              <a:xfrm>
                <a:off x="864" y="528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26665" name="Group 36"/>
            <p:cNvGrpSpPr>
              <a:grpSpLocks/>
            </p:cNvGrpSpPr>
            <p:nvPr/>
          </p:nvGrpSpPr>
          <p:grpSpPr bwMode="auto">
            <a:xfrm>
              <a:off x="4896" y="2256"/>
              <a:ext cx="240" cy="384"/>
              <a:chOff x="864" y="528"/>
              <a:chExt cx="432" cy="336"/>
            </a:xfrm>
          </p:grpSpPr>
          <p:sp>
            <p:nvSpPr>
              <p:cNvPr id="264229" name="AutoShape 37"/>
              <p:cNvSpPr>
                <a:spLocks noChangeArrowheads="1"/>
              </p:cNvSpPr>
              <p:nvPr/>
            </p:nvSpPr>
            <p:spPr bwMode="auto">
              <a:xfrm>
                <a:off x="864" y="720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64230" name="AutoShape 38"/>
              <p:cNvSpPr>
                <a:spLocks noChangeArrowheads="1"/>
              </p:cNvSpPr>
              <p:nvPr/>
            </p:nvSpPr>
            <p:spPr bwMode="auto">
              <a:xfrm>
                <a:off x="864" y="624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64231" name="AutoShape 39"/>
              <p:cNvSpPr>
                <a:spLocks noChangeArrowheads="1"/>
              </p:cNvSpPr>
              <p:nvPr/>
            </p:nvSpPr>
            <p:spPr bwMode="auto">
              <a:xfrm>
                <a:off x="864" y="528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26666" name="Group 40"/>
            <p:cNvGrpSpPr>
              <a:grpSpLocks/>
            </p:cNvGrpSpPr>
            <p:nvPr/>
          </p:nvGrpSpPr>
          <p:grpSpPr bwMode="auto">
            <a:xfrm>
              <a:off x="2400" y="3120"/>
              <a:ext cx="240" cy="384"/>
              <a:chOff x="864" y="528"/>
              <a:chExt cx="432" cy="336"/>
            </a:xfrm>
          </p:grpSpPr>
          <p:sp>
            <p:nvSpPr>
              <p:cNvPr id="264233" name="AutoShape 41"/>
              <p:cNvSpPr>
                <a:spLocks noChangeArrowheads="1"/>
              </p:cNvSpPr>
              <p:nvPr/>
            </p:nvSpPr>
            <p:spPr bwMode="auto">
              <a:xfrm>
                <a:off x="864" y="720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64234" name="AutoShape 42"/>
              <p:cNvSpPr>
                <a:spLocks noChangeArrowheads="1"/>
              </p:cNvSpPr>
              <p:nvPr/>
            </p:nvSpPr>
            <p:spPr bwMode="auto">
              <a:xfrm>
                <a:off x="864" y="624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64235" name="AutoShape 43"/>
              <p:cNvSpPr>
                <a:spLocks noChangeArrowheads="1"/>
              </p:cNvSpPr>
              <p:nvPr/>
            </p:nvSpPr>
            <p:spPr bwMode="auto">
              <a:xfrm>
                <a:off x="864" y="528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grpSp>
          <p:nvGrpSpPr>
            <p:cNvPr id="26667" name="Group 44"/>
            <p:cNvGrpSpPr>
              <a:grpSpLocks/>
            </p:cNvGrpSpPr>
            <p:nvPr/>
          </p:nvGrpSpPr>
          <p:grpSpPr bwMode="auto">
            <a:xfrm>
              <a:off x="3552" y="3024"/>
              <a:ext cx="240" cy="384"/>
              <a:chOff x="864" y="528"/>
              <a:chExt cx="432" cy="336"/>
            </a:xfrm>
          </p:grpSpPr>
          <p:sp>
            <p:nvSpPr>
              <p:cNvPr id="264237" name="AutoShape 45"/>
              <p:cNvSpPr>
                <a:spLocks noChangeArrowheads="1"/>
              </p:cNvSpPr>
              <p:nvPr/>
            </p:nvSpPr>
            <p:spPr bwMode="auto">
              <a:xfrm>
                <a:off x="864" y="720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64238" name="AutoShape 46"/>
              <p:cNvSpPr>
                <a:spLocks noChangeArrowheads="1"/>
              </p:cNvSpPr>
              <p:nvPr/>
            </p:nvSpPr>
            <p:spPr bwMode="auto">
              <a:xfrm>
                <a:off x="864" y="624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264239" name="AutoShape 47"/>
              <p:cNvSpPr>
                <a:spLocks noChangeArrowheads="1"/>
              </p:cNvSpPr>
              <p:nvPr/>
            </p:nvSpPr>
            <p:spPr bwMode="auto">
              <a:xfrm>
                <a:off x="864" y="528"/>
                <a:ext cx="432" cy="144"/>
              </a:xfrm>
              <a:prstGeom prst="cube">
                <a:avLst>
                  <a:gd name="adj" fmla="val 52778"/>
                </a:avLst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>
                  <a:defRPr/>
                </a:pPr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</p:grpSp>
      <p:sp>
        <p:nvSpPr>
          <p:cNvPr id="26635" name="Line 48"/>
          <p:cNvSpPr>
            <a:spLocks noChangeShapeType="1"/>
          </p:cNvSpPr>
          <p:nvPr/>
        </p:nvSpPr>
        <p:spPr bwMode="auto">
          <a:xfrm flipH="1">
            <a:off x="4800600" y="2819400"/>
            <a:ext cx="3048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636" name="Line 49"/>
          <p:cNvSpPr>
            <a:spLocks noChangeShapeType="1"/>
          </p:cNvSpPr>
          <p:nvPr/>
        </p:nvSpPr>
        <p:spPr bwMode="auto">
          <a:xfrm>
            <a:off x="6553200" y="2971800"/>
            <a:ext cx="609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637" name="Line 50"/>
          <p:cNvSpPr>
            <a:spLocks noChangeShapeType="1"/>
          </p:cNvSpPr>
          <p:nvPr/>
        </p:nvSpPr>
        <p:spPr bwMode="auto">
          <a:xfrm flipH="1">
            <a:off x="6199632" y="4538472"/>
            <a:ext cx="838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952867" y="659891"/>
            <a:ext cx="2085115" cy="1027974"/>
            <a:chOff x="6927123" y="2681372"/>
            <a:chExt cx="2085115" cy="1437900"/>
          </a:xfrm>
        </p:grpSpPr>
        <p:sp>
          <p:nvSpPr>
            <p:cNvPr id="264245" name="AutoShape 53"/>
            <p:cNvSpPr>
              <a:spLocks noChangeArrowheads="1"/>
            </p:cNvSpPr>
            <p:nvPr/>
          </p:nvSpPr>
          <p:spPr bwMode="auto">
            <a:xfrm>
              <a:off x="6927123" y="2711450"/>
              <a:ext cx="2085115" cy="1285199"/>
            </a:xfrm>
            <a:prstGeom prst="wedgeRectCallout">
              <a:avLst>
                <a:gd name="adj1" fmla="val -37092"/>
                <a:gd name="adj2" fmla="val 8482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2797" name="Text Box 54"/>
            <p:cNvSpPr txBox="1">
              <a:spLocks noChangeArrowheads="1"/>
            </p:cNvSpPr>
            <p:nvPr/>
          </p:nvSpPr>
          <p:spPr bwMode="auto">
            <a:xfrm>
              <a:off x="6930151" y="2681372"/>
              <a:ext cx="1933543" cy="143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edu.    </a:t>
              </a:r>
              <a:r>
                <a:rPr lang="en-US" sz="1600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NS</a:t>
              </a:r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</a:t>
              </a:r>
              <a:r>
                <a:rPr lang="en-US" sz="16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a.edu</a:t>
              </a:r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.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edu.    </a:t>
              </a:r>
              <a:r>
                <a:rPr lang="en-US" sz="1600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NS</a:t>
              </a:r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</a:t>
              </a:r>
              <a:r>
                <a:rPr lang="en-US" sz="16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b.edu</a:t>
              </a:r>
              <a:r>
                <a:rPr lang="en-US" sz="16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.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600" dirty="0" err="1">
                  <a:solidFill>
                    <a:srgbClr val="0000CC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a.edu</a:t>
              </a:r>
              <a:r>
                <a:rPr lang="en-US" sz="1600" dirty="0">
                  <a:solidFill>
                    <a:srgbClr val="0000CC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1600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  <a:r>
                <a:rPr lang="en-US" sz="1600" dirty="0">
                  <a:solidFill>
                    <a:srgbClr val="0000CC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   2.2.3.4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600" dirty="0" err="1">
                  <a:solidFill>
                    <a:srgbClr val="0000CC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b.edu</a:t>
              </a:r>
              <a:r>
                <a:rPr lang="en-US" sz="1600" dirty="0">
                  <a:solidFill>
                    <a:srgbClr val="0000CC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</a:t>
              </a:r>
              <a:r>
                <a:rPr lang="en-US" sz="1600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  <a:r>
                <a:rPr lang="en-US" sz="1600" dirty="0">
                  <a:solidFill>
                    <a:srgbClr val="0000CC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   2.2.4.4</a:t>
              </a:r>
            </a:p>
          </p:txBody>
        </p:sp>
      </p:grpSp>
      <p:sp>
        <p:nvSpPr>
          <p:cNvPr id="264247" name="AutoShape 55"/>
          <p:cNvSpPr>
            <a:spLocks noChangeArrowheads="1"/>
          </p:cNvSpPr>
          <p:nvPr/>
        </p:nvSpPr>
        <p:spPr bwMode="auto">
          <a:xfrm rot="10800000">
            <a:off x="6501383" y="5043938"/>
            <a:ext cx="2536590" cy="1629912"/>
          </a:xfrm>
          <a:prstGeom prst="wedgeRectCallout">
            <a:avLst>
              <a:gd name="adj1" fmla="val -23014"/>
              <a:gd name="adj2" fmla="val 9896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36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656" name="Text Box 56"/>
          <p:cNvSpPr txBox="1">
            <a:spLocks noChangeArrowheads="1"/>
          </p:cNvSpPr>
          <p:nvPr/>
        </p:nvSpPr>
        <p:spPr bwMode="auto">
          <a:xfrm>
            <a:off x="6425405" y="5018270"/>
            <a:ext cx="2347117" cy="1680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edu.    	</a:t>
            </a:r>
            <a:r>
              <a:rPr lang="en-US" sz="12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  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a.edu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eaLnBrk="0" hangingPunct="0">
              <a:lnSpc>
                <a:spcPct val="80000"/>
              </a:lnSpc>
            </a:pP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edu.    	</a:t>
            </a:r>
            <a:r>
              <a:rPr lang="en-US" sz="12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  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b.edu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eaLnBrk="0" hangingPunct="0">
              <a:lnSpc>
                <a:spcPct val="80000"/>
              </a:lnSpc>
            </a:pPr>
            <a:r>
              <a:rPr lang="en-US" sz="1200" dirty="0" err="1">
                <a:solidFill>
                  <a:srgbClr val="0000C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a.edu</a:t>
            </a:r>
            <a:r>
              <a:rPr lang="en-US" sz="1200" dirty="0">
                <a:solidFill>
                  <a:srgbClr val="0000C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	</a:t>
            </a:r>
            <a:r>
              <a:rPr lang="en-US" sz="12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1200" dirty="0">
                <a:solidFill>
                  <a:srgbClr val="0000C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2.2.3.4</a:t>
            </a:r>
          </a:p>
          <a:p>
            <a:pPr eaLnBrk="0" hangingPunct="0">
              <a:lnSpc>
                <a:spcPct val="80000"/>
              </a:lnSpc>
            </a:pPr>
            <a:r>
              <a:rPr lang="en-US" sz="1200" dirty="0" err="1">
                <a:solidFill>
                  <a:srgbClr val="0000C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b.edu</a:t>
            </a:r>
            <a:r>
              <a:rPr lang="en-US" sz="1200" dirty="0">
                <a:solidFill>
                  <a:srgbClr val="0000C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	</a:t>
            </a:r>
            <a:r>
              <a:rPr lang="en-US" sz="12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1200" dirty="0">
                <a:solidFill>
                  <a:srgbClr val="0000C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2.2.4.4</a:t>
            </a:r>
          </a:p>
          <a:p>
            <a:pPr eaLnBrk="0" hangingPunct="0">
              <a:tabLst>
                <a:tab pos="1138238" algn="l"/>
              </a:tabLst>
            </a:pP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ucla.edu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      </a:t>
            </a:r>
            <a:r>
              <a:rPr lang="en-US" sz="12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    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a.ucla.edu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eaLnBrk="0" hangingPunct="0">
              <a:tabLst>
                <a:tab pos="1138238" algn="l"/>
              </a:tabLst>
            </a:pP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ucla.edu.       </a:t>
            </a:r>
            <a:r>
              <a:rPr lang="en-US" sz="12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    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b.ucla.edu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eaLnBrk="0" hangingPunct="0">
              <a:tabLst>
                <a:tab pos="1138238" algn="l"/>
              </a:tabLst>
            </a:pPr>
            <a:r>
              <a:rPr lang="en-US" sz="1200" dirty="0" err="1">
                <a:solidFill>
                  <a:srgbClr val="0000C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a.ucla.edu</a:t>
            </a:r>
            <a:r>
              <a:rPr lang="en-US" sz="1200" dirty="0">
                <a:solidFill>
                  <a:srgbClr val="0000C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   </a:t>
            </a:r>
            <a:r>
              <a:rPr lang="en-US" sz="12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1200" dirty="0">
                <a:solidFill>
                  <a:srgbClr val="0000C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3.3.4.5</a:t>
            </a:r>
          </a:p>
          <a:p>
            <a:pPr eaLnBrk="0" hangingPunct="0">
              <a:tabLst>
                <a:tab pos="1138238" algn="l"/>
              </a:tabLst>
            </a:pPr>
            <a:r>
              <a:rPr lang="en-US" sz="1200" dirty="0" err="1">
                <a:solidFill>
                  <a:srgbClr val="0000C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b.ucla.edu</a:t>
            </a:r>
            <a:r>
              <a:rPr lang="en-US" sz="1200" dirty="0">
                <a:solidFill>
                  <a:srgbClr val="0000C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   </a:t>
            </a:r>
            <a:r>
              <a:rPr lang="en-US" sz="12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</a:t>
            </a:r>
            <a:r>
              <a:rPr lang="en-US" sz="1200" dirty="0">
                <a:solidFill>
                  <a:srgbClr val="0000C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3.4.4.5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33799" y="791253"/>
            <a:ext cx="1834883" cy="1054238"/>
            <a:chOff x="2935288" y="2505478"/>
            <a:chExt cx="1676400" cy="818686"/>
          </a:xfrm>
        </p:grpSpPr>
        <p:sp>
          <p:nvSpPr>
            <p:cNvPr id="264244" name="AutoShape 52"/>
            <p:cNvSpPr>
              <a:spLocks noChangeArrowheads="1"/>
            </p:cNvSpPr>
            <p:nvPr/>
          </p:nvSpPr>
          <p:spPr bwMode="auto">
            <a:xfrm>
              <a:off x="2935288" y="2540000"/>
              <a:ext cx="1676400" cy="744607"/>
            </a:xfrm>
            <a:prstGeom prst="wedgeRectCallout">
              <a:avLst>
                <a:gd name="adj1" fmla="val 58587"/>
                <a:gd name="adj2" fmla="val 9518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57" name="Text Box 57"/>
            <p:cNvSpPr txBox="1">
              <a:spLocks noChangeArrowheads="1"/>
            </p:cNvSpPr>
            <p:nvPr/>
          </p:nvSpPr>
          <p:spPr bwMode="auto">
            <a:xfrm>
              <a:off x="2976193" y="2505478"/>
              <a:ext cx="1468351" cy="8186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0">
              <a:prstTxWarp prst="textNoShape">
                <a:avLst/>
              </a:prstTxWarp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net.    </a:t>
              </a:r>
              <a:r>
                <a:rPr lang="en-US" sz="1400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NS</a:t>
              </a:r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</a:t>
              </a:r>
              <a:r>
                <a:rPr lang="en-US" sz="14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a.net</a:t>
              </a:r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.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net.    </a:t>
              </a:r>
              <a:r>
                <a:rPr lang="en-US" sz="1400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NS</a:t>
              </a:r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 </a:t>
              </a:r>
              <a:r>
                <a:rPr lang="en-US" sz="14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b.net</a:t>
              </a:r>
              <a:r>
                <a:rPr lang="en-US" sz="1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.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400" dirty="0" err="1">
                  <a:solidFill>
                    <a:srgbClr val="0000CC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a.net</a:t>
              </a:r>
              <a:r>
                <a:rPr lang="en-US" sz="1400" dirty="0">
                  <a:solidFill>
                    <a:srgbClr val="0000CC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A    12.2.2.2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US" sz="1400" dirty="0" err="1">
                  <a:solidFill>
                    <a:srgbClr val="0000CC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b.net</a:t>
              </a:r>
              <a:r>
                <a:rPr lang="en-US" sz="1400" dirty="0">
                  <a:solidFill>
                    <a:srgbClr val="0000CC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 A    14.3.4.5</a:t>
              </a:r>
            </a:p>
          </p:txBody>
        </p:sp>
      </p:grpSp>
      <p:sp>
        <p:nvSpPr>
          <p:cNvPr id="264250" name="Text Box 58"/>
          <p:cNvSpPr txBox="1">
            <a:spLocks noChangeArrowheads="1"/>
          </p:cNvSpPr>
          <p:nvPr/>
        </p:nvSpPr>
        <p:spPr bwMode="auto">
          <a:xfrm>
            <a:off x="5975015" y="1977188"/>
            <a:ext cx="7305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root</a:t>
            </a:r>
          </a:p>
        </p:txBody>
      </p:sp>
      <p:sp>
        <p:nvSpPr>
          <p:cNvPr id="264251" name="AutoShape 59"/>
          <p:cNvSpPr>
            <a:spLocks noChangeArrowheads="1"/>
          </p:cNvSpPr>
          <p:nvPr/>
        </p:nvSpPr>
        <p:spPr bwMode="auto">
          <a:xfrm>
            <a:off x="89452" y="2753139"/>
            <a:ext cx="3348692" cy="1796635"/>
          </a:xfrm>
          <a:prstGeom prst="wedgeRectCallout">
            <a:avLst>
              <a:gd name="adj1" fmla="val 69217"/>
              <a:gd name="adj2" fmla="val 7405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0" hangingPunct="0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NAME         TYPE   TTL      VALUE</a:t>
            </a:r>
          </a:p>
          <a:p>
            <a:pPr eaLnBrk="0" hangingPunct="0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ucla.edu	      </a:t>
            </a:r>
            <a:r>
              <a:rPr lang="en-US" sz="12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       </a:t>
            </a:r>
            <a:r>
              <a:rPr lang="en-US" sz="1200" dirty="0">
                <a:solidFill>
                  <a:srgbClr val="0000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824     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a.ucla.edu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0" hangingPunct="0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ucla.edu	      </a:t>
            </a:r>
            <a:r>
              <a:rPr lang="en-US" sz="12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NS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</a:t>
            </a:r>
            <a:r>
              <a:rPr lang="en-US" sz="1200" dirty="0">
                <a:solidFill>
                  <a:srgbClr val="0000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824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</a:t>
            </a:r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b.ucla.edu</a:t>
            </a: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eaLnBrk="0" hangingPunct="0"/>
            <a:r>
              <a:rPr lang="en-US" sz="1200" dirty="0" err="1">
                <a:solidFill>
                  <a:srgbClr val="0000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a.ucla.edu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</a:t>
            </a:r>
            <a:r>
              <a:rPr lang="en-US" sz="12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600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3.3.4.5</a:t>
            </a:r>
          </a:p>
          <a:p>
            <a:pPr eaLnBrk="0" hangingPunct="0"/>
            <a:r>
              <a:rPr lang="en-US" sz="1200" dirty="0" err="1">
                <a:solidFill>
                  <a:srgbClr val="0000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b.ucla.edu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  </a:t>
            </a:r>
            <a:r>
              <a:rPr lang="en-US" sz="12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900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3.4.4.5</a:t>
            </a:r>
          </a:p>
          <a:p>
            <a:pPr eaLnBrk="0" hangingPunct="0"/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www.ucla.edu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</a:t>
            </a:r>
            <a:r>
              <a:rPr lang="en-US" sz="12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1700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3.2.2.2</a:t>
            </a:r>
          </a:p>
          <a:p>
            <a:pPr eaLnBrk="0" hangingPunct="0"/>
            <a:r>
              <a:rPr lang="en-US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mail.ucla.edu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   </a:t>
            </a:r>
            <a:r>
              <a:rPr lang="en-US" sz="1200" dirty="0">
                <a:solidFill>
                  <a:srgbClr val="0000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3100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3.3.3.3</a:t>
            </a:r>
          </a:p>
          <a:p>
            <a:pPr eaLnBrk="0" hangingPunct="0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….</a:t>
            </a:r>
          </a:p>
          <a:p>
            <a:pPr eaLnBrk="0" hangingPunct="0"/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144B8-AA07-8144-B161-A8F5BD611478}"/>
              </a:ext>
            </a:extLst>
          </p:cNvPr>
          <p:cNvSpPr txBox="1"/>
          <p:nvPr/>
        </p:nvSpPr>
        <p:spPr>
          <a:xfrm>
            <a:off x="7503590" y="2875721"/>
            <a:ext cx="1728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3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TTL field omitted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E42AEC-7F57-7F49-975C-24284ED90CAD}"/>
              </a:ext>
            </a:extLst>
          </p:cNvPr>
          <p:cNvCxnSpPr/>
          <p:nvPr/>
        </p:nvCxnSpPr>
        <p:spPr bwMode="auto">
          <a:xfrm flipH="1" flipV="1">
            <a:off x="8415130" y="1722783"/>
            <a:ext cx="331305" cy="1113182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1F52FE-B1DC-DF4B-B4C9-CF7203D1A2D3}"/>
              </a:ext>
            </a:extLst>
          </p:cNvPr>
          <p:cNvCxnSpPr/>
          <p:nvPr/>
        </p:nvCxnSpPr>
        <p:spPr bwMode="auto">
          <a:xfrm>
            <a:off x="8759687" y="3154017"/>
            <a:ext cx="0" cy="1762540"/>
          </a:xfrm>
          <a:prstGeom prst="straightConnector1">
            <a:avLst/>
          </a:prstGeom>
          <a:noFill/>
          <a:ln w="28575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FA4987-8A52-FD4C-A4A0-22D9364A02F1}"/>
              </a:ext>
            </a:extLst>
          </p:cNvPr>
          <p:cNvSpPr txBox="1"/>
          <p:nvPr/>
        </p:nvSpPr>
        <p:spPr>
          <a:xfrm>
            <a:off x="-30369" y="5567680"/>
            <a:ext cx="4270248" cy="1006429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182880" indent="-18288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 DNS data stored in a data structure called “</a:t>
            </a:r>
            <a:r>
              <a:rPr lang="en-US" i="1" dirty="0">
                <a:solidFill>
                  <a:srgbClr val="0000C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resource record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 (RR)</a:t>
            </a:r>
          </a:p>
          <a:p>
            <a:pPr marL="182880" indent="-18288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 RR contains 5 fields: name, type, class,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TTL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value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A597F65-68CF-1846-8A72-27AAE9D5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A1432-F515-1C4F-AB19-DE39132E9795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>
                <a:defRPr/>
              </a:pPr>
              <a:t>7</a:t>
            </a:fld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6910A-932D-ED4E-9BDE-AB8CAA5D53B1}"/>
              </a:ext>
            </a:extLst>
          </p:cNvPr>
          <p:cNvSpPr txBox="1"/>
          <p:nvPr/>
        </p:nvSpPr>
        <p:spPr>
          <a:xfrm>
            <a:off x="73152" y="1179576"/>
            <a:ext cx="3209544" cy="132343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Each NS RR of zone Z and the corresponding </a:t>
            </a:r>
            <a:r>
              <a:rPr lang="en-US" sz="2000" i="1" dirty="0">
                <a:solidFill>
                  <a:srgbClr val="0000CC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glue RR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 stored in both  Z’s own and its parent’s zone files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2534EF-2AF5-7241-8341-F995C4D3ACF0}"/>
              </a:ext>
            </a:extLst>
          </p:cNvPr>
          <p:cNvCxnSpPr/>
          <p:nvPr/>
        </p:nvCxnSpPr>
        <p:spPr bwMode="auto">
          <a:xfrm flipV="1">
            <a:off x="758952" y="658368"/>
            <a:ext cx="0" cy="512064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221BA-82D4-22DE-783B-6AD097F7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45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47" grpId="0" animBg="1"/>
      <p:bldP spid="26656" grpId="0"/>
      <p:bldP spid="264251" grpId="0" animBg="1"/>
      <p:bldP spid="7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Bootstrapping DNS lookup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362EF-56B8-45B2-1D1F-2D10AC860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37" y="935278"/>
            <a:ext cx="4537752" cy="263216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Stub resolvers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must know the </a:t>
            </a:r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 address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a caching resolver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Caching resolver (local DNS server)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must know the </a:t>
            </a:r>
            <a:r>
              <a:rPr lang="en-US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IP address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root server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FE13B3-0D2F-2E40-80F4-AFA885A9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A1432-F515-1C4F-AB19-DE39132E9795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>
                <a:defRPr/>
              </a:pPr>
              <a:t>8</a:t>
            </a:fld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6243" name="Oval 3"/>
          <p:cNvSpPr>
            <a:spLocks noChangeArrowheads="1"/>
          </p:cNvSpPr>
          <p:nvPr/>
        </p:nvSpPr>
        <p:spPr bwMode="auto">
          <a:xfrm>
            <a:off x="4343400" y="1828800"/>
            <a:ext cx="3962400" cy="9906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36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34823" name="Group 4"/>
          <p:cNvGrpSpPr>
            <a:grpSpLocks/>
          </p:cNvGrpSpPr>
          <p:nvPr/>
        </p:nvGrpSpPr>
        <p:grpSpPr bwMode="auto">
          <a:xfrm>
            <a:off x="5486400" y="2057400"/>
            <a:ext cx="381000" cy="609600"/>
            <a:chOff x="864" y="528"/>
            <a:chExt cx="432" cy="336"/>
          </a:xfrm>
        </p:grpSpPr>
        <p:sp>
          <p:nvSpPr>
            <p:cNvPr id="266245" name="AutoShape 5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46" name="AutoShape 6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47" name="AutoShape 7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4824" name="Group 8"/>
          <p:cNvGrpSpPr>
            <a:grpSpLocks/>
          </p:cNvGrpSpPr>
          <p:nvPr/>
        </p:nvGrpSpPr>
        <p:grpSpPr bwMode="auto">
          <a:xfrm>
            <a:off x="6705600" y="1676400"/>
            <a:ext cx="381000" cy="609600"/>
            <a:chOff x="864" y="528"/>
            <a:chExt cx="432" cy="336"/>
          </a:xfrm>
        </p:grpSpPr>
        <p:sp>
          <p:nvSpPr>
            <p:cNvPr id="266249" name="AutoShape 9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0" name="AutoShape 10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1" name="AutoShape 11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4825" name="Group 12"/>
          <p:cNvGrpSpPr>
            <a:grpSpLocks/>
          </p:cNvGrpSpPr>
          <p:nvPr/>
        </p:nvGrpSpPr>
        <p:grpSpPr bwMode="auto">
          <a:xfrm>
            <a:off x="7315200" y="1828800"/>
            <a:ext cx="381000" cy="609600"/>
            <a:chOff x="864" y="528"/>
            <a:chExt cx="432" cy="336"/>
          </a:xfrm>
        </p:grpSpPr>
        <p:sp>
          <p:nvSpPr>
            <p:cNvPr id="266253" name="AutoShape 13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4" name="AutoShape 14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5" name="AutoShape 15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4826" name="Group 16"/>
          <p:cNvGrpSpPr>
            <a:grpSpLocks/>
          </p:cNvGrpSpPr>
          <p:nvPr/>
        </p:nvGrpSpPr>
        <p:grpSpPr bwMode="auto">
          <a:xfrm>
            <a:off x="4800600" y="1828800"/>
            <a:ext cx="381000" cy="609600"/>
            <a:chOff x="864" y="528"/>
            <a:chExt cx="432" cy="336"/>
          </a:xfrm>
        </p:grpSpPr>
        <p:sp>
          <p:nvSpPr>
            <p:cNvPr id="266257" name="AutoShape 17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8" name="AutoShape 18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59" name="AutoShape 19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66260" name="Oval 20"/>
          <p:cNvSpPr>
            <a:spLocks noChangeArrowheads="1"/>
          </p:cNvSpPr>
          <p:nvPr/>
        </p:nvSpPr>
        <p:spPr bwMode="auto">
          <a:xfrm>
            <a:off x="3124200" y="34290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net.</a:t>
            </a:r>
          </a:p>
        </p:txBody>
      </p:sp>
      <p:grpSp>
        <p:nvGrpSpPr>
          <p:cNvPr id="34828" name="Group 21"/>
          <p:cNvGrpSpPr>
            <a:grpSpLocks/>
          </p:cNvGrpSpPr>
          <p:nvPr/>
        </p:nvGrpSpPr>
        <p:grpSpPr bwMode="auto">
          <a:xfrm>
            <a:off x="3657600" y="3276600"/>
            <a:ext cx="381000" cy="609600"/>
            <a:chOff x="864" y="528"/>
            <a:chExt cx="432" cy="336"/>
          </a:xfrm>
        </p:grpSpPr>
        <p:sp>
          <p:nvSpPr>
            <p:cNvPr id="266262" name="AutoShape 22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63" name="AutoShape 23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64" name="AutoShape 24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4829" name="Group 25"/>
          <p:cNvGrpSpPr>
            <a:grpSpLocks/>
          </p:cNvGrpSpPr>
          <p:nvPr/>
        </p:nvGrpSpPr>
        <p:grpSpPr bwMode="auto">
          <a:xfrm>
            <a:off x="4953000" y="3124200"/>
            <a:ext cx="381000" cy="609600"/>
            <a:chOff x="864" y="528"/>
            <a:chExt cx="432" cy="336"/>
          </a:xfrm>
        </p:grpSpPr>
        <p:sp>
          <p:nvSpPr>
            <p:cNvPr id="266266" name="AutoShape 26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67" name="AutoShape 27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68" name="AutoShape 28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66269" name="Oval 29"/>
          <p:cNvSpPr>
            <a:spLocks noChangeArrowheads="1"/>
          </p:cNvSpPr>
          <p:nvPr/>
        </p:nvSpPr>
        <p:spPr bwMode="auto">
          <a:xfrm>
            <a:off x="5943600" y="38100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edu.</a:t>
            </a:r>
          </a:p>
        </p:txBody>
      </p:sp>
      <p:grpSp>
        <p:nvGrpSpPr>
          <p:cNvPr id="34831" name="Group 30"/>
          <p:cNvGrpSpPr>
            <a:grpSpLocks/>
          </p:cNvGrpSpPr>
          <p:nvPr/>
        </p:nvGrpSpPr>
        <p:grpSpPr bwMode="auto">
          <a:xfrm>
            <a:off x="6477000" y="3733800"/>
            <a:ext cx="381000" cy="609600"/>
            <a:chOff x="864" y="528"/>
            <a:chExt cx="432" cy="336"/>
          </a:xfrm>
        </p:grpSpPr>
        <p:sp>
          <p:nvSpPr>
            <p:cNvPr id="266271" name="AutoShape 31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72" name="AutoShape 32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73" name="AutoShape 33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4832" name="Group 34"/>
          <p:cNvGrpSpPr>
            <a:grpSpLocks/>
          </p:cNvGrpSpPr>
          <p:nvPr/>
        </p:nvGrpSpPr>
        <p:grpSpPr bwMode="auto">
          <a:xfrm>
            <a:off x="7772400" y="3581400"/>
            <a:ext cx="381000" cy="609600"/>
            <a:chOff x="864" y="528"/>
            <a:chExt cx="432" cy="336"/>
          </a:xfrm>
        </p:grpSpPr>
        <p:sp>
          <p:nvSpPr>
            <p:cNvPr id="266275" name="AutoShape 35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76" name="AutoShape 36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77" name="AutoShape 37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66278" name="Oval 38"/>
          <p:cNvSpPr>
            <a:spLocks noChangeArrowheads="1"/>
          </p:cNvSpPr>
          <p:nvPr/>
        </p:nvSpPr>
        <p:spPr bwMode="auto">
          <a:xfrm>
            <a:off x="3505200" y="50292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ucla.edu.</a:t>
            </a:r>
          </a:p>
        </p:txBody>
      </p:sp>
      <p:grpSp>
        <p:nvGrpSpPr>
          <p:cNvPr id="34834" name="Group 39"/>
          <p:cNvGrpSpPr>
            <a:grpSpLocks/>
          </p:cNvGrpSpPr>
          <p:nvPr/>
        </p:nvGrpSpPr>
        <p:grpSpPr bwMode="auto">
          <a:xfrm>
            <a:off x="3810000" y="4953000"/>
            <a:ext cx="381000" cy="609600"/>
            <a:chOff x="864" y="528"/>
            <a:chExt cx="432" cy="336"/>
          </a:xfrm>
        </p:grpSpPr>
        <p:sp>
          <p:nvSpPr>
            <p:cNvPr id="266280" name="AutoShape 40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81" name="AutoShape 41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82" name="AutoShape 42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4835" name="Group 43"/>
          <p:cNvGrpSpPr>
            <a:grpSpLocks/>
          </p:cNvGrpSpPr>
          <p:nvPr/>
        </p:nvGrpSpPr>
        <p:grpSpPr bwMode="auto">
          <a:xfrm>
            <a:off x="5638800" y="4800600"/>
            <a:ext cx="381000" cy="609600"/>
            <a:chOff x="864" y="528"/>
            <a:chExt cx="432" cy="336"/>
          </a:xfrm>
        </p:grpSpPr>
        <p:sp>
          <p:nvSpPr>
            <p:cNvPr id="266284" name="AutoShape 44"/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85" name="AutoShape 45"/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86" name="AutoShape 46"/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34836" name="Line 47"/>
          <p:cNvSpPr>
            <a:spLocks noChangeShapeType="1"/>
          </p:cNvSpPr>
          <p:nvPr/>
        </p:nvSpPr>
        <p:spPr bwMode="auto">
          <a:xfrm flipH="1">
            <a:off x="4800600" y="2819400"/>
            <a:ext cx="3048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837" name="Line 48"/>
          <p:cNvSpPr>
            <a:spLocks noChangeShapeType="1"/>
          </p:cNvSpPr>
          <p:nvPr/>
        </p:nvSpPr>
        <p:spPr bwMode="auto">
          <a:xfrm>
            <a:off x="6553200" y="2971800"/>
            <a:ext cx="609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4838" name="Line 49"/>
          <p:cNvSpPr>
            <a:spLocks noChangeShapeType="1"/>
          </p:cNvSpPr>
          <p:nvPr/>
        </p:nvSpPr>
        <p:spPr bwMode="auto">
          <a:xfrm flipH="1">
            <a:off x="6400800" y="4648200"/>
            <a:ext cx="838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6291" name="AutoShape 51"/>
          <p:cNvSpPr>
            <a:spLocks noChangeArrowheads="1"/>
          </p:cNvSpPr>
          <p:nvPr/>
        </p:nvSpPr>
        <p:spPr bwMode="auto">
          <a:xfrm>
            <a:off x="381000" y="5181600"/>
            <a:ext cx="2590800" cy="1357313"/>
          </a:xfrm>
          <a:prstGeom prst="parallelogram">
            <a:avLst>
              <a:gd name="adj" fmla="val 66577"/>
            </a:avLst>
          </a:prstGeom>
          <a:solidFill>
            <a:srgbClr val="E6E6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34875" name="Group 52"/>
          <p:cNvGrpSpPr>
            <a:grpSpLocks/>
          </p:cNvGrpSpPr>
          <p:nvPr/>
        </p:nvGrpSpPr>
        <p:grpSpPr bwMode="auto">
          <a:xfrm>
            <a:off x="2438400" y="4953000"/>
            <a:ext cx="304800" cy="533400"/>
            <a:chOff x="624" y="2640"/>
            <a:chExt cx="240" cy="336"/>
          </a:xfrm>
        </p:grpSpPr>
        <p:sp>
          <p:nvSpPr>
            <p:cNvPr id="266293" name="AutoShape 53"/>
            <p:cNvSpPr>
              <a:spLocks noChangeArrowheads="1"/>
            </p:cNvSpPr>
            <p:nvPr/>
          </p:nvSpPr>
          <p:spPr bwMode="auto">
            <a:xfrm>
              <a:off x="624" y="2832"/>
              <a:ext cx="240" cy="144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94" name="AutoShape 54"/>
            <p:cNvSpPr>
              <a:spLocks noChangeArrowheads="1"/>
            </p:cNvSpPr>
            <p:nvPr/>
          </p:nvSpPr>
          <p:spPr bwMode="auto">
            <a:xfrm>
              <a:off x="624" y="2736"/>
              <a:ext cx="240" cy="144"/>
            </a:xfrm>
            <a:prstGeom prst="can">
              <a:avLst>
                <a:gd name="adj" fmla="val 50000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6295" name="AutoShape 55"/>
            <p:cNvSpPr>
              <a:spLocks noChangeArrowheads="1"/>
            </p:cNvSpPr>
            <p:nvPr/>
          </p:nvSpPr>
          <p:spPr bwMode="auto">
            <a:xfrm>
              <a:off x="624" y="2640"/>
              <a:ext cx="240" cy="144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4" name="Group 59"/>
          <p:cNvGrpSpPr>
            <a:grpSpLocks/>
          </p:cNvGrpSpPr>
          <p:nvPr/>
        </p:nvGrpSpPr>
        <p:grpSpPr bwMode="auto">
          <a:xfrm>
            <a:off x="598488" y="3597274"/>
            <a:ext cx="2092325" cy="1387475"/>
            <a:chOff x="425" y="2266"/>
            <a:chExt cx="1318" cy="874"/>
          </a:xfrm>
        </p:grpSpPr>
        <p:sp>
          <p:nvSpPr>
            <p:cNvPr id="34872" name="Text Box 60"/>
            <p:cNvSpPr txBox="1">
              <a:spLocks noChangeArrowheads="1"/>
            </p:cNvSpPr>
            <p:nvPr/>
          </p:nvSpPr>
          <p:spPr bwMode="auto">
            <a:xfrm>
              <a:off x="425" y="2266"/>
              <a:ext cx="1133" cy="213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Caching Resolver</a:t>
              </a:r>
              <a:endPara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873" name="Line 61"/>
            <p:cNvSpPr>
              <a:spLocks noChangeShapeType="1"/>
            </p:cNvSpPr>
            <p:nvPr/>
          </p:nvSpPr>
          <p:spPr bwMode="auto">
            <a:xfrm>
              <a:off x="1735" y="2580"/>
              <a:ext cx="8" cy="5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5" name="Group 62"/>
          <p:cNvGrpSpPr>
            <a:grpSpLocks/>
          </p:cNvGrpSpPr>
          <p:nvPr/>
        </p:nvGrpSpPr>
        <p:grpSpPr bwMode="auto">
          <a:xfrm>
            <a:off x="275174" y="4412604"/>
            <a:ext cx="1668463" cy="1674813"/>
            <a:chOff x="149" y="2593"/>
            <a:chExt cx="1051" cy="1055"/>
          </a:xfrm>
        </p:grpSpPr>
        <p:sp>
          <p:nvSpPr>
            <p:cNvPr id="34870" name="Line 64"/>
            <p:cNvSpPr>
              <a:spLocks noChangeShapeType="1"/>
            </p:cNvSpPr>
            <p:nvPr/>
          </p:nvSpPr>
          <p:spPr bwMode="auto">
            <a:xfrm flipH="1">
              <a:off x="672" y="2758"/>
              <a:ext cx="66" cy="55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871" name="Line 65"/>
            <p:cNvSpPr>
              <a:spLocks noChangeShapeType="1"/>
            </p:cNvSpPr>
            <p:nvPr/>
          </p:nvSpPr>
          <p:spPr bwMode="auto">
            <a:xfrm>
              <a:off x="998" y="2661"/>
              <a:ext cx="202" cy="9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869" name="Text Box 63"/>
            <p:cNvSpPr txBox="1">
              <a:spLocks noChangeArrowheads="1"/>
            </p:cNvSpPr>
            <p:nvPr/>
          </p:nvSpPr>
          <p:spPr bwMode="auto">
            <a:xfrm>
              <a:off x="149" y="2593"/>
              <a:ext cx="928" cy="2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Stub Resolver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5988389" y="882741"/>
            <a:ext cx="1959191" cy="338554"/>
          </a:xfrm>
          <a:prstGeom prst="rect">
            <a:avLst/>
          </a:prstGeom>
          <a:noFill/>
          <a:ln>
            <a:solidFill>
              <a:srgbClr val="0B26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Authoritative server</a:t>
            </a:r>
          </a:p>
        </p:txBody>
      </p:sp>
      <p:cxnSp>
        <p:nvCxnSpPr>
          <p:cNvPr id="98" name="Straight Arrow Connector 97"/>
          <p:cNvCxnSpPr>
            <a:cxnSpLocks/>
            <a:endCxn id="266255" idx="0"/>
          </p:cNvCxnSpPr>
          <p:nvPr/>
        </p:nvCxnSpPr>
        <p:spPr bwMode="auto">
          <a:xfrm>
            <a:off x="7302390" y="1307025"/>
            <a:ext cx="272253" cy="5217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Straight Arrow Connector 98"/>
          <p:cNvCxnSpPr>
            <a:cxnSpLocks/>
            <a:endCxn id="266277" idx="0"/>
          </p:cNvCxnSpPr>
          <p:nvPr/>
        </p:nvCxnSpPr>
        <p:spPr bwMode="auto">
          <a:xfrm flipH="1">
            <a:off x="8031843" y="1395876"/>
            <a:ext cx="423766" cy="21855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Oval 6">
            <a:extLst>
              <a:ext uri="{FF2B5EF4-FFF2-40B4-BE49-F238E27FC236}">
                <a16:creationId xmlns:a16="http://schemas.microsoft.com/office/drawing/2014/main" id="{E36C3231-5908-0A4E-9A9F-49E61D42F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00" y="6019800"/>
            <a:ext cx="2819400" cy="685800"/>
          </a:xfrm>
          <a:prstGeom prst="ellipse">
            <a:avLst/>
          </a:prstGeom>
          <a:solidFill>
            <a:srgbClr val="E6E6E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cs.ucla.edu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sp>
        <p:nvSpPr>
          <p:cNvPr id="73" name="Line 50">
            <a:extLst>
              <a:ext uri="{FF2B5EF4-FFF2-40B4-BE49-F238E27FC236}">
                <a16:creationId xmlns:a16="http://schemas.microsoft.com/office/drawing/2014/main" id="{010E1690-4510-9C4F-982A-ACFB39979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7308" y="5704505"/>
            <a:ext cx="748091" cy="5692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74" name="Group 43">
            <a:extLst>
              <a:ext uri="{FF2B5EF4-FFF2-40B4-BE49-F238E27FC236}">
                <a16:creationId xmlns:a16="http://schemas.microsoft.com/office/drawing/2014/main" id="{3205220D-2CBB-EB4F-B7F7-EA6FCC782F54}"/>
              </a:ext>
            </a:extLst>
          </p:cNvPr>
          <p:cNvGrpSpPr>
            <a:grpSpLocks/>
          </p:cNvGrpSpPr>
          <p:nvPr/>
        </p:nvGrpSpPr>
        <p:grpSpPr bwMode="auto">
          <a:xfrm>
            <a:off x="5207000" y="6007100"/>
            <a:ext cx="381000" cy="609600"/>
            <a:chOff x="864" y="528"/>
            <a:chExt cx="432" cy="336"/>
          </a:xfrm>
        </p:grpSpPr>
        <p:sp>
          <p:nvSpPr>
            <p:cNvPr id="75" name="AutoShape 44">
              <a:extLst>
                <a:ext uri="{FF2B5EF4-FFF2-40B4-BE49-F238E27FC236}">
                  <a16:creationId xmlns:a16="http://schemas.microsoft.com/office/drawing/2014/main" id="{FA62A4A7-B8F3-5546-9EC0-F7EA79862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6" name="AutoShape 45">
              <a:extLst>
                <a:ext uri="{FF2B5EF4-FFF2-40B4-BE49-F238E27FC236}">
                  <a16:creationId xmlns:a16="http://schemas.microsoft.com/office/drawing/2014/main" id="{D962CE15-5211-F047-9CD5-FAF86E8B1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7" name="AutoShape 46">
              <a:extLst>
                <a:ext uri="{FF2B5EF4-FFF2-40B4-BE49-F238E27FC236}">
                  <a16:creationId xmlns:a16="http://schemas.microsoft.com/office/drawing/2014/main" id="{BC9C7434-B8AD-6E4B-8F89-B58629DD6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78" name="Group 43">
            <a:extLst>
              <a:ext uri="{FF2B5EF4-FFF2-40B4-BE49-F238E27FC236}">
                <a16:creationId xmlns:a16="http://schemas.microsoft.com/office/drawing/2014/main" id="{1897D7A5-3FD7-8E44-B89C-248FDB71EA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5969000"/>
            <a:ext cx="381000" cy="609600"/>
            <a:chOff x="864" y="528"/>
            <a:chExt cx="432" cy="336"/>
          </a:xfrm>
        </p:grpSpPr>
        <p:sp>
          <p:nvSpPr>
            <p:cNvPr id="79" name="AutoShape 44">
              <a:extLst>
                <a:ext uri="{FF2B5EF4-FFF2-40B4-BE49-F238E27FC236}">
                  <a16:creationId xmlns:a16="http://schemas.microsoft.com/office/drawing/2014/main" id="{6A3FB785-095A-4C4E-B145-5AAC598F6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720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0" name="AutoShape 45">
              <a:extLst>
                <a:ext uri="{FF2B5EF4-FFF2-40B4-BE49-F238E27FC236}">
                  <a16:creationId xmlns:a16="http://schemas.microsoft.com/office/drawing/2014/main" id="{2ABC8D3A-C61A-F540-946F-12C3EEF46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624"/>
              <a:ext cx="432" cy="144"/>
            </a:xfrm>
            <a:prstGeom prst="cube">
              <a:avLst>
                <a:gd name="adj" fmla="val 5277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1" name="AutoShape 46">
              <a:extLst>
                <a:ext uri="{FF2B5EF4-FFF2-40B4-BE49-F238E27FC236}">
                  <a16:creationId xmlns:a16="http://schemas.microsoft.com/office/drawing/2014/main" id="{91977526-0B5B-A149-97E5-B261943AD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528"/>
              <a:ext cx="432" cy="144"/>
            </a:xfrm>
            <a:prstGeom prst="cube">
              <a:avLst>
                <a:gd name="adj" fmla="val 52778"/>
              </a:avLst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>
                <a:defRPr/>
              </a:pPr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67EC864-E5D6-E144-B448-E92470855975}"/>
              </a:ext>
            </a:extLst>
          </p:cNvPr>
          <p:cNvSpPr txBox="1"/>
          <p:nvPr/>
        </p:nvSpPr>
        <p:spPr>
          <a:xfrm>
            <a:off x="561768" y="587940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John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1E64D6-A36E-E84D-AFAB-4C2A48D28F4E}"/>
              </a:ext>
            </a:extLst>
          </p:cNvPr>
          <p:cNvSpPr txBox="1"/>
          <p:nvPr/>
        </p:nvSpPr>
        <p:spPr>
          <a:xfrm>
            <a:off x="783987" y="6273342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Alice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81E8235-D730-2247-A3A7-3CAEAF335FF5}"/>
              </a:ext>
            </a:extLst>
          </p:cNvPr>
          <p:cNvSpPr txBox="1"/>
          <p:nvPr/>
        </p:nvSpPr>
        <p:spPr>
          <a:xfrm>
            <a:off x="1663975" y="6285219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Bob</a:t>
            </a:r>
          </a:p>
        </p:txBody>
      </p:sp>
      <p:pic>
        <p:nvPicPr>
          <p:cNvPr id="85" name="Picture 2" descr="desktop Icon - Download desktop Icon 714335 | Noun Project">
            <a:extLst>
              <a:ext uri="{FF2B5EF4-FFF2-40B4-BE49-F238E27FC236}">
                <a16:creationId xmlns:a16="http://schemas.microsoft.com/office/drawing/2014/main" id="{1C3AA293-6F4E-8A46-B365-BFC5D473D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9" t="13166" r="8066" b="11669"/>
          <a:stretch/>
        </p:blipFill>
        <p:spPr bwMode="auto">
          <a:xfrm>
            <a:off x="1812424" y="6086116"/>
            <a:ext cx="259432" cy="23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60">
            <a:extLst>
              <a:ext uri="{FF2B5EF4-FFF2-40B4-BE49-F238E27FC236}">
                <a16:creationId xmlns:a16="http://schemas.microsoft.com/office/drawing/2014/main" id="{25FAC60D-CE48-9B4C-9A05-1FF42B65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4285" y="6036326"/>
            <a:ext cx="419614" cy="367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8B81D250-B31C-2F4C-8300-4695452500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633" b="6463"/>
          <a:stretch/>
        </p:blipFill>
        <p:spPr>
          <a:xfrm>
            <a:off x="825813" y="5666704"/>
            <a:ext cx="283441" cy="2543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2709A-DA45-25C1-A83A-E50F7352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  <a:endParaRPr lang="en-US" dirty="0"/>
          </a:p>
        </p:txBody>
      </p:sp>
      <p:sp>
        <p:nvSpPr>
          <p:cNvPr id="2" name="Text Box 58">
            <a:extLst>
              <a:ext uri="{FF2B5EF4-FFF2-40B4-BE49-F238E27FC236}">
                <a16:creationId xmlns:a16="http://schemas.microsoft.com/office/drawing/2014/main" id="{0691A038-5252-D6C8-4C47-5C8A7458B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015" y="1977188"/>
            <a:ext cx="7305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SimSun" charset="-122"/>
              </a:rPr>
              <a:t>Whenever an app needs to communicates: first call DNS to translate the name to IP address, then open socket with the destination address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SimSun" charset="-122"/>
              </a:rPr>
              <a:t>System call </a:t>
            </a:r>
            <a:r>
              <a:rPr lang="en-US" altLang="zh-CN" sz="2200" dirty="0" err="1">
                <a:solidFill>
                  <a:srgbClr val="0000FF"/>
                </a:solidFill>
                <a:latin typeface="Courier" pitchFamily="2" charset="0"/>
                <a:ea typeface="SimSun" charset="-122"/>
              </a:rPr>
              <a:t>getaddrinfo</a:t>
            </a:r>
            <a:r>
              <a:rPr lang="en-US" altLang="zh-CN" sz="2200" dirty="0">
                <a:solidFill>
                  <a:srgbClr val="0000FF"/>
                </a:solidFill>
                <a:latin typeface="Courier" pitchFamily="2" charset="0"/>
                <a:ea typeface="SimSun" charset="-122"/>
              </a:rPr>
              <a:t>(),</a:t>
            </a:r>
            <a:r>
              <a:rPr lang="en-US" altLang="zh-CN" dirty="0">
                <a:ea typeface="SimSun" charset="-122"/>
              </a:rPr>
              <a:t> </a:t>
            </a:r>
            <a:r>
              <a:rPr lang="en-US" altLang="zh-CN" sz="2200" dirty="0" err="1">
                <a:solidFill>
                  <a:srgbClr val="0000FF"/>
                </a:solidFill>
                <a:latin typeface="Courier" pitchFamily="2" charset="0"/>
                <a:ea typeface="SimSun" charset="-122"/>
              </a:rPr>
              <a:t>gethostbyname</a:t>
            </a:r>
            <a:r>
              <a:rPr lang="en-US" altLang="zh-CN" sz="2200" dirty="0">
                <a:solidFill>
                  <a:srgbClr val="0000FF"/>
                </a:solidFill>
                <a:latin typeface="Courier" pitchFamily="2" charset="0"/>
                <a:ea typeface="SimSun" charset="-122"/>
              </a:rPr>
              <a:t>()</a:t>
            </a:r>
          </a:p>
          <a:p>
            <a:r>
              <a:rPr lang="en-US" dirty="0"/>
              <a:t>Stub resolver</a:t>
            </a:r>
          </a:p>
          <a:p>
            <a:pPr lvl="1"/>
            <a:r>
              <a:rPr lang="en-US" altLang="zh-CN" dirty="0">
                <a:ea typeface="SimSun" charset="-122"/>
              </a:rPr>
              <a:t>Configured with the IP address of the caching resolver(s)</a:t>
            </a:r>
          </a:p>
          <a:p>
            <a:pPr lvl="1"/>
            <a:r>
              <a:rPr lang="en-US" altLang="zh-CN" dirty="0">
                <a:ea typeface="SimSun" charset="-122"/>
              </a:rPr>
              <a:t>Send DNS queries to local caching resolvers</a:t>
            </a:r>
          </a:p>
          <a:p>
            <a:r>
              <a:rPr lang="en-US" dirty="0"/>
              <a:t>Caching resolver (local DNS server)</a:t>
            </a:r>
          </a:p>
          <a:p>
            <a:pPr lvl="1"/>
            <a:r>
              <a:rPr lang="en-US" dirty="0"/>
              <a:t>Has the </a:t>
            </a:r>
            <a:r>
              <a:rPr lang="en-US" i="1" dirty="0"/>
              <a:t>IP address</a:t>
            </a:r>
            <a:r>
              <a:rPr lang="en-US" dirty="0"/>
              <a:t> of root servers, hard-coded in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SimSun" charset="-122"/>
              </a:rPr>
              <a:t>Query authoritative servers, cache the data from replies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19B9F-F09D-014F-B9FF-0E9121D2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CS118 - Winter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76A8F-3033-3643-8C3F-3241024C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839A2-FE40-DE43-B318-2F4E26BBDAF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00614"/>
      </p:ext>
    </p:extLst>
  </p:cSld>
  <p:clrMapOvr>
    <a:masterClrMapping/>
  </p:clrMapOvr>
</p:sld>
</file>

<file path=ppt/theme/theme1.xml><?xml version="1.0" encoding="utf-8"?>
<a:theme xmlns:a="http://schemas.openxmlformats.org/drawingml/2006/main" name="Lec1_IP">
  <a:themeElements>
    <a:clrScheme name="Custom 9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2DC6"/>
      </a:accent5>
      <a:accent6>
        <a:srgbClr val="70AD47"/>
      </a:accent6>
      <a:hlink>
        <a:srgbClr val="0563C1"/>
      </a:hlink>
      <a:folHlink>
        <a:srgbClr val="954F72"/>
      </a:folHlink>
    </a:clrScheme>
    <a:fontScheme name="Talk2">
      <a:majorFont>
        <a:latin typeface="Britannic Bol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Talk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lk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lk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Lec1_IP.thmx</Template>
  <TotalTime>51900</TotalTime>
  <Words>5751</Words>
  <Application>Microsoft Macintosh PowerPoint</Application>
  <PresentationFormat>On-screen Show (4:3)</PresentationFormat>
  <Paragraphs>874</Paragraphs>
  <Slides>49</Slides>
  <Notes>31</Notes>
  <HiddenSlides>2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9" baseType="lpstr">
      <vt:lpstr>SimSun</vt:lpstr>
      <vt:lpstr>ZapfDingbats</vt:lpstr>
      <vt:lpstr>American Typewriter</vt:lpstr>
      <vt:lpstr>Arial</vt:lpstr>
      <vt:lpstr>Arial Black</vt:lpstr>
      <vt:lpstr>Bradley Hand</vt:lpstr>
      <vt:lpstr>Britannic Bold</vt:lpstr>
      <vt:lpstr>Calibri</vt:lpstr>
      <vt:lpstr>Courier</vt:lpstr>
      <vt:lpstr>Courier New</vt:lpstr>
      <vt:lpstr>Helvetica Neue</vt:lpstr>
      <vt:lpstr>Menlo</vt:lpstr>
      <vt:lpstr>Monaco</vt:lpstr>
      <vt:lpstr>Monotype Sorts</vt:lpstr>
      <vt:lpstr>Symbol</vt:lpstr>
      <vt:lpstr>Tahoma</vt:lpstr>
      <vt:lpstr>Times New Roman</vt:lpstr>
      <vt:lpstr>Wingdings</vt:lpstr>
      <vt:lpstr>Lec1_IP</vt:lpstr>
      <vt:lpstr>Clip</vt:lpstr>
      <vt:lpstr>CS118 Lecture-5: Continue with DNS</vt:lpstr>
      <vt:lpstr>DNS system: 4 parts</vt:lpstr>
      <vt:lpstr>DNS Namespace Governance</vt:lpstr>
      <vt:lpstr>Example: Verisign</vt:lpstr>
      <vt:lpstr>Registries, registrars, registrants</vt:lpstr>
      <vt:lpstr>Registries, registrars, registrants</vt:lpstr>
      <vt:lpstr>Glue together DNS authoritative servers</vt:lpstr>
      <vt:lpstr>Bootstrapping DNS lookup</vt:lpstr>
      <vt:lpstr>DNS Resolution</vt:lpstr>
      <vt:lpstr>Steps of Actions in Resolving a Name</vt:lpstr>
      <vt:lpstr>Steps of Actions in Resolving a Name</vt:lpstr>
      <vt:lpstr>Steps of Actions in Resolving a Name</vt:lpstr>
      <vt:lpstr>Summary: How a DNS name gets resolved?</vt:lpstr>
      <vt:lpstr>Exploring DNS</vt:lpstr>
      <vt:lpstr>PowerPoint Presentation</vt:lpstr>
      <vt:lpstr>PowerPoint Presentation</vt:lpstr>
      <vt:lpstr>Namespace Allocation vs. Delegation</vt:lpstr>
      <vt:lpstr>Domain vs. Zone</vt:lpstr>
      <vt:lpstr>DNS data is coded in Resource Record (RR)</vt:lpstr>
      <vt:lpstr>RDATA: A function of RR type</vt:lpstr>
      <vt:lpstr>DNS protocol</vt:lpstr>
      <vt:lpstr>DNS protocol (contd.)</vt:lpstr>
      <vt:lpstr>RRset: a set of resource recodes</vt:lpstr>
      <vt:lpstr>Performance of the DNS System</vt:lpstr>
      <vt:lpstr>DNS caching</vt:lpstr>
      <vt:lpstr>How a caching resolver makes query decisions: an example</vt:lpstr>
      <vt:lpstr>Scale the DNS system</vt:lpstr>
      <vt:lpstr>Providing Resilient DNS Service</vt:lpstr>
      <vt:lpstr>Anycast delivery</vt:lpstr>
      <vt:lpstr>(ab)Using DNS for Content Distribution Networks (CDN)</vt:lpstr>
      <vt:lpstr>Where contents can be cached</vt:lpstr>
      <vt:lpstr>How to get user HTTP requests to nearby CDN server</vt:lpstr>
      <vt:lpstr>Getting user’s HTTP requests to a nearby CDN server</vt:lpstr>
      <vt:lpstr>Another example: cs118.org</vt:lpstr>
      <vt:lpstr>Using DNS for load balancing</vt:lpstr>
      <vt:lpstr>DNS and security</vt:lpstr>
      <vt:lpstr>Attacks to DNS</vt:lpstr>
      <vt:lpstr>DNS cache poisoning</vt:lpstr>
      <vt:lpstr>Abusing DNS as attack tool</vt:lpstr>
      <vt:lpstr>Running DNS over TCP versus UDP</vt:lpstr>
      <vt:lpstr>Latest change: DNS over HTTPS (DoH)</vt:lpstr>
      <vt:lpstr>DNS: Not a fully automated system</vt:lpstr>
      <vt:lpstr>Inserting records into DNS</vt:lpstr>
      <vt:lpstr>Example Configuration</vt:lpstr>
      <vt:lpstr>The failure of a popular DNS domain</vt:lpstr>
      <vt:lpstr>Understanding the Facebook Failure</vt:lpstr>
      <vt:lpstr>The Facebook failures impacted others</vt:lpstr>
      <vt:lpstr>Encoding Domain Names in DNS</vt:lpstr>
      <vt:lpstr>With And Without CDNs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2</dc:title>
  <dc:creator>Jim Kurose and Keith Ross</dc:creator>
  <dc:description/>
  <cp:lastModifiedBy>Tianyuan Yu</cp:lastModifiedBy>
  <cp:revision>436</cp:revision>
  <cp:lastPrinted>2025-01-15T06:37:15Z</cp:lastPrinted>
  <dcterms:created xsi:type="dcterms:W3CDTF">2016-04-04T16:41:52Z</dcterms:created>
  <dcterms:modified xsi:type="dcterms:W3CDTF">2025-01-15T10:46:29Z</dcterms:modified>
</cp:coreProperties>
</file>