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b389b671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b389b671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b389b671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b389b671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b389b671f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b389b671f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b389b671f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b389b671f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b389b671f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b389b671f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b389b671f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b389b671f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b389b671f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b389b671f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b389b671f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b389b671f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b389b671f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b389b671f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b389b671f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b389b671f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c14ef6d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c14ef6d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b389b671f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b389b671f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b389b671f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3b389b671f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eb533f23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eb533f2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b389b671f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3b389b671f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eb533f23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eb533f23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eb533f2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eb533f2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b389b671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b389b671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b389b671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b389b671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b533f23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eb533f2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389b671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b389b671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b389b671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b389b671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CS118 Dis 1C, Week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Yangchao Wu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648800" y="4747225"/>
            <a:ext cx="4367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04040"/>
                </a:solidFill>
              </a:rPr>
              <a:t>Slides credit to Xinyu Ma</a:t>
            </a:r>
            <a:endParaRPr sz="1600">
              <a:solidFill>
                <a:srgbClr val="40404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Homework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time periods of Slow Start?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1-6, 22-25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time periods of AIMD?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 6-22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losses were detected by RTO?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0, 21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losses were detected by Fast Ret.?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12, 18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loss, identify the ssthresh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75" y="1247150"/>
            <a:ext cx="4473449" cy="313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Homework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time periods of Slow Start?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1-6, 22-25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time periods of AIMD?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 6-22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losses were detected by RTO?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0, 21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losses were detected by Fast Ret.?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12, 18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loss, identify the ssthresh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t=0,	ssthresh=40/2=20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t=12,	ssthresh=70/2=35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t=18,	ssthresh=40/2=20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t=21,	ssthresh=22/2=11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75" y="1247150"/>
            <a:ext cx="4473449" cy="313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Setup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Client: SYN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SYN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SEQ = random number </a:t>
            </a:r>
            <a:r>
              <a:rPr b="1" lang="en"/>
              <a:t>r</a:t>
            </a:r>
            <a:r>
              <a:rPr b="1" baseline="-25000" lang="en"/>
              <a:t>c</a:t>
            </a:r>
            <a:endParaRPr b="1" baseline="-250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Server: SYN-ACK/SYN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SYN, </a:t>
            </a:r>
            <a:r>
              <a:rPr b="1" lang="en"/>
              <a:t>ACK = </a:t>
            </a:r>
            <a:r>
              <a:rPr b="1" lang="en">
                <a:solidFill>
                  <a:schemeClr val="dk1"/>
                </a:solidFill>
              </a:rPr>
              <a:t>r</a:t>
            </a:r>
            <a:r>
              <a:rPr b="1" baseline="-25000" lang="en">
                <a:solidFill>
                  <a:schemeClr val="dk1"/>
                </a:solidFill>
              </a:rPr>
              <a:t>c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+ 1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SEQ = random number </a:t>
            </a:r>
            <a:r>
              <a:rPr b="1" lang="en">
                <a:solidFill>
                  <a:schemeClr val="dk1"/>
                </a:solidFill>
              </a:rPr>
              <a:t>r</a:t>
            </a:r>
            <a:r>
              <a:rPr b="1" baseline="-25000" lang="en">
                <a:solidFill>
                  <a:schemeClr val="dk1"/>
                </a:solidFill>
              </a:rPr>
              <a:t>s</a:t>
            </a:r>
            <a:endParaRPr b="1" baseline="-250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Client: SYN-ACK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ACK = </a:t>
            </a:r>
            <a:r>
              <a:rPr lang="en">
                <a:solidFill>
                  <a:schemeClr val="dk1"/>
                </a:solidFill>
              </a:rPr>
              <a:t>r</a:t>
            </a:r>
            <a:r>
              <a:rPr baseline="-25000" lang="en">
                <a:solidFill>
                  <a:schemeClr val="dk1"/>
                </a:solidFill>
              </a:rPr>
              <a:t>s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+ 1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SEQ = </a:t>
            </a:r>
            <a:r>
              <a:rPr lang="en">
                <a:solidFill>
                  <a:schemeClr val="dk1"/>
                </a:solidFill>
              </a:rPr>
              <a:t>r</a:t>
            </a:r>
            <a:r>
              <a:rPr baseline="-25000" lang="en">
                <a:solidFill>
                  <a:schemeClr val="dk1"/>
                </a:solidFill>
              </a:rPr>
              <a:t>c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+ 1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May carry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751" y="1013100"/>
            <a:ext cx="2965025" cy="36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6590550" y="1277875"/>
            <a:ext cx="2506800" cy="330300"/>
          </a:xfrm>
          <a:prstGeom prst="rect">
            <a:avLst/>
          </a:prstGeom>
          <a:solidFill>
            <a:srgbClr val="6DB1DC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CFCFC"/>
                </a:solidFill>
              </a:rPr>
              <a:t>FYI</a:t>
            </a:r>
            <a:endParaRPr b="1" sz="1200">
              <a:solidFill>
                <a:srgbClr val="FCFCFC"/>
              </a:solidFill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6590550" y="1608179"/>
            <a:ext cx="2506800" cy="12504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E8F2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</a:rPr>
              <a:t>Every packet that needs to be ACKed will take a SEQ.</a:t>
            </a:r>
            <a:endParaRPr sz="12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Close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39999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Does not distinguish client &amp;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sends FIN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FIN (may have ACK)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SEQ = 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</a:t>
            </a:r>
            <a:r>
              <a:rPr lang="en"/>
              <a:t>annot contain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 sends ACK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ACK = </a:t>
            </a:r>
            <a:r>
              <a:rPr b="1" lang="en"/>
              <a:t>a+1</a:t>
            </a:r>
            <a:r>
              <a:rPr lang="en"/>
              <a:t> (may have FIN)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SEQ = ? (maybe b, maybe not)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May carry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 sends FIN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may be combined with FIN-ACK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SEQ = 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sends ACK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ACK = b+1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SEQ = </a:t>
            </a:r>
            <a:r>
              <a:rPr b="1" lang="en"/>
              <a:t>a+1</a:t>
            </a:r>
            <a:endParaRPr b="1"/>
          </a:p>
        </p:txBody>
      </p:sp>
      <p:sp>
        <p:nvSpPr>
          <p:cNvPr id="162" name="Google Shape;162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098" y="781750"/>
            <a:ext cx="3119950" cy="40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 rot="-958355">
            <a:off x="5492148" y="2319031"/>
            <a:ext cx="260559" cy="179750"/>
          </a:xfrm>
          <a:prstGeom prst="rect">
            <a:avLst/>
          </a:prstGeom>
          <a:solidFill>
            <a:srgbClr val="FCFCF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 rot="608733">
            <a:off x="5585557" y="3107216"/>
            <a:ext cx="260574" cy="166069"/>
          </a:xfrm>
          <a:prstGeom prst="rect">
            <a:avLst/>
          </a:prstGeom>
          <a:solidFill>
            <a:srgbClr val="FCFCF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Simultaneous Close (FYI)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two sides both send FIN, both sides need to wait</a:t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4" name="Google Shape;174;p26"/>
          <p:cNvCxnSpPr/>
          <p:nvPr/>
        </p:nvCxnSpPr>
        <p:spPr>
          <a:xfrm>
            <a:off x="5524150" y="1494775"/>
            <a:ext cx="0" cy="2943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7585625" y="1446425"/>
            <a:ext cx="0" cy="3063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570575" y="1819725"/>
            <a:ext cx="1986900" cy="76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/>
          <p:nvPr/>
        </p:nvCxnSpPr>
        <p:spPr>
          <a:xfrm flipH="1">
            <a:off x="5570575" y="1819725"/>
            <a:ext cx="1986900" cy="761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6"/>
          <p:cNvCxnSpPr/>
          <p:nvPr/>
        </p:nvCxnSpPr>
        <p:spPr>
          <a:xfrm>
            <a:off x="5570575" y="2581725"/>
            <a:ext cx="1986900" cy="76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6"/>
          <p:cNvCxnSpPr/>
          <p:nvPr/>
        </p:nvCxnSpPr>
        <p:spPr>
          <a:xfrm flipH="1">
            <a:off x="5570575" y="2581725"/>
            <a:ext cx="1986900" cy="761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6"/>
          <p:cNvSpPr txBox="1"/>
          <p:nvPr/>
        </p:nvSpPr>
        <p:spPr>
          <a:xfrm>
            <a:off x="5769050" y="1638225"/>
            <a:ext cx="46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FIN</a:t>
            </a:r>
            <a:endParaRPr sz="900"/>
          </a:p>
        </p:txBody>
      </p:sp>
      <p:sp>
        <p:nvSpPr>
          <p:cNvPr id="181" name="Google Shape;181;p26"/>
          <p:cNvSpPr txBox="1"/>
          <p:nvPr/>
        </p:nvSpPr>
        <p:spPr>
          <a:xfrm>
            <a:off x="7064450" y="1638225"/>
            <a:ext cx="46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FIN</a:t>
            </a:r>
            <a:endParaRPr sz="900"/>
          </a:p>
        </p:txBody>
      </p:sp>
      <p:sp>
        <p:nvSpPr>
          <p:cNvPr id="182" name="Google Shape;182;p26"/>
          <p:cNvSpPr txBox="1"/>
          <p:nvPr/>
        </p:nvSpPr>
        <p:spPr>
          <a:xfrm>
            <a:off x="5769050" y="2476425"/>
            <a:ext cx="69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FIN-ACK</a:t>
            </a:r>
            <a:endParaRPr sz="900"/>
          </a:p>
        </p:txBody>
      </p:sp>
      <p:sp>
        <p:nvSpPr>
          <p:cNvPr id="183" name="Google Shape;183;p26"/>
          <p:cNvSpPr txBox="1"/>
          <p:nvPr/>
        </p:nvSpPr>
        <p:spPr>
          <a:xfrm>
            <a:off x="6683450" y="2476425"/>
            <a:ext cx="69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FIN-ACK</a:t>
            </a:r>
            <a:endParaRPr sz="900"/>
          </a:p>
        </p:txBody>
      </p:sp>
      <p:sp>
        <p:nvSpPr>
          <p:cNvPr id="184" name="Google Shape;184;p26"/>
          <p:cNvSpPr/>
          <p:nvPr/>
        </p:nvSpPr>
        <p:spPr>
          <a:xfrm>
            <a:off x="5303225" y="2571750"/>
            <a:ext cx="195000" cy="1067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 flipH="1">
            <a:off x="7604325" y="2571050"/>
            <a:ext cx="195000" cy="1067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4937425" y="2978150"/>
            <a:ext cx="69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wait</a:t>
            </a:r>
            <a:endParaRPr sz="900"/>
          </a:p>
        </p:txBody>
      </p:sp>
      <p:sp>
        <p:nvSpPr>
          <p:cNvPr id="187" name="Google Shape;187;p26"/>
          <p:cNvSpPr txBox="1"/>
          <p:nvPr/>
        </p:nvSpPr>
        <p:spPr>
          <a:xfrm>
            <a:off x="7771925" y="2977450"/>
            <a:ext cx="69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wait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Homework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is sending B a large file over a TCP connection. B has no data to send A. B will not send ACKs to A because B cannot piggyback the ACK on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size of rwnd never changes throughout the duration of connection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is sending B a large file over a TCP connection. UnACKed bytes A sends cannot exceed the size of the recv buffer.</a:t>
            </a:r>
            <a:endParaRPr/>
          </a:p>
        </p:txBody>
      </p:sp>
      <p:sp>
        <p:nvSpPr>
          <p:cNvPr id="194" name="Google Shape;194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endParaRPr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Homework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is sending B a large file over a TCP connection. B has no data to send A. B will not send ACKs to A because B cannot piggyback the ACK on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size of rwnd never changes throughout the duration of connection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is sending B a large file over a TCP connection. UnACKed bytes A sends cannot exceed the size of the recv buffer.</a:t>
            </a:r>
            <a:endParaRPr/>
          </a:p>
        </p:txBody>
      </p:sp>
      <p:sp>
        <p:nvSpPr>
          <p:cNvPr id="202" name="Google Shape;202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False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 always need to acknowledge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True</a:t>
            </a:r>
            <a:endParaRPr/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Homework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is sending B a large file over a TCP connection. If SEQ=m for one segment, then the next segment’s SEQ will be m+1.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TCP header has a field for rwnd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Suppose last SampleRTT=1ms, then the current RTO will necessarily be &gt;= 1ms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sends segment of 4B with SEQ=38. Then B’s ACK for the same segment will necessarily be 42.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endParaRPr/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Homework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True or False?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is sending B a large file over a TCP connection. If SEQ=m for one segment, then the next segment’s SEQ will be m+1.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TCP header has a field for rwnd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Suppose last SampleRTT=1ms, then the current RTO will necessarily be &gt;= 1ms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sends segment of 4B with SEQ=38. Then B’s ACK for the same segment will necessarily be 42.</a:t>
            </a:r>
            <a:endParaRPr/>
          </a:p>
        </p:txBody>
      </p:sp>
      <p:sp>
        <p:nvSpPr>
          <p:cNvPr id="218" name="Google Shape;218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False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 + size of this segment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False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SRTT != SampleRTT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False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There may be unacked segments before</a:t>
            </a:r>
            <a:endParaRPr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Homework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Client A (port: 34679) sends data to server B (port: 2000)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picks SYN SEQ 1234, B 5678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Host A then sends 3 segments: 500B &amp; 500B &amp; 500B.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packet loss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(SrcPort, DstPort) of B’s ACK?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SEQ and ACK of the 2nd </a:t>
            </a:r>
            <a:r>
              <a:rPr b="1" lang="en">
                <a:solidFill>
                  <a:schemeClr val="dk1"/>
                </a:solidFill>
              </a:rPr>
              <a:t>data</a:t>
            </a:r>
            <a:r>
              <a:rPr lang="en">
                <a:solidFill>
                  <a:schemeClr val="dk1"/>
                </a:solidFill>
              </a:rPr>
              <a:t> segment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SEQ and ACK in B’s FIN?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t/>
            </a:r>
            <a:endParaRPr/>
          </a:p>
        </p:txBody>
      </p:sp>
      <p:sp>
        <p:nvSpPr>
          <p:cNvPr id="226" name="Google Shape;226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Project 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tips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TCP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Retransmission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Congestion Control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Some old problems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Homework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Client A (port: 34679) sends data to server B (port: 2000)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picks SYN SEQ 1234, B 5678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Host A then sends 3 segments: 500B &amp; 500B &amp; 500B.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packet loss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(SrcPort, DstPort) of B’s ACK?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(2000, 34679)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SEQ and ACK of the 2nd </a:t>
            </a:r>
            <a:r>
              <a:rPr b="1" lang="en">
                <a:solidFill>
                  <a:schemeClr val="dk1"/>
                </a:solidFill>
              </a:rPr>
              <a:t>data</a:t>
            </a:r>
            <a:r>
              <a:rPr lang="en">
                <a:solidFill>
                  <a:schemeClr val="dk1"/>
                </a:solidFill>
              </a:rPr>
              <a:t> segment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(1735, 5679)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SEQ and ACK in B’s FIN?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(5679, 2736)</a:t>
            </a:r>
            <a:endParaRPr/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5776750" y="339200"/>
            <a:ext cx="352800" cy="3138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</a:rPr>
              <a:t>A</a:t>
            </a:r>
            <a:endParaRPr sz="1000">
              <a:solidFill>
                <a:srgbClr val="404040"/>
              </a:solidFill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7897324" y="339200"/>
            <a:ext cx="352800" cy="3138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</a:rPr>
              <a:t>B</a:t>
            </a:r>
            <a:endParaRPr sz="1000">
              <a:solidFill>
                <a:srgbClr val="404040"/>
              </a:solidFill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5626450" y="36475"/>
            <a:ext cx="6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</a:rPr>
              <a:t>34679</a:t>
            </a:r>
            <a:endParaRPr sz="1100">
              <a:solidFill>
                <a:srgbClr val="404040"/>
              </a:solidFill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7747025" y="36475"/>
            <a:ext cx="6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</a:rPr>
              <a:t>2000</a:t>
            </a:r>
            <a:endParaRPr sz="1100">
              <a:solidFill>
                <a:srgbClr val="404040"/>
              </a:solidFill>
            </a:endParaRPr>
          </a:p>
        </p:txBody>
      </p:sp>
      <p:cxnSp>
        <p:nvCxnSpPr>
          <p:cNvPr id="239" name="Google Shape;239;p32"/>
          <p:cNvCxnSpPr/>
          <p:nvPr/>
        </p:nvCxnSpPr>
        <p:spPr>
          <a:xfrm>
            <a:off x="5953150" y="653000"/>
            <a:ext cx="0" cy="4320600"/>
          </a:xfrm>
          <a:prstGeom prst="straightConnector1">
            <a:avLst/>
          </a:prstGeom>
          <a:noFill/>
          <a:ln cap="flat" cmpd="sng" w="19050">
            <a:solidFill>
              <a:srgbClr val="40404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8073725" y="653000"/>
            <a:ext cx="0" cy="4330800"/>
          </a:xfrm>
          <a:prstGeom prst="straightConnector1">
            <a:avLst/>
          </a:prstGeom>
          <a:noFill/>
          <a:ln cap="flat" cmpd="sng" w="19050">
            <a:solidFill>
              <a:srgbClr val="40404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2"/>
          <p:cNvCxnSpPr/>
          <p:nvPr/>
        </p:nvCxnSpPr>
        <p:spPr>
          <a:xfrm flipH="1">
            <a:off x="5980375" y="12626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rgbClr val="EFB38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2"/>
          <p:cNvCxnSpPr/>
          <p:nvPr/>
        </p:nvCxnSpPr>
        <p:spPr>
          <a:xfrm>
            <a:off x="5961575" y="1760950"/>
            <a:ext cx="2125200" cy="55470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2"/>
          <p:cNvCxnSpPr/>
          <p:nvPr/>
        </p:nvCxnSpPr>
        <p:spPr>
          <a:xfrm>
            <a:off x="5961575" y="1913350"/>
            <a:ext cx="2125200" cy="55470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2"/>
          <p:cNvCxnSpPr/>
          <p:nvPr/>
        </p:nvCxnSpPr>
        <p:spPr>
          <a:xfrm>
            <a:off x="5961575" y="2065750"/>
            <a:ext cx="2125200" cy="55470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2"/>
          <p:cNvCxnSpPr/>
          <p:nvPr/>
        </p:nvCxnSpPr>
        <p:spPr>
          <a:xfrm flipH="1">
            <a:off x="5980375" y="23294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rgbClr val="EFB38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2"/>
          <p:cNvCxnSpPr/>
          <p:nvPr/>
        </p:nvCxnSpPr>
        <p:spPr>
          <a:xfrm flipH="1">
            <a:off x="5980375" y="24818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rgbClr val="EFB38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2"/>
          <p:cNvCxnSpPr/>
          <p:nvPr/>
        </p:nvCxnSpPr>
        <p:spPr>
          <a:xfrm flipH="1">
            <a:off x="5980375" y="26342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rgbClr val="EFB38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2"/>
          <p:cNvCxnSpPr/>
          <p:nvPr/>
        </p:nvCxnSpPr>
        <p:spPr>
          <a:xfrm>
            <a:off x="5961575" y="694150"/>
            <a:ext cx="2125200" cy="55470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2"/>
          <p:cNvCxnSpPr/>
          <p:nvPr/>
        </p:nvCxnSpPr>
        <p:spPr>
          <a:xfrm>
            <a:off x="5961575" y="3132550"/>
            <a:ext cx="2125200" cy="55470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2"/>
          <p:cNvCxnSpPr/>
          <p:nvPr/>
        </p:nvCxnSpPr>
        <p:spPr>
          <a:xfrm flipH="1">
            <a:off x="5980375" y="37010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rgbClr val="EFB38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2"/>
          <p:cNvCxnSpPr/>
          <p:nvPr/>
        </p:nvCxnSpPr>
        <p:spPr>
          <a:xfrm flipH="1">
            <a:off x="5980375" y="38534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rgbClr val="EFB38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2"/>
          <p:cNvSpPr txBox="1"/>
          <p:nvPr/>
        </p:nvSpPr>
        <p:spPr>
          <a:xfrm rot="900012">
            <a:off x="6011416" y="664818"/>
            <a:ext cx="202841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S, seq=1234</a:t>
            </a:r>
            <a:endParaRPr sz="1200"/>
          </a:p>
        </p:txBody>
      </p:sp>
      <p:sp>
        <p:nvSpPr>
          <p:cNvPr id="253" name="Google Shape;253;p32"/>
          <p:cNvSpPr txBox="1"/>
          <p:nvPr/>
        </p:nvSpPr>
        <p:spPr>
          <a:xfrm rot="-773169">
            <a:off x="5943648" y="1239532"/>
            <a:ext cx="2019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SA, seq=5678, ack=1235</a:t>
            </a:r>
            <a:endParaRPr sz="1200"/>
          </a:p>
        </p:txBody>
      </p:sp>
      <p:sp>
        <p:nvSpPr>
          <p:cNvPr id="254" name="Google Shape;254;p32"/>
          <p:cNvSpPr txBox="1"/>
          <p:nvPr/>
        </p:nvSpPr>
        <p:spPr>
          <a:xfrm rot="900012">
            <a:off x="6087616" y="1807818"/>
            <a:ext cx="202841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A, seq=1235, ack=5679</a:t>
            </a:r>
            <a:endParaRPr sz="1200"/>
          </a:p>
        </p:txBody>
      </p:sp>
      <p:sp>
        <p:nvSpPr>
          <p:cNvPr id="255" name="Google Shape;255;p32"/>
          <p:cNvSpPr txBox="1"/>
          <p:nvPr/>
        </p:nvSpPr>
        <p:spPr>
          <a:xfrm rot="900012">
            <a:off x="6087616" y="1960218"/>
            <a:ext cx="202841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A, seq=1735, ack=5679</a:t>
            </a:r>
            <a:endParaRPr sz="1200"/>
          </a:p>
        </p:txBody>
      </p:sp>
      <p:sp>
        <p:nvSpPr>
          <p:cNvPr id="256" name="Google Shape;256;p32"/>
          <p:cNvSpPr txBox="1"/>
          <p:nvPr/>
        </p:nvSpPr>
        <p:spPr>
          <a:xfrm rot="900012">
            <a:off x="6087616" y="2112618"/>
            <a:ext cx="202841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A, seq=2235, ack=5679</a:t>
            </a:r>
            <a:endParaRPr sz="1200"/>
          </a:p>
        </p:txBody>
      </p:sp>
      <p:sp>
        <p:nvSpPr>
          <p:cNvPr id="257" name="Google Shape;257;p32"/>
          <p:cNvSpPr txBox="1"/>
          <p:nvPr/>
        </p:nvSpPr>
        <p:spPr>
          <a:xfrm rot="-773169">
            <a:off x="5943648" y="2611132"/>
            <a:ext cx="2019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A, seq=5679, ack=2735</a:t>
            </a:r>
            <a:endParaRPr sz="1200"/>
          </a:p>
        </p:txBody>
      </p:sp>
      <p:sp>
        <p:nvSpPr>
          <p:cNvPr id="258" name="Google Shape;258;p32"/>
          <p:cNvSpPr txBox="1"/>
          <p:nvPr/>
        </p:nvSpPr>
        <p:spPr>
          <a:xfrm rot="900012">
            <a:off x="6087616" y="3179418"/>
            <a:ext cx="202841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FA, seq=2735, ack=5679</a:t>
            </a:r>
            <a:endParaRPr sz="1200"/>
          </a:p>
        </p:txBody>
      </p:sp>
      <p:sp>
        <p:nvSpPr>
          <p:cNvPr id="259" name="Google Shape;259;p32"/>
          <p:cNvSpPr txBox="1"/>
          <p:nvPr/>
        </p:nvSpPr>
        <p:spPr>
          <a:xfrm rot="-773169">
            <a:off x="5943648" y="3677932"/>
            <a:ext cx="2019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A, seq=5679, ack=2736</a:t>
            </a:r>
            <a:endParaRPr sz="1200"/>
          </a:p>
        </p:txBody>
      </p:sp>
      <p:sp>
        <p:nvSpPr>
          <p:cNvPr id="260" name="Google Shape;260;p32"/>
          <p:cNvSpPr txBox="1"/>
          <p:nvPr/>
        </p:nvSpPr>
        <p:spPr>
          <a:xfrm rot="-773169">
            <a:off x="5943648" y="3830332"/>
            <a:ext cx="2019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FA, seq=5679, ack=2736</a:t>
            </a:r>
            <a:endParaRPr sz="1200"/>
          </a:p>
        </p:txBody>
      </p:sp>
      <p:sp>
        <p:nvSpPr>
          <p:cNvPr id="261" name="Google Shape;261;p32"/>
          <p:cNvSpPr txBox="1"/>
          <p:nvPr/>
        </p:nvSpPr>
        <p:spPr>
          <a:xfrm rot="900012">
            <a:off x="6087616" y="4398618"/>
            <a:ext cx="202841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A, seq=2736, ack=5680</a:t>
            </a:r>
            <a:endParaRPr sz="1200"/>
          </a:p>
        </p:txBody>
      </p:sp>
      <p:cxnSp>
        <p:nvCxnSpPr>
          <p:cNvPr id="262" name="Google Shape;262;p32"/>
          <p:cNvCxnSpPr/>
          <p:nvPr/>
        </p:nvCxnSpPr>
        <p:spPr>
          <a:xfrm>
            <a:off x="5961575" y="4351750"/>
            <a:ext cx="2125200" cy="55470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Homework</a:t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Client A (port: 34679) sends data to server B (port: 2000)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picks SYN SEQ 1234, B 5678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Host A then sends 3 segments: 500B &amp; 500B &amp; 500B.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B’s FIN segment gets lost, there is only this lost packet. What happens next?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 will resend its FIN segment.</a:t>
            </a:r>
            <a:endParaRPr/>
          </a:p>
        </p:txBody>
      </p:sp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5776750" y="339200"/>
            <a:ext cx="352800" cy="3138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</a:rPr>
              <a:t>A</a:t>
            </a:r>
            <a:endParaRPr sz="1000">
              <a:solidFill>
                <a:srgbClr val="404040"/>
              </a:solidFill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7897324" y="339200"/>
            <a:ext cx="352800" cy="3138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</a:rPr>
              <a:t>B</a:t>
            </a:r>
            <a:endParaRPr sz="1000">
              <a:solidFill>
                <a:srgbClr val="404040"/>
              </a:solidFill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5626450" y="36475"/>
            <a:ext cx="6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</a:rPr>
              <a:t>34679</a:t>
            </a:r>
            <a:endParaRPr sz="1100">
              <a:solidFill>
                <a:srgbClr val="404040"/>
              </a:solidFill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7747025" y="36475"/>
            <a:ext cx="6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</a:rPr>
              <a:t>2000</a:t>
            </a:r>
            <a:endParaRPr sz="1100">
              <a:solidFill>
                <a:srgbClr val="404040"/>
              </a:solidFill>
            </a:endParaRPr>
          </a:p>
        </p:txBody>
      </p:sp>
      <p:cxnSp>
        <p:nvCxnSpPr>
          <p:cNvPr id="274" name="Google Shape;274;p33"/>
          <p:cNvCxnSpPr/>
          <p:nvPr/>
        </p:nvCxnSpPr>
        <p:spPr>
          <a:xfrm>
            <a:off x="5953150" y="653000"/>
            <a:ext cx="0" cy="432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3"/>
          <p:cNvCxnSpPr/>
          <p:nvPr/>
        </p:nvCxnSpPr>
        <p:spPr>
          <a:xfrm>
            <a:off x="8073725" y="653000"/>
            <a:ext cx="0" cy="43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3"/>
          <p:cNvCxnSpPr/>
          <p:nvPr/>
        </p:nvCxnSpPr>
        <p:spPr>
          <a:xfrm flipH="1">
            <a:off x="5980375" y="12626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3"/>
          <p:cNvCxnSpPr/>
          <p:nvPr/>
        </p:nvCxnSpPr>
        <p:spPr>
          <a:xfrm>
            <a:off x="5961575" y="1760950"/>
            <a:ext cx="2125200" cy="5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3"/>
          <p:cNvCxnSpPr/>
          <p:nvPr/>
        </p:nvCxnSpPr>
        <p:spPr>
          <a:xfrm>
            <a:off x="5961575" y="1913350"/>
            <a:ext cx="2125200" cy="5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33"/>
          <p:cNvCxnSpPr/>
          <p:nvPr/>
        </p:nvCxnSpPr>
        <p:spPr>
          <a:xfrm>
            <a:off x="5961575" y="2065750"/>
            <a:ext cx="2125200" cy="5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3"/>
          <p:cNvCxnSpPr/>
          <p:nvPr/>
        </p:nvCxnSpPr>
        <p:spPr>
          <a:xfrm flipH="1">
            <a:off x="5980375" y="23294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3"/>
          <p:cNvCxnSpPr/>
          <p:nvPr/>
        </p:nvCxnSpPr>
        <p:spPr>
          <a:xfrm flipH="1">
            <a:off x="5980375" y="24818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3"/>
          <p:cNvCxnSpPr/>
          <p:nvPr/>
        </p:nvCxnSpPr>
        <p:spPr>
          <a:xfrm flipH="1">
            <a:off x="5980375" y="26342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3"/>
          <p:cNvCxnSpPr/>
          <p:nvPr/>
        </p:nvCxnSpPr>
        <p:spPr>
          <a:xfrm>
            <a:off x="5961575" y="694150"/>
            <a:ext cx="2125200" cy="5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3"/>
          <p:cNvCxnSpPr/>
          <p:nvPr/>
        </p:nvCxnSpPr>
        <p:spPr>
          <a:xfrm>
            <a:off x="5961575" y="3132550"/>
            <a:ext cx="2125200" cy="5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3"/>
          <p:cNvCxnSpPr/>
          <p:nvPr/>
        </p:nvCxnSpPr>
        <p:spPr>
          <a:xfrm flipH="1">
            <a:off x="5980375" y="37010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3"/>
          <p:cNvCxnSpPr/>
          <p:nvPr/>
        </p:nvCxnSpPr>
        <p:spPr>
          <a:xfrm flipH="1">
            <a:off x="5980375" y="38534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3"/>
          <p:cNvSpPr txBox="1"/>
          <p:nvPr/>
        </p:nvSpPr>
        <p:spPr>
          <a:xfrm rot="900012">
            <a:off x="6011416" y="664818"/>
            <a:ext cx="202841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S, seq=1234</a:t>
            </a:r>
            <a:endParaRPr sz="1200"/>
          </a:p>
        </p:txBody>
      </p:sp>
      <p:sp>
        <p:nvSpPr>
          <p:cNvPr id="288" name="Google Shape;288;p33"/>
          <p:cNvSpPr txBox="1"/>
          <p:nvPr/>
        </p:nvSpPr>
        <p:spPr>
          <a:xfrm rot="-773169">
            <a:off x="5943648" y="1239532"/>
            <a:ext cx="2019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SA, seq=5678, ack=1235</a:t>
            </a:r>
            <a:endParaRPr sz="1200"/>
          </a:p>
        </p:txBody>
      </p:sp>
      <p:sp>
        <p:nvSpPr>
          <p:cNvPr id="289" name="Google Shape;289;p33"/>
          <p:cNvSpPr txBox="1"/>
          <p:nvPr/>
        </p:nvSpPr>
        <p:spPr>
          <a:xfrm rot="900012">
            <a:off x="6087616" y="1807818"/>
            <a:ext cx="202841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A, seq=1235, ack=5679</a:t>
            </a:r>
            <a:endParaRPr sz="1200"/>
          </a:p>
        </p:txBody>
      </p:sp>
      <p:sp>
        <p:nvSpPr>
          <p:cNvPr id="290" name="Google Shape;290;p33"/>
          <p:cNvSpPr txBox="1"/>
          <p:nvPr/>
        </p:nvSpPr>
        <p:spPr>
          <a:xfrm rot="900012">
            <a:off x="6087616" y="1960218"/>
            <a:ext cx="202841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A, seq=1735, ack=5679</a:t>
            </a:r>
            <a:endParaRPr sz="1200"/>
          </a:p>
        </p:txBody>
      </p:sp>
      <p:sp>
        <p:nvSpPr>
          <p:cNvPr id="291" name="Google Shape;291;p33"/>
          <p:cNvSpPr txBox="1"/>
          <p:nvPr/>
        </p:nvSpPr>
        <p:spPr>
          <a:xfrm rot="900012">
            <a:off x="6087616" y="2112618"/>
            <a:ext cx="202841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A, seq=2235, ack=5679</a:t>
            </a:r>
            <a:endParaRPr sz="1200"/>
          </a:p>
        </p:txBody>
      </p:sp>
      <p:sp>
        <p:nvSpPr>
          <p:cNvPr id="292" name="Google Shape;292;p33"/>
          <p:cNvSpPr txBox="1"/>
          <p:nvPr/>
        </p:nvSpPr>
        <p:spPr>
          <a:xfrm rot="-773169">
            <a:off x="5943648" y="2611132"/>
            <a:ext cx="2019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A, seq=5679, ack=2735</a:t>
            </a:r>
            <a:endParaRPr sz="1200"/>
          </a:p>
        </p:txBody>
      </p:sp>
      <p:sp>
        <p:nvSpPr>
          <p:cNvPr id="293" name="Google Shape;293;p33"/>
          <p:cNvSpPr txBox="1"/>
          <p:nvPr/>
        </p:nvSpPr>
        <p:spPr>
          <a:xfrm rot="900012">
            <a:off x="6087616" y="3179418"/>
            <a:ext cx="202841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FA, seq=2735, ack=5679</a:t>
            </a:r>
            <a:endParaRPr sz="1200"/>
          </a:p>
        </p:txBody>
      </p:sp>
      <p:sp>
        <p:nvSpPr>
          <p:cNvPr id="294" name="Google Shape;294;p33"/>
          <p:cNvSpPr txBox="1"/>
          <p:nvPr/>
        </p:nvSpPr>
        <p:spPr>
          <a:xfrm rot="-773169">
            <a:off x="5943648" y="3677932"/>
            <a:ext cx="2019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A, seq=5679, ack=2736</a:t>
            </a:r>
            <a:endParaRPr sz="1200"/>
          </a:p>
        </p:txBody>
      </p:sp>
      <p:sp>
        <p:nvSpPr>
          <p:cNvPr id="295" name="Google Shape;295;p33"/>
          <p:cNvSpPr txBox="1"/>
          <p:nvPr/>
        </p:nvSpPr>
        <p:spPr>
          <a:xfrm rot="-773169">
            <a:off x="5943648" y="3830332"/>
            <a:ext cx="2019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FA, seq=5679, ack=2736</a:t>
            </a:r>
            <a:endParaRPr sz="1200"/>
          </a:p>
        </p:txBody>
      </p:sp>
      <p:sp>
        <p:nvSpPr>
          <p:cNvPr id="296" name="Google Shape;296;p33"/>
          <p:cNvSpPr txBox="1"/>
          <p:nvPr/>
        </p:nvSpPr>
        <p:spPr>
          <a:xfrm>
            <a:off x="6571150" y="3990025"/>
            <a:ext cx="26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</a:rPr>
              <a:t>X</a:t>
            </a:r>
            <a:endParaRPr b="1" sz="11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Homework</a:t>
            </a:r>
            <a:endParaRPr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Client A (port: 34679) sends data to server B (port: 2000)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picks SYN SEQ 1234, B 5678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Host A then sends 3 segments: 500B &amp; 500B &amp; 500B.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B’s FIN segment gets lost, there is only this lost packet. What happens next?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5776750" y="339200"/>
            <a:ext cx="352800" cy="3138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</a:rPr>
              <a:t>A</a:t>
            </a:r>
            <a:endParaRPr sz="1000">
              <a:solidFill>
                <a:srgbClr val="404040"/>
              </a:solidFill>
            </a:endParaRPr>
          </a:p>
        </p:txBody>
      </p:sp>
      <p:sp>
        <p:nvSpPr>
          <p:cNvPr id="305" name="Google Shape;305;p34"/>
          <p:cNvSpPr/>
          <p:nvPr/>
        </p:nvSpPr>
        <p:spPr>
          <a:xfrm>
            <a:off x="7897324" y="339200"/>
            <a:ext cx="352800" cy="3138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</a:rPr>
              <a:t>B</a:t>
            </a:r>
            <a:endParaRPr sz="1000">
              <a:solidFill>
                <a:srgbClr val="404040"/>
              </a:solidFill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5626450" y="36475"/>
            <a:ext cx="6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</a:rPr>
              <a:t>34679</a:t>
            </a:r>
            <a:endParaRPr sz="1100">
              <a:solidFill>
                <a:srgbClr val="404040"/>
              </a:solidFill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7747025" y="36475"/>
            <a:ext cx="6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</a:rPr>
              <a:t>2000</a:t>
            </a:r>
            <a:endParaRPr sz="1100">
              <a:solidFill>
                <a:srgbClr val="404040"/>
              </a:solidFill>
            </a:endParaRPr>
          </a:p>
        </p:txBody>
      </p:sp>
      <p:cxnSp>
        <p:nvCxnSpPr>
          <p:cNvPr id="308" name="Google Shape;308;p34"/>
          <p:cNvCxnSpPr/>
          <p:nvPr/>
        </p:nvCxnSpPr>
        <p:spPr>
          <a:xfrm>
            <a:off x="5953150" y="653000"/>
            <a:ext cx="0" cy="432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4"/>
          <p:cNvCxnSpPr/>
          <p:nvPr/>
        </p:nvCxnSpPr>
        <p:spPr>
          <a:xfrm>
            <a:off x="8073725" y="653000"/>
            <a:ext cx="0" cy="43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4"/>
          <p:cNvCxnSpPr/>
          <p:nvPr/>
        </p:nvCxnSpPr>
        <p:spPr>
          <a:xfrm flipH="1">
            <a:off x="5980375" y="12626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4"/>
          <p:cNvCxnSpPr/>
          <p:nvPr/>
        </p:nvCxnSpPr>
        <p:spPr>
          <a:xfrm>
            <a:off x="5961575" y="1760950"/>
            <a:ext cx="2125200" cy="5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4"/>
          <p:cNvCxnSpPr/>
          <p:nvPr/>
        </p:nvCxnSpPr>
        <p:spPr>
          <a:xfrm>
            <a:off x="5961575" y="1913350"/>
            <a:ext cx="2125200" cy="5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4"/>
          <p:cNvCxnSpPr/>
          <p:nvPr/>
        </p:nvCxnSpPr>
        <p:spPr>
          <a:xfrm>
            <a:off x="5961575" y="2065750"/>
            <a:ext cx="2125200" cy="5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4"/>
          <p:cNvCxnSpPr/>
          <p:nvPr/>
        </p:nvCxnSpPr>
        <p:spPr>
          <a:xfrm flipH="1">
            <a:off x="5980375" y="23294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4"/>
          <p:cNvCxnSpPr/>
          <p:nvPr/>
        </p:nvCxnSpPr>
        <p:spPr>
          <a:xfrm flipH="1">
            <a:off x="5980375" y="24818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4"/>
          <p:cNvCxnSpPr/>
          <p:nvPr/>
        </p:nvCxnSpPr>
        <p:spPr>
          <a:xfrm flipH="1">
            <a:off x="5980375" y="26342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4"/>
          <p:cNvCxnSpPr/>
          <p:nvPr/>
        </p:nvCxnSpPr>
        <p:spPr>
          <a:xfrm>
            <a:off x="5961575" y="694150"/>
            <a:ext cx="2125200" cy="5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4"/>
          <p:cNvCxnSpPr/>
          <p:nvPr/>
        </p:nvCxnSpPr>
        <p:spPr>
          <a:xfrm>
            <a:off x="5961575" y="3132550"/>
            <a:ext cx="2125200" cy="5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4"/>
          <p:cNvCxnSpPr/>
          <p:nvPr/>
        </p:nvCxnSpPr>
        <p:spPr>
          <a:xfrm flipH="1">
            <a:off x="5980375" y="37010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4"/>
          <p:cNvCxnSpPr/>
          <p:nvPr/>
        </p:nvCxnSpPr>
        <p:spPr>
          <a:xfrm flipH="1">
            <a:off x="5980375" y="3853400"/>
            <a:ext cx="2106300" cy="47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34"/>
          <p:cNvSpPr txBox="1"/>
          <p:nvPr/>
        </p:nvSpPr>
        <p:spPr>
          <a:xfrm rot="900012">
            <a:off x="6011416" y="664818"/>
            <a:ext cx="202841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S, seq=1234</a:t>
            </a:r>
            <a:endParaRPr sz="1200"/>
          </a:p>
        </p:txBody>
      </p:sp>
      <p:sp>
        <p:nvSpPr>
          <p:cNvPr id="322" name="Google Shape;322;p34"/>
          <p:cNvSpPr txBox="1"/>
          <p:nvPr/>
        </p:nvSpPr>
        <p:spPr>
          <a:xfrm rot="-773169">
            <a:off x="5943648" y="1239532"/>
            <a:ext cx="2019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SA, seq=5678, ack=1235</a:t>
            </a:r>
            <a:endParaRPr sz="1200"/>
          </a:p>
        </p:txBody>
      </p:sp>
      <p:sp>
        <p:nvSpPr>
          <p:cNvPr id="323" name="Google Shape;323;p34"/>
          <p:cNvSpPr txBox="1"/>
          <p:nvPr/>
        </p:nvSpPr>
        <p:spPr>
          <a:xfrm rot="900012">
            <a:off x="6087616" y="1807818"/>
            <a:ext cx="202841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A, seq=1235, ack=5679</a:t>
            </a:r>
            <a:endParaRPr sz="1200"/>
          </a:p>
        </p:txBody>
      </p:sp>
      <p:sp>
        <p:nvSpPr>
          <p:cNvPr id="324" name="Google Shape;324;p34"/>
          <p:cNvSpPr txBox="1"/>
          <p:nvPr/>
        </p:nvSpPr>
        <p:spPr>
          <a:xfrm rot="900012">
            <a:off x="6087616" y="1960218"/>
            <a:ext cx="202841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A, seq=1735, ack=5679</a:t>
            </a:r>
            <a:endParaRPr sz="1200"/>
          </a:p>
        </p:txBody>
      </p:sp>
      <p:sp>
        <p:nvSpPr>
          <p:cNvPr id="325" name="Google Shape;325;p34"/>
          <p:cNvSpPr txBox="1"/>
          <p:nvPr/>
        </p:nvSpPr>
        <p:spPr>
          <a:xfrm rot="900012">
            <a:off x="6087616" y="2112618"/>
            <a:ext cx="202841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A, seq=2235, ack=5679</a:t>
            </a:r>
            <a:endParaRPr sz="1200"/>
          </a:p>
        </p:txBody>
      </p:sp>
      <p:sp>
        <p:nvSpPr>
          <p:cNvPr id="326" name="Google Shape;326;p34"/>
          <p:cNvSpPr txBox="1"/>
          <p:nvPr/>
        </p:nvSpPr>
        <p:spPr>
          <a:xfrm rot="-773169">
            <a:off x="5943648" y="2611132"/>
            <a:ext cx="2019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A, seq=5679, ack=2735</a:t>
            </a:r>
            <a:endParaRPr sz="1200"/>
          </a:p>
        </p:txBody>
      </p:sp>
      <p:sp>
        <p:nvSpPr>
          <p:cNvPr id="327" name="Google Shape;327;p34"/>
          <p:cNvSpPr txBox="1"/>
          <p:nvPr/>
        </p:nvSpPr>
        <p:spPr>
          <a:xfrm rot="900012">
            <a:off x="6087616" y="3179418"/>
            <a:ext cx="202841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FA, seq=2735, ack=5679</a:t>
            </a:r>
            <a:endParaRPr sz="1200"/>
          </a:p>
        </p:txBody>
      </p:sp>
      <p:sp>
        <p:nvSpPr>
          <p:cNvPr id="328" name="Google Shape;328;p34"/>
          <p:cNvSpPr txBox="1"/>
          <p:nvPr/>
        </p:nvSpPr>
        <p:spPr>
          <a:xfrm rot="-773169">
            <a:off x="5943648" y="3677932"/>
            <a:ext cx="2019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A, seq=5679, ack=2736</a:t>
            </a:r>
            <a:endParaRPr sz="1200"/>
          </a:p>
        </p:txBody>
      </p:sp>
      <p:sp>
        <p:nvSpPr>
          <p:cNvPr id="329" name="Google Shape;329;p34"/>
          <p:cNvSpPr txBox="1"/>
          <p:nvPr/>
        </p:nvSpPr>
        <p:spPr>
          <a:xfrm rot="-773169">
            <a:off x="5943648" y="3830332"/>
            <a:ext cx="2019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FA, seq=5679, ack=2736</a:t>
            </a:r>
            <a:endParaRPr sz="1200"/>
          </a:p>
        </p:txBody>
      </p:sp>
      <p:sp>
        <p:nvSpPr>
          <p:cNvPr id="330" name="Google Shape;330;p34"/>
          <p:cNvSpPr txBox="1"/>
          <p:nvPr/>
        </p:nvSpPr>
        <p:spPr>
          <a:xfrm>
            <a:off x="6571150" y="3990025"/>
            <a:ext cx="26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</a:rPr>
              <a:t>X</a:t>
            </a:r>
            <a:endParaRPr b="1" sz="11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stages of congestion</a:t>
            </a:r>
            <a:endParaRPr/>
          </a:p>
        </p:txBody>
      </p:sp>
      <p:sp>
        <p:nvSpPr>
          <p:cNvPr id="336" name="Google Shape;336;p35"/>
          <p:cNvSpPr txBox="1"/>
          <p:nvPr>
            <p:ph idx="1" type="body"/>
          </p:nvPr>
        </p:nvSpPr>
        <p:spPr>
          <a:xfrm>
            <a:off x="311700" y="1152475"/>
            <a:ext cx="413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extra scenario to the “How network congestion happens” slide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packet sends at t=0 will be ACKed by B at t=8ms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received this ACK at t=14ms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14ms / (1000bits / 1Mbps) = 14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cwnd = 14 is the best option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R1-R2 is always full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cwnd &lt; 14, </a:t>
            </a:r>
            <a:r>
              <a:rPr lang="en">
                <a:solidFill>
                  <a:schemeClr val="dk1"/>
                </a:solidFill>
              </a:rPr>
              <a:t>throughput</a:t>
            </a:r>
            <a:r>
              <a:rPr lang="en"/>
              <a:t> &lt; 1Mbps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cwnd &gt;= 14, </a:t>
            </a:r>
            <a:r>
              <a:rPr lang="en">
                <a:solidFill>
                  <a:schemeClr val="dk1"/>
                </a:solidFill>
              </a:rPr>
              <a:t>throughput</a:t>
            </a:r>
            <a:r>
              <a:rPr lang="en"/>
              <a:t> = 1Mbps (max)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cwnd &lt;= 14, RTT = 14ms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cwnd &gt; 14, RTT &gt; 14ms (congest</a:t>
            </a:r>
            <a:r>
              <a:rPr lang="en"/>
              <a:t>ion</a:t>
            </a:r>
            <a:r>
              <a:rPr lang="en"/>
              <a:t>@R1)</a:t>
            </a:r>
            <a:endParaRPr/>
          </a:p>
        </p:txBody>
      </p:sp>
      <p:sp>
        <p:nvSpPr>
          <p:cNvPr id="337" name="Google Shape;3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5063450" y="1283225"/>
            <a:ext cx="352800" cy="2691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8531600" y="1283225"/>
            <a:ext cx="352800" cy="2691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6035700" y="1255925"/>
            <a:ext cx="628500" cy="323700"/>
          </a:xfrm>
          <a:prstGeom prst="ellipse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sp>
        <p:nvSpPr>
          <p:cNvPr id="341" name="Google Shape;341;p35"/>
          <p:cNvSpPr/>
          <p:nvPr/>
        </p:nvSpPr>
        <p:spPr>
          <a:xfrm>
            <a:off x="7283650" y="1255925"/>
            <a:ext cx="628500" cy="323700"/>
          </a:xfrm>
          <a:prstGeom prst="ellipse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cxnSp>
        <p:nvCxnSpPr>
          <p:cNvPr id="342" name="Google Shape;342;p35"/>
          <p:cNvCxnSpPr>
            <a:stCxn id="338" idx="3"/>
            <a:endCxn id="340" idx="2"/>
          </p:cNvCxnSpPr>
          <p:nvPr/>
        </p:nvCxnSpPr>
        <p:spPr>
          <a:xfrm>
            <a:off x="5416250" y="1417775"/>
            <a:ext cx="619500" cy="0"/>
          </a:xfrm>
          <a:prstGeom prst="straightConnector1">
            <a:avLst/>
          </a:prstGeom>
          <a:noFill/>
          <a:ln cap="flat" cmpd="sng" w="38100">
            <a:solidFill>
              <a:srgbClr val="EFB38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5"/>
          <p:cNvCxnSpPr>
            <a:stCxn id="341" idx="6"/>
            <a:endCxn id="339" idx="1"/>
          </p:cNvCxnSpPr>
          <p:nvPr/>
        </p:nvCxnSpPr>
        <p:spPr>
          <a:xfrm>
            <a:off x="7912150" y="1417775"/>
            <a:ext cx="619500" cy="0"/>
          </a:xfrm>
          <a:prstGeom prst="straightConnector1">
            <a:avLst/>
          </a:prstGeom>
          <a:noFill/>
          <a:ln cap="flat" cmpd="sng" w="38100">
            <a:solidFill>
              <a:srgbClr val="EFB38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5"/>
          <p:cNvCxnSpPr>
            <a:stCxn id="340" idx="6"/>
            <a:endCxn id="341" idx="2"/>
          </p:cNvCxnSpPr>
          <p:nvPr/>
        </p:nvCxnSpPr>
        <p:spPr>
          <a:xfrm>
            <a:off x="6664200" y="1417775"/>
            <a:ext cx="619500" cy="0"/>
          </a:xfrm>
          <a:prstGeom prst="straightConnector1">
            <a:avLst/>
          </a:prstGeom>
          <a:noFill/>
          <a:ln cap="flat" cmpd="sng" w="19050">
            <a:solidFill>
              <a:srgbClr val="EFB38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5"/>
          <p:cNvSpPr txBox="1"/>
          <p:nvPr/>
        </p:nvSpPr>
        <p:spPr>
          <a:xfrm>
            <a:off x="5303250" y="1621375"/>
            <a:ext cx="104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2Mbps 2ms</a:t>
            </a:r>
            <a:endParaRPr sz="1200"/>
          </a:p>
        </p:txBody>
      </p:sp>
      <p:sp>
        <p:nvSpPr>
          <p:cNvPr id="346" name="Google Shape;346;p35"/>
          <p:cNvSpPr txBox="1"/>
          <p:nvPr/>
        </p:nvSpPr>
        <p:spPr>
          <a:xfrm>
            <a:off x="6446250" y="1621375"/>
            <a:ext cx="104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1Mbps 2ms</a:t>
            </a:r>
            <a:endParaRPr sz="1200"/>
          </a:p>
        </p:txBody>
      </p:sp>
      <p:sp>
        <p:nvSpPr>
          <p:cNvPr id="347" name="Google Shape;347;p35"/>
          <p:cNvSpPr txBox="1"/>
          <p:nvPr/>
        </p:nvSpPr>
        <p:spPr>
          <a:xfrm>
            <a:off x="7665450" y="1621375"/>
            <a:ext cx="104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2Mbps 2ms</a:t>
            </a:r>
            <a:endParaRPr sz="1200"/>
          </a:p>
        </p:txBody>
      </p:sp>
      <p:sp>
        <p:nvSpPr>
          <p:cNvPr id="348" name="Google Shape;348;p35"/>
          <p:cNvSpPr/>
          <p:nvPr/>
        </p:nvSpPr>
        <p:spPr>
          <a:xfrm>
            <a:off x="5213550" y="1986875"/>
            <a:ext cx="548700" cy="269100"/>
          </a:xfrm>
          <a:prstGeom prst="rect">
            <a:avLst/>
          </a:prstGeom>
          <a:solidFill>
            <a:srgbClr val="FFEDCE"/>
          </a:solidFill>
          <a:ln cap="flat" cmpd="sng" w="9525">
            <a:solidFill>
              <a:srgbClr val="EFB3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1000b</a:t>
            </a:r>
            <a:endParaRPr sz="1100"/>
          </a:p>
        </p:txBody>
      </p:sp>
      <p:sp>
        <p:nvSpPr>
          <p:cNvPr id="349" name="Google Shape;349;p35"/>
          <p:cNvSpPr/>
          <p:nvPr/>
        </p:nvSpPr>
        <p:spPr>
          <a:xfrm>
            <a:off x="5213550" y="2255975"/>
            <a:ext cx="548700" cy="269100"/>
          </a:xfrm>
          <a:prstGeom prst="rect">
            <a:avLst/>
          </a:prstGeom>
          <a:solidFill>
            <a:srgbClr val="FFEDCE"/>
          </a:solidFill>
          <a:ln cap="flat" cmpd="sng" w="9525">
            <a:solidFill>
              <a:srgbClr val="EFB3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1000b</a:t>
            </a:r>
            <a:endParaRPr sz="1100"/>
          </a:p>
        </p:txBody>
      </p:sp>
      <p:sp>
        <p:nvSpPr>
          <p:cNvPr id="350" name="Google Shape;350;p35"/>
          <p:cNvSpPr/>
          <p:nvPr/>
        </p:nvSpPr>
        <p:spPr>
          <a:xfrm>
            <a:off x="4664850" y="2255975"/>
            <a:ext cx="548700" cy="269100"/>
          </a:xfrm>
          <a:prstGeom prst="rect">
            <a:avLst/>
          </a:prstGeom>
          <a:solidFill>
            <a:srgbClr val="FFEDCE"/>
          </a:solidFill>
          <a:ln cap="flat" cmpd="sng" w="9525">
            <a:solidFill>
              <a:srgbClr val="EFB3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1000b</a:t>
            </a:r>
            <a:endParaRPr sz="1100"/>
          </a:p>
        </p:txBody>
      </p:sp>
      <p:sp>
        <p:nvSpPr>
          <p:cNvPr id="351" name="Google Shape;351;p35"/>
          <p:cNvSpPr/>
          <p:nvPr/>
        </p:nvSpPr>
        <p:spPr>
          <a:xfrm>
            <a:off x="4664850" y="1986875"/>
            <a:ext cx="548700" cy="269100"/>
          </a:xfrm>
          <a:prstGeom prst="rect">
            <a:avLst/>
          </a:prstGeom>
          <a:solidFill>
            <a:srgbClr val="FFEDCE"/>
          </a:solidFill>
          <a:ln cap="flat" cmpd="sng" w="9525">
            <a:solidFill>
              <a:srgbClr val="EFB3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1000b</a:t>
            </a:r>
            <a:endParaRPr sz="800"/>
          </a:p>
        </p:txBody>
      </p:sp>
      <p:pic>
        <p:nvPicPr>
          <p:cNvPr id="352" name="Google Shape;3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200" y="2677475"/>
            <a:ext cx="3856058" cy="210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Project1 </a:t>
            </a:r>
            <a:r>
              <a:rPr lang="en"/>
              <a:t>Debugging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Under results folder there are .out files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Contains messages printed to stderr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50" y="2099463"/>
            <a:ext cx="82962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Project1 window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How much to send?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How much can be received - how is in our send window, capped by MAX_PAYLOAD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How much can we receive?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have a max receiving window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packet’s data has more than we can receive, we drop the packet as if it is corrupted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Increment the max receiving window by 500 bytes each time you receive data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850" y="1965025"/>
            <a:ext cx="415466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175" y="4077400"/>
            <a:ext cx="367969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Retransmission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SEQ of the first </a:t>
            </a:r>
            <a:r>
              <a:rPr b="1" lang="en"/>
              <a:t>desired</a:t>
            </a:r>
            <a:r>
              <a:rPr lang="en"/>
              <a:t> byte (recved SEQ + data size)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 1 after SYN / FIN without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Retransmission timer (</a:t>
            </a:r>
            <a:r>
              <a:rPr b="1" lang="en"/>
              <a:t>RTO</a:t>
            </a:r>
            <a:r>
              <a:rPr lang="en"/>
              <a:t>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Too early -&gt; Unnecessary traffic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Too late -&gt; Wait longer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Adjusted based on estimated RTT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Typically set to a long 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 retransmission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Upon 3rd </a:t>
            </a:r>
            <a:r>
              <a:rPr b="1" lang="en"/>
              <a:t>duplicate</a:t>
            </a:r>
            <a:r>
              <a:rPr lang="en"/>
              <a:t> ACK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NOT including the original one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650" y="597425"/>
            <a:ext cx="336275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5" y="4199575"/>
            <a:ext cx="52578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Congestion Control (slow start w/ cong. avoidance)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40512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AIMD (cwnd &gt;= ssthresh)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cwnd += 1MSS when </a:t>
            </a:r>
            <a:r>
              <a:rPr b="1" lang="en">
                <a:solidFill>
                  <a:schemeClr val="dk1"/>
                </a:solidFill>
              </a:rPr>
              <a:t>all</a:t>
            </a:r>
            <a:r>
              <a:rPr lang="en">
                <a:solidFill>
                  <a:schemeClr val="dk1"/>
                </a:solidFill>
              </a:rPr>
              <a:t> data in last RTT are ACKed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cwnd += 1/cwnd ( </a:t>
            </a:r>
            <a:r>
              <a:rPr i="1" lang="en">
                <a:solidFill>
                  <a:schemeClr val="dk1"/>
                </a:solidFill>
              </a:rPr>
              <a:t>(1MSS)^2/cwnd in Byte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Retransmission timer (</a:t>
            </a:r>
            <a:r>
              <a:rPr b="1" lang="en">
                <a:solidFill>
                  <a:schemeClr val="dk1"/>
                </a:solidFill>
              </a:rPr>
              <a:t>RTO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ssthresh = cwnd / 2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cwnd = 1MSS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Go back to Slow Start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Fast retransmission &amp; recovery (3 dup ack)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ssthresh = cwnd / 2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cwnd = cwnd / 2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Stay in Congestion Avoidance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Slow Start (cwnd &lt; ssthresh)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cwnd += 1 for </a:t>
            </a:r>
            <a:r>
              <a:rPr b="1" lang="en"/>
              <a:t>every</a:t>
            </a:r>
            <a:r>
              <a:rPr lang="en"/>
              <a:t> ACK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This </a:t>
            </a:r>
            <a:r>
              <a:rPr b="1" lang="en"/>
              <a:t>doubles</a:t>
            </a:r>
            <a:r>
              <a:rPr lang="en"/>
              <a:t> the cwnd per RTT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115" y="2302650"/>
            <a:ext cx="5664035" cy="1208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recovery phase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39579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After we see </a:t>
            </a:r>
            <a:r>
              <a:rPr lang="en">
                <a:solidFill>
                  <a:schemeClr val="dk1"/>
                </a:solidFill>
              </a:rPr>
              <a:t>3 dup ack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ssthresh = cwnd / 2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cwnd = cwnd / 2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Retransmit</a:t>
            </a:r>
            <a:r>
              <a:rPr lang="en">
                <a:solidFill>
                  <a:schemeClr val="dk1"/>
                </a:solidFill>
              </a:rPr>
              <a:t> the lost packet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Enters fast recovery phase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Idea: want cwnd to reflect number of in-flight packets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dup-ACK: packets arrived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Can’t move lower bound of cwnd up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Increase the upper bound instead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Once we receive a new ACK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Cwnd is set to the cwnd before fast recovery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672" y="1076775"/>
            <a:ext cx="4802328" cy="298996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341675" y="1401175"/>
            <a:ext cx="13023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Send 1, 2, 3, 4, 5, 6, 7, 8</a:t>
            </a:r>
            <a:endParaRPr b="1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Homework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time periods of Slow Start?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time periods of AIMD?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losses were detected by RTO?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losses were detected by Fast Ret.?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loss, identify the ssthresh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75" y="1247150"/>
            <a:ext cx="4473449" cy="313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Homework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time periods of Slow Start?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1-6, 22-25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time periods of AIMD?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 6-22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losses were detected by RTO?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losses were detected by Fast Ret.?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loss, identify the ssthresh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75" y="1247150"/>
            <a:ext cx="4473449" cy="313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hinx">
  <a:themeElements>
    <a:clrScheme name="Simple Light">
      <a:dk1>
        <a:srgbClr val="404040"/>
      </a:dk1>
      <a:lt1>
        <a:srgbClr val="FCFCFC"/>
      </a:lt1>
      <a:dk2>
        <a:srgbClr val="404040"/>
      </a:dk2>
      <a:lt2>
        <a:srgbClr val="C9C9C9"/>
      </a:lt2>
      <a:accent1>
        <a:srgbClr val="6DB1DC"/>
      </a:accent1>
      <a:accent2>
        <a:srgbClr val="EFB382"/>
      </a:accent2>
      <a:accent3>
        <a:srgbClr val="E54D42"/>
      </a:accent3>
      <a:accent4>
        <a:srgbClr val="E8F2FA"/>
      </a:accent4>
      <a:accent5>
        <a:srgbClr val="FFEDCE"/>
      </a:accent5>
      <a:accent6>
        <a:srgbClr val="EFFECE"/>
      </a:accent6>
      <a:hlink>
        <a:srgbClr val="2F81B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