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dd2a47a4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dd2a47a4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6bf221a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26bf221a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f396fa07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f396fa07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f4ca8cac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f4ca8cac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0f4ca8cac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0f4ca8cac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f280ccc0c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f280ccc0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f280ccc0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f280ccc0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f280ccc0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f280ccc0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f280ccc0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f280ccc0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f280ccc0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0f280ccc0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6bf221ac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6bf221ac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f280ccc0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f280ccc0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26bf221ac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26bf221ac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c14ef6d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c14ef6d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26bf221ac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26bf221ac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cb2cbded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cb2cbded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d59779e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d59779e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dd2a47a4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dd2a47a4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d59779e5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d59779e5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dd2a47a4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dd2a47a4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amazon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amazon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amazon.com" TargetMode="External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amazon.com" TargetMode="External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s118.org/misc/socket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aws.amazon.com/AmazonCloudFront/latest/DeveloperGuide/Expiration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dnjs.cloudflare.com/ajax/libs/fancybox/3.5.6/jquery.fancybox.min.css" TargetMode="External"/><Relationship Id="rId4" Type="http://schemas.openxmlformats.org/officeDocument/2006/relationships/hyperlink" Target="http://www.ucla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CS118 Dis 1C, Week 2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Yangchao Wu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648800" y="4747225"/>
            <a:ext cx="43674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04040"/>
                </a:solidFill>
              </a:rPr>
              <a:t>Slides credit to Xinyu Ma</a:t>
            </a:r>
            <a:endParaRPr sz="1600">
              <a:solidFill>
                <a:srgbClr val="40404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40404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 blocking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Imagine a web page has a very large background image bg.png and several embedded images 1.png, …, 10.png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 browser sends requests in the order of: bg.png, 1.png, …, 10.png</a:t>
            </a:r>
            <a:endParaRPr/>
          </a:p>
        </p:txBody>
      </p:sp>
      <p:sp>
        <p:nvSpPr>
          <p:cNvPr id="125" name="Google Shape;125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HTTP/1.1 server has to responds in the order of requests: bg.png, 1.png, …, 10.png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The page does not show anything for a long time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HTTP/2.0 server could push the files before the requests come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Also, fulfill the requests in </a:t>
            </a:r>
            <a:r>
              <a:rPr lang="en"/>
              <a:t>arbitrary</a:t>
            </a:r>
            <a:r>
              <a:rPr lang="en"/>
              <a:t> order.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The page loads without bg.png for a short time.</a:t>
            </a:r>
            <a:endParaRPr/>
          </a:p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cookie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method for the server to identify a client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Able to provide cus</a:t>
            </a:r>
            <a:r>
              <a:rPr lang="en"/>
              <a:t>tomized service to client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Exposes client behavior to server as well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Example: Hawker center</a:t>
            </a:r>
            <a:endParaRPr/>
          </a:p>
        </p:txBody>
      </p:sp>
      <p:sp>
        <p:nvSpPr>
          <p:cNvPr id="133" name="Google Shape;133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Client send request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Server respond with ‘set-cookie’ header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Client request again with ‘cookie’ sent by server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Server is able to identify the client and do customized things</a:t>
            </a:r>
            <a:endParaRPr/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</a:t>
            </a:r>
            <a:endParaRPr/>
          </a:p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Hierarchical name space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Scalability design: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Decentralized</a:t>
            </a:r>
            <a:r>
              <a:rPr lang="en"/>
              <a:t> database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Caching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Availability design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Redundancy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Caching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Note that name assignment is decentralized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1400" y="1066800"/>
            <a:ext cx="4863676" cy="363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DIG experiment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</a:t>
            </a:r>
            <a:r>
              <a:rPr lang="en"/>
              <a:t>ig 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</a:t>
            </a:r>
            <a:r>
              <a:rPr lang="en"/>
              <a:t>ig a.root-servers.net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</a:t>
            </a:r>
            <a:r>
              <a:rPr lang="en"/>
              <a:t>ig edu @198.41.0.4    (</a:t>
            </a:r>
            <a:r>
              <a:rPr lang="en"/>
              <a:t>a.root-servers.net.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</a:t>
            </a:r>
            <a:r>
              <a:rPr lang="en"/>
              <a:t>ig ucla.edu @2001:503:231d::2:30     (b.edu-servers.net.)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dig www.ucla.edu @2607:f010:3fe:12:0:ff:fe01:35    (ns1.dns.ucla.edu.)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At last I get CNAME d2qnx9mnmqbxo6.cloudfront.net.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That’s how UCLA makes use of CDN</a:t>
            </a:r>
            <a:endParaRPr/>
          </a:p>
        </p:txBody>
      </p:sp>
      <p:sp>
        <p:nvSpPr>
          <p:cNvPr id="149" name="Google Shape;14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2850" y="3152575"/>
            <a:ext cx="4429076" cy="190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Problem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All caches are empty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TTL values for all records is 1 hour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RTT between stub resolvers (A,B,C) and the caching resolver is 20 ms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RTT between the caching resolver and any of the authoritative name servers is 150 ms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No packet losses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No processing delays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Every organization maintains their own servers. No CNAME aliases used here.</a:t>
            </a:r>
            <a:endParaRPr/>
          </a:p>
        </p:txBody>
      </p:sp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T=0min, A sends a request for aws.amazon.com, and then for </a:t>
            </a:r>
            <a:r>
              <a:rPr lang="en" u="sng">
                <a:solidFill>
                  <a:schemeClr val="hlink"/>
                </a:solidFill>
                <a:hlinkClick r:id="rId3"/>
              </a:rPr>
              <a:t>www.amazon.com</a:t>
            </a:r>
            <a:r>
              <a:rPr lang="en"/>
              <a:t>. How long did it take?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Problem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All caches are empty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TTL values for all records is 1 hour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RTT between stub resolvers (A,B,C) and the caching resolver is 20 ms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RTT between the caching resolver and any of the authoritative name servers is 150 ms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No packet losses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No processing delays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Every organization maintains their own servers. No CNAME aliases used here.</a:t>
            </a:r>
            <a:endParaRPr/>
          </a:p>
        </p:txBody>
      </p:sp>
      <p:sp>
        <p:nvSpPr>
          <p:cNvPr id="165" name="Google Shape;165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T=0min, A sends a request for aws.amazon.com, and then for </a:t>
            </a:r>
            <a:r>
              <a:rPr lang="en" u="sng">
                <a:solidFill>
                  <a:schemeClr val="hlink"/>
                </a:solidFill>
                <a:hlinkClick r:id="rId3"/>
              </a:rPr>
              <a:t>www.amazon.com</a:t>
            </a:r>
            <a:r>
              <a:rPr lang="en"/>
              <a:t>. How long did it take?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</a:t>
            </a:r>
            <a:r>
              <a:rPr lang="en"/>
              <a:t>ws.amazon.com: 150x3+20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www.amazon.com: 150x1+20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Total: 640ms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Problem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</a:t>
            </a:r>
            <a:r>
              <a:rPr lang="en"/>
              <a:t> caches are empty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TTL values for all records is 1 hour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RTT between stub resolvers (A,B,C) and the caching resolver is 20 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RTT between the caching resolver and any of the authoritative name servers is 150 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packet losses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processing delays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Every organization maintains their own servers. No CNAME aliases used here.</a:t>
            </a:r>
            <a:endParaRPr/>
          </a:p>
        </p:txBody>
      </p:sp>
      <p:sp>
        <p:nvSpPr>
          <p:cNvPr id="173" name="Google Shape;17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4" name="Google Shape;174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T=0min, A sends a request for aws.amazon.com, and then for </a:t>
            </a:r>
            <a:r>
              <a:rPr lang="en" u="sng">
                <a:solidFill>
                  <a:schemeClr val="hlink"/>
                </a:solidFill>
                <a:hlinkClick r:id="rId3"/>
              </a:rPr>
              <a:t>www.amazon.com</a:t>
            </a:r>
            <a:r>
              <a:rPr lang="en"/>
              <a:t>. How long did it take?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T=40min, B </a:t>
            </a:r>
            <a:r>
              <a:rPr lang="en"/>
              <a:t>queries MX for google.com and returns: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How long does it take?</a:t>
            </a:r>
            <a:endParaRPr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2817750"/>
            <a:ext cx="4107642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Problem</a:t>
            </a: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caches are empty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TTL values for all records is 1 hour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RTT between stub resolvers (A,B,C) and the caching resolver is 20 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RTT between the caching resolver and any of the authoritative name servers is 150 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packet losses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processing delays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Every organization maintains their own servers. No CNAME aliases used here.</a:t>
            </a:r>
            <a:endParaRPr/>
          </a:p>
        </p:txBody>
      </p:sp>
      <p:sp>
        <p:nvSpPr>
          <p:cNvPr id="182" name="Google Shape;18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2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T=0min, A sends a request for aws.amazon.com, and then for </a:t>
            </a:r>
            <a:r>
              <a:rPr lang="en" u="sng">
                <a:solidFill>
                  <a:schemeClr val="hlink"/>
                </a:solidFill>
                <a:hlinkClick r:id="rId3"/>
              </a:rPr>
              <a:t>www.amazon.com</a:t>
            </a:r>
            <a:r>
              <a:rPr lang="en"/>
              <a:t>. How long did it take?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T=40min, B queries MX for google.com and returns: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long does it take?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20+150x2 = 320ms</a:t>
            </a:r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2400" y="2817750"/>
            <a:ext cx="4107642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Problem</a:t>
            </a:r>
            <a:endParaRPr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caches are empty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TTL values for all records is 1 hour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RTT between stub resolvers (A,B,C) and the caching resolver is 20 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RTT between the caching resolver and any of the authoritative name servers is 150 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packet losses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processing delays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Every organization maintains their own servers. No CNAME aliases used here.</a:t>
            </a:r>
            <a:endParaRPr/>
          </a:p>
        </p:txBody>
      </p:sp>
      <p:sp>
        <p:nvSpPr>
          <p:cNvPr id="191" name="Google Shape;19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T=0min,A queries www.amazon.com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T=40min, B queries MX for google.com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T=70min, C queries AAAA for mail.google.com; T=75min, C queries AAAA for meet.google.com. How long does each take?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Problem</a:t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caches are empty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TTL values for all records is 1 hour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RTT between stub resolvers (A,B,C) and the caching resolver is 20 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RTT between the caching resolver and any of the authoritative name servers is 150 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packet losses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processing delays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Every organization maintains their own servers. No CNAME aliases used here.</a:t>
            </a:r>
            <a:endParaRPr/>
          </a:p>
        </p:txBody>
      </p:sp>
      <p:sp>
        <p:nvSpPr>
          <p:cNvPr id="199" name="Google Shape;19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T=0min,A queries www.amazon.com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T=40min, B queries MX for google.com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T=70min, C queries AAAA for mail.google.com; T=75min, C queries AAAA for meet.google.com. How long does each take?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20+150x1 = 170ms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Note: Query for AAAA does not mean it has to connect to an IPv6 DNS server!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Yangchao Wu, 3rd year Ph.D. in CS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LA: Pranav Puranam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Discussion Session: Friday 2-4PM, Kaplan 169 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Office Hours: Thursday 10-12PM, Boelter 3286S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Slides (if used) will be available on Bruinlearns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Homework and projects should be submitted via Gradescope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Problem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caches are empty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TTL values for all records is 1 hour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RTT between stub resolvers (A,B,C) and the caching resolver is 20 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RTT between the caching resolver and any of the authoritative name servers is 150 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packet losses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processing delays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Every organization maintains their own servers. No CNAME aliases used here.</a:t>
            </a:r>
            <a:endParaRPr/>
          </a:p>
        </p:txBody>
      </p:sp>
      <p:sp>
        <p:nvSpPr>
          <p:cNvPr id="207" name="Google Shape;20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8" name="Google Shape;208;p3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T=0min,A queries www.amazon.com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T=40min, B queries MX for google.com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T=70min, C queries mail.google.com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T=75min, C queries meet.google.com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T=90min, all entries in the caching resolver: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DNS Problem</a:t>
            </a:r>
            <a:endParaRPr/>
          </a:p>
        </p:txBody>
      </p:sp>
      <p:sp>
        <p:nvSpPr>
          <p:cNvPr id="214" name="Google Shape;214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caches are empty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TTL values for all records is 1 hour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RTT between stub resolvers (A,B,C) and the caching resolver is 20 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RTT between the caching resolver and any of the authoritative name servers is 150 ms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packet losses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 processing delays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Every organization maintains their own servers. No CNAME aliases used here.</a:t>
            </a:r>
            <a:endParaRPr/>
          </a:p>
        </p:txBody>
      </p:sp>
      <p:sp>
        <p:nvSpPr>
          <p:cNvPr id="215" name="Google Shape;21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6" name="Google Shape;216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T=0min,A queries www.amazon.com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T=40min, B queries MX for google.com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T=70min, C queries mail.google.com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T=75min, C queries meet.google.com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T=90min, all entries in the caching resolver: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google.com/NS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google.com/MX (x2)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primary.google.com/A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backup.google.com/A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mail.google.com/AAAA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meet.google.com/AAAA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Project 0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>
                <a:solidFill>
                  <a:schemeClr val="dk1"/>
                </a:solidFill>
              </a:rPr>
              <a:t>E</a:t>
            </a:r>
            <a:r>
              <a:rPr lang="en">
                <a:solidFill>
                  <a:schemeClr val="dk1"/>
                </a:solidFill>
              </a:rPr>
              <a:t>xamples of HTTP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1.0 vs. 1.1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Web Caching: Content Delivery/Distribution Network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HOL blocking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HTTP cookie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0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https://cs118.org/misc/sockets/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up </a:t>
            </a:r>
            <a:r>
              <a:rPr lang="en"/>
              <a:t>socket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socket and stdin non-blocking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Bind socket to 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While: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Receive from any clients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connected and there is message send, print to stdout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connected and there is message in stdin, send to client </a:t>
            </a:r>
            <a:endParaRPr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479725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Client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up socket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socket and stdin non-blocking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up server address and 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While: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Receive from server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received anything from server, print to stdout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there is message in stdin, send to client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1.0 vs 1.1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Copied from old lecture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850" y="1702672"/>
            <a:ext cx="6508299" cy="18318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1.0 vs 1.1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RTT is a property of network: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The time it takes for a </a:t>
            </a:r>
            <a:r>
              <a:rPr b="1" lang="en">
                <a:solidFill>
                  <a:schemeClr val="dk1"/>
                </a:solidFill>
              </a:rPr>
              <a:t>small</a:t>
            </a:r>
            <a:r>
              <a:rPr lang="en">
                <a:solidFill>
                  <a:schemeClr val="dk1"/>
                </a:solidFill>
              </a:rPr>
              <a:t> packet to travel from client to server and then back to the client.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≈ Sum of non-transmission delays on the round-trip path</a:t>
            </a:r>
            <a:endParaRPr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>
                <a:solidFill>
                  <a:schemeClr val="dk1"/>
                </a:solidFill>
              </a:rPr>
              <a:t>Irrelevant of what you transmit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Time to fetch a file in an open connection = 1 RTT + Transmission time (bottleneck)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FYI: However, since RTT includes queuing delay, it is not a fixed number in real world.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7075" y="1152475"/>
            <a:ext cx="4330274" cy="296184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</a:t>
            </a:r>
            <a:r>
              <a:rPr lang="en"/>
              <a:t>caching</a:t>
            </a:r>
            <a:r>
              <a:rPr lang="en"/>
              <a:t>: CDN Case 1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Exploit DNS to direct your connection to a nearby CDN server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Examples: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www.ucla.edu.		60	IN	CNAME	</a:t>
            </a:r>
            <a:r>
              <a:rPr lang="en"/>
              <a:t>d1zev4mn1zpfbc.cloudfront.net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d2qnx9mnmqbxo6.cloudfront.net. 60 IN	A	</a:t>
            </a:r>
            <a:r>
              <a:rPr lang="en"/>
              <a:t>18.154.132.13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 rotWithShape="1">
          <a:blip r:embed="rId3">
            <a:alphaModFix/>
          </a:blip>
          <a:srcRect b="0" l="3044" r="0" t="6059"/>
          <a:stretch/>
        </p:blipFill>
        <p:spPr>
          <a:xfrm>
            <a:off x="1131925" y="2459875"/>
            <a:ext cx="4193777" cy="268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caching: CDN Case 1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CloudFront is Amazon’s CDN </a:t>
            </a:r>
            <a:r>
              <a:rPr lang="en" u="sng">
                <a:solidFill>
                  <a:schemeClr val="hlink"/>
                </a:solidFill>
                <a:hlinkClick r:id="rId3"/>
              </a:rPr>
              <a:t>cache service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Serve the file directly until is expires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After the expiration, use conditional GET to check with the original web server.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CloudFront also has its own setting for caching.</a:t>
            </a:r>
            <a:endParaRPr/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4832400" y="1152475"/>
            <a:ext cx="3999900" cy="1245300"/>
          </a:xfrm>
          <a:prstGeom prst="rect">
            <a:avLst/>
          </a:prstGeom>
          <a:solidFill>
            <a:srgbClr val="EFFECE"/>
          </a:solidFill>
          <a:ln cap="flat" cmpd="sng" w="9525">
            <a:solidFill>
              <a:srgbClr val="C9C9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7020"/>
                </a:solidFill>
                <a:highlight>
                  <a:srgbClr val="EEFFCC"/>
                </a:highlight>
                <a:latin typeface="Roboto Mono"/>
                <a:ea typeface="Roboto Mono"/>
                <a:cs typeface="Roboto Mono"/>
                <a:sym typeface="Roboto Mono"/>
              </a:rPr>
              <a:t>age:</a:t>
            </a:r>
            <a:r>
              <a:rPr lang="en" sz="1000">
                <a:solidFill>
                  <a:srgbClr val="404040"/>
                </a:solidFill>
                <a:highlight>
                  <a:srgbClr val="EEFFCC"/>
                </a:highlight>
                <a:latin typeface="Roboto Mono"/>
                <a:ea typeface="Roboto Mono"/>
                <a:cs typeface="Roboto Mono"/>
                <a:sym typeface="Roboto Mono"/>
              </a:rPr>
              <a:t> 2185</a:t>
            </a:r>
            <a:endParaRPr sz="1000">
              <a:solidFill>
                <a:srgbClr val="404040"/>
              </a:solidFill>
              <a:highlight>
                <a:srgbClr val="EEFF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7020"/>
                </a:solidFill>
                <a:highlight>
                  <a:srgbClr val="EEFFCC"/>
                </a:highlight>
                <a:latin typeface="Roboto Mono"/>
                <a:ea typeface="Roboto Mono"/>
                <a:cs typeface="Roboto Mono"/>
                <a:sym typeface="Roboto Mono"/>
              </a:rPr>
              <a:t>cache-control:</a:t>
            </a:r>
            <a:r>
              <a:rPr lang="en" sz="1000">
                <a:solidFill>
                  <a:srgbClr val="404040"/>
                </a:solidFill>
                <a:highlight>
                  <a:srgbClr val="EEFFCC"/>
                </a:highlight>
                <a:latin typeface="Roboto Mono"/>
                <a:ea typeface="Roboto Mono"/>
                <a:cs typeface="Roboto Mono"/>
                <a:sym typeface="Roboto Mono"/>
              </a:rPr>
              <a:t> public</a:t>
            </a:r>
            <a:endParaRPr sz="1000">
              <a:solidFill>
                <a:srgbClr val="404040"/>
              </a:solidFill>
              <a:highlight>
                <a:srgbClr val="EEFF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7020"/>
                </a:solidFill>
                <a:highlight>
                  <a:srgbClr val="EEFFCC"/>
                </a:highlight>
                <a:latin typeface="Roboto Mono"/>
                <a:ea typeface="Roboto Mono"/>
                <a:cs typeface="Roboto Mono"/>
                <a:sym typeface="Roboto Mono"/>
              </a:rPr>
              <a:t>content-encoding:</a:t>
            </a:r>
            <a:r>
              <a:rPr lang="en" sz="1000">
                <a:solidFill>
                  <a:srgbClr val="404040"/>
                </a:solidFill>
                <a:highlight>
                  <a:srgbClr val="EEFFCC"/>
                </a:highlight>
                <a:latin typeface="Roboto Mono"/>
                <a:ea typeface="Roboto Mono"/>
                <a:cs typeface="Roboto Mono"/>
                <a:sym typeface="Roboto Mono"/>
              </a:rPr>
              <a:t> gzip</a:t>
            </a:r>
            <a:endParaRPr sz="1000">
              <a:solidFill>
                <a:srgbClr val="404040"/>
              </a:solidFill>
              <a:highlight>
                <a:srgbClr val="EEFF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7020"/>
                </a:solidFill>
                <a:highlight>
                  <a:srgbClr val="EEFFCC"/>
                </a:highlight>
                <a:latin typeface="Roboto Mono"/>
                <a:ea typeface="Roboto Mono"/>
                <a:cs typeface="Roboto Mono"/>
                <a:sym typeface="Roboto Mono"/>
              </a:rPr>
              <a:t>content-length:</a:t>
            </a:r>
            <a:r>
              <a:rPr lang="en" sz="1000">
                <a:solidFill>
                  <a:srgbClr val="404040"/>
                </a:solidFill>
                <a:highlight>
                  <a:srgbClr val="EEFFCC"/>
                </a:highlight>
                <a:latin typeface="Roboto Mono"/>
                <a:ea typeface="Roboto Mono"/>
                <a:cs typeface="Roboto Mono"/>
                <a:sym typeface="Roboto Mono"/>
              </a:rPr>
              <a:t> 16495</a:t>
            </a:r>
            <a:endParaRPr sz="1000">
              <a:solidFill>
                <a:srgbClr val="404040"/>
              </a:solidFill>
              <a:highlight>
                <a:srgbClr val="EEFF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7020"/>
                </a:solidFill>
                <a:highlight>
                  <a:srgbClr val="EEFFCC"/>
                </a:highlight>
                <a:latin typeface="Roboto Mono"/>
                <a:ea typeface="Roboto Mono"/>
                <a:cs typeface="Roboto Mono"/>
                <a:sym typeface="Roboto Mono"/>
              </a:rPr>
              <a:t>date:</a:t>
            </a:r>
            <a:r>
              <a:rPr lang="en" sz="1000">
                <a:solidFill>
                  <a:srgbClr val="404040"/>
                </a:solidFill>
                <a:highlight>
                  <a:srgbClr val="EEFFCC"/>
                </a:highlight>
                <a:latin typeface="Roboto Mono"/>
                <a:ea typeface="Roboto Mono"/>
                <a:cs typeface="Roboto Mono"/>
                <a:sym typeface="Roboto Mono"/>
              </a:rPr>
              <a:t> Fri, 14 Apr 2023 03:50:58 GMT</a:t>
            </a:r>
            <a:endParaRPr sz="1000">
              <a:solidFill>
                <a:srgbClr val="404040"/>
              </a:solidFill>
              <a:highlight>
                <a:srgbClr val="EEFFCC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7020"/>
                </a:solidFill>
                <a:highlight>
                  <a:srgbClr val="EEFFCC"/>
                </a:highlight>
                <a:latin typeface="Roboto Mono"/>
                <a:ea typeface="Roboto Mono"/>
                <a:cs typeface="Roboto Mono"/>
                <a:sym typeface="Roboto Mono"/>
              </a:rPr>
              <a:t>set-cookie:</a:t>
            </a:r>
            <a:r>
              <a:rPr lang="en" sz="1000">
                <a:solidFill>
                  <a:srgbClr val="404040"/>
                </a:solidFill>
                <a:highlight>
                  <a:srgbClr val="EEFFCC"/>
                </a:highlight>
                <a:latin typeface="Roboto Mono"/>
                <a:ea typeface="Roboto Mono"/>
                <a:cs typeface="Roboto Mono"/>
                <a:sym typeface="Roboto Mono"/>
              </a:rPr>
              <a:t> expires=Fri, 14-Apr-2023 05:50:58 GMT; Max-Age=7200;</a:t>
            </a:r>
            <a:endParaRPr sz="1000">
              <a:solidFill>
                <a:srgbClr val="404040"/>
              </a:solidFill>
              <a:highlight>
                <a:srgbClr val="EEFFCC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1" name="Google Shape;111;p20"/>
          <p:cNvSpPr txBox="1"/>
          <p:nvPr>
            <p:ph idx="2" type="body"/>
          </p:nvPr>
        </p:nvSpPr>
        <p:spPr>
          <a:xfrm>
            <a:off x="4832400" y="2990200"/>
            <a:ext cx="3999900" cy="15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Browser requested the CDN node at 21:26:23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CDN node got the file at 20:50:58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content expired at 22:50:58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</a:t>
            </a:r>
            <a:r>
              <a:rPr lang="en" sz="1200">
                <a:solidFill>
                  <a:schemeClr val="dk1"/>
                </a:solidFill>
              </a:rPr>
              <a:t>content</a:t>
            </a:r>
            <a:r>
              <a:rPr lang="en" sz="1200"/>
              <a:t> could stay in any cache for at most 2 hours.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caching: </a:t>
            </a:r>
            <a:r>
              <a:rPr lang="en"/>
              <a:t>CDN Case 2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Example 2: Directly embeds CDN links in HTML 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&lt;link rel="stylesheet" type="text/css" href="</a:t>
            </a:r>
            <a:r>
              <a:rPr lang="en" sz="11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https://cdnjs.cloudflare.com/ajax/libs/fancybox/3.5.6/jquery.fancybox.min.css</a:t>
            </a:r>
            <a:r>
              <a:rPr lang="en" sz="11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"/&gt;</a:t>
            </a:r>
            <a:endParaRPr sz="11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urier New"/>
              <a:buChar char="○"/>
            </a:pPr>
            <a:r>
              <a:rPr lang="en">
                <a:solidFill>
                  <a:schemeClr val="dk1"/>
                </a:solidFill>
              </a:rPr>
              <a:t>Copied from </a:t>
            </a:r>
            <a:r>
              <a:rPr lang="en" u="sng">
                <a:solidFill>
                  <a:schemeClr val="hlink"/>
                </a:solidFill>
                <a:hlinkClick r:id="rId4"/>
              </a:rPr>
              <a:t>www.ucla.edu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hinx">
  <a:themeElements>
    <a:clrScheme name="Simple Light">
      <a:dk1>
        <a:srgbClr val="404040"/>
      </a:dk1>
      <a:lt1>
        <a:srgbClr val="FCFCFC"/>
      </a:lt1>
      <a:dk2>
        <a:srgbClr val="404040"/>
      </a:dk2>
      <a:lt2>
        <a:srgbClr val="C9C9C9"/>
      </a:lt2>
      <a:accent1>
        <a:srgbClr val="6DB1DC"/>
      </a:accent1>
      <a:accent2>
        <a:srgbClr val="EFB382"/>
      </a:accent2>
      <a:accent3>
        <a:srgbClr val="E54D42"/>
      </a:accent3>
      <a:accent4>
        <a:srgbClr val="E8F2FA"/>
      </a:accent4>
      <a:accent5>
        <a:srgbClr val="FFEDCE"/>
      </a:accent5>
      <a:accent6>
        <a:srgbClr val="EFFECE"/>
      </a:accent6>
      <a:hlink>
        <a:srgbClr val="2F81B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