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4"/>
  </p:notesMasterIdLst>
  <p:sldIdLst>
    <p:sldId id="256" r:id="rId3"/>
    <p:sldId id="257" r:id="rId4"/>
    <p:sldId id="258" r:id="rId5"/>
    <p:sldId id="286" r:id="rId6"/>
    <p:sldId id="259" r:id="rId7"/>
    <p:sldId id="284" r:id="rId8"/>
    <p:sldId id="287" r:id="rId9"/>
    <p:sldId id="289" r:id="rId10"/>
    <p:sldId id="267" r:id="rId11"/>
    <p:sldId id="288" r:id="rId12"/>
    <p:sldId id="280" r:id="rId13"/>
  </p:sldIdLst>
  <p:sldSz cx="9144000" cy="5143500" type="screen16x9"/>
  <p:notesSz cx="6858000" cy="9144000"/>
  <p:embeddedFontLst>
    <p:embeddedFont>
      <p:font typeface="Aharoni" panose="02010803020104030203" pitchFamily="2" charset="-79"/>
      <p:bold r:id="rId15"/>
    </p:embeddedFont>
    <p:embeddedFont>
      <p:font typeface="Modak" panose="020B0604020202020204" charset="0"/>
      <p:regular r:id="rId16"/>
    </p:embeddedFont>
    <p:embeddedFont>
      <p:font typeface="Quicksan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82687" autoAdjust="0"/>
  </p:normalViewPr>
  <p:slideViewPr>
    <p:cSldViewPr snapToGrid="0">
      <p:cViewPr varScale="1">
        <p:scale>
          <a:sx n="123" d="100"/>
          <a:sy n="123" d="100"/>
        </p:scale>
        <p:origin x="7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2a3c2e075_2_1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142a3c2e075_2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2a3c2e075_2_2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0" name="Google Shape;320;g142a3c2e075_2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89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42a3c2e075_2_75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9" name="Google Shape;829;g142a3c2e075_2_7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2a3c2e075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42a3c2e075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42a3c2e075_2_1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42a3c2e075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42a3c2e075_2_2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g142a3c2e075_2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327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3c2e075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US" dirty="0"/>
              <a:t>Observation: Reviews increase with ABV up to about 10%, then decline at higher ABVs.</a:t>
            </a:r>
          </a:p>
          <a:p>
            <a:endParaRPr lang="en-US" dirty="0"/>
          </a:p>
          <a:p>
            <a:r>
              <a:rPr lang="en-US" dirty="0"/>
              <a:t>Derived Variable: </a:t>
            </a:r>
            <a:r>
              <a:rPr lang="en-US" dirty="0" err="1"/>
              <a:t>ABVSquared</a:t>
            </a:r>
            <a:r>
              <a:rPr lang="en-US" dirty="0"/>
              <a:t> introduced for analysis.</a:t>
            </a:r>
          </a:p>
          <a:p>
            <a:endParaRPr lang="en-US" dirty="0"/>
          </a:p>
          <a:p>
            <a:r>
              <a:rPr lang="en-US" dirty="0"/>
              <a:t>Graph here illustrates the relationship between ABV and overall review scores. </a:t>
            </a:r>
          </a:p>
          <a:p>
            <a:endParaRPr lang="en-US" dirty="0"/>
          </a:p>
          <a:p>
            <a:r>
              <a:rPr lang="en-US" dirty="0"/>
              <a:t>Notice the trend: as ABV increases, reviews improve, peaking around 10%, and then start to decrease for higher ABV values. </a:t>
            </a:r>
          </a:p>
          <a:p>
            <a:endParaRPr lang="en-US" dirty="0"/>
          </a:p>
          <a:p>
            <a:r>
              <a:rPr lang="en-US" dirty="0"/>
              <a:t>To analyze this non-linear trend, we introduced a derived variable, </a:t>
            </a:r>
            <a:r>
              <a:rPr lang="en-US" dirty="0" err="1"/>
              <a:t>ABVSquared</a:t>
            </a:r>
            <a:r>
              <a:rPr lang="en-US" dirty="0"/>
              <a:t>.</a:t>
            </a:r>
          </a:p>
          <a:p>
            <a:pPr marL="0" lvl="0" indent="0" algn="l" rtl="0">
              <a:spcBef>
                <a:spcPts val="0"/>
              </a:spcBef>
              <a:spcAft>
                <a:spcPts val="0"/>
              </a:spcAft>
              <a:buNone/>
            </a:pPr>
            <a:endParaRPr dirty="0"/>
          </a:p>
        </p:txBody>
      </p:sp>
      <p:sp>
        <p:nvSpPr>
          <p:cNvPr id="213" name="Google Shape;213;g142a3c2e075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3c2e075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US" dirty="0"/>
              <a:t>Correlation Analysis: Examines relationships between variables and review scores.</a:t>
            </a:r>
          </a:p>
          <a:p>
            <a:endParaRPr lang="en-US" dirty="0"/>
          </a:p>
          <a:p>
            <a:r>
              <a:rPr lang="en-US" dirty="0"/>
              <a:t>In Figure 2, we present the correlation between various variables and overall review scores, offering insights into their relationships.</a:t>
            </a:r>
          </a:p>
          <a:p>
            <a:pPr marL="0" lvl="0" indent="0" algn="l" rtl="0">
              <a:spcBef>
                <a:spcPts val="0"/>
              </a:spcBef>
              <a:spcAft>
                <a:spcPts val="0"/>
              </a:spcAft>
              <a:buNone/>
            </a:pPr>
            <a:endParaRPr dirty="0"/>
          </a:p>
        </p:txBody>
      </p:sp>
      <p:sp>
        <p:nvSpPr>
          <p:cNvPr id="213" name="Google Shape;213;g142a3c2e075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57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3c2e075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58750" indent="0">
              <a:buNone/>
            </a:pPr>
            <a:r>
              <a:rPr lang="en-US" b="0" i="0" dirty="0">
                <a:solidFill>
                  <a:srgbClr val="1D1C1D"/>
                </a:solidFill>
                <a:effectLst/>
                <a:latin typeface="Slack-Lato"/>
              </a:rPr>
              <a:t>The </a:t>
            </a:r>
            <a:r>
              <a:rPr lang="en-US" b="1" i="0" dirty="0">
                <a:solidFill>
                  <a:srgbClr val="1D1C1D"/>
                </a:solidFill>
                <a:effectLst/>
                <a:latin typeface="Slack-Lato"/>
              </a:rPr>
              <a:t>ANOVA</a:t>
            </a:r>
            <a:r>
              <a:rPr lang="en-US" b="0" i="0" dirty="0">
                <a:solidFill>
                  <a:srgbClr val="1D1C1D"/>
                </a:solidFill>
                <a:effectLst/>
                <a:latin typeface="Slack-Lato"/>
              </a:rPr>
              <a:t> and </a:t>
            </a:r>
            <a:r>
              <a:rPr lang="en-US" b="1" i="0" dirty="0">
                <a:solidFill>
                  <a:srgbClr val="1D1C1D"/>
                </a:solidFill>
                <a:effectLst/>
                <a:latin typeface="Slack-Lato"/>
              </a:rPr>
              <a:t>AIC (Akaike Information Criterion) </a:t>
            </a:r>
            <a:r>
              <a:rPr lang="en-US" b="0" i="0" dirty="0">
                <a:solidFill>
                  <a:srgbClr val="1D1C1D"/>
                </a:solidFill>
                <a:effectLst/>
                <a:latin typeface="Slack-Lato"/>
              </a:rPr>
              <a:t>will help you statistically compare the two models. </a:t>
            </a:r>
          </a:p>
          <a:p>
            <a:pPr marL="457200" lvl="0" indent="-298450"/>
            <a:r>
              <a:rPr lang="en-US" b="0" i="0" dirty="0">
                <a:solidFill>
                  <a:srgbClr val="1D1C1D"/>
                </a:solidFill>
                <a:effectLst/>
                <a:latin typeface="Slack-Lato"/>
              </a:rPr>
              <a:t>A significant p-value in the ANOVA would suggest that the quadratic model has a statistically better fit than the linear model. </a:t>
            </a:r>
          </a:p>
          <a:p>
            <a:pPr marL="457200" lvl="0" indent="-298450"/>
            <a:r>
              <a:rPr lang="en-US" b="0" i="0" dirty="0">
                <a:solidFill>
                  <a:srgbClr val="1D1C1D"/>
                </a:solidFill>
                <a:effectLst/>
                <a:latin typeface="Slack-Lato"/>
              </a:rPr>
              <a:t>A lower AIC value for the quadratic model would suggest it is a better fit in terms of the trade-off between goodness of fit and model complexity.</a:t>
            </a:r>
            <a:endParaRPr lang="en-US" dirty="0"/>
          </a:p>
          <a:p>
            <a:pPr marL="0" lvl="0" indent="0" algn="l" rtl="0">
              <a:spcBef>
                <a:spcPts val="0"/>
              </a:spcBef>
              <a:spcAft>
                <a:spcPts val="0"/>
              </a:spcAft>
              <a:buNone/>
            </a:pPr>
            <a:endParaRPr dirty="0"/>
          </a:p>
        </p:txBody>
      </p:sp>
      <p:sp>
        <p:nvSpPr>
          <p:cNvPr id="213" name="Google Shape;213;g142a3c2e075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81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3c2e075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58750" indent="0">
              <a:buNone/>
            </a:pPr>
            <a:r>
              <a:rPr lang="en-US" dirty="0"/>
              <a:t>Content:</a:t>
            </a:r>
          </a:p>
          <a:p>
            <a:pPr lvl="0"/>
            <a:r>
              <a:rPr lang="en-US" dirty="0"/>
              <a:t>Key Findings: ABV significantly impacts consumer ratings.</a:t>
            </a:r>
          </a:p>
          <a:p>
            <a:pPr lvl="0"/>
            <a:r>
              <a:rPr lang="en-US" dirty="0"/>
              <a:t>R² Improvement: More variables lead to better model accuracy.</a:t>
            </a:r>
          </a:p>
          <a:p>
            <a:pPr lvl="0"/>
            <a:r>
              <a:rPr lang="en-US" dirty="0"/>
              <a:t>Practical Implications: Predicted ratings for different ABV levels.</a:t>
            </a:r>
          </a:p>
          <a:p>
            <a:pPr lvl="0"/>
            <a:r>
              <a:rPr lang="en-US" dirty="0"/>
              <a:t>In Table, we see the results of our regression analysis. ABV was found to be highly significant in all models, and the R² value increased with the addition of more variables. For example, with our basic model, beers with ABVs of 4, 9, and 15 percent are expected to have average ratings of 3.57, 4.08, and 4.02, respectively.</a:t>
            </a:r>
          </a:p>
        </p:txBody>
      </p:sp>
      <p:sp>
        <p:nvSpPr>
          <p:cNvPr id="213" name="Google Shape;213;g142a3c2e075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40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2a3c2e075_2_2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42a3c2e075_2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2.xml"/><Relationship Id="rId5" Type="http://schemas.openxmlformats.org/officeDocument/2006/relationships/hyperlink" Target="http://www.pptmon.com/" TargetMode="External"/><Relationship Id="rId4" Type="http://schemas.openxmlformats.org/officeDocument/2006/relationships/hyperlink" Target="https://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pic>
        <p:nvPicPr>
          <p:cNvPr id="52" name="Google Shape;52;p1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53" name="Google Shape;53;p1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54" name="Google Shape;54;p14"/>
          <p:cNvPicPr preferRelativeResize="0"/>
          <p:nvPr/>
        </p:nvPicPr>
        <p:blipFill rotWithShape="1">
          <a:blip r:embed="rId6">
            <a:alphaModFix/>
          </a:blip>
          <a:srcRect r="22079"/>
          <a:stretch/>
        </p:blipFill>
        <p:spPr>
          <a:xfrm>
            <a:off x="7401510" y="758758"/>
            <a:ext cx="1742490" cy="4384742"/>
          </a:xfrm>
          <a:prstGeom prst="rect">
            <a:avLst/>
          </a:prstGeom>
          <a:noFill/>
          <a:ln>
            <a:noFill/>
          </a:ln>
        </p:spPr>
      </p:pic>
      <p:pic>
        <p:nvPicPr>
          <p:cNvPr id="55" name="Google Shape;55;p14"/>
          <p:cNvPicPr preferRelativeResize="0"/>
          <p:nvPr/>
        </p:nvPicPr>
        <p:blipFill rotWithShape="1">
          <a:blip r:embed="rId7">
            <a:alphaModFix/>
          </a:blip>
          <a:srcRect l="65943" b="52446"/>
          <a:stretch/>
        </p:blipFill>
        <p:spPr>
          <a:xfrm>
            <a:off x="975169" y="0"/>
            <a:ext cx="475886" cy="1188925"/>
          </a:xfrm>
          <a:prstGeom prst="rect">
            <a:avLst/>
          </a:prstGeom>
          <a:noFill/>
          <a:ln>
            <a:noFill/>
          </a:ln>
        </p:spPr>
      </p:pic>
      <p:pic>
        <p:nvPicPr>
          <p:cNvPr id="56" name="Google Shape;56;p14"/>
          <p:cNvPicPr preferRelativeResize="0"/>
          <p:nvPr/>
        </p:nvPicPr>
        <p:blipFill rotWithShape="1">
          <a:blip r:embed="rId8">
            <a:alphaModFix/>
          </a:blip>
          <a:srcRect/>
          <a:stretch/>
        </p:blipFill>
        <p:spPr>
          <a:xfrm>
            <a:off x="0" y="758757"/>
            <a:ext cx="2426225" cy="4384743"/>
          </a:xfrm>
          <a:prstGeom prst="rect">
            <a:avLst/>
          </a:prstGeom>
          <a:noFill/>
          <a:ln>
            <a:noFill/>
          </a:ln>
        </p:spPr>
      </p:pic>
      <p:pic>
        <p:nvPicPr>
          <p:cNvPr id="57" name="Google Shape;57;p14"/>
          <p:cNvPicPr preferRelativeResize="0"/>
          <p:nvPr/>
        </p:nvPicPr>
        <p:blipFill rotWithShape="1">
          <a:blip r:embed="rId9">
            <a:alphaModFix/>
          </a:blip>
          <a:srcRect/>
          <a:stretch/>
        </p:blipFill>
        <p:spPr>
          <a:xfrm>
            <a:off x="2225292" y="248055"/>
            <a:ext cx="3013418" cy="4895445"/>
          </a:xfrm>
          <a:prstGeom prst="rect">
            <a:avLst/>
          </a:prstGeom>
          <a:noFill/>
          <a:ln>
            <a:noFill/>
          </a:ln>
        </p:spPr>
      </p:pic>
      <p:pic>
        <p:nvPicPr>
          <p:cNvPr id="58" name="Google Shape;58;p14"/>
          <p:cNvPicPr preferRelativeResize="0"/>
          <p:nvPr/>
        </p:nvPicPr>
        <p:blipFill rotWithShape="1">
          <a:blip r:embed="rId7">
            <a:alphaModFix/>
          </a:blip>
          <a:srcRect t="-1" r="39760" b="36892"/>
          <a:stretch/>
        </p:blipFill>
        <p:spPr>
          <a:xfrm>
            <a:off x="3594499" y="295680"/>
            <a:ext cx="841722" cy="1577839"/>
          </a:xfrm>
          <a:prstGeom prst="rect">
            <a:avLst/>
          </a:prstGeom>
          <a:noFill/>
          <a:ln>
            <a:noFill/>
          </a:ln>
        </p:spPr>
      </p:pic>
      <p:pic>
        <p:nvPicPr>
          <p:cNvPr id="59" name="Google Shape;59;p14"/>
          <p:cNvPicPr preferRelativeResize="0"/>
          <p:nvPr/>
        </p:nvPicPr>
        <p:blipFill rotWithShape="1">
          <a:blip r:embed="rId7">
            <a:alphaModFix/>
          </a:blip>
          <a:srcRect t="32881" r="37078" b="21020"/>
          <a:stretch/>
        </p:blipFill>
        <p:spPr>
          <a:xfrm>
            <a:off x="7383760" y="3787826"/>
            <a:ext cx="879216" cy="1152558"/>
          </a:xfrm>
          <a:prstGeom prst="rect">
            <a:avLst/>
          </a:prstGeom>
          <a:noFill/>
          <a:ln>
            <a:noFill/>
          </a:ln>
        </p:spPr>
      </p:pic>
      <p:pic>
        <p:nvPicPr>
          <p:cNvPr id="60" name="Google Shape;60;p14"/>
          <p:cNvPicPr preferRelativeResize="0"/>
          <p:nvPr/>
        </p:nvPicPr>
        <p:blipFill rotWithShape="1">
          <a:blip r:embed="rId7">
            <a:alphaModFix/>
          </a:blip>
          <a:srcRect l="50000" t="56073"/>
          <a:stretch/>
        </p:blipFill>
        <p:spPr>
          <a:xfrm>
            <a:off x="2144148" y="3573327"/>
            <a:ext cx="698657" cy="109826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PPTMON slide">
  <p:cSld name="4_PPTMON slide">
    <p:bg>
      <p:bgPr>
        <a:solidFill>
          <a:srgbClr val="869900"/>
        </a:solidFill>
        <a:effectLst/>
      </p:bgPr>
    </p:bg>
    <p:spTree>
      <p:nvGrpSpPr>
        <p:cNvPr id="1" name="Shape 61"/>
        <p:cNvGrpSpPr/>
        <p:nvPr/>
      </p:nvGrpSpPr>
      <p:grpSpPr>
        <a:xfrm>
          <a:off x="0" y="0"/>
          <a:ext cx="0" cy="0"/>
          <a:chOff x="0" y="0"/>
          <a:chExt cx="0" cy="0"/>
        </a:xfrm>
      </p:grpSpPr>
      <p:pic>
        <p:nvPicPr>
          <p:cNvPr id="62" name="Google Shape;62;p15">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63" name="Google Shape;63;p15">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64" name="Google Shape;64;p15"/>
          <p:cNvPicPr preferRelativeResize="0"/>
          <p:nvPr/>
        </p:nvPicPr>
        <p:blipFill rotWithShape="1">
          <a:blip r:embed="rId6">
            <a:alphaModFix/>
          </a:blip>
          <a:srcRect/>
          <a:stretch/>
        </p:blipFill>
        <p:spPr>
          <a:xfrm>
            <a:off x="249998" y="3013718"/>
            <a:ext cx="646844" cy="1921319"/>
          </a:xfrm>
          <a:prstGeom prst="rect">
            <a:avLst/>
          </a:prstGeom>
          <a:noFill/>
          <a:ln>
            <a:noFill/>
          </a:ln>
        </p:spPr>
      </p:pic>
      <p:pic>
        <p:nvPicPr>
          <p:cNvPr id="65" name="Google Shape;65;p15"/>
          <p:cNvPicPr preferRelativeResize="0"/>
          <p:nvPr/>
        </p:nvPicPr>
        <p:blipFill rotWithShape="1">
          <a:blip r:embed="rId7">
            <a:alphaModFix/>
          </a:blip>
          <a:srcRect t="-1" r="39760" b="36892"/>
          <a:stretch/>
        </p:blipFill>
        <p:spPr>
          <a:xfrm>
            <a:off x="-50872" y="1341322"/>
            <a:ext cx="803009" cy="1505269"/>
          </a:xfrm>
          <a:prstGeom prst="rect">
            <a:avLst/>
          </a:prstGeom>
          <a:noFill/>
          <a:ln>
            <a:noFill/>
          </a:ln>
        </p:spPr>
      </p:pic>
      <p:pic>
        <p:nvPicPr>
          <p:cNvPr id="66" name="Google Shape;66;p15"/>
          <p:cNvPicPr preferRelativeResize="0"/>
          <p:nvPr/>
        </p:nvPicPr>
        <p:blipFill rotWithShape="1">
          <a:blip r:embed="rId8">
            <a:alphaModFix/>
          </a:blip>
          <a:srcRect/>
          <a:stretch/>
        </p:blipFill>
        <p:spPr>
          <a:xfrm>
            <a:off x="7811537" y="2393004"/>
            <a:ext cx="1332463" cy="275049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PPTMON slide">
  <p:cSld name="5_PPTMON slide">
    <p:bg>
      <p:bgPr>
        <a:solidFill>
          <a:srgbClr val="9E4D21"/>
        </a:solidFill>
        <a:effectLst/>
      </p:bgPr>
    </p:bg>
    <p:spTree>
      <p:nvGrpSpPr>
        <p:cNvPr id="1" name="Shape 67"/>
        <p:cNvGrpSpPr/>
        <p:nvPr/>
      </p:nvGrpSpPr>
      <p:grpSpPr>
        <a:xfrm>
          <a:off x="0" y="0"/>
          <a:ext cx="0" cy="0"/>
          <a:chOff x="0" y="0"/>
          <a:chExt cx="0" cy="0"/>
        </a:xfrm>
      </p:grpSpPr>
      <p:pic>
        <p:nvPicPr>
          <p:cNvPr id="68" name="Google Shape;68;p16">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69" name="Google Shape;69;p16">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70" name="Google Shape;70;p16"/>
          <p:cNvSpPr>
            <a:spLocks noGrp="1"/>
          </p:cNvSpPr>
          <p:nvPr>
            <p:ph type="pic" idx="2"/>
          </p:nvPr>
        </p:nvSpPr>
        <p:spPr>
          <a:xfrm>
            <a:off x="5349603" y="666604"/>
            <a:ext cx="2853708" cy="3828152"/>
          </a:xfrm>
          <a:prstGeom prst="roundRect">
            <a:avLst>
              <a:gd name="adj" fmla="val 9658"/>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71"/>
        <p:cNvGrpSpPr/>
        <p:nvPr/>
      </p:nvGrpSpPr>
      <p:grpSpPr>
        <a:xfrm>
          <a:off x="0" y="0"/>
          <a:ext cx="0" cy="0"/>
          <a:chOff x="0" y="0"/>
          <a:chExt cx="0" cy="0"/>
        </a:xfrm>
      </p:grpSpPr>
      <p:pic>
        <p:nvPicPr>
          <p:cNvPr id="72" name="Google Shape;72;p17">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73" name="Google Shape;73;p17">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74" name="Google Shape;74;p17"/>
          <p:cNvPicPr preferRelativeResize="0"/>
          <p:nvPr/>
        </p:nvPicPr>
        <p:blipFill rotWithShape="1">
          <a:blip r:embed="rId6">
            <a:alphaModFix/>
          </a:blip>
          <a:srcRect/>
          <a:stretch/>
        </p:blipFill>
        <p:spPr>
          <a:xfrm>
            <a:off x="0" y="0"/>
            <a:ext cx="9144000" cy="51435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PPTMON slide">
  <p:cSld name="12_PPTMON slide">
    <p:spTree>
      <p:nvGrpSpPr>
        <p:cNvPr id="1" name="Shape 124"/>
        <p:cNvGrpSpPr/>
        <p:nvPr/>
      </p:nvGrpSpPr>
      <p:grpSpPr>
        <a:xfrm>
          <a:off x="0" y="0"/>
          <a:ext cx="0" cy="0"/>
          <a:chOff x="0" y="0"/>
          <a:chExt cx="0" cy="0"/>
        </a:xfrm>
      </p:grpSpPr>
      <p:pic>
        <p:nvPicPr>
          <p:cNvPr id="125" name="Google Shape;125;p24">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26" name="Google Shape;126;p24">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27" name="Google Shape;127;p24"/>
          <p:cNvPicPr preferRelativeResize="0"/>
          <p:nvPr/>
        </p:nvPicPr>
        <p:blipFill rotWithShape="1">
          <a:blip r:embed="rId6">
            <a:alphaModFix/>
          </a:blip>
          <a:srcRect t="-1" r="39760" b="36892"/>
          <a:stretch/>
        </p:blipFill>
        <p:spPr>
          <a:xfrm>
            <a:off x="246879" y="400657"/>
            <a:ext cx="803009" cy="1505269"/>
          </a:xfrm>
          <a:prstGeom prst="rect">
            <a:avLst/>
          </a:prstGeom>
          <a:noFill/>
          <a:ln>
            <a:noFill/>
          </a:ln>
        </p:spPr>
      </p:pic>
      <p:pic>
        <p:nvPicPr>
          <p:cNvPr id="128" name="Google Shape;128;p24"/>
          <p:cNvPicPr preferRelativeResize="0"/>
          <p:nvPr/>
        </p:nvPicPr>
        <p:blipFill rotWithShape="1">
          <a:blip r:embed="rId6">
            <a:alphaModFix/>
          </a:blip>
          <a:srcRect t="32881" r="37078" b="21020"/>
          <a:stretch/>
        </p:blipFill>
        <p:spPr>
          <a:xfrm>
            <a:off x="9484163" y="2108472"/>
            <a:ext cx="838778" cy="1099548"/>
          </a:xfrm>
          <a:prstGeom prst="rect">
            <a:avLst/>
          </a:prstGeom>
          <a:noFill/>
          <a:ln>
            <a:noFill/>
          </a:ln>
        </p:spPr>
      </p:pic>
      <p:pic>
        <p:nvPicPr>
          <p:cNvPr id="129" name="Google Shape;129;p24"/>
          <p:cNvPicPr preferRelativeResize="0"/>
          <p:nvPr/>
        </p:nvPicPr>
        <p:blipFill rotWithShape="1">
          <a:blip r:embed="rId6">
            <a:alphaModFix/>
          </a:blip>
          <a:srcRect l="65943" b="52446"/>
          <a:stretch/>
        </p:blipFill>
        <p:spPr>
          <a:xfrm>
            <a:off x="7514945" y="19050"/>
            <a:ext cx="453998" cy="1134242"/>
          </a:xfrm>
          <a:prstGeom prst="rect">
            <a:avLst/>
          </a:prstGeom>
          <a:noFill/>
          <a:ln>
            <a:noFill/>
          </a:ln>
        </p:spPr>
      </p:pic>
      <p:pic>
        <p:nvPicPr>
          <p:cNvPr id="130" name="Google Shape;130;p24"/>
          <p:cNvPicPr preferRelativeResize="0"/>
          <p:nvPr/>
        </p:nvPicPr>
        <p:blipFill rotWithShape="1">
          <a:blip r:embed="rId6">
            <a:alphaModFix/>
          </a:blip>
          <a:srcRect l="50000" t="56073"/>
          <a:stretch/>
        </p:blipFill>
        <p:spPr>
          <a:xfrm>
            <a:off x="8271696" y="3760875"/>
            <a:ext cx="666524" cy="1047750"/>
          </a:xfrm>
          <a:prstGeom prst="rect">
            <a:avLst/>
          </a:prstGeom>
          <a:noFill/>
          <a:ln>
            <a:noFill/>
          </a:ln>
        </p:spPr>
      </p:pic>
      <p:pic>
        <p:nvPicPr>
          <p:cNvPr id="131" name="Google Shape;131;p24"/>
          <p:cNvPicPr preferRelativeResize="0"/>
          <p:nvPr/>
        </p:nvPicPr>
        <p:blipFill rotWithShape="1">
          <a:blip r:embed="rId7">
            <a:alphaModFix/>
          </a:blip>
          <a:srcRect l="23965"/>
          <a:stretch/>
        </p:blipFill>
        <p:spPr>
          <a:xfrm flipH="1">
            <a:off x="8363912" y="228195"/>
            <a:ext cx="780088" cy="2343555"/>
          </a:xfrm>
          <a:prstGeom prst="rect">
            <a:avLst/>
          </a:prstGeom>
          <a:noFill/>
          <a:ln>
            <a:noFill/>
          </a:ln>
        </p:spPr>
      </p:pic>
      <p:pic>
        <p:nvPicPr>
          <p:cNvPr id="132" name="Google Shape;132;p24"/>
          <p:cNvPicPr preferRelativeResize="0"/>
          <p:nvPr/>
        </p:nvPicPr>
        <p:blipFill rotWithShape="1">
          <a:blip r:embed="rId8">
            <a:alphaModFix/>
          </a:blip>
          <a:srcRect/>
          <a:stretch/>
        </p:blipFill>
        <p:spPr>
          <a:xfrm>
            <a:off x="0" y="2799945"/>
            <a:ext cx="1296767" cy="234355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PPTMON slide">
  <p:cSld name="3_PPTMON slide">
    <p:bg>
      <p:bgPr>
        <a:solidFill>
          <a:srgbClr val="F87617"/>
        </a:solidFill>
        <a:effectLst/>
      </p:bgPr>
    </p:bg>
    <p:spTree>
      <p:nvGrpSpPr>
        <p:cNvPr id="1" name="Shape 141"/>
        <p:cNvGrpSpPr/>
        <p:nvPr/>
      </p:nvGrpSpPr>
      <p:grpSpPr>
        <a:xfrm>
          <a:off x="0" y="0"/>
          <a:ext cx="0" cy="0"/>
          <a:chOff x="0" y="0"/>
          <a:chExt cx="0" cy="0"/>
        </a:xfrm>
      </p:grpSpPr>
      <p:pic>
        <p:nvPicPr>
          <p:cNvPr id="142" name="Google Shape;142;p26">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43" name="Google Shape;143;p26">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pic>
        <p:nvPicPr>
          <p:cNvPr id="144" name="Google Shape;144;p26"/>
          <p:cNvPicPr preferRelativeResize="0"/>
          <p:nvPr/>
        </p:nvPicPr>
        <p:blipFill rotWithShape="1">
          <a:blip r:embed="rId6">
            <a:alphaModFix/>
          </a:blip>
          <a:srcRect l="30906"/>
          <a:stretch/>
        </p:blipFill>
        <p:spPr>
          <a:xfrm>
            <a:off x="0" y="302630"/>
            <a:ext cx="1073771" cy="1961665"/>
          </a:xfrm>
          <a:prstGeom prst="rect">
            <a:avLst/>
          </a:prstGeom>
          <a:noFill/>
          <a:ln>
            <a:noFill/>
          </a:ln>
        </p:spPr>
      </p:pic>
      <p:pic>
        <p:nvPicPr>
          <p:cNvPr id="145" name="Google Shape;145;p26"/>
          <p:cNvPicPr preferRelativeResize="0"/>
          <p:nvPr/>
        </p:nvPicPr>
        <p:blipFill rotWithShape="1">
          <a:blip r:embed="rId7">
            <a:alphaModFix/>
          </a:blip>
          <a:srcRect/>
          <a:stretch/>
        </p:blipFill>
        <p:spPr>
          <a:xfrm>
            <a:off x="7758994" y="3487366"/>
            <a:ext cx="1385006" cy="152012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181"/>
        <p:cNvGrpSpPr/>
        <p:nvPr/>
      </p:nvGrpSpPr>
      <p:grpSpPr>
        <a:xfrm>
          <a:off x="0" y="0"/>
          <a:ext cx="0" cy="0"/>
          <a:chOff x="0" y="0"/>
          <a:chExt cx="0" cy="0"/>
        </a:xfrm>
      </p:grpSpPr>
      <p:pic>
        <p:nvPicPr>
          <p:cNvPr id="182" name="Google Shape;182;p32">
            <a:hlinkClick r:id="rId2"/>
          </p:cNvPr>
          <p:cNvPicPr preferRelativeResize="0"/>
          <p:nvPr/>
        </p:nvPicPr>
        <p:blipFill rotWithShape="1">
          <a:blip r:embed="rId3">
            <a:alphaModFix/>
          </a:blip>
          <a:srcRect l="29909"/>
          <a:stretch/>
        </p:blipFill>
        <p:spPr>
          <a:xfrm>
            <a:off x="4518422" y="5297943"/>
            <a:ext cx="1299346" cy="142875"/>
          </a:xfrm>
          <a:prstGeom prst="rect">
            <a:avLst/>
          </a:prstGeom>
          <a:noFill/>
          <a:ln>
            <a:noFill/>
          </a:ln>
        </p:spPr>
      </p:pic>
      <p:sp>
        <p:nvSpPr>
          <p:cNvPr id="183" name="Google Shape;183;p32">
            <a:hlinkClick r:id="rId4"/>
          </p:cNvPr>
          <p:cNvSpPr txBox="1"/>
          <p:nvPr/>
        </p:nvSpPr>
        <p:spPr>
          <a:xfrm>
            <a:off x="3326232" y="5297943"/>
            <a:ext cx="2017973" cy="18466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72C"/>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9" r:id="rId5"/>
    <p:sldLayoutId id="2147483671"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3111295" y="390922"/>
            <a:ext cx="5177298" cy="191587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US" altLang="ko" sz="6000" dirty="0">
                <a:solidFill>
                  <a:schemeClr val="dk1"/>
                </a:solidFill>
                <a:latin typeface="Modak"/>
                <a:ea typeface="Modak"/>
                <a:cs typeface="Modak"/>
                <a:sym typeface="Modak"/>
              </a:rPr>
              <a:t>ABV Effect on Beer Ratings</a:t>
            </a:r>
            <a:endParaRPr lang="en-US" sz="6000" dirty="0">
              <a:solidFill>
                <a:schemeClr val="dk1"/>
              </a:solidFill>
              <a:latin typeface="Modak"/>
              <a:ea typeface="Modak"/>
              <a:cs typeface="Modak"/>
              <a:sym typeface="Modak"/>
            </a:endParaRPr>
          </a:p>
        </p:txBody>
      </p:sp>
      <p:sp>
        <p:nvSpPr>
          <p:cNvPr id="189" name="Google Shape;189;p33"/>
          <p:cNvSpPr txBox="1"/>
          <p:nvPr/>
        </p:nvSpPr>
        <p:spPr>
          <a:xfrm>
            <a:off x="3524249" y="2252817"/>
            <a:ext cx="4282563" cy="715580"/>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US" altLang="ko" sz="2100" dirty="0">
                <a:solidFill>
                  <a:schemeClr val="dk1"/>
                </a:solidFill>
                <a:latin typeface="Quicksand"/>
                <a:ea typeface="Quicksand"/>
                <a:cs typeface="Quicksand"/>
                <a:sym typeface="Quicksand"/>
              </a:rPr>
              <a:t>Moonsoo Kim, Saurabh </a:t>
            </a:r>
            <a:r>
              <a:rPr lang="en-US" altLang="ko" sz="2100" dirty="0" err="1">
                <a:solidFill>
                  <a:schemeClr val="dk1"/>
                </a:solidFill>
                <a:latin typeface="Quicksand"/>
                <a:ea typeface="Quicksand"/>
                <a:cs typeface="Quicksand"/>
                <a:sym typeface="Quicksand"/>
              </a:rPr>
              <a:t>Pattarkine</a:t>
            </a:r>
            <a:r>
              <a:rPr lang="en-US" altLang="ko" sz="2100" dirty="0">
                <a:solidFill>
                  <a:schemeClr val="dk1"/>
                </a:solidFill>
                <a:latin typeface="Quicksand"/>
                <a:ea typeface="Quicksand"/>
                <a:cs typeface="Quicksand"/>
                <a:sym typeface="Quicksand"/>
              </a:rPr>
              <a:t>, Ben Michaels</a:t>
            </a:r>
            <a:endParaRPr lang="en-US" sz="2100" dirty="0">
              <a:solidFill>
                <a:schemeClr val="dk1"/>
              </a:solidFill>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44"/>
          <p:cNvSpPr/>
          <p:nvPr/>
        </p:nvSpPr>
        <p:spPr>
          <a:xfrm>
            <a:off x="1388914" y="999620"/>
            <a:ext cx="6366172" cy="323619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To conclude, our study demonstrates a clear relationship between ABV and consumer ratings in the beer market. </a:t>
            </a:r>
          </a:p>
          <a:p>
            <a:pPr marL="0" marR="0" lvl="0" indent="0"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These insights are invaluable for breweries, offering guidance for product development and market strategy. </a:t>
            </a:r>
          </a:p>
          <a:p>
            <a:pPr marL="0" marR="0" lvl="0" indent="0" rtl="0">
              <a:spcBef>
                <a:spcPts val="0"/>
              </a:spcBef>
              <a:spcAft>
                <a:spcPts val="0"/>
              </a:spcAft>
              <a:buNone/>
            </a:pPr>
            <a:endParaRPr lang="en-US" altLang="ko" sz="1800" dirty="0">
              <a:solidFill>
                <a:schemeClr val="dk1"/>
              </a:solidFill>
              <a:latin typeface="Aharoni" panose="02010803020104030203" pitchFamily="2" charset="-79"/>
              <a:ea typeface="Modak"/>
              <a:cs typeface="Aharoni" panose="02010803020104030203" pitchFamily="2" charset="-79"/>
              <a:sym typeface="Modak"/>
            </a:endParaRPr>
          </a:p>
          <a:p>
            <a:pPr marL="0" marR="0" lvl="0" indent="0"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As we move forward, further research considering our study's limitations and exploring new variables will be essential in this dynamic market.</a:t>
            </a:r>
          </a:p>
        </p:txBody>
      </p:sp>
      <p:sp>
        <p:nvSpPr>
          <p:cNvPr id="2" name="Google Shape;188;p33">
            <a:extLst>
              <a:ext uri="{FF2B5EF4-FFF2-40B4-BE49-F238E27FC236}">
                <a16:creationId xmlns:a16="http://schemas.microsoft.com/office/drawing/2014/main" id="{B8613DDC-3A70-E1EB-2440-6286D82CAB46}"/>
              </a:ext>
            </a:extLst>
          </p:cNvPr>
          <p:cNvSpPr txBox="1"/>
          <p:nvPr/>
        </p:nvSpPr>
        <p:spPr>
          <a:xfrm>
            <a:off x="117985" y="143807"/>
            <a:ext cx="8180439"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Conclusion</a:t>
            </a:r>
          </a:p>
        </p:txBody>
      </p:sp>
    </p:spTree>
    <p:extLst>
      <p:ext uri="{BB962C8B-B14F-4D97-AF65-F5344CB8AC3E}">
        <p14:creationId xmlns:p14="http://schemas.microsoft.com/office/powerpoint/2010/main" val="189160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57"/>
          <p:cNvSpPr txBox="1"/>
          <p:nvPr/>
        </p:nvSpPr>
        <p:spPr>
          <a:xfrm>
            <a:off x="3962400" y="1862587"/>
            <a:ext cx="3524250"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5400" b="0">
                <a:solidFill>
                  <a:schemeClr val="dk1"/>
                </a:solidFill>
                <a:latin typeface="Modak"/>
                <a:ea typeface="Modak"/>
                <a:cs typeface="Modak"/>
                <a:sym typeface="Modak"/>
              </a:rPr>
              <a:t>Thanks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986284" y="464795"/>
            <a:ext cx="6688042" cy="3300873"/>
          </a:xfrm>
          <a:prstGeom prst="rect">
            <a:avLst/>
          </a:prstGeom>
          <a:noFill/>
          <a:ln>
            <a:noFill/>
          </a:ln>
        </p:spPr>
        <p:txBody>
          <a:bodyPr spcFirstLastPara="1" wrap="square" lIns="68575" tIns="34275" rIns="68575" bIns="34275" anchor="ctr" anchorCtr="0">
            <a:spAutoFit/>
          </a:bodyPr>
          <a:lstStyle/>
          <a:p>
            <a:pPr marL="342900" marR="0" lvl="0" indent="-342900" rtl="0">
              <a:spcBef>
                <a:spcPts val="0"/>
              </a:spcBef>
              <a:spcAft>
                <a:spcPts val="0"/>
              </a:spcAft>
              <a:buFont typeface="Arial" panose="020B0604020202020204" pitchFamily="34" charset="0"/>
              <a:buChar char="•"/>
            </a:pPr>
            <a:endParaRPr lang="en-US" altLang="ko" b="1" dirty="0">
              <a:solidFill>
                <a:schemeClr val="dk1"/>
              </a:solidFill>
              <a:latin typeface="Quicksand" panose="020B0604020202020204" charset="0"/>
              <a:ea typeface="Modak"/>
              <a:cs typeface="Aharoni" panose="02010803020104030203" pitchFamily="2" charset="-79"/>
              <a:sym typeface="Modak"/>
            </a:endParaRPr>
          </a:p>
          <a:p>
            <a:pPr marL="342900" marR="0" lvl="0" indent="-342900" rtl="0">
              <a:spcBef>
                <a:spcPts val="0"/>
              </a:spcBef>
              <a:spcAft>
                <a:spcPts val="0"/>
              </a:spcAft>
              <a:buFont typeface="Arial" panose="020B0604020202020204" pitchFamily="34" charset="0"/>
              <a:buChar char="•"/>
            </a:pPr>
            <a:r>
              <a:rPr lang="en-US" b="1" dirty="0"/>
              <a:t>Research Question: </a:t>
            </a:r>
            <a:r>
              <a:rPr lang="en-US" dirty="0"/>
              <a:t>How does the level of alcohol content (ABV) in beer influence its overall consumer review scores?</a:t>
            </a:r>
            <a:endParaRPr lang="en-US" altLang="ko" dirty="0">
              <a:solidFill>
                <a:schemeClr val="dk1"/>
              </a:solidFill>
              <a:latin typeface="Quicksand" panose="020B0604020202020204" charset="0"/>
              <a:ea typeface="Modak"/>
              <a:cs typeface="Aharoni" panose="02010803020104030203" pitchFamily="2" charset="-79"/>
              <a:sym typeface="Modak"/>
            </a:endParaRPr>
          </a:p>
          <a:p>
            <a:pPr marL="342900" marR="0" lvl="0" indent="-342900" rtl="0">
              <a:spcBef>
                <a:spcPts val="0"/>
              </a:spcBef>
              <a:spcAft>
                <a:spcPts val="0"/>
              </a:spcAft>
              <a:buFont typeface="Arial" panose="020B0604020202020204" pitchFamily="34" charset="0"/>
              <a:buChar char="•"/>
            </a:pPr>
            <a:endParaRPr lang="en-US" altLang="ko" b="1" dirty="0">
              <a:solidFill>
                <a:schemeClr val="dk1"/>
              </a:solidFill>
              <a:latin typeface="Quicksand" panose="020B0604020202020204" charset="0"/>
              <a:ea typeface="Modak"/>
              <a:cs typeface="Aharoni" panose="02010803020104030203" pitchFamily="2" charset="-79"/>
              <a:sym typeface="Modak"/>
            </a:endParaRPr>
          </a:p>
          <a:p>
            <a:pPr marL="342900" marR="0" lvl="0" indent="-342900" rtl="0">
              <a:spcBef>
                <a:spcPts val="0"/>
              </a:spcBef>
              <a:spcAft>
                <a:spcPts val="0"/>
              </a:spcAft>
              <a:buFont typeface="Arial" panose="020B0604020202020204" pitchFamily="34" charset="0"/>
              <a:buChar char="•"/>
            </a:pPr>
            <a:r>
              <a:rPr lang="en-US" altLang="ko" b="1" dirty="0">
                <a:solidFill>
                  <a:schemeClr val="dk1"/>
                </a:solidFill>
                <a:latin typeface="Quicksand" panose="020B0604020202020204" charset="0"/>
                <a:ea typeface="Modak"/>
                <a:cs typeface="Aharoni" panose="02010803020104030203" pitchFamily="2" charset="-79"/>
                <a:sym typeface="Modak"/>
              </a:rPr>
              <a:t>In 2022, the U.S. beer market was valued at $115 billion, with a significant 6% growth in craft beer.</a:t>
            </a:r>
          </a:p>
          <a:p>
            <a:pPr marR="0" lvl="0" rtl="0">
              <a:spcBef>
                <a:spcPts val="0"/>
              </a:spcBef>
              <a:spcAft>
                <a:spcPts val="0"/>
              </a:spcAft>
            </a:pPr>
            <a:endParaRPr lang="en-US" altLang="ko" b="1" dirty="0">
              <a:solidFill>
                <a:schemeClr val="dk1"/>
              </a:solidFill>
              <a:latin typeface="Quicksand" panose="020B0604020202020204" charset="0"/>
              <a:ea typeface="Modak"/>
              <a:cs typeface="Aharoni" panose="02010803020104030203" pitchFamily="2" charset="-79"/>
              <a:sym typeface="Modak"/>
            </a:endParaRPr>
          </a:p>
          <a:p>
            <a:pPr marL="342900" marR="0" lvl="0" indent="-342900" rtl="0">
              <a:spcBef>
                <a:spcPts val="0"/>
              </a:spcBef>
              <a:spcAft>
                <a:spcPts val="0"/>
              </a:spcAft>
              <a:buFont typeface="Arial" panose="020B0604020202020204" pitchFamily="34" charset="0"/>
              <a:buChar char="•"/>
            </a:pPr>
            <a:r>
              <a:rPr lang="en-US" b="1" dirty="0">
                <a:latin typeface="Quicksand" panose="020B0604020202020204" charset="0"/>
                <a:cs typeface="Aharoni" panose="02010803020104030203" pitchFamily="2" charset="-79"/>
              </a:rPr>
              <a:t>Despite a decline in overall beer consumption, craft beer's market share and production are on the rise.</a:t>
            </a:r>
          </a:p>
          <a:p>
            <a:pPr marR="0" lvl="0" rtl="0">
              <a:spcBef>
                <a:spcPts val="0"/>
              </a:spcBef>
              <a:spcAft>
                <a:spcPts val="0"/>
              </a:spcAft>
            </a:pPr>
            <a:endParaRPr lang="en-US" b="1" dirty="0">
              <a:latin typeface="Quicksand" panose="020B0604020202020204" charset="0"/>
              <a:cs typeface="Aharoni" panose="02010803020104030203" pitchFamily="2" charset="-79"/>
            </a:endParaRPr>
          </a:p>
          <a:p>
            <a:pPr marL="342900" marR="0" lvl="0" indent="-342900" rtl="0">
              <a:spcBef>
                <a:spcPts val="0"/>
              </a:spcBef>
              <a:spcAft>
                <a:spcPts val="0"/>
              </a:spcAft>
              <a:buFont typeface="Arial" panose="020B0604020202020204" pitchFamily="34" charset="0"/>
              <a:buChar char="•"/>
            </a:pPr>
            <a:r>
              <a:rPr lang="en-US" b="1" dirty="0">
                <a:latin typeface="Quicksand" panose="020B0604020202020204" charset="0"/>
                <a:cs typeface="Aharoni" panose="02010803020104030203" pitchFamily="2" charset="-79"/>
              </a:rPr>
              <a:t>Beer rating apps have shown to impact sales, with a positive correlation between ratings and sale prices.</a:t>
            </a:r>
          </a:p>
          <a:p>
            <a:pPr marR="0" lvl="0" rtl="0">
              <a:spcBef>
                <a:spcPts val="0"/>
              </a:spcBef>
              <a:spcAft>
                <a:spcPts val="0"/>
              </a:spcAft>
            </a:pPr>
            <a:endParaRPr lang="en-US" b="1" dirty="0">
              <a:latin typeface="Quicksand" panose="020B0604020202020204" charset="0"/>
              <a:cs typeface="Aharoni" panose="02010803020104030203" pitchFamily="2" charset="-79"/>
            </a:endParaRPr>
          </a:p>
          <a:p>
            <a:pPr marL="342900" marR="0" lvl="0" indent="-342900" rtl="0">
              <a:spcBef>
                <a:spcPts val="0"/>
              </a:spcBef>
              <a:spcAft>
                <a:spcPts val="0"/>
              </a:spcAft>
              <a:buFont typeface="Arial" panose="020B0604020202020204" pitchFamily="34" charset="0"/>
              <a:buChar char="•"/>
            </a:pPr>
            <a:r>
              <a:rPr lang="en-US" b="1" dirty="0">
                <a:solidFill>
                  <a:srgbClr val="FFFF00"/>
                </a:solidFill>
                <a:latin typeface="Quicksand" panose="020B0604020202020204" charset="0"/>
                <a:cs typeface="Aharoni" panose="02010803020104030203" pitchFamily="2" charset="-79"/>
              </a:rPr>
              <a:t>Objective</a:t>
            </a:r>
            <a:r>
              <a:rPr lang="en-US" b="1" dirty="0">
                <a:latin typeface="Quicksand" panose="020B0604020202020204" charset="0"/>
                <a:cs typeface="Aharoni" panose="02010803020104030203" pitchFamily="2" charset="-79"/>
              </a:rPr>
              <a:t>: To analyze the impact of ABV (Alcohol by Volume) on consumer beer ratings.</a:t>
            </a:r>
          </a:p>
        </p:txBody>
      </p:sp>
      <p:sp>
        <p:nvSpPr>
          <p:cNvPr id="3" name="Google Shape;188;p33">
            <a:extLst>
              <a:ext uri="{FF2B5EF4-FFF2-40B4-BE49-F238E27FC236}">
                <a16:creationId xmlns:a16="http://schemas.microsoft.com/office/drawing/2014/main" id="{F4F29CF3-CB64-CCDB-545E-83D777308C7F}"/>
              </a:ext>
            </a:extLst>
          </p:cNvPr>
          <p:cNvSpPr txBox="1"/>
          <p:nvPr/>
        </p:nvSpPr>
        <p:spPr>
          <a:xfrm>
            <a:off x="88490" y="69935"/>
            <a:ext cx="4149212"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4" name="Google Shape;204;p35"/>
          <p:cNvPicPr preferRelativeResize="0"/>
          <p:nvPr/>
        </p:nvPicPr>
        <p:blipFill rotWithShape="1">
          <a:blip r:embed="rId3">
            <a:alphaModFix/>
          </a:blip>
          <a:srcRect r="8689"/>
          <a:stretch/>
        </p:blipFill>
        <p:spPr>
          <a:xfrm>
            <a:off x="7656414" y="276146"/>
            <a:ext cx="1487586" cy="1522574"/>
          </a:xfrm>
          <a:prstGeom prst="rect">
            <a:avLst/>
          </a:prstGeom>
          <a:noFill/>
          <a:ln>
            <a:noFill/>
          </a:ln>
        </p:spPr>
      </p:pic>
      <p:pic>
        <p:nvPicPr>
          <p:cNvPr id="205" name="Google Shape;205;p35"/>
          <p:cNvPicPr preferRelativeResize="0"/>
          <p:nvPr/>
        </p:nvPicPr>
        <p:blipFill rotWithShape="1">
          <a:blip r:embed="rId4">
            <a:alphaModFix/>
          </a:blip>
          <a:srcRect b="20571"/>
          <a:stretch/>
        </p:blipFill>
        <p:spPr>
          <a:xfrm>
            <a:off x="7020686" y="2640577"/>
            <a:ext cx="1379521" cy="2502923"/>
          </a:xfrm>
          <a:prstGeom prst="rect">
            <a:avLst/>
          </a:prstGeom>
          <a:noFill/>
          <a:ln>
            <a:noFill/>
          </a:ln>
        </p:spPr>
      </p:pic>
      <p:sp>
        <p:nvSpPr>
          <p:cNvPr id="210" name="Google Shape;210;p35"/>
          <p:cNvSpPr txBox="1"/>
          <p:nvPr/>
        </p:nvSpPr>
        <p:spPr>
          <a:xfrm>
            <a:off x="278547" y="1138553"/>
            <a:ext cx="6742139" cy="3516317"/>
          </a:xfrm>
          <a:prstGeom prst="rect">
            <a:avLst/>
          </a:prstGeom>
          <a:noFill/>
          <a:ln>
            <a:noFill/>
          </a:ln>
        </p:spPr>
        <p:txBody>
          <a:bodyPr spcFirstLastPara="1" wrap="square" lIns="68575" tIns="34275" rIns="68575" bIns="34275" anchor="t" anchorCtr="0">
            <a:spAutoFit/>
          </a:bodyPr>
          <a:lstStyle/>
          <a:p>
            <a:pPr marL="285750" marR="0" lvl="0" indent="-285750" algn="just" rtl="0">
              <a:spcBef>
                <a:spcPts val="0"/>
              </a:spcBef>
              <a:spcAft>
                <a:spcPts val="0"/>
              </a:spcAft>
              <a:buFont typeface="Arial" panose="020B0604020202020204" pitchFamily="34" charset="0"/>
              <a:buChar char="•"/>
            </a:pPr>
            <a:r>
              <a:rPr lang="en-US" altLang="ko" sz="1400" b="1" dirty="0">
                <a:solidFill>
                  <a:schemeClr val="lt1"/>
                </a:solidFill>
                <a:latin typeface="Quicksand"/>
                <a:ea typeface="Quicksand"/>
                <a:cs typeface="Aharoni" panose="02010803020104030203" pitchFamily="2" charset="-79"/>
                <a:sym typeface="Quicksand"/>
              </a:rPr>
              <a:t>Data Origin: </a:t>
            </a:r>
            <a:r>
              <a:rPr lang="en-US" altLang="ko" b="1" dirty="0">
                <a:solidFill>
                  <a:schemeClr val="lt1"/>
                </a:solidFill>
                <a:latin typeface="Quicksand"/>
                <a:ea typeface="Quicksand"/>
                <a:cs typeface="Aharoni" panose="02010803020104030203" pitchFamily="2" charset="-79"/>
                <a:sym typeface="Quicksand"/>
              </a:rPr>
              <a:t>“</a:t>
            </a:r>
            <a:r>
              <a:rPr lang="en-US" altLang="ko" sz="1400" dirty="0">
                <a:solidFill>
                  <a:schemeClr val="lt1"/>
                </a:solidFill>
                <a:latin typeface="Quicksand"/>
                <a:ea typeface="Quicksand"/>
                <a:cs typeface="Aharoni" panose="02010803020104030203" pitchFamily="2" charset="-79"/>
                <a:sym typeface="Quicksand"/>
              </a:rPr>
              <a:t>Data sourced from </a:t>
            </a:r>
            <a:r>
              <a:rPr lang="en-US" altLang="ko" sz="1400" b="1" dirty="0">
                <a:solidFill>
                  <a:schemeClr val="lt1"/>
                </a:solidFill>
                <a:latin typeface="Quicksand"/>
                <a:ea typeface="Quicksand"/>
                <a:cs typeface="Aharoni" panose="02010803020104030203" pitchFamily="2" charset="-79"/>
                <a:sym typeface="Quicksand"/>
              </a:rPr>
              <a:t>Kaggle's 'Beer Profile and Rating Set'</a:t>
            </a:r>
            <a:r>
              <a:rPr lang="en-US" altLang="ko" sz="1400" dirty="0">
                <a:solidFill>
                  <a:schemeClr val="lt1"/>
                </a:solidFill>
                <a:latin typeface="Quicksand"/>
                <a:ea typeface="Quicksand"/>
                <a:cs typeface="Aharoni" panose="02010803020104030203" pitchFamily="2" charset="-79"/>
                <a:sym typeface="Quicksand"/>
              </a:rPr>
              <a:t>, including </a:t>
            </a:r>
            <a:r>
              <a:rPr lang="en-US" altLang="ko" sz="1400" b="1" dirty="0">
                <a:solidFill>
                  <a:schemeClr val="lt1"/>
                </a:solidFill>
                <a:latin typeface="Quicksand"/>
                <a:ea typeface="Quicksand"/>
                <a:cs typeface="Aharoni" panose="02010803020104030203" pitchFamily="2" charset="-79"/>
                <a:sym typeface="Quicksand"/>
              </a:rPr>
              <a:t>Beer Tasting Profiles Dataset by sp1222 </a:t>
            </a:r>
            <a:r>
              <a:rPr lang="en-US" altLang="ko" sz="1400" dirty="0">
                <a:solidFill>
                  <a:schemeClr val="lt1"/>
                </a:solidFill>
                <a:latin typeface="Quicksand"/>
                <a:ea typeface="Quicksand"/>
                <a:cs typeface="Aharoni" panose="02010803020104030203" pitchFamily="2" charset="-79"/>
                <a:sym typeface="Quicksand"/>
              </a:rPr>
              <a:t>and </a:t>
            </a:r>
            <a:r>
              <a:rPr lang="en-US" altLang="ko" sz="1400" b="1" dirty="0">
                <a:solidFill>
                  <a:schemeClr val="lt1"/>
                </a:solidFill>
                <a:latin typeface="Quicksand"/>
                <a:ea typeface="Quicksand"/>
                <a:cs typeface="Aharoni" panose="02010803020104030203" pitchFamily="2" charset="-79"/>
                <a:sym typeface="Quicksand"/>
              </a:rPr>
              <a:t>1.5 Million Beer Reviews by Tanya </a:t>
            </a:r>
            <a:r>
              <a:rPr lang="en-US" altLang="ko" sz="1400" b="1" dirty="0" err="1">
                <a:solidFill>
                  <a:schemeClr val="lt1"/>
                </a:solidFill>
                <a:latin typeface="Quicksand" panose="020B0604020202020204" charset="0"/>
                <a:ea typeface="Quicksand"/>
                <a:cs typeface="Aharoni" panose="02010803020104030203" pitchFamily="2" charset="-79"/>
                <a:sym typeface="Quicksand"/>
              </a:rPr>
              <a:t>Cashorali</a:t>
            </a:r>
            <a:r>
              <a:rPr lang="en-US" altLang="ko" sz="1400" dirty="0">
                <a:solidFill>
                  <a:schemeClr val="lt1"/>
                </a:solidFill>
                <a:latin typeface="Quicksand"/>
                <a:ea typeface="Quicksand"/>
                <a:cs typeface="Aharoni" panose="02010803020104030203" pitchFamily="2" charset="-79"/>
                <a:sym typeface="Quicksand"/>
              </a:rPr>
              <a:t>.”</a:t>
            </a:r>
          </a:p>
          <a:p>
            <a:pPr marR="0" lvl="0" algn="just" rtl="0">
              <a:spcBef>
                <a:spcPts val="0"/>
              </a:spcBef>
              <a:spcAft>
                <a:spcPts val="0"/>
              </a:spcAft>
            </a:pPr>
            <a:endParaRPr lang="en-US" altLang="ko" sz="1400" dirty="0">
              <a:solidFill>
                <a:schemeClr val="lt1"/>
              </a:solidFill>
              <a:latin typeface="Quicksand"/>
              <a:ea typeface="Quicksand"/>
              <a:cs typeface="Aharoni" panose="02010803020104030203" pitchFamily="2" charset="-79"/>
              <a:sym typeface="Quicksand"/>
            </a:endParaRPr>
          </a:p>
          <a:p>
            <a:pPr marL="285750" marR="0" lvl="0" indent="-285750" algn="just" rtl="0">
              <a:spcBef>
                <a:spcPts val="0"/>
              </a:spcBef>
              <a:spcAft>
                <a:spcPts val="0"/>
              </a:spcAft>
              <a:buFont typeface="Arial" panose="020B0604020202020204" pitchFamily="34" charset="0"/>
              <a:buChar char="•"/>
            </a:pPr>
            <a:r>
              <a:rPr lang="en-US" altLang="ko" sz="1400" b="1" dirty="0">
                <a:solidFill>
                  <a:schemeClr val="lt1"/>
                </a:solidFill>
                <a:latin typeface="Quicksand"/>
                <a:ea typeface="Quicksand"/>
                <a:cs typeface="Aharoni" panose="02010803020104030203" pitchFamily="2" charset="-79"/>
                <a:sym typeface="Quicksand"/>
              </a:rPr>
              <a:t>Observation Units: </a:t>
            </a:r>
            <a:r>
              <a:rPr lang="en-US" altLang="ko" sz="1400" dirty="0">
                <a:solidFill>
                  <a:schemeClr val="lt1"/>
                </a:solidFill>
                <a:latin typeface="Quicksand"/>
                <a:ea typeface="Quicksand"/>
                <a:cs typeface="Aharoni" panose="02010803020104030203" pitchFamily="2" charset="-79"/>
                <a:sym typeface="Quicksand"/>
              </a:rPr>
              <a:t>"Analysis focuses on unique beers, with information on </a:t>
            </a:r>
            <a:r>
              <a:rPr lang="en-US" altLang="ko" sz="1400" b="1" dirty="0">
                <a:solidFill>
                  <a:schemeClr val="lt1"/>
                </a:solidFill>
                <a:latin typeface="Quicksand"/>
                <a:ea typeface="Quicksand"/>
                <a:cs typeface="Aharoni" panose="02010803020104030203" pitchFamily="2" charset="-79"/>
                <a:sym typeface="Quicksand"/>
              </a:rPr>
              <a:t>ABV</a:t>
            </a:r>
            <a:r>
              <a:rPr lang="en-US" altLang="ko" sz="1400" dirty="0">
                <a:solidFill>
                  <a:schemeClr val="lt1"/>
                </a:solidFill>
                <a:latin typeface="Quicksand"/>
                <a:ea typeface="Quicksand"/>
                <a:cs typeface="Aharoni" panose="02010803020104030203" pitchFamily="2" charset="-79"/>
                <a:sym typeface="Quicksand"/>
              </a:rPr>
              <a:t>, </a:t>
            </a:r>
            <a:r>
              <a:rPr lang="en-US" altLang="ko" sz="1400" b="1" dirty="0">
                <a:solidFill>
                  <a:schemeClr val="lt1"/>
                </a:solidFill>
                <a:latin typeface="Quicksand"/>
                <a:ea typeface="Quicksand"/>
                <a:cs typeface="Aharoni" panose="02010803020104030203" pitchFamily="2" charset="-79"/>
                <a:sym typeface="Quicksand"/>
              </a:rPr>
              <a:t>style</a:t>
            </a:r>
            <a:r>
              <a:rPr lang="en-US" altLang="ko" sz="1400" dirty="0">
                <a:solidFill>
                  <a:schemeClr val="lt1"/>
                </a:solidFill>
                <a:latin typeface="Quicksand"/>
                <a:ea typeface="Quicksand"/>
                <a:cs typeface="Aharoni" panose="02010803020104030203" pitchFamily="2" charset="-79"/>
                <a:sym typeface="Quicksand"/>
              </a:rPr>
              <a:t>, </a:t>
            </a:r>
            <a:r>
              <a:rPr lang="en-US" altLang="ko" sz="1400" b="1" dirty="0">
                <a:solidFill>
                  <a:schemeClr val="lt1"/>
                </a:solidFill>
                <a:latin typeface="Quicksand"/>
                <a:ea typeface="Quicksand"/>
                <a:cs typeface="Aharoni" panose="02010803020104030203" pitchFamily="2" charset="-79"/>
                <a:sym typeface="Quicksand"/>
              </a:rPr>
              <a:t>brewery</a:t>
            </a:r>
            <a:r>
              <a:rPr lang="en-US" altLang="ko" sz="1400" dirty="0">
                <a:solidFill>
                  <a:schemeClr val="lt1"/>
                </a:solidFill>
                <a:latin typeface="Quicksand"/>
                <a:ea typeface="Quicksand"/>
                <a:cs typeface="Aharoni" panose="02010803020104030203" pitchFamily="2" charset="-79"/>
                <a:sym typeface="Quicksand"/>
              </a:rPr>
              <a:t>, and </a:t>
            </a:r>
            <a:r>
              <a:rPr lang="en-US" altLang="ko" sz="1400" b="1" dirty="0">
                <a:solidFill>
                  <a:schemeClr val="lt1"/>
                </a:solidFill>
                <a:latin typeface="Quicksand"/>
                <a:ea typeface="Quicksand"/>
                <a:cs typeface="Aharoni" panose="02010803020104030203" pitchFamily="2" charset="-79"/>
                <a:sym typeface="Quicksand"/>
              </a:rPr>
              <a:t>consumer ratings.“</a:t>
            </a:r>
          </a:p>
          <a:p>
            <a:pPr marL="285750" marR="0" lvl="0" indent="-285750" algn="just" rtl="0">
              <a:spcBef>
                <a:spcPts val="0"/>
              </a:spcBef>
              <a:spcAft>
                <a:spcPts val="0"/>
              </a:spcAft>
              <a:buFont typeface="Arial" panose="020B0604020202020204" pitchFamily="34" charset="0"/>
              <a:buChar char="•"/>
            </a:pPr>
            <a:endParaRPr lang="en-US" altLang="ko" b="1" dirty="0">
              <a:solidFill>
                <a:schemeClr val="lt1"/>
              </a:solidFill>
              <a:latin typeface="Quicksand"/>
              <a:ea typeface="Quicksand"/>
              <a:cs typeface="Aharoni" panose="02010803020104030203" pitchFamily="2" charset="-79"/>
              <a:sym typeface="Quicksand"/>
            </a:endParaRPr>
          </a:p>
          <a:p>
            <a:pPr marL="285750" marR="0" lvl="0" indent="-285750" algn="just" rtl="0">
              <a:spcBef>
                <a:spcPts val="0"/>
              </a:spcBef>
              <a:spcAft>
                <a:spcPts val="0"/>
              </a:spcAft>
              <a:buFont typeface="Arial" panose="020B0604020202020204" pitchFamily="34" charset="0"/>
              <a:buChar char="•"/>
            </a:pPr>
            <a:r>
              <a:rPr lang="en-US" altLang="ko" sz="1400" b="1" dirty="0">
                <a:solidFill>
                  <a:schemeClr val="lt1"/>
                </a:solidFill>
                <a:latin typeface="Quicksand"/>
                <a:ea typeface="Quicksand"/>
                <a:cs typeface="Aharoni" panose="02010803020104030203" pitchFamily="2" charset="-79"/>
                <a:sym typeface="Quicksand"/>
              </a:rPr>
              <a:t>Key Variables:</a:t>
            </a:r>
          </a:p>
          <a:p>
            <a:pPr lvl="6" algn="just"/>
            <a:r>
              <a:rPr lang="en-US" altLang="ko" dirty="0">
                <a:solidFill>
                  <a:schemeClr val="lt1"/>
                </a:solidFill>
                <a:latin typeface="Quicksand"/>
                <a:ea typeface="Quicksand"/>
                <a:cs typeface="Aharoni" panose="02010803020104030203" pitchFamily="2" charset="-79"/>
                <a:sym typeface="Quicksand"/>
              </a:rPr>
              <a:t>      - </a:t>
            </a:r>
            <a:r>
              <a:rPr lang="en-US" altLang="ko" b="1" dirty="0">
                <a:solidFill>
                  <a:schemeClr val="lt1"/>
                </a:solidFill>
                <a:latin typeface="Quicksand"/>
                <a:ea typeface="Quicksand"/>
                <a:cs typeface="Aharoni" panose="02010803020104030203" pitchFamily="2" charset="-79"/>
                <a:sym typeface="Quicksand"/>
              </a:rPr>
              <a:t>Independent Variable (X): </a:t>
            </a:r>
            <a:r>
              <a:rPr lang="en-US" altLang="ko" dirty="0">
                <a:solidFill>
                  <a:schemeClr val="lt1"/>
                </a:solidFill>
                <a:latin typeface="Quicksand"/>
                <a:ea typeface="Quicksand"/>
                <a:cs typeface="Aharoni" panose="02010803020104030203" pitchFamily="2" charset="-79"/>
                <a:sym typeface="Quicksand"/>
              </a:rPr>
              <a:t>ABV of beer.</a:t>
            </a:r>
          </a:p>
          <a:p>
            <a:pPr lvl="6" algn="just"/>
            <a:r>
              <a:rPr lang="en-US" altLang="ko" dirty="0">
                <a:solidFill>
                  <a:schemeClr val="lt1"/>
                </a:solidFill>
                <a:latin typeface="Quicksand"/>
                <a:ea typeface="Quicksand"/>
                <a:cs typeface="Aharoni" panose="02010803020104030203" pitchFamily="2" charset="-79"/>
                <a:sym typeface="Quicksand"/>
              </a:rPr>
              <a:t>      - </a:t>
            </a:r>
            <a:r>
              <a:rPr lang="en-US" altLang="ko" b="1" dirty="0">
                <a:solidFill>
                  <a:schemeClr val="lt1"/>
                </a:solidFill>
                <a:latin typeface="Quicksand"/>
                <a:ea typeface="Quicksand"/>
                <a:cs typeface="Aharoni" panose="02010803020104030203" pitchFamily="2" charset="-79"/>
                <a:sym typeface="Quicksand"/>
              </a:rPr>
              <a:t>Dependent Variable (Y): </a:t>
            </a:r>
            <a:r>
              <a:rPr lang="en-US" altLang="ko" dirty="0">
                <a:solidFill>
                  <a:schemeClr val="lt1"/>
                </a:solidFill>
                <a:latin typeface="Quicksand"/>
                <a:ea typeface="Quicksand"/>
                <a:cs typeface="Aharoni" panose="02010803020104030203" pitchFamily="2" charset="-79"/>
                <a:sym typeface="Quicksand"/>
              </a:rPr>
              <a:t>Overall consumer review score.</a:t>
            </a:r>
          </a:p>
          <a:p>
            <a:pPr marR="0" lvl="0" algn="just" rtl="0">
              <a:spcBef>
                <a:spcPts val="0"/>
              </a:spcBef>
              <a:spcAft>
                <a:spcPts val="0"/>
              </a:spcAft>
            </a:pPr>
            <a:endParaRPr lang="en-US" altLang="ko" sz="1400" dirty="0">
              <a:solidFill>
                <a:schemeClr val="lt1"/>
              </a:solidFill>
              <a:latin typeface="Quicksand"/>
              <a:ea typeface="Quicksand"/>
              <a:cs typeface="Aharoni" panose="02010803020104030203" pitchFamily="2" charset="-79"/>
              <a:sym typeface="Quicksand"/>
            </a:endParaRPr>
          </a:p>
          <a:p>
            <a:pPr marL="285750" marR="0" lvl="0" indent="-285750" algn="just" rtl="0">
              <a:spcBef>
                <a:spcPts val="0"/>
              </a:spcBef>
              <a:spcAft>
                <a:spcPts val="0"/>
              </a:spcAft>
              <a:buFont typeface="Arial" panose="020B0604020202020204" pitchFamily="34" charset="0"/>
              <a:buChar char="•"/>
            </a:pPr>
            <a:r>
              <a:rPr lang="en-US" altLang="ko" sz="1400" b="1" dirty="0">
                <a:solidFill>
                  <a:schemeClr val="lt1"/>
                </a:solidFill>
                <a:latin typeface="Quicksand"/>
                <a:ea typeface="Quicksand"/>
                <a:cs typeface="Aharoni" panose="02010803020104030203" pitchFamily="2" charset="-79"/>
                <a:sym typeface="Quicksand"/>
              </a:rPr>
              <a:t>Sampling Method: </a:t>
            </a:r>
            <a:r>
              <a:rPr lang="en-US" altLang="ko" sz="1400" dirty="0">
                <a:solidFill>
                  <a:schemeClr val="lt1"/>
                </a:solidFill>
                <a:latin typeface="Quicksand"/>
                <a:ea typeface="Quicksand"/>
                <a:cs typeface="Aharoni" panose="02010803020104030203" pitchFamily="2" charset="-79"/>
                <a:sym typeface="Quicksand"/>
              </a:rPr>
              <a:t>"A 30% subsample was used for exploration and model building. The rest, totaling 2238 beers, formed the basis for our statistics.“</a:t>
            </a:r>
          </a:p>
          <a:p>
            <a:pPr marR="0" lvl="0" algn="just" rtl="0">
              <a:spcBef>
                <a:spcPts val="0"/>
              </a:spcBef>
              <a:spcAft>
                <a:spcPts val="0"/>
              </a:spcAft>
            </a:pPr>
            <a:endParaRPr lang="en-US" altLang="ko" sz="1400" dirty="0">
              <a:solidFill>
                <a:schemeClr val="lt1"/>
              </a:solidFill>
              <a:latin typeface="Quicksand"/>
              <a:ea typeface="Quicksand"/>
              <a:cs typeface="Aharoni" panose="02010803020104030203" pitchFamily="2" charset="-79"/>
              <a:sym typeface="Quicksand"/>
            </a:endParaRPr>
          </a:p>
          <a:p>
            <a:pPr marL="285750" marR="0" lvl="0" indent="-285750" algn="just" rtl="0">
              <a:spcBef>
                <a:spcPts val="0"/>
              </a:spcBef>
              <a:spcAft>
                <a:spcPts val="0"/>
              </a:spcAft>
              <a:buFont typeface="Arial" panose="020B0604020202020204" pitchFamily="34" charset="0"/>
              <a:buChar char="•"/>
            </a:pPr>
            <a:r>
              <a:rPr lang="en-US" altLang="ko" sz="1400" b="1" dirty="0">
                <a:solidFill>
                  <a:schemeClr val="lt1"/>
                </a:solidFill>
                <a:latin typeface="Quicksand"/>
                <a:ea typeface="Quicksand"/>
                <a:cs typeface="Aharoni" panose="02010803020104030203" pitchFamily="2" charset="-79"/>
                <a:sym typeface="Quicksand"/>
              </a:rPr>
              <a:t>ABV Threshold:</a:t>
            </a:r>
            <a:r>
              <a:rPr lang="en-US" altLang="ko" sz="1400" dirty="0">
                <a:solidFill>
                  <a:schemeClr val="lt1"/>
                </a:solidFill>
                <a:latin typeface="Quicksand"/>
                <a:ea typeface="Quicksand"/>
                <a:cs typeface="Aharoni" panose="02010803020104030203" pitchFamily="2" charset="-79"/>
                <a:sym typeface="Quicksand"/>
              </a:rPr>
              <a:t> "Excluded beers with ABVs over 15% due to brewing constraints and different processes required for high ABV beers."</a:t>
            </a:r>
            <a:endParaRPr lang="en-US" sz="1400" dirty="0">
              <a:solidFill>
                <a:schemeClr val="lt1"/>
              </a:solidFill>
              <a:latin typeface="Quicksand"/>
              <a:ea typeface="Quicksand"/>
              <a:cs typeface="Aharoni" panose="02010803020104030203" pitchFamily="2" charset="-79"/>
              <a:sym typeface="Quicksand"/>
            </a:endParaRPr>
          </a:p>
        </p:txBody>
      </p:sp>
      <p:sp>
        <p:nvSpPr>
          <p:cNvPr id="2" name="Google Shape;188;p33">
            <a:extLst>
              <a:ext uri="{FF2B5EF4-FFF2-40B4-BE49-F238E27FC236}">
                <a16:creationId xmlns:a16="http://schemas.microsoft.com/office/drawing/2014/main" id="{616A80A7-648A-982D-CD52-B50A579664CB}"/>
              </a:ext>
            </a:extLst>
          </p:cNvPr>
          <p:cNvSpPr txBox="1"/>
          <p:nvPr/>
        </p:nvSpPr>
        <p:spPr>
          <a:xfrm>
            <a:off x="88490" y="69935"/>
            <a:ext cx="5619136"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Data and Methodology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54"/>
        <p:cNvGrpSpPr/>
        <p:nvPr/>
      </p:nvGrpSpPr>
      <p:grpSpPr>
        <a:xfrm>
          <a:off x="0" y="0"/>
          <a:ext cx="0" cy="0"/>
          <a:chOff x="0" y="0"/>
          <a:chExt cx="0" cy="0"/>
        </a:xfrm>
      </p:grpSpPr>
      <p:sp>
        <p:nvSpPr>
          <p:cNvPr id="356" name="Google Shape;356;p47"/>
          <p:cNvSpPr/>
          <p:nvPr/>
        </p:nvSpPr>
        <p:spPr>
          <a:xfrm>
            <a:off x="483232" y="2962808"/>
            <a:ext cx="2516170" cy="109027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2100" dirty="0">
                <a:solidFill>
                  <a:schemeClr val="lt1"/>
                </a:solidFill>
                <a:latin typeface="Aharoni" panose="02010803020104030203" pitchFamily="2" charset="-79"/>
                <a:ea typeface="Modak"/>
                <a:cs typeface="Aharoni" panose="02010803020104030203" pitchFamily="2" charset="-79"/>
                <a:sym typeface="Modak"/>
              </a:rPr>
              <a:t>ABV vs Overall Review</a:t>
            </a:r>
            <a:endParaRPr lang="da-DK" sz="2100" dirty="0">
              <a:solidFill>
                <a:schemeClr val="lt1"/>
              </a:solidFill>
              <a:latin typeface="Aharoni" panose="02010803020104030203" pitchFamily="2" charset="-79"/>
              <a:ea typeface="Modak"/>
              <a:cs typeface="Aharoni" panose="02010803020104030203" pitchFamily="2" charset="-79"/>
              <a:sym typeface="Modak"/>
            </a:endParaRPr>
          </a:p>
        </p:txBody>
      </p:sp>
      <p:sp>
        <p:nvSpPr>
          <p:cNvPr id="365" name="Google Shape;365;p47"/>
          <p:cNvSpPr/>
          <p:nvPr/>
        </p:nvSpPr>
        <p:spPr>
          <a:xfrm>
            <a:off x="6201417" y="2962808"/>
            <a:ext cx="2321433" cy="71558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2100" dirty="0">
                <a:solidFill>
                  <a:schemeClr val="lt1"/>
                </a:solidFill>
                <a:latin typeface="Aharoni" panose="02010803020104030203" pitchFamily="2" charset="-79"/>
                <a:ea typeface="Modak"/>
                <a:cs typeface="Aharoni" panose="02010803020104030203" pitchFamily="2" charset="-79"/>
                <a:sym typeface="Modak"/>
              </a:rPr>
              <a:t>Comparative Model Analysis </a:t>
            </a:r>
            <a:endParaRPr lang="en-US" sz="2100" dirty="0">
              <a:solidFill>
                <a:schemeClr val="lt1"/>
              </a:solidFill>
              <a:latin typeface="Aharoni" panose="02010803020104030203" pitchFamily="2" charset="-79"/>
              <a:ea typeface="Modak"/>
              <a:cs typeface="Aharoni" panose="02010803020104030203" pitchFamily="2" charset="-79"/>
              <a:sym typeface="Modak"/>
            </a:endParaRPr>
          </a:p>
        </p:txBody>
      </p:sp>
      <p:sp>
        <p:nvSpPr>
          <p:cNvPr id="377" name="Google Shape;377;p47"/>
          <p:cNvSpPr/>
          <p:nvPr/>
        </p:nvSpPr>
        <p:spPr>
          <a:xfrm>
            <a:off x="3314412" y="2962808"/>
            <a:ext cx="2321433" cy="71558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2100" dirty="0">
                <a:solidFill>
                  <a:schemeClr val="lt1"/>
                </a:solidFill>
                <a:latin typeface="Aharoni" panose="02010803020104030203" pitchFamily="2" charset="-79"/>
                <a:ea typeface="Modak"/>
                <a:cs typeface="Aharoni" panose="02010803020104030203" pitchFamily="2" charset="-79"/>
                <a:sym typeface="Modak"/>
              </a:rPr>
              <a:t>Correlation Analysis</a:t>
            </a:r>
            <a:endParaRPr lang="en-US" sz="2100" dirty="0">
              <a:solidFill>
                <a:schemeClr val="lt1"/>
              </a:solidFill>
              <a:latin typeface="Aharoni" panose="02010803020104030203" pitchFamily="2" charset="-79"/>
              <a:ea typeface="Modak"/>
              <a:cs typeface="Aharoni" panose="02010803020104030203" pitchFamily="2" charset="-79"/>
              <a:sym typeface="Modak"/>
            </a:endParaRPr>
          </a:p>
        </p:txBody>
      </p:sp>
      <p:sp>
        <p:nvSpPr>
          <p:cNvPr id="2" name="Google Shape;188;p33">
            <a:extLst>
              <a:ext uri="{FF2B5EF4-FFF2-40B4-BE49-F238E27FC236}">
                <a16:creationId xmlns:a16="http://schemas.microsoft.com/office/drawing/2014/main" id="{F6D8DBD3-A9D7-1A58-143E-21E1C2C47EC0}"/>
              </a:ext>
            </a:extLst>
          </p:cNvPr>
          <p:cNvSpPr txBox="1"/>
          <p:nvPr/>
        </p:nvSpPr>
        <p:spPr>
          <a:xfrm>
            <a:off x="88490" y="69935"/>
            <a:ext cx="5619136"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Visual Analysis</a:t>
            </a:r>
          </a:p>
        </p:txBody>
      </p:sp>
      <p:pic>
        <p:nvPicPr>
          <p:cNvPr id="8" name="Picture 7">
            <a:extLst>
              <a:ext uri="{FF2B5EF4-FFF2-40B4-BE49-F238E27FC236}">
                <a16:creationId xmlns:a16="http://schemas.microsoft.com/office/drawing/2014/main" id="{ED4DFF04-7E7B-3096-D657-60BEF774B498}"/>
              </a:ext>
            </a:extLst>
          </p:cNvPr>
          <p:cNvPicPr>
            <a:picLocks noChangeAspect="1"/>
          </p:cNvPicPr>
          <p:nvPr/>
        </p:nvPicPr>
        <p:blipFill>
          <a:blip r:embed="rId3"/>
          <a:stretch>
            <a:fillRect/>
          </a:stretch>
        </p:blipFill>
        <p:spPr>
          <a:xfrm>
            <a:off x="4776478" y="611470"/>
            <a:ext cx="3849611" cy="2164065"/>
          </a:xfrm>
          <a:prstGeom prst="rect">
            <a:avLst/>
          </a:prstGeom>
        </p:spPr>
      </p:pic>
      <p:pic>
        <p:nvPicPr>
          <p:cNvPr id="9" name="Picture 8">
            <a:extLst>
              <a:ext uri="{FF2B5EF4-FFF2-40B4-BE49-F238E27FC236}">
                <a16:creationId xmlns:a16="http://schemas.microsoft.com/office/drawing/2014/main" id="{4005A707-9561-CDC4-5BFF-A11ADF4E0379}"/>
              </a:ext>
            </a:extLst>
          </p:cNvPr>
          <p:cNvPicPr>
            <a:picLocks noChangeAspect="1"/>
          </p:cNvPicPr>
          <p:nvPr/>
        </p:nvPicPr>
        <p:blipFill>
          <a:blip r:embed="rId4"/>
          <a:stretch>
            <a:fillRect/>
          </a:stretch>
        </p:blipFill>
        <p:spPr>
          <a:xfrm>
            <a:off x="3314412" y="1338667"/>
            <a:ext cx="2393214" cy="1442576"/>
          </a:xfrm>
          <a:prstGeom prst="rect">
            <a:avLst/>
          </a:prstGeom>
        </p:spPr>
      </p:pic>
      <p:pic>
        <p:nvPicPr>
          <p:cNvPr id="10" name="Picture 9">
            <a:extLst>
              <a:ext uri="{FF2B5EF4-FFF2-40B4-BE49-F238E27FC236}">
                <a16:creationId xmlns:a16="http://schemas.microsoft.com/office/drawing/2014/main" id="{616DAB6D-422F-4A5E-1FC3-FD95D43DBAE8}"/>
              </a:ext>
            </a:extLst>
          </p:cNvPr>
          <p:cNvPicPr>
            <a:picLocks noChangeAspect="1"/>
          </p:cNvPicPr>
          <p:nvPr/>
        </p:nvPicPr>
        <p:blipFill>
          <a:blip r:embed="rId5"/>
          <a:stretch>
            <a:fillRect/>
          </a:stretch>
        </p:blipFill>
        <p:spPr>
          <a:xfrm>
            <a:off x="556439" y="1332960"/>
            <a:ext cx="2342181" cy="1442575"/>
          </a:xfrm>
          <a:prstGeom prst="rect">
            <a:avLst/>
          </a:prstGeom>
        </p:spPr>
      </p:pic>
    </p:spTree>
    <p:extLst>
      <p:ext uri="{BB962C8B-B14F-4D97-AF65-F5344CB8AC3E}">
        <p14:creationId xmlns:p14="http://schemas.microsoft.com/office/powerpoint/2010/main" val="112562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 name="Google Shape;188;p33">
            <a:extLst>
              <a:ext uri="{FF2B5EF4-FFF2-40B4-BE49-F238E27FC236}">
                <a16:creationId xmlns:a16="http://schemas.microsoft.com/office/drawing/2014/main" id="{2F1462FF-57C4-D3E9-7179-224624BB4330}"/>
              </a:ext>
            </a:extLst>
          </p:cNvPr>
          <p:cNvSpPr txBox="1"/>
          <p:nvPr/>
        </p:nvSpPr>
        <p:spPr>
          <a:xfrm>
            <a:off x="98322" y="168388"/>
            <a:ext cx="8180439"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ABV vs Overall Review</a:t>
            </a:r>
          </a:p>
        </p:txBody>
      </p:sp>
      <p:pic>
        <p:nvPicPr>
          <p:cNvPr id="11" name="Picture 10">
            <a:extLst>
              <a:ext uri="{FF2B5EF4-FFF2-40B4-BE49-F238E27FC236}">
                <a16:creationId xmlns:a16="http://schemas.microsoft.com/office/drawing/2014/main" id="{724FCC7A-3621-A358-01BB-E0A9751576EC}"/>
              </a:ext>
            </a:extLst>
          </p:cNvPr>
          <p:cNvPicPr>
            <a:picLocks noChangeAspect="1"/>
          </p:cNvPicPr>
          <p:nvPr/>
        </p:nvPicPr>
        <p:blipFill>
          <a:blip r:embed="rId3"/>
          <a:stretch>
            <a:fillRect/>
          </a:stretch>
        </p:blipFill>
        <p:spPr>
          <a:xfrm>
            <a:off x="1757050" y="1535549"/>
            <a:ext cx="5523970" cy="29691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 name="Google Shape;188;p33">
            <a:extLst>
              <a:ext uri="{FF2B5EF4-FFF2-40B4-BE49-F238E27FC236}">
                <a16:creationId xmlns:a16="http://schemas.microsoft.com/office/drawing/2014/main" id="{2F1462FF-57C4-D3E9-7179-224624BB4330}"/>
              </a:ext>
            </a:extLst>
          </p:cNvPr>
          <p:cNvSpPr txBox="1"/>
          <p:nvPr/>
        </p:nvSpPr>
        <p:spPr>
          <a:xfrm>
            <a:off x="93405" y="173304"/>
            <a:ext cx="8180439"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Correlation with Overall Review</a:t>
            </a:r>
          </a:p>
        </p:txBody>
      </p:sp>
      <p:pic>
        <p:nvPicPr>
          <p:cNvPr id="8" name="Picture 7">
            <a:extLst>
              <a:ext uri="{FF2B5EF4-FFF2-40B4-BE49-F238E27FC236}">
                <a16:creationId xmlns:a16="http://schemas.microsoft.com/office/drawing/2014/main" id="{341AA4A4-3683-0D64-A2F0-1D543362173C}"/>
              </a:ext>
            </a:extLst>
          </p:cNvPr>
          <p:cNvPicPr>
            <a:picLocks noChangeAspect="1"/>
          </p:cNvPicPr>
          <p:nvPr/>
        </p:nvPicPr>
        <p:blipFill>
          <a:blip r:embed="rId3"/>
          <a:stretch>
            <a:fillRect/>
          </a:stretch>
        </p:blipFill>
        <p:spPr>
          <a:xfrm>
            <a:off x="1830836" y="1291857"/>
            <a:ext cx="5276802" cy="3180738"/>
          </a:xfrm>
          <a:prstGeom prst="rect">
            <a:avLst/>
          </a:prstGeom>
        </p:spPr>
      </p:pic>
    </p:spTree>
    <p:extLst>
      <p:ext uri="{BB962C8B-B14F-4D97-AF65-F5344CB8AC3E}">
        <p14:creationId xmlns:p14="http://schemas.microsoft.com/office/powerpoint/2010/main" val="110902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 name="Google Shape;188;p33">
            <a:extLst>
              <a:ext uri="{FF2B5EF4-FFF2-40B4-BE49-F238E27FC236}">
                <a16:creationId xmlns:a16="http://schemas.microsoft.com/office/drawing/2014/main" id="{2F1462FF-57C4-D3E9-7179-224624BB4330}"/>
              </a:ext>
            </a:extLst>
          </p:cNvPr>
          <p:cNvSpPr txBox="1"/>
          <p:nvPr/>
        </p:nvSpPr>
        <p:spPr>
          <a:xfrm>
            <a:off x="118389" y="100374"/>
            <a:ext cx="8180439" cy="1300326"/>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Model Comparison using ANOVA and AIC</a:t>
            </a:r>
          </a:p>
        </p:txBody>
      </p:sp>
      <p:pic>
        <p:nvPicPr>
          <p:cNvPr id="14" name="Picture 13">
            <a:extLst>
              <a:ext uri="{FF2B5EF4-FFF2-40B4-BE49-F238E27FC236}">
                <a16:creationId xmlns:a16="http://schemas.microsoft.com/office/drawing/2014/main" id="{848FF2B9-3090-6BBE-A7ED-E3E11E6E7262}"/>
              </a:ext>
            </a:extLst>
          </p:cNvPr>
          <p:cNvPicPr>
            <a:picLocks noChangeAspect="1"/>
          </p:cNvPicPr>
          <p:nvPr/>
        </p:nvPicPr>
        <p:blipFill>
          <a:blip r:embed="rId3"/>
          <a:stretch>
            <a:fillRect/>
          </a:stretch>
        </p:blipFill>
        <p:spPr>
          <a:xfrm>
            <a:off x="-960625" y="572314"/>
            <a:ext cx="8101921" cy="3687694"/>
          </a:xfrm>
          <a:prstGeom prst="rect">
            <a:avLst/>
          </a:prstGeom>
        </p:spPr>
      </p:pic>
    </p:spTree>
    <p:extLst>
      <p:ext uri="{BB962C8B-B14F-4D97-AF65-F5344CB8AC3E}">
        <p14:creationId xmlns:p14="http://schemas.microsoft.com/office/powerpoint/2010/main" val="36343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 name="Google Shape;188;p33">
            <a:extLst>
              <a:ext uri="{FF2B5EF4-FFF2-40B4-BE49-F238E27FC236}">
                <a16:creationId xmlns:a16="http://schemas.microsoft.com/office/drawing/2014/main" id="{2F1462FF-57C4-D3E9-7179-224624BB4330}"/>
              </a:ext>
            </a:extLst>
          </p:cNvPr>
          <p:cNvSpPr txBox="1"/>
          <p:nvPr/>
        </p:nvSpPr>
        <p:spPr>
          <a:xfrm>
            <a:off x="156964" y="98396"/>
            <a:ext cx="8180439" cy="1300326"/>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Results and </a:t>
            </a:r>
          </a:p>
          <a:p>
            <a:pPr marL="0" marR="0" lvl="0" indent="0" rtl="0">
              <a:spcBef>
                <a:spcPts val="0"/>
              </a:spcBef>
              <a:spcAft>
                <a:spcPts val="0"/>
              </a:spcAft>
              <a:buNone/>
            </a:pPr>
            <a:r>
              <a:rPr lang="en-US" sz="4000" dirty="0">
                <a:solidFill>
                  <a:schemeClr val="dk1"/>
                </a:solidFill>
                <a:latin typeface="Modak"/>
                <a:ea typeface="Modak"/>
                <a:cs typeface="Modak"/>
                <a:sym typeface="Modak"/>
              </a:rPr>
              <a:t>Analysis </a:t>
            </a:r>
          </a:p>
        </p:txBody>
      </p:sp>
      <p:pic>
        <p:nvPicPr>
          <p:cNvPr id="4" name="Picture 3">
            <a:extLst>
              <a:ext uri="{FF2B5EF4-FFF2-40B4-BE49-F238E27FC236}">
                <a16:creationId xmlns:a16="http://schemas.microsoft.com/office/drawing/2014/main" id="{3FD3B9E3-08B1-E4DD-A136-21BCE7E56F00}"/>
              </a:ext>
            </a:extLst>
          </p:cNvPr>
          <p:cNvPicPr>
            <a:picLocks noChangeAspect="1"/>
          </p:cNvPicPr>
          <p:nvPr/>
        </p:nvPicPr>
        <p:blipFill>
          <a:blip r:embed="rId3"/>
          <a:stretch>
            <a:fillRect/>
          </a:stretch>
        </p:blipFill>
        <p:spPr>
          <a:xfrm>
            <a:off x="3676201" y="348233"/>
            <a:ext cx="3520799" cy="4537917"/>
          </a:xfrm>
          <a:prstGeom prst="rect">
            <a:avLst/>
          </a:prstGeom>
        </p:spPr>
      </p:pic>
    </p:spTree>
    <p:extLst>
      <p:ext uri="{BB962C8B-B14F-4D97-AF65-F5344CB8AC3E}">
        <p14:creationId xmlns:p14="http://schemas.microsoft.com/office/powerpoint/2010/main" val="302531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44"/>
          <p:cNvSpPr/>
          <p:nvPr/>
        </p:nvSpPr>
        <p:spPr>
          <a:xfrm>
            <a:off x="1128910" y="1445737"/>
            <a:ext cx="3023990"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Potential geographic clustering effects.</a:t>
            </a:r>
            <a:endParaRPr lang="en-US" sz="1100" dirty="0">
              <a:latin typeface="Aharoni" panose="02010803020104030203" pitchFamily="2" charset="-79"/>
              <a:cs typeface="Aharoni" panose="02010803020104030203" pitchFamily="2" charset="-79"/>
            </a:endParaRPr>
          </a:p>
        </p:txBody>
      </p:sp>
      <p:sp>
        <p:nvSpPr>
          <p:cNvPr id="325" name="Google Shape;325;p44"/>
          <p:cNvSpPr/>
          <p:nvPr/>
        </p:nvSpPr>
        <p:spPr>
          <a:xfrm>
            <a:off x="1128910" y="2934557"/>
            <a:ext cx="3023990"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Need for updated data reflecting current trends.</a:t>
            </a:r>
          </a:p>
        </p:txBody>
      </p:sp>
      <p:sp>
        <p:nvSpPr>
          <p:cNvPr id="327" name="Google Shape;327;p44"/>
          <p:cNvSpPr/>
          <p:nvPr/>
        </p:nvSpPr>
        <p:spPr>
          <a:xfrm>
            <a:off x="4991101" y="1445737"/>
            <a:ext cx="3023990"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Influence of prior reviews and time-based effects of ethanol.</a:t>
            </a:r>
          </a:p>
        </p:txBody>
      </p:sp>
      <p:sp>
        <p:nvSpPr>
          <p:cNvPr id="329" name="Google Shape;329;p44"/>
          <p:cNvSpPr/>
          <p:nvPr/>
        </p:nvSpPr>
        <p:spPr>
          <a:xfrm>
            <a:off x="4991101" y="2934557"/>
            <a:ext cx="3023990" cy="34624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altLang="ko" sz="1800" dirty="0">
                <a:solidFill>
                  <a:schemeClr val="dk1"/>
                </a:solidFill>
                <a:latin typeface="Aharoni" panose="02010803020104030203" pitchFamily="2" charset="-79"/>
                <a:ea typeface="Modak"/>
                <a:cs typeface="Aharoni" panose="02010803020104030203" pitchFamily="2" charset="-79"/>
                <a:sym typeface="Modak"/>
              </a:rPr>
              <a:t>Omitted variables like marketing, bottle design, hype, or tradition.</a:t>
            </a:r>
          </a:p>
        </p:txBody>
      </p:sp>
      <p:sp>
        <p:nvSpPr>
          <p:cNvPr id="2" name="Google Shape;188;p33">
            <a:extLst>
              <a:ext uri="{FF2B5EF4-FFF2-40B4-BE49-F238E27FC236}">
                <a16:creationId xmlns:a16="http://schemas.microsoft.com/office/drawing/2014/main" id="{B8613DDC-3A70-E1EB-2440-6286D82CAB46}"/>
              </a:ext>
            </a:extLst>
          </p:cNvPr>
          <p:cNvSpPr txBox="1"/>
          <p:nvPr/>
        </p:nvSpPr>
        <p:spPr>
          <a:xfrm>
            <a:off x="117985" y="143807"/>
            <a:ext cx="8180439" cy="684773"/>
          </a:xfrm>
          <a:prstGeom prst="rect">
            <a:avLst/>
          </a:prstGeom>
          <a:noFill/>
          <a:ln>
            <a:noFill/>
          </a:ln>
        </p:spPr>
        <p:txBody>
          <a:bodyPr spcFirstLastPara="1" wrap="square" lIns="68575" tIns="34275" rIns="68575" bIns="34275" anchor="ctr" anchorCtr="0">
            <a:spAutoFit/>
          </a:bodyPr>
          <a:lstStyle/>
          <a:p>
            <a:pPr marL="0" marR="0" lvl="0" indent="0" rtl="0">
              <a:spcBef>
                <a:spcPts val="0"/>
              </a:spcBef>
              <a:spcAft>
                <a:spcPts val="0"/>
              </a:spcAft>
              <a:buNone/>
            </a:pPr>
            <a:r>
              <a:rPr lang="en-US" sz="4000" dirty="0">
                <a:solidFill>
                  <a:schemeClr val="dk1"/>
                </a:solidFill>
                <a:latin typeface="Modak"/>
                <a:ea typeface="Modak"/>
                <a:cs typeface="Modak"/>
                <a:sym typeface="Modak"/>
              </a:rPr>
              <a:t>Limitations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660</Words>
  <Application>Microsoft Office PowerPoint</Application>
  <PresentationFormat>On-screen Show (16:9)</PresentationFormat>
  <Paragraphs>65</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Quicksand</vt:lpstr>
      <vt:lpstr>Aharoni</vt:lpstr>
      <vt:lpstr>Slack-Lato</vt:lpstr>
      <vt:lpstr>Modak</vt:lpstr>
      <vt:lpstr>Arial</vt:lpstr>
      <vt:lpstr>Simple Light</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Moonsoo Kim</dc:creator>
  <cp:lastModifiedBy>Moonsoo Kim</cp:lastModifiedBy>
  <cp:revision>3</cp:revision>
  <dcterms:modified xsi:type="dcterms:W3CDTF">2023-12-13T01:00:30Z</dcterms:modified>
</cp:coreProperties>
</file>