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74" r:id="rId12"/>
    <p:sldId id="266" r:id="rId13"/>
    <p:sldId id="275" r:id="rId14"/>
    <p:sldId id="276" r:id="rId15"/>
    <p:sldId id="290" r:id="rId16"/>
    <p:sldId id="269" r:id="rId17"/>
    <p:sldId id="270" r:id="rId18"/>
    <p:sldId id="271" r:id="rId19"/>
    <p:sldId id="272" r:id="rId20"/>
    <p:sldId id="273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75" autoAdjust="0"/>
    <p:restoredTop sz="80707" autoAdjust="0"/>
  </p:normalViewPr>
  <p:slideViewPr>
    <p:cSldViewPr>
      <p:cViewPr varScale="1">
        <p:scale>
          <a:sx n="82" d="100"/>
          <a:sy n="82" d="100"/>
        </p:scale>
        <p:origin x="-8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16E0F-053D-4B45-ADAD-129360253F71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EF029-2BA0-45EB-BF8D-20C34C6387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03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strcmp</a:t>
            </a:r>
            <a:r>
              <a:rPr lang="en-US" dirty="0" smtClean="0"/>
              <a:t> — Binary safe string comparison</a:t>
            </a:r>
          </a:p>
          <a:p>
            <a:r>
              <a:rPr lang="en-US" dirty="0" err="1" smtClean="0"/>
              <a:t>strcasecmp</a:t>
            </a:r>
            <a:r>
              <a:rPr lang="en-US" dirty="0" smtClean="0"/>
              <a:t> — Binary safe case-insensitive string comparison</a:t>
            </a:r>
          </a:p>
          <a:p>
            <a:r>
              <a:rPr lang="en-US" dirty="0" err="1" smtClean="0"/>
              <a:t>strstr</a:t>
            </a:r>
            <a:r>
              <a:rPr lang="en-US" dirty="0" smtClean="0"/>
              <a:t> — Find the first occurrence of a string</a:t>
            </a:r>
            <a:endParaRPr lang="en-AU" dirty="0" smtClean="0"/>
          </a:p>
          <a:p>
            <a:r>
              <a:rPr lang="en-AU" dirty="0" err="1" smtClean="0"/>
              <a:t>stristr</a:t>
            </a:r>
            <a:r>
              <a:rPr lang="en-AU" dirty="0" smtClean="0"/>
              <a:t> — Case-insensitive </a:t>
            </a:r>
            <a:r>
              <a:rPr lang="en-AU" dirty="0" err="1" smtClean="0"/>
              <a:t>strstr</a:t>
            </a:r>
            <a:endParaRPr lang="en-AU" dirty="0" smtClean="0"/>
          </a:p>
          <a:p>
            <a:r>
              <a:rPr lang="en-AU" dirty="0" err="1" smtClean="0"/>
              <a:t>strlen</a:t>
            </a:r>
            <a:r>
              <a:rPr lang="en-AU" dirty="0" smtClean="0"/>
              <a:t> — Get string length</a:t>
            </a:r>
          </a:p>
          <a:p>
            <a:r>
              <a:rPr lang="en-US" dirty="0" err="1" smtClean="0"/>
              <a:t>substr</a:t>
            </a:r>
            <a:r>
              <a:rPr lang="en-US" dirty="0" smtClean="0"/>
              <a:t> — Return part of a string</a:t>
            </a:r>
            <a:endParaRPr lang="en-AU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EF029-2BA0-45EB-BF8D-20C34C6387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05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ltrim</a:t>
            </a:r>
            <a:r>
              <a:rPr lang="en-US" dirty="0" smtClean="0"/>
              <a:t> — Strip whitespace (or other characters) from the beginning of a string</a:t>
            </a:r>
          </a:p>
          <a:p>
            <a:r>
              <a:rPr lang="en-US" dirty="0" err="1" smtClean="0"/>
              <a:t>rtrim</a:t>
            </a:r>
            <a:r>
              <a:rPr lang="en-US" dirty="0" smtClean="0"/>
              <a:t> — Strip whitespace (or other characters) from the end of a string</a:t>
            </a:r>
          </a:p>
          <a:p>
            <a:r>
              <a:rPr lang="en-US" dirty="0" smtClean="0"/>
              <a:t>trim — Strip whitespace (or other characters) from the beginning and end of a string</a:t>
            </a:r>
          </a:p>
          <a:p>
            <a:r>
              <a:rPr lang="en-US" dirty="0" err="1" smtClean="0"/>
              <a:t>str_replace</a:t>
            </a:r>
            <a:r>
              <a:rPr lang="en-US" dirty="0" smtClean="0"/>
              <a:t> — Replace all occurrences of the search string with the replacement string</a:t>
            </a:r>
          </a:p>
          <a:p>
            <a:r>
              <a:rPr lang="en-US" dirty="0" err="1" smtClean="0"/>
              <a:t>substr_replace</a:t>
            </a:r>
            <a:r>
              <a:rPr lang="en-US" dirty="0" smtClean="0"/>
              <a:t> — Replace text within a portion of a string</a:t>
            </a:r>
          </a:p>
          <a:p>
            <a:r>
              <a:rPr lang="en-US" dirty="0" err="1" smtClean="0"/>
              <a:t>strtolower</a:t>
            </a:r>
            <a:r>
              <a:rPr lang="en-US" dirty="0" smtClean="0"/>
              <a:t> — Make a string lowercase</a:t>
            </a:r>
          </a:p>
          <a:p>
            <a:r>
              <a:rPr lang="en-US" dirty="0" err="1" smtClean="0"/>
              <a:t>strtoupper</a:t>
            </a:r>
            <a:r>
              <a:rPr lang="en-US" dirty="0" smtClean="0"/>
              <a:t> — Make a string uppercase</a:t>
            </a:r>
          </a:p>
          <a:p>
            <a:r>
              <a:rPr lang="en-US" dirty="0" err="1" smtClean="0"/>
              <a:t>ucfirst</a:t>
            </a:r>
            <a:r>
              <a:rPr lang="en-US" dirty="0" smtClean="0"/>
              <a:t> — Make a string's first character uppercase</a:t>
            </a:r>
          </a:p>
          <a:p>
            <a:r>
              <a:rPr lang="en-US" dirty="0" err="1" smtClean="0"/>
              <a:t>ucwords</a:t>
            </a:r>
            <a:r>
              <a:rPr lang="en-US" dirty="0" smtClean="0"/>
              <a:t> — Uppercase the first character of each word in a string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EF029-2BA0-45EB-BF8D-20C34C6387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47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addslashes</a:t>
            </a:r>
            <a:r>
              <a:rPr lang="en-US" dirty="0" smtClean="0"/>
              <a:t> — Quote string with slashes</a:t>
            </a:r>
          </a:p>
          <a:p>
            <a:r>
              <a:rPr lang="en-US" dirty="0" err="1" smtClean="0"/>
              <a:t>stripslashes</a:t>
            </a:r>
            <a:r>
              <a:rPr lang="en-US" dirty="0" smtClean="0"/>
              <a:t> — Un-quotes a </a:t>
            </a:r>
          </a:p>
          <a:p>
            <a:r>
              <a:rPr lang="en-US" dirty="0" err="1" smtClean="0"/>
              <a:t>strip_tags</a:t>
            </a:r>
            <a:r>
              <a:rPr lang="en-US" dirty="0" smtClean="0"/>
              <a:t> — Strip HTML and PHP tags from a </a:t>
            </a:r>
            <a:r>
              <a:rPr lang="en-US" dirty="0" err="1" smtClean="0"/>
              <a:t>stringquoted</a:t>
            </a:r>
            <a:r>
              <a:rPr lang="en-US" dirty="0" smtClean="0"/>
              <a:t> string</a:t>
            </a:r>
          </a:p>
          <a:p>
            <a:r>
              <a:rPr lang="en-US" dirty="0" err="1" smtClean="0"/>
              <a:t>htmlspecialchars</a:t>
            </a:r>
            <a:r>
              <a:rPr lang="en-US" dirty="0" smtClean="0"/>
              <a:t> — Convert special characters to HTML entities</a:t>
            </a:r>
          </a:p>
          <a:p>
            <a:r>
              <a:rPr lang="en-US" dirty="0" err="1" smtClean="0"/>
              <a:t>htmlentities</a:t>
            </a:r>
            <a:r>
              <a:rPr lang="en-US" dirty="0" smtClean="0"/>
              <a:t> — Convert all applicable characters to HTML entities</a:t>
            </a:r>
          </a:p>
          <a:p>
            <a:r>
              <a:rPr lang="en-US" dirty="0" smtClean="0"/>
              <a:t>nl2br — Inserts HTML line breaks before all newlines in a string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EF029-2BA0-45EB-BF8D-20C34C6387C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5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EE2C-A459-4E23-880E-E935030E00FB}" type="datetime1">
              <a:rPr lang="en-GB" smtClean="0"/>
              <a:t>12/03/2015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6542-93F5-4DE4-BA46-D5E0A52365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5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3DE6-EE5E-4139-A2C6-12273533A5E0}" type="datetime1">
              <a:rPr lang="en-GB" smtClean="0"/>
              <a:t>12/03/2015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6542-93F5-4DE4-BA46-D5E0A52365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8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D26B-765B-40E4-9CD9-F211FB05B768}" type="datetime1">
              <a:rPr lang="en-GB" smtClean="0"/>
              <a:t>12/03/2015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6542-93F5-4DE4-BA46-D5E0A52365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3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E0D0-1796-4EFA-A635-C1375489E3C0}" type="datetime1">
              <a:rPr lang="en-GB" smtClean="0"/>
              <a:t>12/03/2015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6542-93F5-4DE4-BA46-D5E0A52365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7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8AC9-5386-4754-916D-6A56CD33AADD}" type="datetime1">
              <a:rPr lang="en-GB" smtClean="0"/>
              <a:t>12/03/2015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6542-93F5-4DE4-BA46-D5E0A52365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7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C28D-9918-49FD-A723-53DBC073C4A5}" type="datetime1">
              <a:rPr lang="en-GB" smtClean="0"/>
              <a:t>12/03/2015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6542-93F5-4DE4-BA46-D5E0A52365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9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8110-D867-4265-9594-E145D7895D4E}" type="datetime1">
              <a:rPr lang="en-GB" smtClean="0"/>
              <a:t>12/03/2015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6542-93F5-4DE4-BA46-D5E0A52365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5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26FBC-8C25-413D-B0DF-F0369C9C081B}" type="datetime1">
              <a:rPr lang="en-GB" smtClean="0"/>
              <a:t>12/03/2015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6542-93F5-4DE4-BA46-D5E0A52365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0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D7A6-475C-4D3B-8F03-9DAC5A9089E8}" type="datetime1">
              <a:rPr lang="en-GB" smtClean="0"/>
              <a:t>12/03/2015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6542-93F5-4DE4-BA46-D5E0A52365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3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21F5-DD1C-4354-91DC-DF62A25F20ED}" type="datetime1">
              <a:rPr lang="en-GB" smtClean="0"/>
              <a:t>12/03/2015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6542-93F5-4DE4-BA46-D5E0A52365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0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3F07-FF65-4172-B365-E6DA1DA5885D}" type="datetime1">
              <a:rPr lang="en-GB" smtClean="0"/>
              <a:t>12/03/2015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6542-93F5-4DE4-BA46-D5E0A52365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5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B9AA8-6C18-49BE-AAC9-912D84A8D177}" type="datetime1">
              <a:rPr lang="en-GB" smtClean="0"/>
              <a:t>12/03/2015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C6542-93F5-4DE4-BA46-D5E0A52365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2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manual/en/ref.strings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manual/en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PHP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53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Constants and Globals</a:t>
            </a:r>
            <a:endParaRPr lang="en-AU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Constant</a:t>
            </a:r>
          </a:p>
          <a:p>
            <a:pPr lvl="1"/>
            <a:r>
              <a:rPr lang="en-US" dirty="0" smtClean="0"/>
              <a:t>Function define</a:t>
            </a:r>
            <a:endParaRPr lang="en-US" dirty="0"/>
          </a:p>
          <a:p>
            <a:r>
              <a:rPr lang="en-US" dirty="0" err="1" smtClean="0"/>
              <a:t>Globals</a:t>
            </a:r>
            <a:endParaRPr lang="en-US" dirty="0"/>
          </a:p>
          <a:p>
            <a:pPr lvl="1"/>
            <a:r>
              <a:rPr lang="en-US" dirty="0"/>
              <a:t>Defined outside any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e.g. </a:t>
            </a:r>
            <a:r>
              <a:rPr lang="en-US" dirty="0"/>
              <a:t>form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5" name="Tekstboks 4"/>
          <p:cNvSpPr txBox="1"/>
          <p:nvPr/>
        </p:nvSpPr>
        <p:spPr>
          <a:xfrm>
            <a:off x="5220072" y="1491630"/>
            <a:ext cx="38709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8288"/>
            <a:r>
              <a:rPr lang="en-US" sz="2400" dirty="0" smtClean="0"/>
              <a:t>define(“PI”, </a:t>
            </a:r>
            <a:r>
              <a:rPr lang="en-US" sz="2400" dirty="0"/>
              <a:t>3.1416);</a:t>
            </a:r>
          </a:p>
          <a:p>
            <a:pPr defTabSz="268288"/>
            <a:r>
              <a:rPr lang="en-US" sz="2400" dirty="0"/>
              <a:t>$area = PI*$radius*$$radius </a:t>
            </a:r>
            <a:r>
              <a:rPr lang="en-US" sz="2400" dirty="0" smtClean="0"/>
              <a:t>;</a:t>
            </a:r>
          </a:p>
          <a:p>
            <a:pPr defTabSz="268288"/>
            <a:endParaRPr lang="en-US" sz="2400" dirty="0"/>
          </a:p>
          <a:p>
            <a:pPr defTabSz="268288"/>
            <a:r>
              <a:rPr lang="en-US" sz="2400" dirty="0" smtClean="0"/>
              <a:t>global </a:t>
            </a:r>
            <a:r>
              <a:rPr lang="en-US" sz="2400" dirty="0"/>
              <a:t>$var1, $</a:t>
            </a:r>
            <a:r>
              <a:rPr lang="en-US" sz="2400" dirty="0" smtClean="0"/>
              <a:t>var2;</a:t>
            </a:r>
            <a:endParaRPr lang="en-US" sz="2400" dirty="0"/>
          </a:p>
          <a:p>
            <a:pPr defTabSz="268288"/>
            <a:endParaRPr lang="en-US" sz="2400" dirty="0" smtClean="0"/>
          </a:p>
          <a:p>
            <a:pPr defTabSz="268288"/>
            <a:r>
              <a:rPr lang="en-US" sz="2400" dirty="0" smtClean="0"/>
              <a:t>function </a:t>
            </a:r>
            <a:r>
              <a:rPr lang="en-US" sz="2400" dirty="0"/>
              <a:t>xyz</a:t>
            </a:r>
            <a:r>
              <a:rPr lang="en-US" sz="2400" dirty="0" smtClean="0"/>
              <a:t>()</a:t>
            </a:r>
          </a:p>
          <a:p>
            <a:pPr defTabSz="268288"/>
            <a:r>
              <a:rPr lang="en-US" sz="2400" dirty="0" smtClean="0"/>
              <a:t>{</a:t>
            </a:r>
            <a:endParaRPr lang="en-US" sz="2400" dirty="0"/>
          </a:p>
          <a:p>
            <a:pPr defTabSz="268288"/>
            <a:r>
              <a:rPr lang="en-US" sz="2400" dirty="0" smtClean="0"/>
              <a:t>	$</a:t>
            </a:r>
            <a:r>
              <a:rPr lang="en-US" sz="2400" dirty="0" err="1"/>
              <a:t>localvarX</a:t>
            </a:r>
            <a:r>
              <a:rPr lang="en-US" sz="2400" dirty="0"/>
              <a:t> = $</a:t>
            </a:r>
            <a:r>
              <a:rPr lang="en-US" sz="2400" dirty="0" smtClean="0"/>
              <a:t>var1;</a:t>
            </a:r>
            <a:endParaRPr lang="en-US" sz="2400" dirty="0"/>
          </a:p>
          <a:p>
            <a:pPr defTabSz="268288"/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4295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Strings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AU" sz="2800" dirty="0"/>
              <a:t>Dot operator for concatenation (joining) </a:t>
            </a:r>
          </a:p>
          <a:p>
            <a:pPr>
              <a:lnSpc>
                <a:spcPct val="90000"/>
              </a:lnSpc>
            </a:pPr>
            <a:r>
              <a:rPr lang="en-AU" dirty="0"/>
              <a:t>S</a:t>
            </a:r>
            <a:r>
              <a:rPr lang="en-AU" sz="2800" dirty="0" smtClean="0"/>
              <a:t>ingly </a:t>
            </a:r>
            <a:r>
              <a:rPr lang="en-AU" sz="2800" dirty="0"/>
              <a:t>quoted read in and store literally </a:t>
            </a:r>
          </a:p>
          <a:p>
            <a:pPr>
              <a:lnSpc>
                <a:spcPct val="90000"/>
              </a:lnSpc>
            </a:pPr>
            <a:r>
              <a:rPr lang="en-AU" dirty="0"/>
              <a:t>D</a:t>
            </a:r>
            <a:r>
              <a:rPr lang="en-AU" sz="2800" dirty="0" smtClean="0"/>
              <a:t>ouble </a:t>
            </a:r>
            <a:r>
              <a:rPr lang="en-AU" sz="2800" dirty="0"/>
              <a:t>quoted </a:t>
            </a:r>
          </a:p>
          <a:p>
            <a:pPr>
              <a:lnSpc>
                <a:spcPct val="90000"/>
              </a:lnSpc>
            </a:pPr>
            <a:r>
              <a:rPr lang="en-AU" dirty="0"/>
              <a:t>C</a:t>
            </a:r>
            <a:r>
              <a:rPr lang="en-AU" sz="2800" dirty="0" smtClean="0"/>
              <a:t>ertain </a:t>
            </a:r>
            <a:r>
              <a:rPr lang="en-AU" sz="2800" dirty="0"/>
              <a:t>sequences beginning with \ are replaced with special characters + \n \t \r \$ \" \\ </a:t>
            </a:r>
          </a:p>
          <a:p>
            <a:pPr>
              <a:lnSpc>
                <a:spcPct val="90000"/>
              </a:lnSpc>
            </a:pPr>
            <a:r>
              <a:rPr lang="en-AU" sz="2800" dirty="0"/>
              <a:t>Variable names are replaced with string representations of their </a:t>
            </a:r>
            <a:r>
              <a:rPr lang="en-AU" sz="2800" dirty="0" smtClean="0"/>
              <a:t>values</a:t>
            </a:r>
            <a:endParaRPr lang="en-AU" sz="2800" dirty="0"/>
          </a:p>
          <a:p>
            <a:pPr>
              <a:lnSpc>
                <a:spcPct val="90000"/>
              </a:lnSpc>
            </a:pPr>
            <a:r>
              <a:rPr lang="en-AU" sz="2800" dirty="0"/>
              <a:t>Variable interpolation </a:t>
            </a:r>
          </a:p>
          <a:p>
            <a:pPr>
              <a:lnSpc>
                <a:spcPct val="90000"/>
              </a:lnSpc>
            </a:pPr>
            <a:r>
              <a:rPr lang="en-AU" sz="2800" dirty="0"/>
              <a:t>No limit on string length </a:t>
            </a:r>
          </a:p>
        </p:txBody>
      </p:sp>
      <p:sp>
        <p:nvSpPr>
          <p:cNvPr id="4" name="Tekstboks 3"/>
          <p:cNvSpPr txBox="1"/>
          <p:nvPr/>
        </p:nvSpPr>
        <p:spPr>
          <a:xfrm>
            <a:off x="4788024" y="1563638"/>
            <a:ext cx="4166333" cy="2554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$greeting = "Welcome, " . $name . </a:t>
            </a:r>
            <a:r>
              <a:rPr lang="en-US" sz="2000" dirty="0" smtClean="0"/>
              <a:t>"!";</a:t>
            </a:r>
          </a:p>
          <a:p>
            <a:endParaRPr lang="en-US" sz="2000" dirty="0"/>
          </a:p>
          <a:p>
            <a:r>
              <a:rPr lang="en-US" sz="2000" dirty="0"/>
              <a:t>$greeting = 'Welcome, ' . $name . </a:t>
            </a:r>
            <a:r>
              <a:rPr lang="en-US" sz="2000" dirty="0" smtClean="0"/>
              <a:t>'!';</a:t>
            </a:r>
          </a:p>
          <a:p>
            <a:endParaRPr lang="en-US" sz="2000" dirty="0"/>
          </a:p>
          <a:p>
            <a:r>
              <a:rPr lang="en-US" sz="2000" dirty="0"/>
              <a:t>$greeting = "Welcome, $name</a:t>
            </a:r>
            <a:r>
              <a:rPr lang="en-US" sz="2000" dirty="0" smtClean="0"/>
              <a:t>!";</a:t>
            </a:r>
          </a:p>
          <a:p>
            <a:endParaRPr lang="en-US" sz="2000" dirty="0"/>
          </a:p>
          <a:p>
            <a:r>
              <a:rPr lang="en-US" sz="2000" dirty="0"/>
              <a:t>$greeting = "Welcome, {$name</a:t>
            </a:r>
            <a:r>
              <a:rPr lang="en-US" sz="2000" dirty="0" smtClean="0"/>
              <a:t>}!";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0410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single or double quoted</a:t>
            </a:r>
          </a:p>
        </p:txBody>
      </p:sp>
      <p:sp>
        <p:nvSpPr>
          <p:cNvPr id="7" name="Tekstboks 6"/>
          <p:cNvSpPr txBox="1"/>
          <p:nvPr/>
        </p:nvSpPr>
        <p:spPr>
          <a:xfrm>
            <a:off x="179512" y="2355726"/>
            <a:ext cx="8784976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echo </a:t>
            </a:r>
            <a:r>
              <a:rPr lang="en-US" sz="2400" dirty="0"/>
              <a:t>'this is a simple string';</a:t>
            </a:r>
          </a:p>
          <a:p>
            <a:r>
              <a:rPr lang="en-US" sz="2400" dirty="0" smtClean="0"/>
              <a:t>echo </a:t>
            </a:r>
            <a:r>
              <a:rPr lang="en-US" sz="2400" dirty="0"/>
              <a:t>'You can also have embedded newlines in strings,  like this way.';</a:t>
            </a:r>
          </a:p>
          <a:p>
            <a:r>
              <a:rPr lang="en-US" sz="2400" dirty="0" smtClean="0"/>
              <a:t>echo </a:t>
            </a:r>
            <a:r>
              <a:rPr lang="en-US" sz="2400" dirty="0"/>
              <a:t>'Arnold once said: "I\'ll be back"';</a:t>
            </a:r>
          </a:p>
          <a:p>
            <a:r>
              <a:rPr lang="en-US" sz="2400" dirty="0" smtClean="0"/>
              <a:t>// </a:t>
            </a:r>
            <a:r>
              <a:rPr lang="en-US" sz="2400" dirty="0"/>
              <a:t>output: ... "I'll be back"</a:t>
            </a:r>
          </a:p>
          <a:p>
            <a:r>
              <a:rPr lang="en-US" sz="2400" dirty="0"/>
              <a:t>echo 'Are you sure you want to delete C:\*.*?';</a:t>
            </a:r>
          </a:p>
          <a:p>
            <a:r>
              <a:rPr lang="en-US" sz="2400" dirty="0" smtClean="0"/>
              <a:t>// </a:t>
            </a:r>
            <a:r>
              <a:rPr lang="en-US" sz="2400" dirty="0"/>
              <a:t>output: ... delete C</a:t>
            </a:r>
            <a:r>
              <a:rPr lang="en-US" sz="2400" dirty="0" smtClean="0"/>
              <a:t>:\*.*?</a:t>
            </a:r>
          </a:p>
        </p:txBody>
      </p:sp>
    </p:spTree>
    <p:extLst>
      <p:ext uri="{BB962C8B-B14F-4D97-AF65-F5344CB8AC3E}">
        <p14:creationId xmlns:p14="http://schemas.microsoft.com/office/powerpoint/2010/main" val="3262117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String Functions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err="1"/>
              <a:t>boolean</a:t>
            </a:r>
            <a:r>
              <a:rPr lang="en-AU" dirty="0"/>
              <a:t> </a:t>
            </a:r>
            <a:r>
              <a:rPr lang="en-AU" dirty="0" err="1" smtClean="0"/>
              <a:t>strcmp</a:t>
            </a:r>
            <a:r>
              <a:rPr lang="en-AU" dirty="0" smtClean="0"/>
              <a:t>($</a:t>
            </a:r>
            <a:r>
              <a:rPr lang="en-AU" dirty="0"/>
              <a:t>str1, $str2) </a:t>
            </a:r>
          </a:p>
          <a:p>
            <a:r>
              <a:rPr lang="en-AU" dirty="0" err="1"/>
              <a:t>boolean</a:t>
            </a:r>
            <a:r>
              <a:rPr lang="en-AU" dirty="0"/>
              <a:t> </a:t>
            </a:r>
            <a:r>
              <a:rPr lang="en-AU" dirty="0" err="1" smtClean="0"/>
              <a:t>strcasecmp</a:t>
            </a:r>
            <a:r>
              <a:rPr lang="en-AU" dirty="0" smtClean="0"/>
              <a:t>($</a:t>
            </a:r>
            <a:r>
              <a:rPr lang="en-AU" dirty="0"/>
              <a:t>str1, $str2) </a:t>
            </a:r>
          </a:p>
          <a:p>
            <a:r>
              <a:rPr lang="en-AU" dirty="0" err="1"/>
              <a:t>boolean</a:t>
            </a:r>
            <a:r>
              <a:rPr lang="en-AU" dirty="0"/>
              <a:t> </a:t>
            </a:r>
            <a:r>
              <a:rPr lang="en-AU" dirty="0" err="1" smtClean="0"/>
              <a:t>strstr</a:t>
            </a:r>
            <a:r>
              <a:rPr lang="en-AU" dirty="0" smtClean="0"/>
              <a:t>($</a:t>
            </a:r>
            <a:r>
              <a:rPr lang="en-AU" dirty="0"/>
              <a:t>str1, $str2) </a:t>
            </a:r>
          </a:p>
          <a:p>
            <a:r>
              <a:rPr lang="en-AU" dirty="0" err="1"/>
              <a:t>boolean</a:t>
            </a:r>
            <a:r>
              <a:rPr lang="en-AU" dirty="0"/>
              <a:t> </a:t>
            </a:r>
            <a:r>
              <a:rPr lang="en-AU" dirty="0" err="1" smtClean="0"/>
              <a:t>stristr</a:t>
            </a:r>
            <a:r>
              <a:rPr lang="en-AU" dirty="0" smtClean="0"/>
              <a:t>($</a:t>
            </a:r>
            <a:r>
              <a:rPr lang="en-AU" dirty="0"/>
              <a:t>str1, $str2) </a:t>
            </a:r>
          </a:p>
          <a:p>
            <a:r>
              <a:rPr lang="en-AU" dirty="0" err="1"/>
              <a:t>int</a:t>
            </a:r>
            <a:r>
              <a:rPr lang="en-AU" dirty="0"/>
              <a:t> </a:t>
            </a:r>
            <a:r>
              <a:rPr lang="en-AU" dirty="0" err="1"/>
              <a:t>strlen</a:t>
            </a:r>
            <a:r>
              <a:rPr lang="en-AU" dirty="0"/>
              <a:t>($</a:t>
            </a:r>
            <a:r>
              <a:rPr lang="en-AU" dirty="0" err="1"/>
              <a:t>str</a:t>
            </a:r>
            <a:r>
              <a:rPr lang="en-AU" dirty="0"/>
              <a:t>) </a:t>
            </a:r>
          </a:p>
          <a:p>
            <a:r>
              <a:rPr lang="en-AU" dirty="0"/>
              <a:t>string </a:t>
            </a:r>
            <a:r>
              <a:rPr lang="en-AU" dirty="0" err="1" smtClean="0"/>
              <a:t>substr</a:t>
            </a:r>
            <a:r>
              <a:rPr lang="en-AU" dirty="0" smtClean="0"/>
              <a:t>($</a:t>
            </a:r>
            <a:r>
              <a:rPr lang="en-AU" dirty="0" err="1"/>
              <a:t>str</a:t>
            </a:r>
            <a:r>
              <a:rPr lang="en-AU" dirty="0"/>
              <a:t>, $</a:t>
            </a:r>
            <a:r>
              <a:rPr lang="en-AU" dirty="0" err="1"/>
              <a:t>start_pos</a:t>
            </a:r>
            <a:r>
              <a:rPr lang="en-AU" dirty="0"/>
              <a:t>, $</a:t>
            </a:r>
            <a:r>
              <a:rPr lang="en-AU" dirty="0" err="1"/>
              <a:t>len</a:t>
            </a:r>
            <a:r>
              <a:rPr lang="en-A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1284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String functions (cont)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sz="2400" dirty="0" smtClean="0"/>
              <a:t>Trim:</a:t>
            </a:r>
          </a:p>
          <a:p>
            <a:pPr lvl="1"/>
            <a:r>
              <a:rPr lang="en-AU" sz="2000" dirty="0" smtClean="0"/>
              <a:t>String </a:t>
            </a:r>
            <a:r>
              <a:rPr lang="en-AU" sz="2000" dirty="0" err="1" smtClean="0"/>
              <a:t>ltrim</a:t>
            </a:r>
            <a:r>
              <a:rPr lang="en-AU" sz="2000" dirty="0" smtClean="0"/>
              <a:t>($</a:t>
            </a:r>
            <a:r>
              <a:rPr lang="en-AU" sz="2000" dirty="0" err="1"/>
              <a:t>str</a:t>
            </a:r>
            <a:r>
              <a:rPr lang="en-AU" sz="2000" dirty="0"/>
              <a:t>) </a:t>
            </a:r>
            <a:r>
              <a:rPr lang="en-AU" sz="2000" dirty="0" smtClean="0"/>
              <a:t>and </a:t>
            </a:r>
            <a:r>
              <a:rPr lang="en-AU" sz="2000" dirty="0"/>
              <a:t>String</a:t>
            </a:r>
            <a:r>
              <a:rPr lang="en-AU" sz="2000" dirty="0" smtClean="0"/>
              <a:t> </a:t>
            </a:r>
            <a:r>
              <a:rPr lang="en-AU" sz="2000" dirty="0" err="1" smtClean="0"/>
              <a:t>rtrim</a:t>
            </a:r>
            <a:r>
              <a:rPr lang="en-AU" sz="2000" dirty="0"/>
              <a:t>($</a:t>
            </a:r>
            <a:r>
              <a:rPr lang="en-AU" sz="2000" dirty="0" err="1"/>
              <a:t>str</a:t>
            </a:r>
            <a:r>
              <a:rPr lang="en-AU" sz="2000" dirty="0"/>
              <a:t>)</a:t>
            </a:r>
          </a:p>
          <a:p>
            <a:pPr lvl="1"/>
            <a:r>
              <a:rPr lang="en-AU" sz="2000" dirty="0"/>
              <a:t>String trim</a:t>
            </a:r>
            <a:r>
              <a:rPr lang="en-AU" sz="2000" dirty="0" smtClean="0"/>
              <a:t>($</a:t>
            </a:r>
            <a:r>
              <a:rPr lang="en-AU" sz="2000" dirty="0" err="1"/>
              <a:t>str</a:t>
            </a:r>
            <a:r>
              <a:rPr lang="en-AU" sz="2000" dirty="0"/>
              <a:t>) </a:t>
            </a:r>
          </a:p>
          <a:p>
            <a:r>
              <a:rPr lang="en-AU" sz="2400" dirty="0"/>
              <a:t>string </a:t>
            </a:r>
            <a:r>
              <a:rPr lang="en-AU" sz="2400" dirty="0" err="1" smtClean="0"/>
              <a:t>str_replac</a:t>
            </a:r>
            <a:r>
              <a:rPr lang="en-AU" sz="2400" dirty="0" smtClean="0"/>
              <a:t> </a:t>
            </a:r>
            <a:r>
              <a:rPr lang="en-AU" sz="2400" dirty="0"/>
              <a:t>($</a:t>
            </a:r>
            <a:r>
              <a:rPr lang="en-AU" sz="2400" dirty="0" err="1"/>
              <a:t>old_txt</a:t>
            </a:r>
            <a:r>
              <a:rPr lang="en-AU" sz="2400" dirty="0"/>
              <a:t>, $</a:t>
            </a:r>
            <a:r>
              <a:rPr lang="en-AU" sz="2400" dirty="0" err="1"/>
              <a:t>new_txt</a:t>
            </a:r>
            <a:r>
              <a:rPr lang="en-AU" sz="2400" dirty="0"/>
              <a:t>, $text) </a:t>
            </a:r>
          </a:p>
          <a:p>
            <a:r>
              <a:rPr lang="en-AU" sz="2400" dirty="0"/>
              <a:t>string </a:t>
            </a:r>
            <a:r>
              <a:rPr lang="en-AU" sz="2400" dirty="0" err="1" smtClean="0"/>
              <a:t>substr_replac</a:t>
            </a:r>
            <a:r>
              <a:rPr lang="en-AU" sz="2400" dirty="0" smtClean="0"/>
              <a:t> </a:t>
            </a:r>
            <a:r>
              <a:rPr lang="en-AU" sz="2400" dirty="0"/>
              <a:t>($</a:t>
            </a:r>
            <a:r>
              <a:rPr lang="en-AU" sz="2400" dirty="0" err="1"/>
              <a:t>old_txt</a:t>
            </a:r>
            <a:r>
              <a:rPr lang="en-AU" sz="2400" dirty="0"/>
              <a:t>, $</a:t>
            </a:r>
            <a:r>
              <a:rPr lang="en-AU" sz="2400" dirty="0" err="1"/>
              <a:t>new_txt</a:t>
            </a:r>
            <a:r>
              <a:rPr lang="en-AU" sz="2400" dirty="0"/>
              <a:t>, $text) </a:t>
            </a:r>
          </a:p>
          <a:p>
            <a:r>
              <a:rPr lang="en-AU" sz="2400" dirty="0"/>
              <a:t>s</a:t>
            </a:r>
            <a:r>
              <a:rPr lang="en-AU" sz="2400" dirty="0" smtClean="0"/>
              <a:t>tring </a:t>
            </a:r>
            <a:r>
              <a:rPr lang="en-AU" sz="2400" dirty="0" err="1"/>
              <a:t>strtolower</a:t>
            </a:r>
            <a:r>
              <a:rPr lang="en-AU" sz="2400" dirty="0"/>
              <a:t>($</a:t>
            </a:r>
            <a:r>
              <a:rPr lang="en-AU" sz="2400" dirty="0" err="1"/>
              <a:t>str</a:t>
            </a:r>
            <a:r>
              <a:rPr lang="en-AU" sz="2400" dirty="0"/>
              <a:t>) </a:t>
            </a:r>
          </a:p>
          <a:p>
            <a:r>
              <a:rPr lang="en-AU" sz="2400" dirty="0"/>
              <a:t>s</a:t>
            </a:r>
            <a:r>
              <a:rPr lang="en-AU" sz="2400" dirty="0" smtClean="0"/>
              <a:t>tring </a:t>
            </a:r>
            <a:r>
              <a:rPr lang="en-AU" sz="2400" dirty="0" err="1"/>
              <a:t>strtoupper</a:t>
            </a:r>
            <a:r>
              <a:rPr lang="en-AU" sz="2400" dirty="0"/>
              <a:t>($</a:t>
            </a:r>
            <a:r>
              <a:rPr lang="en-AU" sz="2400" dirty="0" err="1"/>
              <a:t>str</a:t>
            </a:r>
            <a:r>
              <a:rPr lang="en-AU" sz="2400" dirty="0"/>
              <a:t>) </a:t>
            </a:r>
          </a:p>
          <a:p>
            <a:r>
              <a:rPr lang="en-AU" sz="2400" dirty="0"/>
              <a:t>s</a:t>
            </a:r>
            <a:r>
              <a:rPr lang="en-AU" sz="2400" dirty="0" smtClean="0"/>
              <a:t>tring </a:t>
            </a:r>
            <a:r>
              <a:rPr lang="en-AU" sz="2400" dirty="0" err="1"/>
              <a:t>ucfirst</a:t>
            </a:r>
            <a:r>
              <a:rPr lang="en-AU" sz="2400" dirty="0"/>
              <a:t>($</a:t>
            </a:r>
            <a:r>
              <a:rPr lang="en-AU" sz="2400" dirty="0" err="1"/>
              <a:t>str</a:t>
            </a:r>
            <a:r>
              <a:rPr lang="en-AU" sz="2400" dirty="0" smtClean="0"/>
              <a:t>)</a:t>
            </a:r>
            <a:endParaRPr lang="en-AU" sz="2400" dirty="0"/>
          </a:p>
          <a:p>
            <a:r>
              <a:rPr lang="en-AU" sz="2400" dirty="0"/>
              <a:t>s</a:t>
            </a:r>
            <a:r>
              <a:rPr lang="en-AU" sz="2400" dirty="0" smtClean="0"/>
              <a:t>tring </a:t>
            </a:r>
            <a:r>
              <a:rPr lang="en-AU" sz="2400" dirty="0" err="1"/>
              <a:t>ucwords</a:t>
            </a:r>
            <a:r>
              <a:rPr lang="en-AU" sz="2400" dirty="0"/>
              <a:t>($</a:t>
            </a:r>
            <a:r>
              <a:rPr lang="en-AU" sz="2400" dirty="0" err="1"/>
              <a:t>str</a:t>
            </a:r>
            <a:r>
              <a:rPr lang="en-AU" sz="2400" dirty="0" smtClean="0"/>
              <a:t>)</a:t>
            </a:r>
            <a:endParaRPr lang="en-AU" sz="2400" dirty="0"/>
          </a:p>
          <a:p>
            <a:pPr marL="0" indent="0">
              <a:buNone/>
            </a:pPr>
            <a:r>
              <a:rPr lang="en-AU" sz="2400" dirty="0">
                <a:hlinkClick r:id="rId3"/>
              </a:rPr>
              <a:t>http://</a:t>
            </a:r>
            <a:r>
              <a:rPr lang="en-AU" sz="2400" dirty="0" smtClean="0">
                <a:hlinkClick r:id="rId3"/>
              </a:rPr>
              <a:t>www.php.net/manual/en/ref.strings.php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141171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200151"/>
            <a:ext cx="3682752" cy="3394472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An array in PHP is actually an ordered map.</a:t>
            </a:r>
          </a:p>
          <a:p>
            <a:r>
              <a:rPr lang="en-US" dirty="0" smtClean="0"/>
              <a:t>A map is a type that associates values to keys. This type is optimized for several different uses; </a:t>
            </a:r>
          </a:p>
          <a:p>
            <a:r>
              <a:rPr lang="en-US" dirty="0" smtClean="0"/>
              <a:t>It can be treated as</a:t>
            </a:r>
          </a:p>
          <a:p>
            <a:pPr lvl="1"/>
            <a:r>
              <a:rPr lang="en-US" dirty="0" smtClean="0"/>
              <a:t>An array</a:t>
            </a:r>
          </a:p>
          <a:p>
            <a:pPr lvl="1"/>
            <a:r>
              <a:rPr lang="en-US" dirty="0" smtClean="0"/>
              <a:t>list (vector)</a:t>
            </a:r>
          </a:p>
          <a:p>
            <a:pPr lvl="1"/>
            <a:r>
              <a:rPr lang="en-US" dirty="0" smtClean="0"/>
              <a:t>hash table (an implementation of a map)</a:t>
            </a:r>
          </a:p>
          <a:p>
            <a:pPr lvl="1"/>
            <a:r>
              <a:rPr lang="en-US" dirty="0" smtClean="0"/>
              <a:t>Dictionary</a:t>
            </a:r>
          </a:p>
          <a:p>
            <a:pPr lvl="1"/>
            <a:r>
              <a:rPr lang="en-US" dirty="0" smtClean="0"/>
              <a:t>Collection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</a:t>
            </a:r>
          </a:p>
          <a:p>
            <a:r>
              <a:rPr lang="en-US" dirty="0" smtClean="0"/>
              <a:t>As array values can be other arrays</a:t>
            </a:r>
          </a:p>
          <a:p>
            <a:r>
              <a:rPr lang="en-US" dirty="0"/>
              <a:t>T</a:t>
            </a:r>
            <a:r>
              <a:rPr lang="en-US" dirty="0" smtClean="0"/>
              <a:t>rees and multidimensional arrays are also possible.</a:t>
            </a:r>
          </a:p>
        </p:txBody>
      </p:sp>
      <p:sp>
        <p:nvSpPr>
          <p:cNvPr id="7" name="Tekstboks 6"/>
          <p:cNvSpPr txBox="1"/>
          <p:nvPr/>
        </p:nvSpPr>
        <p:spPr>
          <a:xfrm>
            <a:off x="4427984" y="1059582"/>
            <a:ext cx="4608512" cy="3970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$fruits = </a:t>
            </a:r>
            <a:r>
              <a:rPr lang="en-US" dirty="0"/>
              <a:t>array("a" =&gt; "orange</a:t>
            </a:r>
            <a:r>
              <a:rPr lang="en-US" dirty="0" smtClean="0"/>
              <a:t>",</a:t>
            </a:r>
          </a:p>
          <a:p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/>
              <a:t>b" =&gt; "</a:t>
            </a:r>
            <a:r>
              <a:rPr lang="en-US" dirty="0" smtClean="0"/>
              <a:t>banana“,</a:t>
            </a:r>
          </a:p>
          <a:p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/>
              <a:t>c" =&gt; "apple</a:t>
            </a:r>
            <a:r>
              <a:rPr lang="en-US" dirty="0" smtClean="0"/>
              <a:t>");</a:t>
            </a:r>
            <a:endParaRPr lang="en-US" dirty="0"/>
          </a:p>
          <a:p>
            <a:r>
              <a:rPr lang="en-US" dirty="0" smtClean="0"/>
              <a:t>$numbers = </a:t>
            </a:r>
            <a:r>
              <a:rPr lang="en-US" dirty="0"/>
              <a:t>array(1, 2, 3, 4, 5, 6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$holes = </a:t>
            </a:r>
            <a:r>
              <a:rPr lang="en-US" dirty="0"/>
              <a:t>array("first", 5 =&gt; "second", "third</a:t>
            </a:r>
            <a:r>
              <a:rPr lang="en-US" dirty="0" smtClean="0"/>
              <a:t>");</a:t>
            </a:r>
          </a:p>
          <a:p>
            <a:endParaRPr lang="en-US" dirty="0"/>
          </a:p>
          <a:p>
            <a:r>
              <a:rPr lang="en-US" dirty="0" smtClean="0"/>
              <a:t>$error[E_ERROR</a:t>
            </a:r>
            <a:r>
              <a:rPr lang="en-US" dirty="0"/>
              <a:t>] = "A fatal error has </a:t>
            </a:r>
            <a:r>
              <a:rPr lang="en-US" dirty="0" err="1"/>
              <a:t>occured</a:t>
            </a:r>
            <a:r>
              <a:rPr lang="en-US" dirty="0"/>
              <a:t>"; </a:t>
            </a:r>
          </a:p>
          <a:p>
            <a:r>
              <a:rPr lang="en-US" dirty="0"/>
              <a:t>$</a:t>
            </a:r>
            <a:r>
              <a:rPr lang="en-US" dirty="0" smtClean="0"/>
              <a:t>error[E_WARNING</a:t>
            </a:r>
            <a:r>
              <a:rPr lang="en-US" dirty="0"/>
              <a:t>] = "PHP issued a warning";</a:t>
            </a:r>
          </a:p>
          <a:p>
            <a:r>
              <a:rPr lang="en-US" dirty="0"/>
              <a:t>$</a:t>
            </a:r>
            <a:r>
              <a:rPr lang="en-US" dirty="0" smtClean="0"/>
              <a:t>error[E_NOTICE</a:t>
            </a:r>
            <a:r>
              <a:rPr lang="en-US" dirty="0"/>
              <a:t>] = "This is just an informal notice</a:t>
            </a:r>
            <a:r>
              <a:rPr lang="en-US" dirty="0" smtClean="0"/>
              <a:t>";</a:t>
            </a:r>
          </a:p>
          <a:p>
            <a:endParaRPr lang="en-US" dirty="0"/>
          </a:p>
          <a:p>
            <a:r>
              <a:rPr lang="en-US" dirty="0"/>
              <a:t>$</a:t>
            </a:r>
            <a:r>
              <a:rPr lang="en-US" dirty="0" smtClean="0"/>
              <a:t>error[0] </a:t>
            </a:r>
            <a:r>
              <a:rPr lang="en-US" dirty="0"/>
              <a:t>= "A fatal error has </a:t>
            </a:r>
            <a:r>
              <a:rPr lang="en-US" dirty="0" err="1"/>
              <a:t>occured</a:t>
            </a:r>
            <a:r>
              <a:rPr lang="en-US" dirty="0"/>
              <a:t>";</a:t>
            </a:r>
          </a:p>
          <a:p>
            <a:r>
              <a:rPr lang="en-US" dirty="0"/>
              <a:t>$</a:t>
            </a:r>
            <a:r>
              <a:rPr lang="en-US" dirty="0" smtClean="0"/>
              <a:t>error[1] </a:t>
            </a:r>
            <a:r>
              <a:rPr lang="en-US" dirty="0"/>
              <a:t>= "PHP issued a warning";</a:t>
            </a:r>
          </a:p>
          <a:p>
            <a:r>
              <a:rPr lang="en-US" dirty="0"/>
              <a:t>$</a:t>
            </a:r>
            <a:r>
              <a:rPr lang="en-US" dirty="0" smtClean="0"/>
              <a:t>error[2] </a:t>
            </a:r>
            <a:r>
              <a:rPr lang="en-US" dirty="0"/>
              <a:t>= "This is just an informal notice</a:t>
            </a:r>
            <a:r>
              <a:rPr lang="en-US" dirty="0" smtClean="0"/>
              <a:t>";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47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Numerically-indexed arrays</a:t>
            </a:r>
            <a:br>
              <a:rPr lang="en-AU" dirty="0" smtClean="0"/>
            </a:br>
            <a:r>
              <a:rPr lang="en-AU" dirty="0" smtClean="0"/>
              <a:t>(Vector array)</a:t>
            </a:r>
            <a:endParaRPr lang="en-AU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dirty="0" smtClean="0"/>
              <a:t>Say that we have a list of marks out of 100 in a subject   95, 93, 56, 70, 65, 98</a:t>
            </a:r>
          </a:p>
          <a:p>
            <a:r>
              <a:rPr lang="en-AU" dirty="0" smtClean="0"/>
              <a:t> array value 1 - 95 </a:t>
            </a:r>
          </a:p>
          <a:p>
            <a:r>
              <a:rPr lang="en-AU" dirty="0" smtClean="0"/>
              <a:t> array value 2 - 93 </a:t>
            </a:r>
          </a:p>
          <a:p>
            <a:r>
              <a:rPr lang="en-AU" dirty="0" smtClean="0"/>
              <a:t> array value 3 - 56 </a:t>
            </a:r>
          </a:p>
          <a:p>
            <a:r>
              <a:rPr lang="en-AU" dirty="0" smtClean="0"/>
              <a:t> array value 4 - 70 </a:t>
            </a:r>
          </a:p>
          <a:p>
            <a:r>
              <a:rPr lang="en-AU" dirty="0" smtClean="0"/>
              <a:t> array value 5 - 65 </a:t>
            </a:r>
          </a:p>
          <a:p>
            <a:r>
              <a:rPr lang="en-AU" dirty="0" smtClean="0"/>
              <a:t> array value 6 - 98</a:t>
            </a:r>
          </a:p>
        </p:txBody>
      </p:sp>
      <p:sp>
        <p:nvSpPr>
          <p:cNvPr id="4" name="Tekstboks 3"/>
          <p:cNvSpPr txBox="1"/>
          <p:nvPr/>
        </p:nvSpPr>
        <p:spPr>
          <a:xfrm>
            <a:off x="4644008" y="1275607"/>
            <a:ext cx="4176465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$marks = array (95, 93, 56, 70, 65, 98</a:t>
            </a:r>
            <a:r>
              <a:rPr lang="en-US" dirty="0" smtClean="0"/>
              <a:t>);</a:t>
            </a:r>
          </a:p>
          <a:p>
            <a:r>
              <a:rPr lang="en-US" dirty="0" smtClean="0"/>
              <a:t>//generates </a:t>
            </a:r>
            <a:r>
              <a:rPr lang="en-US" dirty="0"/>
              <a:t>a numerically-indexed array</a:t>
            </a:r>
          </a:p>
          <a:p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/>
              <a:t>marks[0] = 95 ;</a:t>
            </a:r>
          </a:p>
          <a:p>
            <a:r>
              <a:rPr lang="en-US" dirty="0"/>
              <a:t>$marks[1] = 93 ;</a:t>
            </a:r>
          </a:p>
          <a:p>
            <a:r>
              <a:rPr lang="en-US" dirty="0"/>
              <a:t>$marks[2] = 56 ;</a:t>
            </a:r>
          </a:p>
          <a:p>
            <a:r>
              <a:rPr lang="en-US" dirty="0"/>
              <a:t>$marks[3] = 70 ;</a:t>
            </a:r>
          </a:p>
          <a:p>
            <a:r>
              <a:rPr lang="en-US" dirty="0"/>
              <a:t>$marks[4] = 65 ;</a:t>
            </a:r>
          </a:p>
          <a:p>
            <a:r>
              <a:rPr lang="en-US" dirty="0"/>
              <a:t>$marks[5] = 98 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65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Numerically-indexed arrays (cont.)</a:t>
            </a:r>
            <a:endParaRPr lang="en-AU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smtClean="0"/>
              <a:t>The following code also generates a numerically-indexed array, allocating the next index after the highest current index to the element.</a:t>
            </a:r>
          </a:p>
          <a:p>
            <a:pPr lvl="1"/>
            <a:r>
              <a:rPr lang="en-AU" smtClean="0"/>
              <a:t>$marks[] = 95;</a:t>
            </a:r>
          </a:p>
          <a:p>
            <a:pPr lvl="1"/>
            <a:r>
              <a:rPr lang="en-AU" smtClean="0"/>
              <a:t>$marks[] = 93; </a:t>
            </a:r>
          </a:p>
          <a:p>
            <a:r>
              <a:rPr lang="en-AU" smtClean="0"/>
              <a:t>marks[0] is 95 and marks[1] is 93.</a:t>
            </a:r>
          </a:p>
          <a:p>
            <a:r>
              <a:rPr lang="en-AU" smtClean="0"/>
              <a:t>You can skip indices by allocating a specific index to a value -</a:t>
            </a:r>
          </a:p>
          <a:p>
            <a:pPr lvl="1"/>
            <a:r>
              <a:rPr lang="en-AU" smtClean="0"/>
              <a:t>$marks[5] = 56;</a:t>
            </a:r>
          </a:p>
          <a:p>
            <a:pPr lvl="1"/>
            <a:r>
              <a:rPr lang="en-AU" smtClean="0"/>
              <a:t>$marks[] = 70;</a:t>
            </a:r>
          </a:p>
          <a:p>
            <a:r>
              <a:rPr lang="en-AU" smtClean="0"/>
              <a:t>will be allocate 70 to $marks[6].</a:t>
            </a:r>
          </a:p>
          <a:p>
            <a:r>
              <a:rPr lang="en-AU" smtClean="0"/>
              <a:t>marks[5] is 56 and marks[6] is 70.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243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Associative arrays</a:t>
            </a:r>
            <a:endParaRPr lang="en-AU"/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Say we have a list of marks out of 100 in a subject and we want to know who got what mark:</a:t>
            </a:r>
          </a:p>
          <a:p>
            <a:pPr lvl="1"/>
            <a:r>
              <a:rPr lang="en-AU" dirty="0" smtClean="0"/>
              <a:t>Adrian - 95, </a:t>
            </a:r>
            <a:r>
              <a:rPr lang="en-AU" dirty="0" err="1" smtClean="0"/>
              <a:t>Matty</a:t>
            </a:r>
            <a:r>
              <a:rPr lang="en-AU" dirty="0" smtClean="0"/>
              <a:t> - 93, Lance - 56, Stephen - 70, Craig - 65, Andy - 98</a:t>
            </a:r>
          </a:p>
          <a:p>
            <a:r>
              <a:rPr lang="en-AU" dirty="0" smtClean="0"/>
              <a:t>maps a value to a key </a:t>
            </a:r>
          </a:p>
          <a:p>
            <a:r>
              <a:rPr lang="en-AU" dirty="0" smtClean="0"/>
              <a:t>name is the key </a:t>
            </a:r>
          </a:p>
          <a:p>
            <a:r>
              <a:rPr lang="en-AU" dirty="0" smtClean="0"/>
              <a:t>mark is the value </a:t>
            </a:r>
            <a:endParaRPr lang="en-AU" dirty="0"/>
          </a:p>
        </p:txBody>
      </p:sp>
      <p:sp>
        <p:nvSpPr>
          <p:cNvPr id="4" name="Tekstboks 3"/>
          <p:cNvSpPr txBox="1"/>
          <p:nvPr/>
        </p:nvSpPr>
        <p:spPr>
          <a:xfrm>
            <a:off x="4572000" y="1200150"/>
            <a:ext cx="4464496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$marks = array ("Adrian"=&gt;93</a:t>
            </a:r>
            <a:r>
              <a:rPr lang="en-US" dirty="0" smtClean="0"/>
              <a:t>,	"</a:t>
            </a:r>
            <a:r>
              <a:rPr lang="en-US" dirty="0"/>
              <a:t>Lance"=&gt;56</a:t>
            </a:r>
            <a:r>
              <a:rPr lang="en-US" dirty="0" smtClean="0"/>
              <a:t>,</a:t>
            </a:r>
          </a:p>
          <a:p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/>
              <a:t>Stephen"=&gt;70</a:t>
            </a:r>
            <a:r>
              <a:rPr lang="en-US" dirty="0" smtClean="0"/>
              <a:t>,</a:t>
            </a:r>
          </a:p>
          <a:p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/>
              <a:t>Craig"=&gt;65</a:t>
            </a:r>
            <a:r>
              <a:rPr lang="en-US" dirty="0" smtClean="0"/>
              <a:t>,</a:t>
            </a:r>
          </a:p>
          <a:p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dirty="0"/>
              <a:t>Andy"=&gt;98</a:t>
            </a:r>
            <a:r>
              <a:rPr lang="en-US" dirty="0" smtClean="0"/>
              <a:t>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37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List an associative array</a:t>
            </a:r>
            <a:endParaRPr lang="en-AU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list() in conjunction with each() assigns a key/value pair into the variables $key and $variable.</a:t>
            </a:r>
          </a:p>
          <a:p>
            <a:r>
              <a:rPr lang="en-AU" dirty="0" smtClean="0"/>
              <a:t>The following code prints each key/value pair into a table. Note that $value might itself be an array.</a:t>
            </a:r>
          </a:p>
        </p:txBody>
      </p:sp>
      <p:sp>
        <p:nvSpPr>
          <p:cNvPr id="4" name="Tekstboks 3"/>
          <p:cNvSpPr txBox="1"/>
          <p:nvPr/>
        </p:nvSpPr>
        <p:spPr>
          <a:xfrm>
            <a:off x="4499992" y="1203598"/>
            <a:ext cx="4475354" cy="3477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268288"/>
            <a:r>
              <a:rPr lang="en-US" sz="2000" dirty="0"/>
              <a:t>// go to the beginning of the array</a:t>
            </a:r>
          </a:p>
          <a:p>
            <a:pPr defTabSz="268288"/>
            <a:r>
              <a:rPr lang="en-US" sz="2000" dirty="0" smtClean="0"/>
              <a:t>reset</a:t>
            </a:r>
            <a:r>
              <a:rPr lang="en-US" sz="2000" dirty="0"/>
              <a:t>($marks</a:t>
            </a:r>
            <a:r>
              <a:rPr lang="en-US" sz="2000" dirty="0" smtClean="0"/>
              <a:t>);</a:t>
            </a:r>
          </a:p>
          <a:p>
            <a:pPr defTabSz="268288"/>
            <a:endParaRPr lang="en-US" sz="2000" dirty="0" smtClean="0"/>
          </a:p>
          <a:p>
            <a:pPr defTabSz="268288"/>
            <a:r>
              <a:rPr lang="da-DK" sz="2000" dirty="0" smtClean="0"/>
              <a:t>//</a:t>
            </a:r>
            <a:r>
              <a:rPr lang="da-DK" sz="2000" dirty="0" err="1" smtClean="0"/>
              <a:t>build</a:t>
            </a:r>
            <a:r>
              <a:rPr lang="da-DK" sz="2000" dirty="0" smtClean="0"/>
              <a:t> </a:t>
            </a:r>
            <a:r>
              <a:rPr lang="da-DK" sz="2000" dirty="0" err="1" smtClean="0"/>
              <a:t>table</a:t>
            </a:r>
            <a:endParaRPr lang="en-US" sz="2000" dirty="0"/>
          </a:p>
          <a:p>
            <a:pPr defTabSz="268288"/>
            <a:r>
              <a:rPr lang="en-US" sz="2000" dirty="0" smtClean="0"/>
              <a:t>echo </a:t>
            </a:r>
            <a:r>
              <a:rPr lang="en-US" sz="2000" dirty="0"/>
              <a:t>"&lt;</a:t>
            </a:r>
            <a:r>
              <a:rPr lang="en-US" sz="2000" dirty="0" smtClean="0"/>
              <a:t>table&gt;";</a:t>
            </a:r>
            <a:endParaRPr lang="en-US" sz="2000" dirty="0"/>
          </a:p>
          <a:p>
            <a:pPr defTabSz="268288"/>
            <a:r>
              <a:rPr lang="en-US" sz="2000" dirty="0"/>
              <a:t>while (list($key, $value) = each($marks))</a:t>
            </a:r>
          </a:p>
          <a:p>
            <a:pPr defTabSz="268288"/>
            <a:r>
              <a:rPr lang="en-US" sz="2000" dirty="0" smtClean="0"/>
              <a:t>{</a:t>
            </a:r>
            <a:endParaRPr lang="en-US" sz="2000" dirty="0"/>
          </a:p>
          <a:p>
            <a:pPr defTabSz="268288"/>
            <a:r>
              <a:rPr lang="en-US" sz="2000" dirty="0" smtClean="0"/>
              <a:t>	echo "&lt;</a:t>
            </a:r>
            <a:r>
              <a:rPr lang="en-US" sz="2000" dirty="0" err="1"/>
              <a:t>tr</a:t>
            </a:r>
            <a:r>
              <a:rPr lang="en-US" sz="2000" dirty="0"/>
              <a:t>&gt;&lt;td&gt;$key&lt;/td</a:t>
            </a:r>
            <a:r>
              <a:rPr lang="en-US" sz="2000" dirty="0" smtClean="0"/>
              <a:t>&gt;</a:t>
            </a:r>
          </a:p>
          <a:p>
            <a:pPr defTabSz="268288"/>
            <a:r>
              <a:rPr lang="en-US" sz="2000" dirty="0"/>
              <a:t>	</a:t>
            </a:r>
            <a:r>
              <a:rPr lang="en-US" sz="2000" dirty="0" smtClean="0"/>
              <a:t>&lt;</a:t>
            </a:r>
            <a:r>
              <a:rPr lang="en-US" sz="2000" dirty="0"/>
              <a:t>td&gt;$value&lt;/td&gt;&lt;/</a:t>
            </a:r>
            <a:r>
              <a:rPr lang="en-US" sz="2000" dirty="0" err="1"/>
              <a:t>tr</a:t>
            </a:r>
            <a:r>
              <a:rPr lang="en-US" sz="2000" dirty="0"/>
              <a:t>&gt;\n";</a:t>
            </a:r>
          </a:p>
          <a:p>
            <a:pPr defTabSz="268288"/>
            <a:r>
              <a:rPr lang="en-US" sz="2000" dirty="0" smtClean="0"/>
              <a:t>}</a:t>
            </a:r>
            <a:endParaRPr lang="en-US" sz="2000" dirty="0"/>
          </a:p>
          <a:p>
            <a:pPr defTabSz="268288"/>
            <a:r>
              <a:rPr lang="en-US" sz="2000" dirty="0" smtClean="0"/>
              <a:t>echo </a:t>
            </a:r>
            <a:r>
              <a:rPr lang="en-US" sz="2000" dirty="0"/>
              <a:t>"&lt;/table</a:t>
            </a:r>
            <a:r>
              <a:rPr lang="en-US" sz="2000" dirty="0" smtClean="0"/>
              <a:t>&gt;";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331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Agenda</a:t>
            </a:r>
            <a:endParaRPr lang="en-US" dirty="0"/>
          </a:p>
        </p:txBody>
      </p:sp>
      <p:sp>
        <p:nvSpPr>
          <p:cNvPr id="5" name="Pladsholder til indhold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PHP - Overview</a:t>
            </a:r>
          </a:p>
          <a:p>
            <a:r>
              <a:rPr lang="en-US" dirty="0" smtClean="0"/>
              <a:t>Variables &amp; Scope</a:t>
            </a:r>
          </a:p>
          <a:p>
            <a:r>
              <a:rPr lang="en-US" dirty="0" smtClean="0"/>
              <a:t>Output </a:t>
            </a:r>
          </a:p>
          <a:p>
            <a:r>
              <a:rPr lang="en-US" dirty="0" smtClean="0"/>
              <a:t>Variable types ; Boolean; Strings </a:t>
            </a:r>
          </a:p>
          <a:p>
            <a:r>
              <a:rPr lang="en-US" dirty="0" smtClean="0"/>
              <a:t>String Functions &amp; Parsers</a:t>
            </a:r>
          </a:p>
          <a:p>
            <a:r>
              <a:rPr lang="en-US" dirty="0" smtClean="0"/>
              <a:t>Screening User </a:t>
            </a:r>
            <a:r>
              <a:rPr lang="en-US" dirty="0" err="1" smtClean="0"/>
              <a:t>Input/Output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Maths</a:t>
            </a:r>
            <a:r>
              <a:rPr lang="en-US" dirty="0" smtClean="0"/>
              <a:t> functions </a:t>
            </a:r>
          </a:p>
          <a:p>
            <a:r>
              <a:rPr lang="en-US" dirty="0" smtClean="0"/>
              <a:t>Control and flow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84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/>
              <a:t>List an associative array (cont)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AU" sz="2800" dirty="0"/>
              <a:t>each() actually returns a array for each array item which includes the key and value as well as the index 0 mapped to the key and the index 1 mapped to the value. Reset() puts the index pointer back to 0</a:t>
            </a:r>
            <a:r>
              <a:rPr lang="en-AU" sz="2800" dirty="0" smtClean="0"/>
              <a:t>.</a:t>
            </a:r>
            <a:endParaRPr lang="en-AU" sz="2800" dirty="0"/>
          </a:p>
        </p:txBody>
      </p:sp>
      <p:sp>
        <p:nvSpPr>
          <p:cNvPr id="2" name="Tekstboks 1"/>
          <p:cNvSpPr txBox="1"/>
          <p:nvPr/>
        </p:nvSpPr>
        <p:spPr>
          <a:xfrm>
            <a:off x="4499992" y="1347614"/>
            <a:ext cx="4448379" cy="26776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268288"/>
            <a:r>
              <a:rPr lang="en-US" sz="2400" dirty="0" smtClean="0"/>
              <a:t>reset</a:t>
            </a:r>
            <a:r>
              <a:rPr lang="en-US" sz="2400" dirty="0"/>
              <a:t>($marks</a:t>
            </a:r>
            <a:r>
              <a:rPr lang="en-US" sz="2400" dirty="0" smtClean="0"/>
              <a:t>);</a:t>
            </a:r>
          </a:p>
          <a:p>
            <a:pPr defTabSz="268288"/>
            <a:endParaRPr lang="en-US" sz="2400" dirty="0"/>
          </a:p>
          <a:p>
            <a:pPr defTabSz="268288"/>
            <a:r>
              <a:rPr lang="en-US" sz="2400" dirty="0" smtClean="0"/>
              <a:t>while </a:t>
            </a:r>
            <a:r>
              <a:rPr lang="en-US" sz="2400" dirty="0"/>
              <a:t>($row = each($marks))</a:t>
            </a:r>
          </a:p>
          <a:p>
            <a:pPr defTabSz="268288"/>
            <a:r>
              <a:rPr lang="en-US" sz="2400" dirty="0" smtClean="0"/>
              <a:t>{</a:t>
            </a:r>
            <a:endParaRPr lang="en-US" sz="2400" dirty="0"/>
          </a:p>
          <a:p>
            <a:pPr defTabSz="268288"/>
            <a:r>
              <a:rPr lang="en-US" sz="2400" dirty="0" smtClean="0"/>
              <a:t>	echo </a:t>
            </a:r>
            <a:r>
              <a:rPr lang="en-US" sz="2400" dirty="0"/>
              <a:t>"Mark for $row[0] is $row[1]&lt;</a:t>
            </a:r>
            <a:r>
              <a:rPr lang="en-US" sz="2400" dirty="0" err="1"/>
              <a:t>br</a:t>
            </a:r>
            <a:r>
              <a:rPr lang="en-US" sz="2400" dirty="0"/>
              <a:t> /&gt;";</a:t>
            </a:r>
          </a:p>
          <a:p>
            <a:pPr defTabSz="268288"/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6647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Formatting User Input/Output</a:t>
            </a:r>
            <a:endParaRPr lang="en-AU"/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err="1" smtClean="0"/>
              <a:t>addslashes</a:t>
            </a:r>
            <a:r>
              <a:rPr lang="en-AU" dirty="0" smtClean="0"/>
              <a:t>($</a:t>
            </a:r>
            <a:r>
              <a:rPr lang="en-AU" dirty="0" err="1" smtClean="0"/>
              <a:t>str</a:t>
            </a:r>
            <a:r>
              <a:rPr lang="en-AU" dirty="0" smtClean="0"/>
              <a:t>) </a:t>
            </a:r>
          </a:p>
          <a:p>
            <a:r>
              <a:rPr lang="en-AU" dirty="0" err="1" smtClean="0"/>
              <a:t>stripslashes</a:t>
            </a:r>
            <a:r>
              <a:rPr lang="en-AU" dirty="0" smtClean="0"/>
              <a:t>($</a:t>
            </a:r>
            <a:r>
              <a:rPr lang="en-AU" dirty="0" err="1" smtClean="0"/>
              <a:t>str</a:t>
            </a:r>
            <a:r>
              <a:rPr lang="en-AU" dirty="0" smtClean="0"/>
              <a:t>) </a:t>
            </a:r>
          </a:p>
          <a:p>
            <a:r>
              <a:rPr lang="en-AU" dirty="0" err="1" smtClean="0"/>
              <a:t>strip_tags</a:t>
            </a:r>
            <a:r>
              <a:rPr lang="en-AU" dirty="0" smtClean="0"/>
              <a:t>($</a:t>
            </a:r>
            <a:r>
              <a:rPr lang="en-AU" dirty="0" err="1" smtClean="0"/>
              <a:t>str</a:t>
            </a:r>
            <a:r>
              <a:rPr lang="en-AU" dirty="0" smtClean="0"/>
              <a:t>) </a:t>
            </a:r>
          </a:p>
          <a:p>
            <a:r>
              <a:rPr lang="en-AU" dirty="0" err="1" smtClean="0"/>
              <a:t>htmlspecialchars</a:t>
            </a:r>
            <a:r>
              <a:rPr lang="en-AU" dirty="0" smtClean="0"/>
              <a:t>($</a:t>
            </a:r>
            <a:r>
              <a:rPr lang="en-AU" dirty="0" err="1" smtClean="0"/>
              <a:t>str</a:t>
            </a:r>
            <a:r>
              <a:rPr lang="en-AU" dirty="0" smtClean="0"/>
              <a:t>) </a:t>
            </a:r>
          </a:p>
          <a:p>
            <a:r>
              <a:rPr lang="en-AU" dirty="0" err="1" smtClean="0"/>
              <a:t>htmlentities</a:t>
            </a:r>
            <a:r>
              <a:rPr lang="en-AU" dirty="0" smtClean="0"/>
              <a:t>($</a:t>
            </a:r>
            <a:r>
              <a:rPr lang="en-AU" dirty="0" err="1" smtClean="0"/>
              <a:t>str</a:t>
            </a:r>
            <a:r>
              <a:rPr lang="en-AU" dirty="0" smtClean="0"/>
              <a:t>) </a:t>
            </a:r>
          </a:p>
          <a:p>
            <a:r>
              <a:rPr lang="en-AU" dirty="0" smtClean="0"/>
              <a:t>nl2br($</a:t>
            </a:r>
            <a:r>
              <a:rPr lang="en-AU" dirty="0" err="1" smtClean="0"/>
              <a:t>str</a:t>
            </a:r>
            <a:r>
              <a:rPr lang="en-AU" dirty="0" smtClean="0"/>
              <a:t>) </a:t>
            </a:r>
          </a:p>
          <a:p>
            <a:r>
              <a:rPr lang="en-AU" dirty="0" smtClean="0"/>
              <a:t>…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820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Maths functions</a:t>
            </a:r>
            <a:endParaRPr lang="en-AU"/>
          </a:p>
        </p:txBody>
      </p:sp>
      <p:sp>
        <p:nvSpPr>
          <p:cNvPr id="7885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dirty="0" smtClean="0"/>
              <a:t>+ - / * % </a:t>
            </a:r>
          </a:p>
          <a:p>
            <a:pPr marL="0" indent="0">
              <a:buNone/>
            </a:pPr>
            <a:r>
              <a:rPr lang="en-AU" dirty="0" smtClean="0"/>
              <a:t>++ --</a:t>
            </a:r>
          </a:p>
          <a:p>
            <a:pPr marL="0" indent="0">
              <a:buNone/>
            </a:pPr>
            <a:r>
              <a:rPr lang="en-AU" dirty="0" smtClean="0"/>
              <a:t>+= -= *= </a:t>
            </a:r>
          </a:p>
          <a:p>
            <a:pPr marL="0" indent="0">
              <a:buNone/>
            </a:pPr>
            <a:r>
              <a:rPr lang="en-AU" dirty="0" smtClean="0"/>
              <a:t>= is set to (assignment)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= = is equivalent to </a:t>
            </a:r>
            <a:r>
              <a:rPr lang="en-AU" dirty="0" err="1" smtClean="0"/>
              <a:t>eg</a:t>
            </a:r>
            <a:r>
              <a:rPr lang="en-AU" dirty="0" smtClean="0"/>
              <a:t>. $a == $b  Equal TRUE if $a is equal to $b.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= = = is identical to </a:t>
            </a:r>
            <a:r>
              <a:rPr lang="en-AU" dirty="0" err="1" smtClean="0"/>
              <a:t>eg</a:t>
            </a:r>
            <a:r>
              <a:rPr lang="en-AU" dirty="0" smtClean="0"/>
              <a:t> $a === $b Identical TRUE if $a is equal to $b, and they are of the same type.</a:t>
            </a:r>
          </a:p>
        </p:txBody>
      </p:sp>
      <p:sp>
        <p:nvSpPr>
          <p:cNvPr id="2" name="Pladsholder til indhold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dirty="0"/>
              <a:t>$</a:t>
            </a:r>
            <a:r>
              <a:rPr lang="en-AU" dirty="0" err="1"/>
              <a:t>low_int</a:t>
            </a:r>
            <a:r>
              <a:rPr lang="en-AU" dirty="0"/>
              <a:t> = </a:t>
            </a:r>
            <a:r>
              <a:rPr lang="en-AU" dirty="0" smtClean="0"/>
              <a:t>floor($</a:t>
            </a:r>
            <a:r>
              <a:rPr lang="en-AU" dirty="0"/>
              <a:t>double) </a:t>
            </a:r>
          </a:p>
          <a:p>
            <a:pPr marL="0" indent="0">
              <a:buNone/>
            </a:pPr>
            <a:r>
              <a:rPr lang="en-AU" dirty="0"/>
              <a:t>$</a:t>
            </a:r>
            <a:r>
              <a:rPr lang="en-AU" dirty="0" err="1"/>
              <a:t>high_int</a:t>
            </a:r>
            <a:r>
              <a:rPr lang="en-AU" dirty="0"/>
              <a:t> = </a:t>
            </a:r>
            <a:r>
              <a:rPr lang="en-AU" dirty="0" smtClean="0"/>
              <a:t>ceil($</a:t>
            </a:r>
            <a:r>
              <a:rPr lang="en-AU" dirty="0"/>
              <a:t>double) </a:t>
            </a:r>
          </a:p>
          <a:p>
            <a:pPr marL="0" indent="0">
              <a:buNone/>
            </a:pPr>
            <a:r>
              <a:rPr lang="en-AU" dirty="0"/>
              <a:t>$</a:t>
            </a:r>
            <a:r>
              <a:rPr lang="en-AU" dirty="0" err="1"/>
              <a:t>nearest_int</a:t>
            </a:r>
            <a:r>
              <a:rPr lang="en-AU" dirty="0"/>
              <a:t> = </a:t>
            </a:r>
            <a:r>
              <a:rPr lang="en-AU" dirty="0" smtClean="0"/>
              <a:t>round($</a:t>
            </a:r>
            <a:r>
              <a:rPr lang="en-AU" dirty="0"/>
              <a:t>double) </a:t>
            </a:r>
          </a:p>
          <a:p>
            <a:pPr marL="457200" lvl="1" indent="0">
              <a:buNone/>
            </a:pPr>
            <a:r>
              <a:rPr lang="en-AU" dirty="0"/>
              <a:t>(nearest even number if exactly .5) </a:t>
            </a:r>
          </a:p>
          <a:p>
            <a:pPr marL="0" indent="0">
              <a:buNone/>
            </a:pPr>
            <a:r>
              <a:rPr lang="en-AU" dirty="0"/>
              <a:t>$positive = </a:t>
            </a:r>
            <a:r>
              <a:rPr lang="en-AU" dirty="0" smtClean="0"/>
              <a:t>abs($</a:t>
            </a:r>
            <a:r>
              <a:rPr lang="en-AU" dirty="0"/>
              <a:t>number) </a:t>
            </a:r>
          </a:p>
          <a:p>
            <a:pPr marL="0" indent="0">
              <a:buNone/>
            </a:pPr>
            <a:r>
              <a:rPr lang="en-AU" dirty="0"/>
              <a:t>$min = </a:t>
            </a:r>
            <a:r>
              <a:rPr lang="en-AU" dirty="0" smtClean="0"/>
              <a:t>min($</a:t>
            </a:r>
            <a:r>
              <a:rPr lang="en-AU" dirty="0"/>
              <a:t>n1, $n2 … , $</a:t>
            </a:r>
            <a:r>
              <a:rPr lang="en-AU" dirty="0" err="1"/>
              <a:t>nn</a:t>
            </a:r>
            <a:r>
              <a:rPr lang="en-AU" dirty="0"/>
              <a:t>) </a:t>
            </a:r>
          </a:p>
          <a:p>
            <a:pPr marL="0" indent="0">
              <a:buNone/>
            </a:pPr>
            <a:r>
              <a:rPr lang="en-AU" dirty="0"/>
              <a:t>$max = </a:t>
            </a:r>
            <a:r>
              <a:rPr lang="en-AU" dirty="0" smtClean="0"/>
              <a:t>max($</a:t>
            </a:r>
            <a:r>
              <a:rPr lang="en-AU" dirty="0"/>
              <a:t>n1, $n2 … , $</a:t>
            </a:r>
            <a:r>
              <a:rPr lang="en-AU" dirty="0" err="1"/>
              <a:t>nn</a:t>
            </a:r>
            <a:r>
              <a:rPr lang="en-AU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640357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/>
              <a:t>Control and flow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200151"/>
            <a:ext cx="2962672" cy="3394472"/>
          </a:xfrm>
        </p:spPr>
        <p:txBody>
          <a:bodyPr>
            <a:normAutofit/>
          </a:bodyPr>
          <a:lstStyle/>
          <a:p>
            <a:pPr marL="0" indent="0" defTabSz="358775">
              <a:lnSpc>
                <a:spcPct val="90000"/>
              </a:lnSpc>
              <a:buNone/>
            </a:pPr>
            <a:r>
              <a:rPr lang="en-AU" sz="2400" dirty="0"/>
              <a:t>if (expr1) { }</a:t>
            </a:r>
          </a:p>
          <a:p>
            <a:pPr marL="0" indent="0" defTabSz="358775">
              <a:lnSpc>
                <a:spcPct val="90000"/>
              </a:lnSpc>
              <a:buNone/>
            </a:pPr>
            <a:r>
              <a:rPr lang="en-AU" sz="2400" dirty="0" smtClean="0"/>
              <a:t>	</a:t>
            </a:r>
            <a:r>
              <a:rPr lang="en-AU" sz="2400" dirty="0" err="1" smtClean="0"/>
              <a:t>elseif</a:t>
            </a:r>
            <a:r>
              <a:rPr lang="en-AU" sz="2400" dirty="0" smtClean="0"/>
              <a:t> </a:t>
            </a:r>
            <a:r>
              <a:rPr lang="en-AU" sz="2400" dirty="0"/>
              <a:t>(expr2) { </a:t>
            </a:r>
            <a:r>
              <a:rPr lang="en-AU" sz="2400" dirty="0" smtClean="0"/>
              <a:t>}</a:t>
            </a:r>
          </a:p>
          <a:p>
            <a:pPr marL="0" indent="0" defTabSz="358775">
              <a:lnSpc>
                <a:spcPct val="90000"/>
              </a:lnSpc>
              <a:buNone/>
            </a:pPr>
            <a:r>
              <a:rPr lang="en-AU" sz="2400" dirty="0"/>
              <a:t>	</a:t>
            </a:r>
            <a:r>
              <a:rPr lang="en-AU" sz="2400" dirty="0" smtClean="0"/>
              <a:t>	else </a:t>
            </a:r>
            <a:r>
              <a:rPr lang="en-AU" sz="2400" dirty="0"/>
              <a:t>{ } </a:t>
            </a:r>
          </a:p>
          <a:p>
            <a:pPr marL="0" indent="0" defTabSz="358775">
              <a:lnSpc>
                <a:spcPct val="90000"/>
              </a:lnSpc>
              <a:buNone/>
            </a:pPr>
            <a:r>
              <a:rPr lang="en-AU" sz="2400" dirty="0" smtClean="0"/>
              <a:t>while </a:t>
            </a:r>
            <a:r>
              <a:rPr lang="en-AU" sz="2400" dirty="0"/>
              <a:t>(</a:t>
            </a:r>
            <a:r>
              <a:rPr lang="en-AU" sz="2400" dirty="0" err="1"/>
              <a:t>cond</a:t>
            </a:r>
            <a:r>
              <a:rPr lang="en-AU" sz="2400" dirty="0"/>
              <a:t>) { }</a:t>
            </a:r>
          </a:p>
          <a:p>
            <a:pPr marL="0" indent="0" defTabSz="358775">
              <a:lnSpc>
                <a:spcPct val="90000"/>
              </a:lnSpc>
              <a:buNone/>
            </a:pPr>
            <a:r>
              <a:rPr lang="en-AU" sz="2400" dirty="0" smtClean="0"/>
              <a:t>do </a:t>
            </a:r>
            <a:r>
              <a:rPr lang="en-AU" sz="2400" dirty="0"/>
              <a:t>{ } while (</a:t>
            </a:r>
            <a:r>
              <a:rPr lang="en-AU" sz="2400" dirty="0" err="1"/>
              <a:t>cond</a:t>
            </a:r>
            <a:r>
              <a:rPr lang="en-AU" sz="2400" dirty="0"/>
              <a:t>) </a:t>
            </a:r>
          </a:p>
          <a:p>
            <a:pPr marL="0" indent="0" defTabSz="358775">
              <a:lnSpc>
                <a:spcPct val="90000"/>
              </a:lnSpc>
              <a:buNone/>
            </a:pPr>
            <a:r>
              <a:rPr lang="en-AU" sz="2400" dirty="0" smtClean="0"/>
              <a:t>switch </a:t>
            </a:r>
            <a:r>
              <a:rPr lang="en-AU" sz="2400" dirty="0"/>
              <a:t>($</a:t>
            </a:r>
            <a:r>
              <a:rPr lang="en-AU" sz="2400" dirty="0" err="1"/>
              <a:t>var</a:t>
            </a:r>
            <a:r>
              <a:rPr lang="en-AU" sz="2400" dirty="0"/>
              <a:t>)</a:t>
            </a:r>
          </a:p>
          <a:p>
            <a:pPr marL="0" indent="0" defTabSz="358775">
              <a:lnSpc>
                <a:spcPct val="90000"/>
              </a:lnSpc>
              <a:buNone/>
            </a:pPr>
            <a:r>
              <a:rPr lang="en-AU" sz="2400" dirty="0" smtClean="0"/>
              <a:t>	case </a:t>
            </a:r>
            <a:r>
              <a:rPr lang="en-AU" sz="2400" dirty="0"/>
              <a:t>a { }</a:t>
            </a:r>
          </a:p>
          <a:p>
            <a:pPr marL="0" indent="0" defTabSz="358775">
              <a:lnSpc>
                <a:spcPct val="90000"/>
              </a:lnSpc>
              <a:buNone/>
            </a:pPr>
            <a:r>
              <a:rPr lang="en-AU" sz="2400" dirty="0" smtClean="0"/>
              <a:t>	case </a:t>
            </a:r>
            <a:r>
              <a:rPr lang="en-AU" sz="2400" dirty="0"/>
              <a:t>b { } </a:t>
            </a:r>
          </a:p>
        </p:txBody>
      </p:sp>
      <p:sp>
        <p:nvSpPr>
          <p:cNvPr id="2" name="Pladsholder til indhold 1"/>
          <p:cNvSpPr>
            <a:spLocks noGrp="1"/>
          </p:cNvSpPr>
          <p:nvPr>
            <p:ph sz="half" idx="2"/>
          </p:nvPr>
        </p:nvSpPr>
        <p:spPr>
          <a:xfrm>
            <a:off x="3635896" y="1200151"/>
            <a:ext cx="5050904" cy="3394472"/>
          </a:xfrm>
        </p:spPr>
        <p:txBody>
          <a:bodyPr>
            <a:normAutofit/>
          </a:bodyPr>
          <a:lstStyle/>
          <a:p>
            <a:pPr marL="0" indent="0" defTabSz="358775">
              <a:lnSpc>
                <a:spcPct val="90000"/>
              </a:lnSpc>
              <a:buNone/>
            </a:pPr>
            <a:r>
              <a:rPr lang="en-AU" dirty="0"/>
              <a:t>for ($</a:t>
            </a:r>
            <a:r>
              <a:rPr lang="en-AU" dirty="0" err="1"/>
              <a:t>i</a:t>
            </a:r>
            <a:r>
              <a:rPr lang="en-AU" dirty="0"/>
              <a:t> = 0; $</a:t>
            </a:r>
            <a:r>
              <a:rPr lang="en-AU" dirty="0" err="1"/>
              <a:t>i</a:t>
            </a:r>
            <a:r>
              <a:rPr lang="en-AU" dirty="0"/>
              <a:t> &lt; expr; $</a:t>
            </a:r>
            <a:r>
              <a:rPr lang="en-AU" dirty="0" err="1"/>
              <a:t>i</a:t>
            </a:r>
            <a:r>
              <a:rPr lang="en-AU" dirty="0"/>
              <a:t> ++) { } </a:t>
            </a:r>
          </a:p>
          <a:p>
            <a:pPr marL="0" indent="0" defTabSz="358775">
              <a:lnSpc>
                <a:spcPct val="90000"/>
              </a:lnSpc>
              <a:buNone/>
            </a:pPr>
            <a:r>
              <a:rPr lang="en-AU" dirty="0" err="1"/>
              <a:t>foreach</a:t>
            </a:r>
            <a:r>
              <a:rPr lang="en-AU" dirty="0"/>
              <a:t> (</a:t>
            </a:r>
            <a:r>
              <a:rPr lang="en-AU" dirty="0" err="1"/>
              <a:t>array_expr</a:t>
            </a:r>
            <a:r>
              <a:rPr lang="en-AU" dirty="0"/>
              <a:t> as $value) { </a:t>
            </a:r>
            <a:r>
              <a:rPr lang="en-AU" dirty="0" smtClean="0"/>
              <a:t>}</a:t>
            </a:r>
            <a:endParaRPr lang="en-AU" dirty="0"/>
          </a:p>
          <a:p>
            <a:pPr marL="0" indent="0" defTabSz="358775">
              <a:lnSpc>
                <a:spcPct val="90000"/>
              </a:lnSpc>
              <a:buNone/>
            </a:pPr>
            <a:r>
              <a:rPr lang="en-AU" dirty="0" err="1"/>
              <a:t>foreach</a:t>
            </a:r>
            <a:r>
              <a:rPr lang="en-AU" dirty="0"/>
              <a:t> (</a:t>
            </a:r>
            <a:r>
              <a:rPr lang="en-AU" dirty="0" err="1"/>
              <a:t>array_expr</a:t>
            </a:r>
            <a:r>
              <a:rPr lang="en-AU" dirty="0"/>
              <a:t> as $key=&gt;$value) { } </a:t>
            </a:r>
          </a:p>
          <a:p>
            <a:pPr marL="0" indent="0" defTabSz="358775">
              <a:lnSpc>
                <a:spcPct val="90000"/>
              </a:lnSpc>
              <a:buNone/>
            </a:pPr>
            <a:r>
              <a:rPr lang="en-AU" dirty="0"/>
              <a:t>break</a:t>
            </a:r>
          </a:p>
          <a:p>
            <a:pPr marL="0" indent="0" defTabSz="358775">
              <a:lnSpc>
                <a:spcPct val="90000"/>
              </a:lnSpc>
              <a:buNone/>
            </a:pPr>
            <a:r>
              <a:rPr lang="en-AU" dirty="0"/>
              <a:t>continue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66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If.. Then.. else</a:t>
            </a:r>
            <a:endParaRPr lang="en-AU"/>
          </a:p>
        </p:txBody>
      </p:sp>
      <p:sp>
        <p:nvSpPr>
          <p:cNvPr id="8089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 defTabSz="271463">
              <a:buNone/>
            </a:pPr>
            <a:r>
              <a:rPr lang="en-AU" dirty="0" smtClean="0"/>
              <a:t>if ($a &gt; $b)   print "a is bigger than b";</a:t>
            </a:r>
          </a:p>
          <a:p>
            <a:pPr marL="0" indent="0" defTabSz="271463">
              <a:buNone/>
            </a:pPr>
            <a:endParaRPr lang="en-AU" dirty="0" smtClean="0"/>
          </a:p>
          <a:p>
            <a:pPr marL="0" indent="0" defTabSz="271463">
              <a:buNone/>
            </a:pPr>
            <a:r>
              <a:rPr lang="en-AU" dirty="0" smtClean="0"/>
              <a:t>if ($a &gt; $b) {</a:t>
            </a:r>
          </a:p>
          <a:p>
            <a:pPr marL="0" indent="0" defTabSz="271463">
              <a:buNone/>
            </a:pPr>
            <a:r>
              <a:rPr lang="en-AU" dirty="0" smtClean="0"/>
              <a:t>	print "a is bigger than b";</a:t>
            </a:r>
          </a:p>
          <a:p>
            <a:pPr marL="0" indent="0" defTabSz="271463">
              <a:buNone/>
            </a:pPr>
            <a:r>
              <a:rPr lang="en-AU" dirty="0" smtClean="0"/>
              <a:t>	$b = $a;</a:t>
            </a:r>
          </a:p>
          <a:p>
            <a:pPr marL="0" indent="0" defTabSz="271463">
              <a:buNone/>
            </a:pPr>
            <a:r>
              <a:rPr lang="en-AU" dirty="0" smtClean="0"/>
              <a:t>}</a:t>
            </a:r>
          </a:p>
        </p:txBody>
      </p:sp>
      <p:sp>
        <p:nvSpPr>
          <p:cNvPr id="2" name="Pladsholder til indhold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 defTabSz="271463">
              <a:buNone/>
            </a:pPr>
            <a:r>
              <a:rPr lang="en-AU" dirty="0"/>
              <a:t>if ($a &gt; $b) {</a:t>
            </a:r>
          </a:p>
          <a:p>
            <a:pPr marL="0" indent="0" defTabSz="271463">
              <a:buNone/>
            </a:pPr>
            <a:r>
              <a:rPr lang="en-AU" dirty="0"/>
              <a:t>	print "a is bigger than b";</a:t>
            </a:r>
          </a:p>
          <a:p>
            <a:pPr marL="0" indent="0" defTabSz="271463">
              <a:buNone/>
            </a:pPr>
            <a:r>
              <a:rPr lang="en-AU" dirty="0"/>
              <a:t>} </a:t>
            </a:r>
            <a:r>
              <a:rPr lang="en-AU" dirty="0" err="1"/>
              <a:t>elseif</a:t>
            </a:r>
            <a:r>
              <a:rPr lang="en-AU" dirty="0"/>
              <a:t> ($a == $b) {</a:t>
            </a:r>
          </a:p>
          <a:p>
            <a:pPr marL="0" indent="0" defTabSz="271463">
              <a:buNone/>
            </a:pPr>
            <a:r>
              <a:rPr lang="en-AU" dirty="0"/>
              <a:t>	print "a is equal to b";</a:t>
            </a:r>
          </a:p>
          <a:p>
            <a:pPr marL="0" indent="0" defTabSz="271463">
              <a:buNone/>
            </a:pPr>
            <a:r>
              <a:rPr lang="en-AU" dirty="0"/>
              <a:t>} else {</a:t>
            </a:r>
          </a:p>
          <a:p>
            <a:pPr marL="0" indent="0" defTabSz="271463">
              <a:buNone/>
            </a:pPr>
            <a:r>
              <a:rPr lang="en-AU" dirty="0"/>
              <a:t>	print "a is smaller than b";</a:t>
            </a:r>
          </a:p>
          <a:p>
            <a:pPr marL="0" indent="0" defTabSz="271463">
              <a:buNone/>
            </a:pPr>
            <a:r>
              <a:rPr lang="en-AU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37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While</a:t>
            </a:r>
            <a:endParaRPr lang="en-AU"/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defTabSz="358775">
              <a:buNone/>
            </a:pPr>
            <a:r>
              <a:rPr lang="en-AU" dirty="0" smtClean="0"/>
              <a:t>/* example 1 */</a:t>
            </a:r>
          </a:p>
          <a:p>
            <a:pPr marL="0" indent="0" defTabSz="358775">
              <a:buNone/>
            </a:pPr>
            <a:endParaRPr lang="en-AU" dirty="0" smtClean="0"/>
          </a:p>
          <a:p>
            <a:pPr marL="0" indent="0" defTabSz="358775">
              <a:buNone/>
            </a:pPr>
            <a:r>
              <a:rPr lang="en-AU" dirty="0" smtClean="0"/>
              <a:t>$i = 1;</a:t>
            </a:r>
          </a:p>
          <a:p>
            <a:pPr marL="0" indent="0" defTabSz="358775">
              <a:buNone/>
            </a:pPr>
            <a:r>
              <a:rPr lang="en-AU" dirty="0" smtClean="0"/>
              <a:t>while ($i &lt;= 10) {</a:t>
            </a:r>
          </a:p>
          <a:p>
            <a:pPr marL="0" indent="0" defTabSz="358775">
              <a:buNone/>
            </a:pPr>
            <a:r>
              <a:rPr lang="en-AU" dirty="0" smtClean="0"/>
              <a:t>	print $i++; </a:t>
            </a:r>
          </a:p>
          <a:p>
            <a:pPr marL="0" indent="0" defTabSz="358775">
              <a:buNone/>
            </a:pPr>
            <a:r>
              <a:rPr lang="en-AU" dirty="0"/>
              <a:t>	</a:t>
            </a:r>
            <a:r>
              <a:rPr lang="en-AU" dirty="0" smtClean="0"/>
              <a:t>/* the printed value would be $i before the increment (post-increment) */</a:t>
            </a:r>
          </a:p>
          <a:p>
            <a:pPr marL="0" indent="0" defTabSz="358775">
              <a:buNone/>
            </a:pPr>
            <a:r>
              <a:rPr lang="en-AU" dirty="0" smtClean="0"/>
              <a:t>}</a:t>
            </a:r>
          </a:p>
        </p:txBody>
      </p:sp>
      <p:sp>
        <p:nvSpPr>
          <p:cNvPr id="2" name="Pladsholder til indhold 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 defTabSz="358775">
              <a:buNone/>
            </a:pPr>
            <a:r>
              <a:rPr lang="en-AU" dirty="0"/>
              <a:t>/* example 2  - alternative notation to using the braces - : and </a:t>
            </a:r>
            <a:r>
              <a:rPr lang="en-AU" dirty="0" err="1"/>
              <a:t>endwhile</a:t>
            </a:r>
            <a:r>
              <a:rPr lang="en-AU" dirty="0" smtClean="0"/>
              <a:t>*/</a:t>
            </a:r>
          </a:p>
          <a:p>
            <a:pPr marL="0" indent="0" defTabSz="358775">
              <a:buNone/>
            </a:pPr>
            <a:endParaRPr lang="en-AU" dirty="0"/>
          </a:p>
          <a:p>
            <a:pPr marL="0" indent="0" defTabSz="358775">
              <a:buNone/>
            </a:pPr>
            <a:r>
              <a:rPr lang="en-AU" dirty="0"/>
              <a:t>$</a:t>
            </a:r>
            <a:r>
              <a:rPr lang="en-AU" dirty="0" err="1"/>
              <a:t>i</a:t>
            </a:r>
            <a:r>
              <a:rPr lang="en-AU" dirty="0"/>
              <a:t> = 1;</a:t>
            </a:r>
          </a:p>
          <a:p>
            <a:pPr marL="0" indent="0" defTabSz="358775">
              <a:buNone/>
            </a:pPr>
            <a:r>
              <a:rPr lang="en-AU" dirty="0"/>
              <a:t>while ($</a:t>
            </a:r>
            <a:r>
              <a:rPr lang="en-AU" dirty="0" err="1"/>
              <a:t>i</a:t>
            </a:r>
            <a:r>
              <a:rPr lang="en-AU" dirty="0"/>
              <a:t> &lt;= 10):</a:t>
            </a:r>
          </a:p>
          <a:p>
            <a:pPr marL="0" indent="0" defTabSz="358775">
              <a:buNone/>
            </a:pPr>
            <a:r>
              <a:rPr lang="en-AU" dirty="0"/>
              <a:t>	print $</a:t>
            </a:r>
            <a:r>
              <a:rPr lang="en-AU" dirty="0" err="1"/>
              <a:t>i</a:t>
            </a:r>
            <a:r>
              <a:rPr lang="en-AU" dirty="0"/>
              <a:t>;</a:t>
            </a:r>
          </a:p>
          <a:p>
            <a:pPr marL="0" indent="0" defTabSz="358775">
              <a:buNone/>
            </a:pPr>
            <a:r>
              <a:rPr lang="en-AU" dirty="0"/>
              <a:t>	$</a:t>
            </a:r>
            <a:r>
              <a:rPr lang="en-AU" dirty="0" err="1"/>
              <a:t>i</a:t>
            </a:r>
            <a:r>
              <a:rPr lang="en-AU" dirty="0"/>
              <a:t>++;</a:t>
            </a:r>
          </a:p>
          <a:p>
            <a:pPr marL="0" indent="0" defTabSz="358775">
              <a:buNone/>
            </a:pPr>
            <a:r>
              <a:rPr lang="en-AU" dirty="0"/>
              <a:t>	</a:t>
            </a:r>
            <a:r>
              <a:rPr lang="en-AU" dirty="0" err="1"/>
              <a:t>endwhile</a:t>
            </a:r>
            <a:r>
              <a:rPr lang="en-AU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01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For loops</a:t>
            </a:r>
            <a:endParaRPr lang="en-AU"/>
          </a:p>
        </p:txBody>
      </p:sp>
      <p:sp>
        <p:nvSpPr>
          <p:cNvPr id="8294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 numCol="1">
            <a:normAutofit fontScale="62500" lnSpcReduction="20000"/>
          </a:bodyPr>
          <a:lstStyle/>
          <a:p>
            <a:pPr marL="0" indent="0" defTabSz="358775">
              <a:buNone/>
            </a:pPr>
            <a:r>
              <a:rPr lang="en-AU" dirty="0" smtClean="0"/>
              <a:t>/* example 1 similar to C syntax */</a:t>
            </a:r>
          </a:p>
          <a:p>
            <a:pPr marL="0" indent="0" defTabSz="358775">
              <a:buNone/>
            </a:pPr>
            <a:r>
              <a:rPr lang="en-AU" dirty="0" smtClean="0"/>
              <a:t>for ($i = 1; $i &lt;= 10; $i++) {</a:t>
            </a:r>
          </a:p>
          <a:p>
            <a:pPr marL="0" indent="0" defTabSz="358775">
              <a:buNone/>
            </a:pPr>
            <a:r>
              <a:rPr lang="en-AU" dirty="0" smtClean="0"/>
              <a:t>	print $i;</a:t>
            </a:r>
          </a:p>
          <a:p>
            <a:pPr marL="0" indent="0" defTabSz="358775">
              <a:buNone/>
            </a:pPr>
            <a:r>
              <a:rPr lang="en-AU" dirty="0" smtClean="0"/>
              <a:t>}</a:t>
            </a:r>
          </a:p>
          <a:p>
            <a:pPr marL="0" indent="0" defTabSz="358775">
              <a:buNone/>
            </a:pPr>
            <a:endParaRPr lang="en-AU" dirty="0" smtClean="0"/>
          </a:p>
          <a:p>
            <a:pPr marL="0" indent="0" defTabSz="358775">
              <a:buNone/>
            </a:pPr>
            <a:r>
              <a:rPr lang="en-AU" dirty="0" smtClean="0"/>
              <a:t>/* example 2 */</a:t>
            </a:r>
          </a:p>
          <a:p>
            <a:pPr marL="0" indent="0" defTabSz="358775">
              <a:buNone/>
            </a:pPr>
            <a:r>
              <a:rPr lang="en-AU" dirty="0" smtClean="0"/>
              <a:t>for ($i = 1;;$i++) {</a:t>
            </a:r>
          </a:p>
          <a:p>
            <a:pPr marL="0" indent="0" defTabSz="358775">
              <a:buNone/>
            </a:pPr>
            <a:r>
              <a:rPr lang="en-AU" dirty="0" smtClean="0"/>
              <a:t>	if ($i &gt; 10) {</a:t>
            </a:r>
          </a:p>
          <a:p>
            <a:pPr marL="0" indent="0" defTabSz="358775">
              <a:buNone/>
            </a:pPr>
            <a:r>
              <a:rPr lang="en-AU" dirty="0" smtClean="0"/>
              <a:t>		break;</a:t>
            </a:r>
          </a:p>
          <a:p>
            <a:pPr marL="0" indent="0" defTabSz="358775">
              <a:buNone/>
            </a:pPr>
            <a:r>
              <a:rPr lang="en-AU" dirty="0" smtClean="0"/>
              <a:t>	}</a:t>
            </a:r>
          </a:p>
          <a:p>
            <a:pPr marL="0" indent="0" defTabSz="358775">
              <a:buNone/>
            </a:pPr>
            <a:r>
              <a:rPr lang="en-AU" dirty="0" smtClean="0"/>
              <a:t>	print $i;</a:t>
            </a:r>
          </a:p>
          <a:p>
            <a:pPr marL="0" indent="0" defTabSz="358775">
              <a:buNone/>
            </a:pPr>
            <a:r>
              <a:rPr lang="en-AU" dirty="0" smtClean="0"/>
              <a:t>}</a:t>
            </a:r>
          </a:p>
        </p:txBody>
      </p:sp>
      <p:sp>
        <p:nvSpPr>
          <p:cNvPr id="2" name="Pladsholder til indhold 1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 defTabSz="358775">
              <a:buNone/>
            </a:pPr>
            <a:r>
              <a:rPr lang="en-AU" dirty="0"/>
              <a:t> /* example 3 */</a:t>
            </a:r>
          </a:p>
          <a:p>
            <a:pPr marL="0" indent="0" defTabSz="358775">
              <a:buNone/>
            </a:pPr>
            <a:r>
              <a:rPr lang="en-AU" dirty="0"/>
              <a:t>$</a:t>
            </a:r>
            <a:r>
              <a:rPr lang="en-AU" dirty="0" err="1"/>
              <a:t>i</a:t>
            </a:r>
            <a:r>
              <a:rPr lang="en-AU" dirty="0"/>
              <a:t> = 1;</a:t>
            </a:r>
          </a:p>
          <a:p>
            <a:pPr marL="0" indent="0" defTabSz="358775">
              <a:buNone/>
            </a:pPr>
            <a:r>
              <a:rPr lang="en-AU" dirty="0"/>
              <a:t>for (;;) {</a:t>
            </a:r>
          </a:p>
          <a:p>
            <a:pPr marL="0" indent="0" defTabSz="358775">
              <a:buNone/>
            </a:pPr>
            <a:r>
              <a:rPr lang="en-AU" dirty="0"/>
              <a:t>	if ($</a:t>
            </a:r>
            <a:r>
              <a:rPr lang="en-AU" dirty="0" err="1"/>
              <a:t>i</a:t>
            </a:r>
            <a:r>
              <a:rPr lang="en-AU" dirty="0"/>
              <a:t> &gt; 10) {</a:t>
            </a:r>
          </a:p>
          <a:p>
            <a:pPr marL="0" indent="0" defTabSz="358775">
              <a:buNone/>
            </a:pPr>
            <a:r>
              <a:rPr lang="en-AU" dirty="0"/>
              <a:t>		break;</a:t>
            </a:r>
          </a:p>
          <a:p>
            <a:pPr marL="0" indent="0" defTabSz="358775">
              <a:buNone/>
            </a:pPr>
            <a:r>
              <a:rPr lang="en-AU" dirty="0"/>
              <a:t>	}</a:t>
            </a:r>
          </a:p>
          <a:p>
            <a:pPr marL="0" indent="0" defTabSz="358775">
              <a:buNone/>
            </a:pPr>
            <a:r>
              <a:rPr lang="en-AU" dirty="0"/>
              <a:t>	print $</a:t>
            </a:r>
            <a:r>
              <a:rPr lang="en-AU" dirty="0" err="1"/>
              <a:t>i</a:t>
            </a:r>
            <a:r>
              <a:rPr lang="en-AU" dirty="0"/>
              <a:t>;</a:t>
            </a:r>
          </a:p>
          <a:p>
            <a:pPr marL="0" indent="0" defTabSz="358775">
              <a:buNone/>
            </a:pPr>
            <a:r>
              <a:rPr lang="en-AU" dirty="0"/>
              <a:t>	$</a:t>
            </a:r>
            <a:r>
              <a:rPr lang="en-AU" dirty="0" err="1"/>
              <a:t>i</a:t>
            </a:r>
            <a:r>
              <a:rPr lang="en-AU" dirty="0"/>
              <a:t>++;</a:t>
            </a:r>
          </a:p>
          <a:p>
            <a:pPr marL="0" indent="0" defTabSz="358775">
              <a:buNone/>
            </a:pPr>
            <a:r>
              <a:rPr lang="en-AU" dirty="0"/>
              <a:t>}</a:t>
            </a:r>
          </a:p>
          <a:p>
            <a:pPr marL="0" indent="0" defTabSz="358775">
              <a:buNone/>
            </a:pPr>
            <a:endParaRPr lang="en-AU" dirty="0"/>
          </a:p>
          <a:p>
            <a:pPr marL="0" indent="0" defTabSz="358775">
              <a:buNone/>
            </a:pPr>
            <a:r>
              <a:rPr lang="en-AU" dirty="0"/>
              <a:t>/* example 4 */</a:t>
            </a:r>
          </a:p>
          <a:p>
            <a:pPr marL="0" indent="0" defTabSz="358775">
              <a:buNone/>
            </a:pPr>
            <a:r>
              <a:rPr lang="en-AU" dirty="0"/>
              <a:t>for ($</a:t>
            </a:r>
            <a:r>
              <a:rPr lang="en-AU" dirty="0" err="1"/>
              <a:t>i</a:t>
            </a:r>
            <a:r>
              <a:rPr lang="en-AU" dirty="0"/>
              <a:t> = 1; $</a:t>
            </a:r>
            <a:r>
              <a:rPr lang="en-AU" dirty="0" err="1"/>
              <a:t>i</a:t>
            </a:r>
            <a:r>
              <a:rPr lang="en-AU" dirty="0"/>
              <a:t> &lt;= 10; print $</a:t>
            </a:r>
            <a:r>
              <a:rPr lang="en-AU" dirty="0" err="1"/>
              <a:t>i</a:t>
            </a:r>
            <a:r>
              <a:rPr lang="en-AU" dirty="0"/>
              <a:t>, $</a:t>
            </a:r>
            <a:r>
              <a:rPr lang="en-AU" dirty="0" err="1"/>
              <a:t>i</a:t>
            </a:r>
            <a:r>
              <a:rPr lang="en-AU" dirty="0"/>
              <a:t>++);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79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Foreach</a:t>
            </a:r>
            <a:endParaRPr lang="en-AU"/>
          </a:p>
        </p:txBody>
      </p:sp>
      <p:sp>
        <p:nvSpPr>
          <p:cNvPr id="8397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An easy way to iterate over arrays. There are two syntaxes; the second is a minor but useful extension of the first: </a:t>
            </a:r>
          </a:p>
          <a:p>
            <a:r>
              <a:rPr lang="en-AU" dirty="0" smtClean="0"/>
              <a:t>  </a:t>
            </a:r>
            <a:r>
              <a:rPr lang="en-AU" dirty="0" err="1" smtClean="0"/>
              <a:t>foreach</a:t>
            </a:r>
            <a:r>
              <a:rPr lang="en-AU" dirty="0" smtClean="0"/>
              <a:t>(</a:t>
            </a:r>
            <a:r>
              <a:rPr lang="en-AU" dirty="0" err="1" smtClean="0"/>
              <a:t>array_expression</a:t>
            </a:r>
            <a:r>
              <a:rPr lang="en-AU" dirty="0" smtClean="0"/>
              <a:t> as $value) statement</a:t>
            </a:r>
          </a:p>
          <a:p>
            <a:r>
              <a:rPr lang="en-AU" dirty="0" smtClean="0"/>
              <a:t>  </a:t>
            </a:r>
            <a:r>
              <a:rPr lang="en-AU" dirty="0" err="1" smtClean="0"/>
              <a:t>foreach</a:t>
            </a:r>
            <a:r>
              <a:rPr lang="en-AU" dirty="0" smtClean="0"/>
              <a:t>(</a:t>
            </a:r>
            <a:r>
              <a:rPr lang="en-AU" dirty="0" err="1" smtClean="0"/>
              <a:t>array_expression</a:t>
            </a:r>
            <a:r>
              <a:rPr lang="en-AU" dirty="0" smtClean="0"/>
              <a:t> as $key =&gt; $value) statement</a:t>
            </a:r>
          </a:p>
          <a:p>
            <a:r>
              <a:rPr lang="en-AU" dirty="0" smtClean="0"/>
              <a:t>The following are functionally identical: </a:t>
            </a:r>
          </a:p>
        </p:txBody>
      </p:sp>
      <p:sp>
        <p:nvSpPr>
          <p:cNvPr id="4" name="Tekstboks 3"/>
          <p:cNvSpPr txBox="1"/>
          <p:nvPr/>
        </p:nvSpPr>
        <p:spPr>
          <a:xfrm>
            <a:off x="5076056" y="1221596"/>
            <a:ext cx="3757503" cy="31700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358775"/>
            <a:r>
              <a:rPr lang="en-US" sz="2000" dirty="0"/>
              <a:t>//example 1 //</a:t>
            </a:r>
          </a:p>
          <a:p>
            <a:pPr defTabSz="358775"/>
            <a:r>
              <a:rPr lang="en-US" sz="2000" dirty="0" smtClean="0"/>
              <a:t>reset </a:t>
            </a:r>
            <a:r>
              <a:rPr lang="en-US" sz="2000" dirty="0"/>
              <a:t>($</a:t>
            </a:r>
            <a:r>
              <a:rPr lang="en-US" sz="2000" dirty="0" err="1"/>
              <a:t>arr</a:t>
            </a:r>
            <a:r>
              <a:rPr lang="en-US" sz="2000" dirty="0"/>
              <a:t>);</a:t>
            </a:r>
          </a:p>
          <a:p>
            <a:pPr defTabSz="358775"/>
            <a:r>
              <a:rPr lang="en-US" sz="2000" dirty="0" smtClean="0"/>
              <a:t>while </a:t>
            </a:r>
            <a:r>
              <a:rPr lang="en-US" sz="2000" dirty="0"/>
              <a:t>(list(, $value) = each ($</a:t>
            </a:r>
            <a:r>
              <a:rPr lang="en-US" sz="2000" dirty="0" err="1"/>
              <a:t>arr</a:t>
            </a:r>
            <a:r>
              <a:rPr lang="en-US" sz="2000" dirty="0"/>
              <a:t>)) {</a:t>
            </a:r>
          </a:p>
          <a:p>
            <a:pPr defTabSz="358775"/>
            <a:r>
              <a:rPr lang="en-US" sz="2000" dirty="0" smtClean="0"/>
              <a:t>	echo </a:t>
            </a:r>
            <a:r>
              <a:rPr lang="en-US" sz="2000" dirty="0"/>
              <a:t>"Value: $value&lt;</a:t>
            </a:r>
            <a:r>
              <a:rPr lang="en-US" sz="2000" dirty="0" err="1"/>
              <a:t>br</a:t>
            </a:r>
            <a:r>
              <a:rPr lang="en-US" sz="2000" dirty="0"/>
              <a:t>&gt;\n";</a:t>
            </a:r>
          </a:p>
          <a:p>
            <a:pPr defTabSz="358775"/>
            <a:r>
              <a:rPr lang="en-US" sz="2000" dirty="0" smtClean="0"/>
              <a:t>}</a:t>
            </a:r>
          </a:p>
          <a:p>
            <a:pPr defTabSz="358775"/>
            <a:endParaRPr lang="en-US" sz="2000" dirty="0"/>
          </a:p>
          <a:p>
            <a:pPr defTabSz="358775"/>
            <a:r>
              <a:rPr lang="en-US" sz="2000" dirty="0"/>
              <a:t>//example 2 //</a:t>
            </a:r>
          </a:p>
          <a:p>
            <a:pPr defTabSz="358775"/>
            <a:r>
              <a:rPr lang="en-US" sz="2000" dirty="0" err="1" smtClean="0"/>
              <a:t>foreach</a:t>
            </a:r>
            <a:r>
              <a:rPr lang="en-US" sz="2000" dirty="0" smtClean="0"/>
              <a:t> </a:t>
            </a:r>
            <a:r>
              <a:rPr lang="en-US" sz="2000" dirty="0"/>
              <a:t>($</a:t>
            </a:r>
            <a:r>
              <a:rPr lang="en-US" sz="2000" dirty="0" err="1"/>
              <a:t>arr</a:t>
            </a:r>
            <a:r>
              <a:rPr lang="en-US" sz="2000" dirty="0"/>
              <a:t> as $value) {</a:t>
            </a:r>
          </a:p>
          <a:p>
            <a:pPr defTabSz="358775"/>
            <a:r>
              <a:rPr lang="en-US" sz="2000" dirty="0" smtClean="0"/>
              <a:t>	echo </a:t>
            </a:r>
            <a:r>
              <a:rPr lang="en-US" sz="2000" dirty="0"/>
              <a:t>"Value: $value&lt;</a:t>
            </a:r>
            <a:r>
              <a:rPr lang="en-US" sz="2000" dirty="0" err="1"/>
              <a:t>br</a:t>
            </a:r>
            <a:r>
              <a:rPr lang="en-US" sz="2000" dirty="0"/>
              <a:t>&gt;\n";</a:t>
            </a:r>
          </a:p>
          <a:p>
            <a:pPr defTabSz="358775"/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5805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Foreach cont.</a:t>
            </a:r>
            <a:endParaRPr lang="en-AU"/>
          </a:p>
        </p:txBody>
      </p:sp>
      <p:sp>
        <p:nvSpPr>
          <p:cNvPr id="8499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AU" dirty="0" smtClean="0"/>
              <a:t>/* </a:t>
            </a:r>
            <a:r>
              <a:rPr lang="en-AU" dirty="0" err="1" smtClean="0"/>
              <a:t>foreach</a:t>
            </a:r>
            <a:r>
              <a:rPr lang="en-AU" dirty="0" smtClean="0"/>
              <a:t> example 1: value only */</a:t>
            </a:r>
          </a:p>
          <a:p>
            <a:pPr marL="0" indent="0">
              <a:buNone/>
            </a:pPr>
            <a:r>
              <a:rPr lang="en-AU" dirty="0" smtClean="0"/>
              <a:t>$a = array (1, 2, 3, 17);</a:t>
            </a:r>
          </a:p>
          <a:p>
            <a:pPr marL="0" indent="0">
              <a:buNone/>
            </a:pPr>
            <a:r>
              <a:rPr lang="en-AU" dirty="0" err="1" smtClean="0"/>
              <a:t>foreach</a:t>
            </a:r>
            <a:r>
              <a:rPr lang="en-AU" dirty="0" smtClean="0"/>
              <a:t> ($a as $v) {</a:t>
            </a:r>
          </a:p>
          <a:p>
            <a:pPr marL="0" indent="0">
              <a:buNone/>
            </a:pPr>
            <a:r>
              <a:rPr lang="en-AU" dirty="0" smtClean="0"/>
              <a:t>	print "Current value of \$a: $v.\n";</a:t>
            </a:r>
          </a:p>
          <a:p>
            <a:pPr marL="0" indent="0">
              <a:buNone/>
            </a:pPr>
            <a:r>
              <a:rPr lang="en-AU" dirty="0" smtClean="0"/>
              <a:t>}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/* </a:t>
            </a:r>
            <a:r>
              <a:rPr lang="en-AU" dirty="0" err="1" smtClean="0"/>
              <a:t>foreach</a:t>
            </a:r>
            <a:r>
              <a:rPr lang="en-AU" dirty="0" smtClean="0"/>
              <a:t> example 2: value (with key printed for illustration) */</a:t>
            </a:r>
          </a:p>
          <a:p>
            <a:pPr marL="0" indent="0">
              <a:buNone/>
            </a:pPr>
            <a:r>
              <a:rPr lang="en-AU" dirty="0" smtClean="0"/>
              <a:t>$a = array (1, 2, 3, 17);</a:t>
            </a:r>
          </a:p>
          <a:p>
            <a:pPr marL="0" indent="0">
              <a:buNone/>
            </a:pPr>
            <a:r>
              <a:rPr lang="en-AU" dirty="0" smtClean="0"/>
              <a:t>$</a:t>
            </a:r>
            <a:r>
              <a:rPr lang="en-AU" dirty="0" err="1" smtClean="0"/>
              <a:t>i</a:t>
            </a:r>
            <a:r>
              <a:rPr lang="en-AU" dirty="0" smtClean="0"/>
              <a:t> = 0; /* for illustrative purposes only */</a:t>
            </a:r>
          </a:p>
          <a:p>
            <a:pPr marL="0" indent="0">
              <a:buNone/>
            </a:pPr>
            <a:r>
              <a:rPr lang="en-AU" dirty="0" err="1" smtClean="0"/>
              <a:t>foreach</a:t>
            </a:r>
            <a:r>
              <a:rPr lang="en-AU" dirty="0" smtClean="0"/>
              <a:t>($a as $v) {</a:t>
            </a:r>
          </a:p>
          <a:p>
            <a:pPr marL="0" indent="0">
              <a:buNone/>
            </a:pPr>
            <a:r>
              <a:rPr lang="en-AU" dirty="0" smtClean="0"/>
              <a:t>	print "\$a[$</a:t>
            </a:r>
            <a:r>
              <a:rPr lang="en-AU" dirty="0" err="1" smtClean="0"/>
              <a:t>i</a:t>
            </a:r>
            <a:r>
              <a:rPr lang="en-AU" dirty="0" smtClean="0"/>
              <a:t>] =&gt; $v.\n";</a:t>
            </a:r>
          </a:p>
          <a:p>
            <a:pPr marL="0" indent="0">
              <a:buNone/>
            </a:pPr>
            <a:r>
              <a:rPr lang="en-AU" dirty="0" smtClean="0"/>
              <a:t>	$</a:t>
            </a:r>
            <a:r>
              <a:rPr lang="en-AU" dirty="0" err="1" smtClean="0"/>
              <a:t>i</a:t>
            </a:r>
            <a:r>
              <a:rPr lang="en-AU" dirty="0" smtClean="0"/>
              <a:t>++;</a:t>
            </a:r>
          </a:p>
          <a:p>
            <a:pPr marL="0" indent="0">
              <a:buNone/>
            </a:pPr>
            <a:r>
              <a:rPr lang="en-AU" dirty="0" smtClean="0"/>
              <a:t>}</a:t>
            </a:r>
          </a:p>
          <a:p>
            <a:endParaRPr lang="en-AU" dirty="0" smtClean="0"/>
          </a:p>
        </p:txBody>
      </p:sp>
      <p:sp>
        <p:nvSpPr>
          <p:cNvPr id="2" name="Pladsholder til indhold 1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AU" dirty="0" smtClean="0"/>
              <a:t>/* </a:t>
            </a:r>
            <a:r>
              <a:rPr lang="en-AU" dirty="0" err="1" smtClean="0"/>
              <a:t>foreach</a:t>
            </a:r>
            <a:r>
              <a:rPr lang="en-AU" dirty="0" smtClean="0"/>
              <a:t> example 3: key and value */</a:t>
            </a:r>
          </a:p>
          <a:p>
            <a:pPr marL="0" indent="0">
              <a:buNone/>
            </a:pPr>
            <a:r>
              <a:rPr lang="en-AU" dirty="0" smtClean="0"/>
              <a:t>$a = array ( "one" =&gt; 1,  "two" =&gt; 2, "three" =&gt; 3, "seventeen" =&gt; 17 );</a:t>
            </a:r>
          </a:p>
          <a:p>
            <a:pPr marL="0" indent="0">
              <a:buNone/>
            </a:pPr>
            <a:r>
              <a:rPr lang="en-AU" dirty="0" err="1" smtClean="0"/>
              <a:t>foreach</a:t>
            </a:r>
            <a:r>
              <a:rPr lang="en-AU" dirty="0" smtClean="0"/>
              <a:t>($a as $k =&gt; $v) {</a:t>
            </a:r>
          </a:p>
          <a:p>
            <a:pPr marL="0" indent="0">
              <a:buNone/>
            </a:pPr>
            <a:r>
              <a:rPr lang="en-AU" dirty="0" smtClean="0"/>
              <a:t>	print "\$a[$k] =&gt; $v.\n";</a:t>
            </a:r>
          </a:p>
          <a:p>
            <a:pPr marL="0" indent="0">
              <a:buNone/>
            </a:pPr>
            <a:r>
              <a:rPr lang="en-AU" dirty="0" smtClean="0"/>
              <a:t>}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5269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Break &amp; Continue</a:t>
            </a:r>
            <a:endParaRPr lang="en-AU"/>
          </a:p>
        </p:txBody>
      </p:sp>
      <p:sp>
        <p:nvSpPr>
          <p:cNvPr id="8601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 smtClean="0"/>
              <a:t>break ends execution of the current for, </a:t>
            </a:r>
            <a:r>
              <a:rPr lang="en-AU" dirty="0" err="1" smtClean="0"/>
              <a:t>foreach</a:t>
            </a:r>
            <a:r>
              <a:rPr lang="en-AU" dirty="0" smtClean="0"/>
              <a:t> while, </a:t>
            </a:r>
            <a:r>
              <a:rPr lang="en-AU" dirty="0" err="1" smtClean="0"/>
              <a:t>do..while</a:t>
            </a:r>
            <a:r>
              <a:rPr lang="en-AU" dirty="0" smtClean="0"/>
              <a:t> or switch structure. </a:t>
            </a:r>
          </a:p>
          <a:p>
            <a:r>
              <a:rPr lang="en-AU" dirty="0" smtClean="0"/>
              <a:t>Note list() is a multiple assignment function; the key and value returned by each() are assigned to $key and $value. $key is not used in this example.</a:t>
            </a:r>
          </a:p>
          <a:p>
            <a:r>
              <a:rPr lang="en-AU" dirty="0" smtClean="0"/>
              <a:t>Continue is used within looping structures to skip the rest of the current loop iteration and continue execution at the beginning of the next iteration. </a:t>
            </a:r>
          </a:p>
          <a:p>
            <a:endParaRPr lang="en-AU" dirty="0"/>
          </a:p>
        </p:txBody>
      </p:sp>
      <p:sp>
        <p:nvSpPr>
          <p:cNvPr id="4" name="Tekstboks 3"/>
          <p:cNvSpPr txBox="1"/>
          <p:nvPr/>
        </p:nvSpPr>
        <p:spPr>
          <a:xfrm>
            <a:off x="4716016" y="1354579"/>
            <a:ext cx="4264737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358775"/>
            <a:r>
              <a:rPr lang="en-US" dirty="0"/>
              <a:t>$</a:t>
            </a:r>
            <a:r>
              <a:rPr lang="en-US" dirty="0" err="1"/>
              <a:t>arr</a:t>
            </a:r>
            <a:r>
              <a:rPr lang="en-US" dirty="0"/>
              <a:t> = array ('one', 'two', 'three', 'four', 'stop', 'five</a:t>
            </a:r>
            <a:r>
              <a:rPr lang="en-US" dirty="0" smtClean="0"/>
              <a:t>');</a:t>
            </a:r>
          </a:p>
          <a:p>
            <a:pPr defTabSz="358775"/>
            <a:endParaRPr lang="en-US" dirty="0"/>
          </a:p>
          <a:p>
            <a:pPr defTabSz="358775"/>
            <a:r>
              <a:rPr lang="en-US" dirty="0" smtClean="0"/>
              <a:t>while </a:t>
            </a:r>
            <a:r>
              <a:rPr lang="en-US" dirty="0"/>
              <a:t>(list ($key, $</a:t>
            </a:r>
            <a:r>
              <a:rPr lang="en-US" dirty="0" err="1"/>
              <a:t>val</a:t>
            </a:r>
            <a:r>
              <a:rPr lang="en-US" dirty="0"/>
              <a:t>) = each ($</a:t>
            </a:r>
            <a:r>
              <a:rPr lang="en-US" dirty="0" err="1"/>
              <a:t>arr</a:t>
            </a:r>
            <a:r>
              <a:rPr lang="en-US" dirty="0"/>
              <a:t>)) {</a:t>
            </a:r>
          </a:p>
          <a:p>
            <a:pPr defTabSz="358775"/>
            <a:r>
              <a:rPr lang="en-US" dirty="0" smtClean="0"/>
              <a:t>	if </a:t>
            </a:r>
            <a:r>
              <a:rPr lang="en-US" dirty="0"/>
              <a:t>($</a:t>
            </a:r>
            <a:r>
              <a:rPr lang="en-US" dirty="0" err="1"/>
              <a:t>val</a:t>
            </a:r>
            <a:r>
              <a:rPr lang="en-US" dirty="0"/>
              <a:t> == 'stop') {</a:t>
            </a:r>
          </a:p>
          <a:p>
            <a:pPr defTabSz="358775"/>
            <a:r>
              <a:rPr lang="en-US" dirty="0" smtClean="0"/>
              <a:t>		break;</a:t>
            </a:r>
            <a:endParaRPr lang="en-US" dirty="0"/>
          </a:p>
          <a:p>
            <a:pPr defTabSz="358775"/>
            <a:r>
              <a:rPr lang="en-US" dirty="0" smtClean="0"/>
              <a:t>	}</a:t>
            </a:r>
            <a:endParaRPr lang="en-US" dirty="0"/>
          </a:p>
          <a:p>
            <a:pPr defTabSz="358775"/>
            <a:r>
              <a:rPr lang="en-US" dirty="0" smtClean="0"/>
              <a:t>	echo </a:t>
            </a:r>
            <a:r>
              <a:rPr lang="en-US" dirty="0"/>
              <a:t>"$</a:t>
            </a:r>
            <a:r>
              <a:rPr lang="en-US" dirty="0" err="1"/>
              <a:t>val</a:t>
            </a: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&gt;\n";</a:t>
            </a:r>
          </a:p>
          <a:p>
            <a:pPr defTabSz="358775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5811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PHP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PHP is a scripting language that allows you to create dynamic Web pages </a:t>
            </a:r>
          </a:p>
          <a:p>
            <a:r>
              <a:rPr lang="en-US" dirty="0" smtClean="0"/>
              <a:t>You can embed PHP scripting within normal html coding </a:t>
            </a:r>
          </a:p>
          <a:p>
            <a:r>
              <a:rPr lang="en-US" dirty="0" smtClean="0"/>
              <a:t>PHP was designed primarily for the Web </a:t>
            </a:r>
          </a:p>
          <a:p>
            <a:r>
              <a:rPr lang="en-US" dirty="0" smtClean="0"/>
              <a:t>PHP includes a comprehensive set of database access functions </a:t>
            </a:r>
          </a:p>
          <a:p>
            <a:r>
              <a:rPr lang="en-US" dirty="0" smtClean="0"/>
              <a:t>High performance/ease of learning/low cost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http://www.php.net/manual/en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2538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Switch</a:t>
            </a:r>
            <a:endParaRPr lang="en-AU"/>
          </a:p>
        </p:txBody>
      </p:sp>
      <p:sp>
        <p:nvSpPr>
          <p:cNvPr id="870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  <a:tabLst>
                <a:tab pos="358775" algn="l"/>
              </a:tabLst>
            </a:pPr>
            <a:r>
              <a:rPr lang="en-AU" dirty="0" smtClean="0"/>
              <a:t>if ($i == 0) { print "i equals 0"; }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en-AU" dirty="0" smtClean="0"/>
              <a:t>if ($i == 1) { print "i equals 1"; }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en-AU" dirty="0" smtClean="0"/>
              <a:t>if ($i == 2) { print "i equals 2"; }</a:t>
            </a:r>
          </a:p>
        </p:txBody>
      </p:sp>
      <p:sp>
        <p:nvSpPr>
          <p:cNvPr id="2" name="Pladsholder til indhold 1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  <a:tabLst>
                <a:tab pos="358775" algn="l"/>
              </a:tabLst>
            </a:pPr>
            <a:r>
              <a:rPr lang="en-AU" dirty="0"/>
              <a:t>/* this is equivalent */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en-AU" dirty="0"/>
              <a:t>switch ($</a:t>
            </a:r>
            <a:r>
              <a:rPr lang="en-AU" dirty="0" err="1"/>
              <a:t>i</a:t>
            </a:r>
            <a:r>
              <a:rPr lang="en-AU" dirty="0"/>
              <a:t>) {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en-AU" dirty="0"/>
              <a:t>	case 0: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en-AU" dirty="0"/>
              <a:t>		print "</a:t>
            </a:r>
            <a:r>
              <a:rPr lang="en-AU" dirty="0" err="1"/>
              <a:t>i</a:t>
            </a:r>
            <a:r>
              <a:rPr lang="en-AU" dirty="0"/>
              <a:t> equals 0";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en-AU" dirty="0"/>
              <a:t>		break;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en-AU" dirty="0"/>
              <a:t>	case 1: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en-AU" dirty="0"/>
              <a:t>		print "</a:t>
            </a:r>
            <a:r>
              <a:rPr lang="en-AU" dirty="0" err="1"/>
              <a:t>i</a:t>
            </a:r>
            <a:r>
              <a:rPr lang="en-AU" dirty="0"/>
              <a:t> equals 1";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en-AU" dirty="0"/>
              <a:t>		break;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en-AU" dirty="0"/>
              <a:t>	case 2: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en-AU" dirty="0"/>
              <a:t>		print "</a:t>
            </a:r>
            <a:r>
              <a:rPr lang="en-AU" dirty="0" err="1"/>
              <a:t>i</a:t>
            </a:r>
            <a:r>
              <a:rPr lang="en-AU" dirty="0"/>
              <a:t> equals 2";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en-AU" dirty="0"/>
              <a:t>		break;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en-AU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02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require() and include()</a:t>
            </a:r>
            <a:endParaRPr lang="en-AU"/>
          </a:p>
        </p:txBody>
      </p:sp>
      <p:sp>
        <p:nvSpPr>
          <p:cNvPr id="8806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 smtClean="0"/>
              <a:t>require() includes and evaluates a specific file.</a:t>
            </a:r>
          </a:p>
          <a:p>
            <a:r>
              <a:rPr lang="en-AU" dirty="0" smtClean="0"/>
              <a:t>require() and include() are identical in every way except how they handle failure.</a:t>
            </a:r>
          </a:p>
          <a:p>
            <a:pPr lvl="1"/>
            <a:r>
              <a:rPr lang="en-AU" dirty="0" smtClean="0"/>
              <a:t>include() produces a Warning</a:t>
            </a:r>
          </a:p>
          <a:p>
            <a:pPr lvl="1"/>
            <a:r>
              <a:rPr lang="en-AU" dirty="0" smtClean="0"/>
              <a:t>require() results in a Fatal Error.</a:t>
            </a:r>
          </a:p>
          <a:p>
            <a:r>
              <a:rPr lang="en-AU" dirty="0" err="1" smtClean="0"/>
              <a:t>require_once</a:t>
            </a:r>
            <a:r>
              <a:rPr lang="en-AU" dirty="0" smtClean="0"/>
              <a:t>() or </a:t>
            </a:r>
            <a:r>
              <a:rPr lang="en-AU" dirty="0" err="1" smtClean="0"/>
              <a:t>include_once</a:t>
            </a:r>
            <a:r>
              <a:rPr lang="en-AU" dirty="0" smtClean="0"/>
              <a:t>() should be used in cases where the same file might be included and evaluated more than once during a particular execution of a script. </a:t>
            </a:r>
            <a:endParaRPr lang="en-AU" dirty="0"/>
          </a:p>
        </p:txBody>
      </p:sp>
      <p:sp>
        <p:nvSpPr>
          <p:cNvPr id="4" name="Tekstboks 3"/>
          <p:cNvSpPr txBox="1"/>
          <p:nvPr/>
        </p:nvSpPr>
        <p:spPr>
          <a:xfrm>
            <a:off x="5055782" y="1347614"/>
            <a:ext cx="3404650" cy="1938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358775"/>
            <a:r>
              <a:rPr lang="en-US" sz="2400" dirty="0"/>
              <a:t>&lt;?</a:t>
            </a:r>
            <a:r>
              <a:rPr lang="en-US" sz="2400" dirty="0" err="1"/>
              <a:t>php</a:t>
            </a:r>
            <a:endParaRPr lang="en-US" sz="2400" dirty="0"/>
          </a:p>
          <a:p>
            <a:pPr defTabSz="358775"/>
            <a:r>
              <a:rPr lang="en-US" sz="2400" dirty="0" smtClean="0"/>
              <a:t>	require </a:t>
            </a:r>
            <a:r>
              <a:rPr lang="en-US" sz="2400" dirty="0"/>
              <a:t>'</a:t>
            </a:r>
            <a:r>
              <a:rPr lang="en-US" sz="2400" dirty="0" err="1"/>
              <a:t>prepend.php</a:t>
            </a:r>
            <a:r>
              <a:rPr lang="en-US" sz="2400" dirty="0"/>
              <a:t>';</a:t>
            </a:r>
          </a:p>
          <a:p>
            <a:pPr defTabSz="358775"/>
            <a:r>
              <a:rPr lang="en-US" sz="2400" dirty="0" smtClean="0"/>
              <a:t>	require </a:t>
            </a:r>
            <a:r>
              <a:rPr lang="en-US" sz="2400" dirty="0"/>
              <a:t>$</a:t>
            </a:r>
            <a:r>
              <a:rPr lang="en-US" sz="2400" dirty="0" err="1"/>
              <a:t>somefile</a:t>
            </a:r>
            <a:r>
              <a:rPr lang="en-US" sz="2400" dirty="0"/>
              <a:t>;</a:t>
            </a:r>
          </a:p>
          <a:p>
            <a:pPr defTabSz="358775"/>
            <a:r>
              <a:rPr lang="en-US" sz="2400" dirty="0" smtClean="0"/>
              <a:t>	require </a:t>
            </a:r>
            <a:r>
              <a:rPr lang="en-US" sz="2400" dirty="0"/>
              <a:t>('somefile.txt');</a:t>
            </a:r>
          </a:p>
          <a:p>
            <a:pPr defTabSz="358775"/>
            <a:r>
              <a:rPr lang="en-US" sz="2400" dirty="0" smtClean="0"/>
              <a:t>?&gt;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637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Basics of PHP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files end with .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</a:p>
          <a:p>
            <a:r>
              <a:rPr lang="en-US" dirty="0" smtClean="0"/>
              <a:t>you may see .php3 .</a:t>
            </a:r>
            <a:r>
              <a:rPr lang="en-US" dirty="0" err="1" smtClean="0"/>
              <a:t>phtml</a:t>
            </a:r>
            <a:r>
              <a:rPr lang="en-US" dirty="0" smtClean="0"/>
              <a:t> .php4 as well </a:t>
            </a:r>
          </a:p>
          <a:p>
            <a:r>
              <a:rPr lang="en-US" dirty="0" smtClean="0"/>
              <a:t>PHP code is contained within tags</a:t>
            </a:r>
          </a:p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/>
              <a:t> </a:t>
            </a:r>
            <a:r>
              <a:rPr lang="en-US" dirty="0" smtClean="0"/>
              <a:t>…?&gt;  or Short-open: &lt;? … ?&gt;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26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Output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 smtClean="0"/>
              <a:t>Most things in PHP execute silently</a:t>
            </a:r>
          </a:p>
          <a:p>
            <a:r>
              <a:rPr lang="en-AU" dirty="0" smtClean="0"/>
              <a:t>You need to explicitly ask PHP to generate output</a:t>
            </a:r>
          </a:p>
          <a:p>
            <a:r>
              <a:rPr lang="en-AU" dirty="0" smtClean="0"/>
              <a:t>Echo is not a function and cannot return a value</a:t>
            </a:r>
          </a:p>
          <a:p>
            <a:pPr lvl="1"/>
            <a:r>
              <a:rPr lang="en-AU" dirty="0" smtClean="0"/>
              <a:t>echo "&lt;p&gt;This is a paragraph.&lt;/p&gt;";</a:t>
            </a:r>
          </a:p>
          <a:p>
            <a:pPr lvl="1"/>
            <a:r>
              <a:rPr lang="en-AU" dirty="0" smtClean="0"/>
              <a:t>echo("&lt;</a:t>
            </a:r>
            <a:r>
              <a:rPr lang="en-AU" dirty="0"/>
              <a:t>p&gt;This is a paragraph.&lt;/p</a:t>
            </a:r>
            <a:r>
              <a:rPr lang="en-AU" dirty="0" smtClean="0"/>
              <a:t>&gt;"); </a:t>
            </a:r>
          </a:p>
          <a:p>
            <a:r>
              <a:rPr lang="en-AU" dirty="0" smtClean="0"/>
              <a:t>Print is a function and returns a value </a:t>
            </a:r>
          </a:p>
          <a:p>
            <a:pPr lvl="1"/>
            <a:r>
              <a:rPr lang="en-AU" dirty="0" smtClean="0"/>
              <a:t>1 = success, 0 = failure</a:t>
            </a:r>
          </a:p>
          <a:p>
            <a:pPr lvl="1"/>
            <a:r>
              <a:rPr lang="en-AU" dirty="0" smtClean="0"/>
              <a:t>print ("&lt;p&gt;This is a paragraph too.&lt;/p&gt;"); </a:t>
            </a:r>
          </a:p>
          <a:p>
            <a:r>
              <a:rPr lang="en-AU" dirty="0" smtClean="0"/>
              <a:t>Use echo or print statements and View Source for debugging your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4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All variables begin with </a:t>
            </a:r>
            <a:r>
              <a:rPr lang="en-AU" b="1" dirty="0" smtClean="0"/>
              <a:t>$</a:t>
            </a:r>
            <a:r>
              <a:rPr lang="en-AU" dirty="0" smtClean="0"/>
              <a:t> and can contain letters, digits and underscore (and no digit directly after the $) </a:t>
            </a:r>
          </a:p>
          <a:p>
            <a:r>
              <a:rPr lang="en-AU" dirty="0" smtClean="0"/>
              <a:t>The value of a variable is the value of its most recent assignment</a:t>
            </a:r>
          </a:p>
          <a:p>
            <a:r>
              <a:rPr lang="en-AU" dirty="0" smtClean="0"/>
              <a:t>Don’t need to declare variables</a:t>
            </a:r>
          </a:p>
          <a:p>
            <a:r>
              <a:rPr lang="en-AU" dirty="0" smtClean="0"/>
              <a:t>Variables have no intrinsic type other than the type of their current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Variables Scope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Scope refers to where within a script or program a variable has meaning or a value</a:t>
            </a:r>
          </a:p>
          <a:p>
            <a:r>
              <a:rPr lang="en-US" dirty="0" smtClean="0"/>
              <a:t>Mostly script variables are available to you anywhere within your script. </a:t>
            </a:r>
          </a:p>
          <a:p>
            <a:r>
              <a:rPr lang="en-US" dirty="0" smtClean="0"/>
              <a:t>Note that variables inside functions are local to that function and a function cannot access script variables outside the function even if they are in the same file.</a:t>
            </a:r>
          </a:p>
          <a:p>
            <a:r>
              <a:rPr lang="en-US" dirty="0" smtClean="0"/>
              <a:t>The modifiers </a:t>
            </a:r>
            <a:r>
              <a:rPr lang="en-US" i="1" dirty="0" smtClean="0"/>
              <a:t>global </a:t>
            </a:r>
            <a:r>
              <a:rPr lang="en-US" dirty="0" smtClean="0"/>
              <a:t>and </a:t>
            </a:r>
            <a:r>
              <a:rPr lang="en-US" i="1" dirty="0" smtClean="0"/>
              <a:t>static </a:t>
            </a:r>
            <a:r>
              <a:rPr lang="en-US" dirty="0" smtClean="0"/>
              <a:t>allow function variables to be accessed outside the function or to hold their value between function calls respectively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36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 types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Strings</a:t>
            </a:r>
          </a:p>
          <a:p>
            <a:r>
              <a:rPr lang="en-AU" dirty="0" smtClean="0"/>
              <a:t>Numbers</a:t>
            </a:r>
          </a:p>
          <a:p>
            <a:pPr lvl="1"/>
            <a:r>
              <a:rPr lang="en-AU" dirty="0" smtClean="0"/>
              <a:t>Integers</a:t>
            </a:r>
          </a:p>
          <a:p>
            <a:pPr lvl="1"/>
            <a:r>
              <a:rPr lang="en-AU" dirty="0" smtClean="0"/>
              <a:t>doubles      </a:t>
            </a:r>
          </a:p>
          <a:p>
            <a:r>
              <a:rPr lang="en-AU" dirty="0" smtClean="0"/>
              <a:t> Booleans</a:t>
            </a:r>
          </a:p>
          <a:p>
            <a:pPr lvl="1"/>
            <a:r>
              <a:rPr lang="en-AU" dirty="0" smtClean="0"/>
              <a:t> TRUE / FALSE </a:t>
            </a:r>
          </a:p>
          <a:p>
            <a:r>
              <a:rPr lang="en-AU" dirty="0" smtClean="0"/>
              <a:t>Arrays</a:t>
            </a:r>
          </a:p>
          <a:p>
            <a:r>
              <a:rPr lang="en-AU" dirty="0" smtClean="0"/>
              <a:t>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51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 Examples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200151"/>
            <a:ext cx="3610744" cy="3394472"/>
          </a:xfrm>
        </p:spPr>
        <p:txBody>
          <a:bodyPr>
            <a:normAutofit/>
          </a:bodyPr>
          <a:lstStyle/>
          <a:p>
            <a:r>
              <a:rPr lang="en-US" dirty="0" smtClean="0"/>
              <a:t>Integer</a:t>
            </a:r>
          </a:p>
          <a:p>
            <a:r>
              <a:rPr lang="en-US" dirty="0" smtClean="0"/>
              <a:t>Floating Point Numbers</a:t>
            </a:r>
          </a:p>
          <a:p>
            <a:r>
              <a:rPr lang="en-US" dirty="0" smtClean="0"/>
              <a:t>Boolean</a:t>
            </a:r>
          </a:p>
        </p:txBody>
      </p:sp>
      <p:sp>
        <p:nvSpPr>
          <p:cNvPr id="6" name="Tekstboks 5"/>
          <p:cNvSpPr txBox="1"/>
          <p:nvPr/>
        </p:nvSpPr>
        <p:spPr>
          <a:xfrm>
            <a:off x="3779913" y="1139279"/>
            <a:ext cx="401045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68288"/>
            <a:r>
              <a:rPr lang="en-US" sz="1200" dirty="0" smtClean="0"/>
              <a:t>$</a:t>
            </a:r>
            <a:r>
              <a:rPr lang="en-US" sz="1200" dirty="0"/>
              <a:t>a = 1234; </a:t>
            </a:r>
            <a:r>
              <a:rPr lang="en-US" sz="1200" dirty="0" smtClean="0"/>
              <a:t>// </a:t>
            </a:r>
            <a:r>
              <a:rPr lang="en-US" sz="1200" dirty="0"/>
              <a:t>decimal number</a:t>
            </a:r>
          </a:p>
          <a:p>
            <a:pPr defTabSz="268288"/>
            <a:r>
              <a:rPr lang="en-US" sz="1200" dirty="0"/>
              <a:t>$a = -123; </a:t>
            </a:r>
            <a:r>
              <a:rPr lang="en-US" sz="1200" dirty="0" smtClean="0"/>
              <a:t>// </a:t>
            </a:r>
            <a:r>
              <a:rPr lang="en-US" sz="1200" dirty="0"/>
              <a:t>a negative number</a:t>
            </a:r>
          </a:p>
          <a:p>
            <a:pPr defTabSz="268288"/>
            <a:r>
              <a:rPr lang="en-US" sz="1200" dirty="0"/>
              <a:t>$a = 0123; </a:t>
            </a:r>
            <a:r>
              <a:rPr lang="en-US" sz="1200" dirty="0" smtClean="0"/>
              <a:t>// </a:t>
            </a:r>
            <a:r>
              <a:rPr lang="en-US" sz="1200" dirty="0"/>
              <a:t>octal number (equivalent to 83 decimal)</a:t>
            </a:r>
          </a:p>
          <a:p>
            <a:pPr defTabSz="268288"/>
            <a:r>
              <a:rPr lang="en-US" sz="1200" dirty="0"/>
              <a:t>$a = 0x1A; </a:t>
            </a:r>
            <a:r>
              <a:rPr lang="en-US" sz="1200" dirty="0" smtClean="0"/>
              <a:t>// </a:t>
            </a:r>
            <a:r>
              <a:rPr lang="en-US" sz="1200" dirty="0"/>
              <a:t>hexadecimal number (equivalent to 26 decimal)</a:t>
            </a:r>
          </a:p>
          <a:p>
            <a:pPr defTabSz="268288"/>
            <a:endParaRPr lang="en-US" sz="1200" dirty="0" smtClean="0"/>
          </a:p>
          <a:p>
            <a:pPr defTabSz="268288"/>
            <a:r>
              <a:rPr lang="en-US" sz="1200" dirty="0" smtClean="0"/>
              <a:t>$</a:t>
            </a:r>
            <a:r>
              <a:rPr lang="en-US" sz="1200" dirty="0"/>
              <a:t>a = 1.234</a:t>
            </a:r>
            <a:r>
              <a:rPr lang="en-US" sz="1200" dirty="0" smtClean="0"/>
              <a:t>;	$</a:t>
            </a:r>
            <a:r>
              <a:rPr lang="en-US" sz="1200" dirty="0"/>
              <a:t>a = 1.2e3</a:t>
            </a:r>
            <a:r>
              <a:rPr lang="en-US" sz="1200" dirty="0" smtClean="0"/>
              <a:t>;	$</a:t>
            </a:r>
            <a:r>
              <a:rPr lang="en-US" sz="1200" dirty="0"/>
              <a:t>a = 7E-10;</a:t>
            </a:r>
          </a:p>
          <a:p>
            <a:pPr defTabSz="268288"/>
            <a:endParaRPr lang="en-US" sz="1200" dirty="0"/>
          </a:p>
          <a:p>
            <a:pPr defTabSz="268288"/>
            <a:r>
              <a:rPr lang="en-US" sz="1200" dirty="0"/>
              <a:t>$foo = True; // assign the value TRUE to $foo</a:t>
            </a:r>
          </a:p>
          <a:p>
            <a:pPr defTabSz="268288"/>
            <a:endParaRPr lang="en-US" sz="1200" dirty="0" smtClean="0"/>
          </a:p>
          <a:p>
            <a:pPr defTabSz="268288"/>
            <a:r>
              <a:rPr lang="en-US" sz="1200" dirty="0" smtClean="0"/>
              <a:t>if </a:t>
            </a:r>
            <a:r>
              <a:rPr lang="en-US" sz="1200" dirty="0"/>
              <a:t>($action == "</a:t>
            </a:r>
            <a:r>
              <a:rPr lang="en-US" sz="1200" dirty="0" err="1"/>
              <a:t>show_version</a:t>
            </a:r>
            <a:r>
              <a:rPr lang="en-US" sz="1200" dirty="0"/>
              <a:t>") {</a:t>
            </a:r>
          </a:p>
          <a:p>
            <a:pPr defTabSz="268288"/>
            <a:r>
              <a:rPr lang="en-US" sz="1200" dirty="0" smtClean="0"/>
              <a:t>	echo </a:t>
            </a:r>
            <a:r>
              <a:rPr lang="en-US" sz="1200" dirty="0"/>
              <a:t>"The version is 1.23";</a:t>
            </a:r>
          </a:p>
          <a:p>
            <a:pPr defTabSz="268288"/>
            <a:r>
              <a:rPr lang="en-US" sz="1200" dirty="0" smtClean="0"/>
              <a:t>}</a:t>
            </a:r>
            <a:endParaRPr lang="en-US" sz="1200" dirty="0"/>
          </a:p>
          <a:p>
            <a:pPr defTabSz="268288"/>
            <a:r>
              <a:rPr lang="en-US" sz="1200" dirty="0"/>
              <a:t>// this is not necessary:</a:t>
            </a:r>
          </a:p>
          <a:p>
            <a:pPr defTabSz="268288"/>
            <a:r>
              <a:rPr lang="en-US" sz="1200" dirty="0"/>
              <a:t>if ($</a:t>
            </a:r>
            <a:r>
              <a:rPr lang="en-US" sz="1200" dirty="0" err="1"/>
              <a:t>show_separators</a:t>
            </a:r>
            <a:r>
              <a:rPr lang="en-US" sz="1200" dirty="0"/>
              <a:t> == TRUE) {</a:t>
            </a:r>
          </a:p>
          <a:p>
            <a:pPr defTabSz="268288"/>
            <a:r>
              <a:rPr lang="en-US" sz="1200" dirty="0" smtClean="0"/>
              <a:t>	echo </a:t>
            </a:r>
            <a:r>
              <a:rPr lang="en-US" sz="1200" dirty="0"/>
              <a:t>"&lt;</a:t>
            </a:r>
            <a:r>
              <a:rPr lang="en-US" sz="1200" dirty="0" err="1"/>
              <a:t>hr</a:t>
            </a:r>
            <a:r>
              <a:rPr lang="en-US" sz="1200" dirty="0"/>
              <a:t>&gt;\n";</a:t>
            </a:r>
          </a:p>
          <a:p>
            <a:pPr defTabSz="268288"/>
            <a:r>
              <a:rPr lang="en-US" sz="1200" dirty="0" smtClean="0"/>
              <a:t>}</a:t>
            </a:r>
            <a:endParaRPr lang="en-US" sz="1200" dirty="0"/>
          </a:p>
          <a:p>
            <a:pPr defTabSz="268288"/>
            <a:r>
              <a:rPr lang="en-US" sz="1200" dirty="0"/>
              <a:t>// because you can simply type this:</a:t>
            </a:r>
          </a:p>
          <a:p>
            <a:pPr defTabSz="268288"/>
            <a:r>
              <a:rPr lang="en-US" sz="1200" dirty="0"/>
              <a:t>if ($</a:t>
            </a:r>
            <a:r>
              <a:rPr lang="en-US" sz="1200" dirty="0" err="1"/>
              <a:t>show_separators</a:t>
            </a:r>
            <a:r>
              <a:rPr lang="en-US" sz="1200" dirty="0"/>
              <a:t>) {</a:t>
            </a:r>
          </a:p>
          <a:p>
            <a:pPr defTabSz="268288"/>
            <a:r>
              <a:rPr lang="en-US" sz="1200" dirty="0" smtClean="0"/>
              <a:t>	echo </a:t>
            </a:r>
            <a:r>
              <a:rPr lang="en-US" sz="1200" dirty="0"/>
              <a:t>"&lt;</a:t>
            </a:r>
            <a:r>
              <a:rPr lang="en-US" sz="1200" dirty="0" err="1"/>
              <a:t>hr</a:t>
            </a:r>
            <a:r>
              <a:rPr lang="en-US" sz="1200" dirty="0"/>
              <a:t>&gt;\n";</a:t>
            </a:r>
          </a:p>
          <a:p>
            <a:pPr defTabSz="268288"/>
            <a:r>
              <a:rPr lang="en-US" sz="1200" dirty="0" smtClean="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95206917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2144</Words>
  <Application>Microsoft Office PowerPoint</Application>
  <PresentationFormat>Skærmshow (16:9)</PresentationFormat>
  <Paragraphs>407</Paragraphs>
  <Slides>31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31</vt:i4>
      </vt:variant>
    </vt:vector>
  </HeadingPairs>
  <TitlesOfParts>
    <vt:vector size="32" baseType="lpstr">
      <vt:lpstr>Kontortema</vt:lpstr>
      <vt:lpstr>Introduction to PHP</vt:lpstr>
      <vt:lpstr>Agenda</vt:lpstr>
      <vt:lpstr>PHP</vt:lpstr>
      <vt:lpstr>Basics of PHP</vt:lpstr>
      <vt:lpstr>Output</vt:lpstr>
      <vt:lpstr>Variables</vt:lpstr>
      <vt:lpstr>Variables Scope</vt:lpstr>
      <vt:lpstr>Variable types</vt:lpstr>
      <vt:lpstr>Variable Examples</vt:lpstr>
      <vt:lpstr>Constants and Globals</vt:lpstr>
      <vt:lpstr>Strings</vt:lpstr>
      <vt:lpstr>Strings</vt:lpstr>
      <vt:lpstr>String Functions</vt:lpstr>
      <vt:lpstr>String functions (cont)</vt:lpstr>
      <vt:lpstr>Arrays</vt:lpstr>
      <vt:lpstr>Numerically-indexed arrays (Vector array)</vt:lpstr>
      <vt:lpstr>Numerically-indexed arrays (cont.)</vt:lpstr>
      <vt:lpstr>Associative arrays</vt:lpstr>
      <vt:lpstr>List an associative array</vt:lpstr>
      <vt:lpstr>List an associative array (cont)</vt:lpstr>
      <vt:lpstr>Formatting User Input/Output</vt:lpstr>
      <vt:lpstr>Maths functions</vt:lpstr>
      <vt:lpstr>Control and flow</vt:lpstr>
      <vt:lpstr>If.. Then.. else</vt:lpstr>
      <vt:lpstr>While</vt:lpstr>
      <vt:lpstr>For loops</vt:lpstr>
      <vt:lpstr>Foreach</vt:lpstr>
      <vt:lpstr>Foreach cont.</vt:lpstr>
      <vt:lpstr>Break &amp; Continue</vt:lpstr>
      <vt:lpstr>Switch</vt:lpstr>
      <vt:lpstr>require() and include()</vt:lpstr>
    </vt:vector>
  </TitlesOfParts>
  <Company>University College Nordjylland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PHP</dc:title>
  <dc:creator>Christian Wahl</dc:creator>
  <cp:lastModifiedBy>Christian Wahl</cp:lastModifiedBy>
  <cp:revision>28</cp:revision>
  <dcterms:created xsi:type="dcterms:W3CDTF">2012-03-04T20:24:53Z</dcterms:created>
  <dcterms:modified xsi:type="dcterms:W3CDTF">2015-03-12T11:42:40Z</dcterms:modified>
</cp:coreProperties>
</file>