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9" r:id="rId5"/>
    <p:sldId id="257" r:id="rId6"/>
    <p:sldId id="266" r:id="rId7"/>
    <p:sldId id="267" r:id="rId8"/>
    <p:sldId id="268" r:id="rId9"/>
    <p:sldId id="261" r:id="rId10"/>
    <p:sldId id="270" r:id="rId11"/>
    <p:sldId id="271" r:id="rId12"/>
    <p:sldId id="259" r:id="rId13"/>
    <p:sldId id="258" r:id="rId14"/>
    <p:sldId id="279" r:id="rId15"/>
    <p:sldId id="260" r:id="rId16"/>
    <p:sldId id="272" r:id="rId17"/>
    <p:sldId id="274" r:id="rId18"/>
    <p:sldId id="273" r:id="rId19"/>
    <p:sldId id="262" r:id="rId20"/>
    <p:sldId id="263" r:id="rId21"/>
    <p:sldId id="275" r:id="rId22"/>
    <p:sldId id="278" r:id="rId23"/>
    <p:sldId id="276" r:id="rId24"/>
    <p:sldId id="27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3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0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5131-3CA7-4CC8-9B22-D495F790945C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C3E7-E021-4895-840C-250049BF1B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selecto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Web_colors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CSS </a:t>
            </a:r>
            <a:r>
              <a:rPr lang="en-US" dirty="0"/>
              <a:t>Introduction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Pseudo-classes</a:t>
            </a:r>
          </a:p>
          <a:p>
            <a:pPr lvl="1"/>
            <a:r>
              <a:rPr lang="en-US" dirty="0"/>
              <a:t>Pseudo-elements</a:t>
            </a:r>
            <a:endParaRPr lang="en-US" dirty="0" smtClean="0"/>
          </a:p>
          <a:p>
            <a:r>
              <a:rPr lang="en-US" dirty="0"/>
              <a:t>At-rules</a:t>
            </a:r>
          </a:p>
          <a:p>
            <a:r>
              <a:rPr lang="en-US" dirty="0" smtClean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168298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5050904" cy="339447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All HTML elements can be considered as boxes (think DOM here).</a:t>
            </a:r>
          </a:p>
          <a:p>
            <a:r>
              <a:rPr lang="en-US" dirty="0" smtClean="0"/>
              <a:t>In CSS, the term "box model" is used when talking about </a:t>
            </a:r>
          </a:p>
          <a:p>
            <a:r>
              <a:rPr lang="en-US" dirty="0" smtClean="0"/>
              <a:t>design and layout.</a:t>
            </a:r>
          </a:p>
          <a:p>
            <a:r>
              <a:rPr lang="en-US" dirty="0" smtClean="0"/>
              <a:t>The CSS box model is essentially a box that wraps around HTML elements:</a:t>
            </a:r>
          </a:p>
          <a:p>
            <a:pPr lvl="1"/>
            <a:r>
              <a:rPr lang="en-US" dirty="0" smtClean="0"/>
              <a:t>Margins</a:t>
            </a:r>
          </a:p>
          <a:p>
            <a:pPr lvl="1"/>
            <a:r>
              <a:rPr lang="en-US" dirty="0" smtClean="0"/>
              <a:t>Borders</a:t>
            </a:r>
          </a:p>
          <a:p>
            <a:pPr lvl="1"/>
            <a:r>
              <a:rPr lang="en-US" dirty="0" smtClean="0"/>
              <a:t>Padding</a:t>
            </a:r>
          </a:p>
          <a:p>
            <a:pPr lvl="1"/>
            <a:r>
              <a:rPr lang="en-US" dirty="0" smtClean="0"/>
              <a:t>and the actual content.</a:t>
            </a:r>
          </a:p>
          <a:p>
            <a:r>
              <a:rPr lang="en-US" dirty="0" smtClean="0"/>
              <a:t>The box model allows us to place a border around elements and space elements in relation to other elements.</a:t>
            </a:r>
            <a:endParaRPr lang="en-US" dirty="0"/>
          </a:p>
        </p:txBody>
      </p:sp>
      <p:sp>
        <p:nvSpPr>
          <p:cNvPr id="6" name="Tekstboks 5"/>
          <p:cNvSpPr txBox="1"/>
          <p:nvPr/>
        </p:nvSpPr>
        <p:spPr>
          <a:xfrm>
            <a:off x="4806844" y="3696583"/>
            <a:ext cx="214142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width: 400px;</a:t>
            </a:r>
          </a:p>
          <a:p>
            <a:r>
              <a:rPr lang="en-US" sz="1600" dirty="0"/>
              <a:t>h</a:t>
            </a:r>
            <a:r>
              <a:rPr lang="en-US" sz="1600" dirty="0" smtClean="0"/>
              <a:t>eight: 250px;</a:t>
            </a:r>
            <a:endParaRPr lang="en-US" sz="1600" dirty="0"/>
          </a:p>
          <a:p>
            <a:r>
              <a:rPr lang="en-US" sz="1600" dirty="0"/>
              <a:t>padding</a:t>
            </a:r>
            <a:r>
              <a:rPr lang="en-US" sz="1600" dirty="0" smtClean="0"/>
              <a:t>: 10px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border: 10px </a:t>
            </a:r>
            <a:r>
              <a:rPr lang="en-US" sz="1600" dirty="0"/>
              <a:t>solid gray;</a:t>
            </a:r>
          </a:p>
          <a:p>
            <a:r>
              <a:rPr lang="en-US" sz="1600" dirty="0"/>
              <a:t>margin</a:t>
            </a:r>
            <a:r>
              <a:rPr lang="en-US" sz="1600" dirty="0" smtClean="0"/>
              <a:t>: 10px</a:t>
            </a:r>
            <a:r>
              <a:rPr lang="en-US" sz="1600" dirty="0"/>
              <a:t>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14" y="915566"/>
            <a:ext cx="26098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boks 4"/>
          <p:cNvSpPr txBox="1"/>
          <p:nvPr/>
        </p:nvSpPr>
        <p:spPr>
          <a:xfrm>
            <a:off x="7452320" y="3880668"/>
            <a:ext cx="167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Total </a:t>
            </a:r>
            <a:r>
              <a:rPr lang="da-DK" dirty="0" err="1" smtClean="0"/>
              <a:t>size</a:t>
            </a:r>
            <a:endParaRPr lang="da-DK" dirty="0" smtClean="0"/>
          </a:p>
          <a:p>
            <a:r>
              <a:rPr lang="da-DK" dirty="0" smtClean="0"/>
              <a:t>Width:	460px</a:t>
            </a:r>
          </a:p>
          <a:p>
            <a:r>
              <a:rPr lang="da-DK" dirty="0" err="1" smtClean="0"/>
              <a:t>Height</a:t>
            </a:r>
            <a:r>
              <a:rPr lang="da-DK" dirty="0" smtClean="0"/>
              <a:t>:	310px</a:t>
            </a:r>
            <a:endParaRPr lang="da-DK" dirty="0"/>
          </a:p>
        </p:txBody>
      </p:sp>
      <p:sp>
        <p:nvSpPr>
          <p:cNvPr id="7" name="Højre klammeparentes 6"/>
          <p:cNvSpPr/>
          <p:nvPr/>
        </p:nvSpPr>
        <p:spPr>
          <a:xfrm>
            <a:off x="7092280" y="3651870"/>
            <a:ext cx="360040" cy="13681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501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1555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Selectors are patterns that match against elements in a </a:t>
            </a:r>
            <a:r>
              <a:rPr lang="en-US" dirty="0" smtClean="0"/>
              <a:t>tree</a:t>
            </a:r>
          </a:p>
          <a:p>
            <a:r>
              <a:rPr lang="en-US" dirty="0"/>
              <a:t>Selectors have been optimized for use with HTML and XML</a:t>
            </a:r>
          </a:p>
          <a:p>
            <a:r>
              <a:rPr lang="en-US" dirty="0">
                <a:hlinkClick r:id="rId2"/>
              </a:rPr>
              <a:t>http://www.w3.org/TR/selectors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Pladsholder til indhol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70546"/>
              </p:ext>
            </p:extLst>
          </p:nvPr>
        </p:nvGraphicFramePr>
        <p:xfrm>
          <a:off x="590355" y="2211710"/>
          <a:ext cx="8230117" cy="2798368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018455"/>
                <a:gridCol w="6120680"/>
                <a:gridCol w="1090982"/>
              </a:tblGrid>
              <a:tr h="309315">
                <a:tc>
                  <a:txBody>
                    <a:bodyPr/>
                    <a:lstStyle/>
                    <a:p>
                      <a:r>
                        <a:rPr lang="en-US" sz="1200" dirty="0"/>
                        <a:t>Pattern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First defined in level </a:t>
                      </a:r>
                    </a:p>
                  </a:txBody>
                  <a:tcPr marL="46373" marR="46373" marT="17498" marB="17498" anchor="ctr"/>
                </a:tc>
              </a:tr>
              <a:tr h="172155">
                <a:tc>
                  <a:txBody>
                    <a:bodyPr/>
                    <a:lstStyle/>
                    <a:p>
                      <a:r>
                        <a:rPr lang="en-US" sz="1200"/>
                        <a:t>*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any element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</a:p>
                  </a:txBody>
                  <a:tcPr marL="46373" marR="46373" marT="17498" marB="17498" anchor="ctr"/>
                </a:tc>
              </a:tr>
              <a:tr h="172155">
                <a:tc>
                  <a:txBody>
                    <a:bodyPr/>
                    <a:lstStyle/>
                    <a:p>
                      <a:r>
                        <a:rPr lang="en-US" sz="1200"/>
                        <a:t>E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element of type E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</a:t>
                      </a:r>
                    </a:p>
                  </a:txBody>
                  <a:tcPr marL="46373" marR="46373" marT="17498" marB="17498" anchor="ctr"/>
                </a:tc>
              </a:tr>
              <a:tr h="172155">
                <a:tc>
                  <a:txBody>
                    <a:bodyPr/>
                    <a:lstStyle/>
                    <a:p>
                      <a:r>
                        <a:rPr lang="en-US" sz="1200"/>
                        <a:t>E[foo]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 with a "foo" attribute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</a:p>
                  </a:txBody>
                  <a:tcPr marL="46373" marR="46373" marT="17498" marB="17498" anchor="ctr"/>
                </a:tc>
              </a:tr>
              <a:tr h="194892">
                <a:tc>
                  <a:txBody>
                    <a:bodyPr/>
                    <a:lstStyle/>
                    <a:p>
                      <a:r>
                        <a:rPr lang="en-US" sz="1200"/>
                        <a:t>E[foo="bar"]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 whose "foo" attribute value is exactly equal to "bar"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</a:p>
                  </a:txBody>
                  <a:tcPr marL="46373" marR="46373" marT="17498" marB="17498" anchor="ctr"/>
                </a:tc>
              </a:tr>
              <a:tr h="311828">
                <a:tc>
                  <a:txBody>
                    <a:bodyPr/>
                    <a:lstStyle/>
                    <a:p>
                      <a:r>
                        <a:rPr lang="en-US" sz="1200" dirty="0"/>
                        <a:t>E[foo~="bar"]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 whose "foo" attribute value is a list of whitespace-separated values, one of which is exactly equal to "bar"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</a:p>
                  </a:txBody>
                  <a:tcPr marL="46373" marR="46373" marT="17498" marB="17498" anchor="ctr"/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en-US" sz="1200"/>
                        <a:t>E[foo^="bar"]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 whose "foo" attribute value begins exactly with the string "bar"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46373" marR="46373" marT="17498" marB="17498" anchor="ctr"/>
                </a:tc>
              </a:tr>
              <a:tr h="253360">
                <a:tc>
                  <a:txBody>
                    <a:bodyPr/>
                    <a:lstStyle/>
                    <a:p>
                      <a:r>
                        <a:rPr lang="en-US" sz="1200"/>
                        <a:t>E[foo$="bar"]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E element whose "foo" attribute value ends exactly with the string "bar"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46373" marR="46373" marT="17498" marB="17498" anchor="ctr"/>
                </a:tc>
              </a:tr>
              <a:tr h="194892">
                <a:tc>
                  <a:txBody>
                    <a:bodyPr/>
                    <a:lstStyle/>
                    <a:p>
                      <a:r>
                        <a:rPr lang="en-US" sz="1200"/>
                        <a:t>E[foo*="bar"]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 whose "foo" attribute value contains the substring "bar"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46373" marR="46373" marT="17498" marB="17498" anchor="ctr"/>
                </a:tc>
              </a:tr>
              <a:tr h="311828">
                <a:tc>
                  <a:txBody>
                    <a:bodyPr/>
                    <a:lstStyle/>
                    <a:p>
                      <a:r>
                        <a:rPr lang="en-US" sz="1200"/>
                        <a:t>E[foo|="en"]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E element whose "foo" attribute has a hyphen-separated list of values beginning (from the left) with "en" </a:t>
                      </a:r>
                    </a:p>
                  </a:txBody>
                  <a:tcPr marL="46373" marR="46373" marT="17498" marB="17498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</a:t>
                      </a:r>
                    </a:p>
                  </a:txBody>
                  <a:tcPr marL="46373" marR="46373" marT="17498" marB="1749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7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Pladsholder til indhol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962775"/>
              </p:ext>
            </p:extLst>
          </p:nvPr>
        </p:nvGraphicFramePr>
        <p:xfrm>
          <a:off x="35497" y="1484438"/>
          <a:ext cx="9036495" cy="295952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368152"/>
                <a:gridCol w="6840760"/>
                <a:gridCol w="827583"/>
              </a:tblGrid>
              <a:tr h="428120">
                <a:tc>
                  <a:txBody>
                    <a:bodyPr/>
                    <a:lstStyle/>
                    <a:p>
                      <a:r>
                        <a:rPr lang="en-US" sz="1200" dirty="0"/>
                        <a:t>Pattern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 defined in level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E:root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element, root of the document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E:nth-child(n)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element, the n-th child of its parent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4517">
                <a:tc>
                  <a:txBody>
                    <a:bodyPr/>
                    <a:lstStyle/>
                    <a:p>
                      <a:r>
                        <a:rPr lang="en-US" sz="1200" dirty="0"/>
                        <a:t>E:nth-last-child(n)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element, the n-th child of its parent, counting from the last one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E:nth-of-type(n)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element, the n-th sibling of its 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4517">
                <a:tc>
                  <a:txBody>
                    <a:bodyPr/>
                    <a:lstStyle/>
                    <a:p>
                      <a:r>
                        <a:rPr lang="en-US" sz="1200" dirty="0"/>
                        <a:t>E:nth-last-of-type(n)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E element, the n-</a:t>
                      </a:r>
                      <a:r>
                        <a:rPr lang="en-US" sz="1200" dirty="0" err="1"/>
                        <a:t>th</a:t>
                      </a:r>
                      <a:r>
                        <a:rPr lang="en-US" sz="1200" dirty="0"/>
                        <a:t> sibling of its type, counting from the last one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E:first-child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element, first child of its parent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E:last-child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E element, last child of its parent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E:first-of-type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element, first sibling of its 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E:last-of-type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element, last sibling of its 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E:only-child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element, only child of its parent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E:only-of-type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element, only sibling of its 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E:empty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 that has no children (including text nodes)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</a:t>
                      </a:r>
                    </a:p>
                  </a:txBody>
                  <a:tcPr marL="22186" marR="22186" marT="8320" marB="8320" anchor="ctr"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6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Selectors</a:t>
            </a:r>
            <a:endParaRPr lang="da-DK" dirty="0"/>
          </a:p>
        </p:txBody>
      </p:sp>
      <p:graphicFrame>
        <p:nvGraphicFramePr>
          <p:cNvPr id="5" name="Pladsholder til indhold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506389"/>
              </p:ext>
            </p:extLst>
          </p:nvPr>
        </p:nvGraphicFramePr>
        <p:xfrm>
          <a:off x="35497" y="1491630"/>
          <a:ext cx="9036495" cy="329200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368152"/>
                <a:gridCol w="6840760"/>
                <a:gridCol w="827583"/>
              </a:tblGrid>
              <a:tr h="428120">
                <a:tc>
                  <a:txBody>
                    <a:bodyPr/>
                    <a:lstStyle/>
                    <a:p>
                      <a:r>
                        <a:rPr lang="en-US" sz="1200" dirty="0"/>
                        <a:t>Pattern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 defined in level </a:t>
                      </a:r>
                    </a:p>
                  </a:txBody>
                  <a:tcPr marL="22186" marR="22186" marT="8320" marB="8320" anchor="ctr"/>
                </a:tc>
              </a:tr>
              <a:tr h="290960">
                <a:tc>
                  <a:txBody>
                    <a:bodyPr/>
                    <a:lstStyle/>
                    <a:p>
                      <a:r>
                        <a:rPr lang="en-US" sz="1200" dirty="0"/>
                        <a:t>E:link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E:visited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 being the source anchor of a hyperlink of which the target is not yet visited (:link) or already visited (:visited)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</a:t>
                      </a:r>
                    </a:p>
                  </a:txBody>
                  <a:tcPr marL="22186" marR="22186" marT="8320" marB="8320" anchor="ctr"/>
                </a:tc>
              </a:tr>
              <a:tr h="428120">
                <a:tc>
                  <a:txBody>
                    <a:bodyPr/>
                    <a:lstStyle/>
                    <a:p>
                      <a:r>
                        <a:rPr lang="en-US" sz="1200" dirty="0"/>
                        <a:t>E:active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E:hover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E:focus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E element during certain user actions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and 2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E:target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 being the target of the referring URI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4517">
                <a:tc>
                  <a:txBody>
                    <a:bodyPr/>
                    <a:lstStyle/>
                    <a:p>
                      <a:r>
                        <a:rPr lang="en-US" sz="1200" dirty="0"/>
                        <a:t>E:lang(fr)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element of type E in language "fr" (the document language specifies how language is determined)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</a:p>
                  </a:txBody>
                  <a:tcPr marL="22186" marR="22186" marT="8320" marB="8320" anchor="ctr"/>
                </a:tc>
              </a:tr>
              <a:tr h="290960">
                <a:tc>
                  <a:txBody>
                    <a:bodyPr/>
                    <a:lstStyle/>
                    <a:p>
                      <a:r>
                        <a:rPr lang="en-US" sz="1200" dirty="0"/>
                        <a:t>E:enabled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E:disabled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user interface element E which is enabled or disabled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4517">
                <a:tc>
                  <a:txBody>
                    <a:bodyPr/>
                    <a:lstStyle/>
                    <a:p>
                      <a:r>
                        <a:rPr lang="en-US" sz="1200" dirty="0"/>
                        <a:t>E:checked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user interface element E which is checked (for instance a radio-button or checkbox)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E::first-line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first formatted line of an E element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E::first-letter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first formatted letter of an E element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E::before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generated content before an E element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</a:p>
                  </a:txBody>
                  <a:tcPr marL="22186" marR="22186" marT="8320" marB="8320" anchor="ctr"/>
                </a:tc>
              </a:tr>
              <a:tr h="153800">
                <a:tc>
                  <a:txBody>
                    <a:bodyPr/>
                    <a:lstStyle/>
                    <a:p>
                      <a:r>
                        <a:rPr lang="en-US" sz="1200" dirty="0"/>
                        <a:t>E::after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generated content after an E element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</a:t>
                      </a:r>
                    </a:p>
                  </a:txBody>
                  <a:tcPr marL="22186" marR="22186" marT="8320" marB="83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7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026478"/>
              </p:ext>
            </p:extLst>
          </p:nvPr>
        </p:nvGraphicFramePr>
        <p:xfrm>
          <a:off x="467545" y="1313062"/>
          <a:ext cx="8352927" cy="226680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1368152"/>
                <a:gridCol w="5616624"/>
                <a:gridCol w="1368151"/>
              </a:tblGrid>
              <a:tr h="420510">
                <a:tc>
                  <a:txBody>
                    <a:bodyPr/>
                    <a:lstStyle/>
                    <a:p>
                      <a:r>
                        <a:rPr lang="en-US" sz="1200" dirty="0"/>
                        <a:t>Pattern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First defined in level </a:t>
                      </a:r>
                    </a:p>
                  </a:txBody>
                  <a:tcPr marL="72999" marR="72999" marT="27375" marB="27375" anchor="ctr"/>
                </a:tc>
              </a:tr>
              <a:tr h="420510">
                <a:tc>
                  <a:txBody>
                    <a:bodyPr/>
                    <a:lstStyle/>
                    <a:p>
                      <a:r>
                        <a:rPr lang="en-US" sz="1200"/>
                        <a:t>E.warning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E element whose class is "warning" (the document language specifies how class is determined).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</a:t>
                      </a:r>
                    </a:p>
                  </a:txBody>
                  <a:tcPr marL="72999" marR="72999" marT="27375" marB="27375" anchor="ctr"/>
                </a:tc>
              </a:tr>
              <a:tr h="237630">
                <a:tc>
                  <a:txBody>
                    <a:bodyPr/>
                    <a:lstStyle/>
                    <a:p>
                      <a:r>
                        <a:rPr lang="en-US" sz="1200"/>
                        <a:t>E#myid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E element with ID equal to "</a:t>
                      </a:r>
                      <a:r>
                        <a:rPr lang="en-US" sz="1200" dirty="0" err="1"/>
                        <a:t>myid</a:t>
                      </a:r>
                      <a:r>
                        <a:rPr lang="en-US" sz="1200" dirty="0"/>
                        <a:t>".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</a:t>
                      </a:r>
                    </a:p>
                  </a:txBody>
                  <a:tcPr marL="72999" marR="72999" marT="27375" marB="27375" anchor="ctr"/>
                </a:tc>
              </a:tr>
              <a:tr h="237630">
                <a:tc>
                  <a:txBody>
                    <a:bodyPr/>
                    <a:lstStyle/>
                    <a:p>
                      <a:r>
                        <a:rPr lang="en-US" sz="1200" dirty="0"/>
                        <a:t>E:not(s)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E element that does not match simple selector s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 </a:t>
                      </a:r>
                    </a:p>
                  </a:txBody>
                  <a:tcPr marL="72999" marR="72999" marT="27375" marB="27375" anchor="ctr"/>
                </a:tc>
              </a:tr>
              <a:tr h="237630">
                <a:tc>
                  <a:txBody>
                    <a:bodyPr/>
                    <a:lstStyle/>
                    <a:p>
                      <a:r>
                        <a:rPr lang="en-US" sz="1200"/>
                        <a:t>E F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F element descendant of an E element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</a:t>
                      </a:r>
                    </a:p>
                  </a:txBody>
                  <a:tcPr marL="72999" marR="72999" marT="27375" marB="27375" anchor="ctr"/>
                </a:tc>
              </a:tr>
              <a:tr h="237630">
                <a:tc>
                  <a:txBody>
                    <a:bodyPr/>
                    <a:lstStyle/>
                    <a:p>
                      <a:r>
                        <a:rPr lang="en-US" sz="1200"/>
                        <a:t>E &gt; F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F element child of an E element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</a:p>
                  </a:txBody>
                  <a:tcPr marL="72999" marR="72999" marT="27375" marB="27375" anchor="ctr"/>
                </a:tc>
              </a:tr>
              <a:tr h="237630">
                <a:tc>
                  <a:txBody>
                    <a:bodyPr/>
                    <a:lstStyle/>
                    <a:p>
                      <a:r>
                        <a:rPr lang="en-US" sz="1200"/>
                        <a:t>E + F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F element immediately preceded by an E element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</a:p>
                  </a:txBody>
                  <a:tcPr marL="72999" marR="72999" marT="27375" marB="27375" anchor="ctr"/>
                </a:tc>
              </a:tr>
              <a:tr h="237630">
                <a:tc>
                  <a:txBody>
                    <a:bodyPr/>
                    <a:lstStyle/>
                    <a:p>
                      <a:r>
                        <a:rPr lang="en-US" sz="1200"/>
                        <a:t>E ~ F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F element preceded by an E element </a:t>
                      </a:r>
                    </a:p>
                  </a:txBody>
                  <a:tcPr marL="72999" marR="72999" marT="27375" marB="27375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 </a:t>
                      </a:r>
                    </a:p>
                  </a:txBody>
                  <a:tcPr marL="72999" marR="72999" marT="27375" marB="273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36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517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pseudo-classes are used to add special effects to some selectors</a:t>
            </a:r>
            <a:r>
              <a:rPr lang="en-US" dirty="0" smtClean="0"/>
              <a:t>.</a:t>
            </a:r>
          </a:p>
          <a:p>
            <a:r>
              <a:rPr lang="en-US" dirty="0"/>
              <a:t>A pseudo-class always consists of a "colon" (:) followed by the name of the pseudo-class and optionally by a value between parentheses. </a:t>
            </a:r>
          </a:p>
        </p:txBody>
      </p:sp>
      <p:sp>
        <p:nvSpPr>
          <p:cNvPr id="9" name="Tekstboks 8"/>
          <p:cNvSpPr txBox="1"/>
          <p:nvPr/>
        </p:nvSpPr>
        <p:spPr>
          <a:xfrm>
            <a:off x="2155794" y="3795886"/>
            <a:ext cx="457644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a:link {color:#FF0000;}      /* unvisited link */</a:t>
            </a:r>
          </a:p>
          <a:p>
            <a:r>
              <a:rPr lang="en-US" dirty="0"/>
              <a:t>a:visited {color:#00FF00;}  /* visited link */</a:t>
            </a:r>
          </a:p>
          <a:p>
            <a:r>
              <a:rPr lang="en-US" dirty="0"/>
              <a:t>a:hover {color:#FF00FF;}  /* mouse over link */</a:t>
            </a:r>
          </a:p>
          <a:p>
            <a:r>
              <a:rPr lang="en-US" dirty="0"/>
              <a:t>a:active {color:#0000FF;}  /* selected link */ </a:t>
            </a:r>
          </a:p>
        </p:txBody>
      </p:sp>
    </p:spTree>
    <p:extLst>
      <p:ext uri="{BB962C8B-B14F-4D97-AF65-F5344CB8AC3E}">
        <p14:creationId xmlns:p14="http://schemas.microsoft.com/office/powerpoint/2010/main" val="362484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49721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Pseudo-classes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94775"/>
              </p:ext>
            </p:extLst>
          </p:nvPr>
        </p:nvGraphicFramePr>
        <p:xfrm>
          <a:off x="179513" y="575222"/>
          <a:ext cx="8748463" cy="4444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6144"/>
                <a:gridCol w="6840760"/>
                <a:gridCol w="611559"/>
              </a:tblGrid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E:root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 E element, root of the document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E:nth-child(n)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element, the n-th child of its parent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336680">
                <a:tc>
                  <a:txBody>
                    <a:bodyPr/>
                    <a:lstStyle/>
                    <a:p>
                      <a:r>
                        <a:rPr lang="en-US" sz="1100" dirty="0"/>
                        <a:t>E:nth-last-child(n)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element, the n-th child of its parent, counting from the last one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E:nth-of-type(n)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element, the n-th sibling of its 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336680">
                <a:tc>
                  <a:txBody>
                    <a:bodyPr/>
                    <a:lstStyle/>
                    <a:p>
                      <a:r>
                        <a:rPr lang="en-US" sz="1100" dirty="0"/>
                        <a:t>E:nth-last-of-type(n)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 E element, the n-</a:t>
                      </a:r>
                      <a:r>
                        <a:rPr lang="en-US" sz="1100" dirty="0" err="1"/>
                        <a:t>th</a:t>
                      </a:r>
                      <a:r>
                        <a:rPr lang="en-US" sz="1100" dirty="0"/>
                        <a:t> sibling of its type, counting from the last one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E:first-child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element, first child of its parent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E:last-child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element, last child of its parent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E:first-of-type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element, first sibling of its 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E:last-of-type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 E element, last sibling of its 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E:only-child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element, only child of its parent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E:only-of-type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element, only sibling of its type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E:empty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 that has no children (including text nodes)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336680">
                <a:tc>
                  <a:txBody>
                    <a:bodyPr/>
                    <a:lstStyle/>
                    <a:p>
                      <a:r>
                        <a:rPr lang="en-US" sz="1100" dirty="0"/>
                        <a:t>E:link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E:visited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 being the source anchor of a hyperlink of which the target is not yet visited (:link) or already visited (:visited)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 </a:t>
                      </a:r>
                    </a:p>
                  </a:txBody>
                  <a:tcPr marL="22186" marR="22186" marT="8320" marB="8320" anchor="ctr"/>
                </a:tc>
              </a:tr>
              <a:tr h="496700">
                <a:tc>
                  <a:txBody>
                    <a:bodyPr/>
                    <a:lstStyle/>
                    <a:p>
                      <a:r>
                        <a:rPr lang="en-US" sz="1100" dirty="0"/>
                        <a:t>E:active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E:hover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E:focus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an E element during certain user actions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 and 2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E:target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 element being the target of the referring URI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336680">
                <a:tc>
                  <a:txBody>
                    <a:bodyPr/>
                    <a:lstStyle/>
                    <a:p>
                      <a:r>
                        <a:rPr lang="en-US" sz="1100" dirty="0"/>
                        <a:t>E:lang(fr)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an element of type E in language "fr" (the document language specifies how language is determined)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 </a:t>
                      </a:r>
                    </a:p>
                  </a:txBody>
                  <a:tcPr marL="22186" marR="22186" marT="8320" marB="8320" anchor="ctr"/>
                </a:tc>
              </a:tr>
              <a:tr h="336680">
                <a:tc>
                  <a:txBody>
                    <a:bodyPr/>
                    <a:lstStyle/>
                    <a:p>
                      <a:r>
                        <a:rPr lang="en-US" sz="1100" dirty="0"/>
                        <a:t>E:enabled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E:disabled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user interface element E which is enabled or disabled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 </a:t>
                      </a:r>
                    </a:p>
                  </a:txBody>
                  <a:tcPr marL="22186" marR="22186" marT="8320" marB="8320" anchor="ctr"/>
                </a:tc>
              </a:tr>
              <a:tr h="176660">
                <a:tc>
                  <a:txBody>
                    <a:bodyPr/>
                    <a:lstStyle/>
                    <a:p>
                      <a:r>
                        <a:rPr lang="en-US" sz="1100" dirty="0"/>
                        <a:t>E:checked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user interface element E which is checked (for instance a radio-button or checkbox)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 </a:t>
                      </a:r>
                    </a:p>
                  </a:txBody>
                  <a:tcPr marL="22186" marR="22186" marT="8320" marB="83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045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Pseudo-elements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5266928" cy="26677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pseudo-elements are used to add special effects to some selectors</a:t>
            </a:r>
            <a:r>
              <a:rPr lang="en-US" dirty="0" smtClean="0"/>
              <a:t>.</a:t>
            </a:r>
          </a:p>
          <a:p>
            <a:r>
              <a:rPr lang="en-US" dirty="0"/>
              <a:t>A pseudo-element is made of two colons (::) followed by the name of the pseudo-element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3797783"/>
              </p:ext>
            </p:extLst>
          </p:nvPr>
        </p:nvGraphicFramePr>
        <p:xfrm>
          <a:off x="395537" y="4083918"/>
          <a:ext cx="8064895" cy="798080"/>
        </p:xfrm>
        <a:graphic>
          <a:graphicData uri="http://schemas.openxmlformats.org/drawingml/2006/table">
            <a:tbl>
              <a:tblPr firstCol="1">
                <a:tableStyleId>{3C2FFA5D-87B4-456A-9821-1D502468CF0F}</a:tableStyleId>
              </a:tblPr>
              <a:tblGrid>
                <a:gridCol w="2190865"/>
                <a:gridCol w="5135429"/>
                <a:gridCol w="738601"/>
              </a:tblGrid>
              <a:tr h="199520">
                <a:tc>
                  <a:txBody>
                    <a:bodyPr/>
                    <a:lstStyle/>
                    <a:p>
                      <a:r>
                        <a:rPr lang="en-US" sz="1200" dirty="0"/>
                        <a:t>E::first-line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first formatted line of an E element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</a:t>
                      </a:r>
                    </a:p>
                  </a:txBody>
                  <a:tcPr marL="22186" marR="22186" marT="8320" marB="8320" anchor="ctr"/>
                </a:tc>
              </a:tr>
              <a:tr h="199520">
                <a:tc>
                  <a:txBody>
                    <a:bodyPr/>
                    <a:lstStyle/>
                    <a:p>
                      <a:r>
                        <a:rPr lang="en-US" sz="1200" dirty="0"/>
                        <a:t>E::first-letter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first formatted letter of an E element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</a:t>
                      </a:r>
                    </a:p>
                  </a:txBody>
                  <a:tcPr marL="22186" marR="22186" marT="8320" marB="8320" anchor="ctr"/>
                </a:tc>
              </a:tr>
              <a:tr h="199520">
                <a:tc>
                  <a:txBody>
                    <a:bodyPr/>
                    <a:lstStyle/>
                    <a:p>
                      <a:r>
                        <a:rPr lang="en-US" sz="1200" dirty="0"/>
                        <a:t>E::before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generated content before an E element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 </a:t>
                      </a:r>
                    </a:p>
                  </a:txBody>
                  <a:tcPr marL="22186" marR="22186" marT="8320" marB="8320" anchor="ctr"/>
                </a:tc>
              </a:tr>
              <a:tr h="199520">
                <a:tc>
                  <a:txBody>
                    <a:bodyPr/>
                    <a:lstStyle/>
                    <a:p>
                      <a:r>
                        <a:rPr lang="en-US" sz="1200" dirty="0"/>
                        <a:t>E::after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generated content after an E element </a:t>
                      </a:r>
                    </a:p>
                  </a:txBody>
                  <a:tcPr marL="22186" marR="22186" marT="8320" marB="83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</a:t>
                      </a:r>
                    </a:p>
                  </a:txBody>
                  <a:tcPr marL="22186" marR="22186" marT="8320" marB="8320" anchor="ctr"/>
                </a:tc>
              </a:tr>
            </a:tbl>
          </a:graphicData>
        </a:graphic>
      </p:graphicFrame>
      <p:sp>
        <p:nvSpPr>
          <p:cNvPr id="6" name="Tekstboks 5"/>
          <p:cNvSpPr txBox="1"/>
          <p:nvPr/>
        </p:nvSpPr>
        <p:spPr>
          <a:xfrm>
            <a:off x="5828301" y="915566"/>
            <a:ext cx="2632131" cy="3077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74638"/>
            <a:r>
              <a:rPr lang="en-US" sz="1600" dirty="0"/>
              <a:t>p::first-letter </a:t>
            </a:r>
            <a:r>
              <a:rPr lang="en-US" sz="1600" dirty="0" smtClean="0"/>
              <a:t>{</a:t>
            </a:r>
          </a:p>
          <a:p>
            <a:pPr defTabSz="274638"/>
            <a:r>
              <a:rPr lang="en-US" sz="1600" dirty="0"/>
              <a:t>	</a:t>
            </a:r>
            <a:r>
              <a:rPr lang="en-US" sz="1600" dirty="0" smtClean="0"/>
              <a:t> </a:t>
            </a:r>
            <a:r>
              <a:rPr lang="en-US" sz="1600" dirty="0"/>
              <a:t>color: </a:t>
            </a:r>
            <a:r>
              <a:rPr lang="en-US" sz="1600" dirty="0" smtClean="0"/>
              <a:t>green;</a:t>
            </a:r>
          </a:p>
          <a:p>
            <a:pPr defTabSz="274638"/>
            <a:r>
              <a:rPr lang="en-US" sz="1600" dirty="0"/>
              <a:t>	</a:t>
            </a:r>
            <a:r>
              <a:rPr lang="en-US" sz="1600" dirty="0" smtClean="0"/>
              <a:t>font-size</a:t>
            </a:r>
            <a:r>
              <a:rPr lang="en-US" sz="1600" dirty="0"/>
              <a:t>: 200</a:t>
            </a:r>
            <a:r>
              <a:rPr lang="en-US" sz="1600" dirty="0" smtClean="0"/>
              <a:t>%;</a:t>
            </a:r>
          </a:p>
          <a:p>
            <a:pPr defTabSz="274638"/>
            <a:r>
              <a:rPr lang="en-US" sz="1600" dirty="0"/>
              <a:t>	</a:t>
            </a:r>
            <a:r>
              <a:rPr lang="en-US" sz="1600" dirty="0" smtClean="0"/>
              <a:t>float: left;</a:t>
            </a:r>
          </a:p>
          <a:p>
            <a:pPr defTabSz="274638"/>
            <a:r>
              <a:rPr lang="en-US" sz="1600" dirty="0" smtClean="0"/>
              <a:t>}</a:t>
            </a:r>
            <a:endParaRPr lang="en-US" sz="1600" dirty="0"/>
          </a:p>
          <a:p>
            <a:pPr defTabSz="274638"/>
            <a:r>
              <a:rPr lang="en-US" sz="1600" dirty="0" smtClean="0"/>
              <a:t>p</a:t>
            </a:r>
            <a:r>
              <a:rPr lang="en-US" sz="1600" dirty="0"/>
              <a:t>::first-line </a:t>
            </a:r>
            <a:r>
              <a:rPr lang="en-US" sz="1600" dirty="0" smtClean="0"/>
              <a:t>{</a:t>
            </a:r>
          </a:p>
          <a:p>
            <a:pPr defTabSz="274638"/>
            <a:r>
              <a:rPr lang="en-US" sz="1600" dirty="0"/>
              <a:t>	</a:t>
            </a:r>
            <a:r>
              <a:rPr lang="en-US" sz="1600" dirty="0" smtClean="0"/>
              <a:t>text-transform</a:t>
            </a:r>
            <a:r>
              <a:rPr lang="en-US" sz="1600" dirty="0"/>
              <a:t>: </a:t>
            </a:r>
            <a:r>
              <a:rPr lang="en-US" sz="1600" dirty="0" smtClean="0"/>
              <a:t>uppercase</a:t>
            </a:r>
          </a:p>
          <a:p>
            <a:pPr defTabSz="274638"/>
            <a:r>
              <a:rPr lang="en-US" sz="1600" dirty="0" smtClean="0"/>
              <a:t>}</a:t>
            </a:r>
          </a:p>
          <a:p>
            <a:pPr defTabSz="274638"/>
            <a:endParaRPr lang="en-US" sz="1600" dirty="0"/>
          </a:p>
          <a:p>
            <a:pPr defTabSz="274638"/>
            <a:r>
              <a:rPr lang="en-US" sz="1600" dirty="0" err="1" smtClean="0"/>
              <a:t>p.note</a:t>
            </a:r>
            <a:r>
              <a:rPr lang="en-US" sz="1600" dirty="0" smtClean="0"/>
              <a:t>::</a:t>
            </a:r>
            <a:r>
              <a:rPr lang="en-US" sz="1600" dirty="0"/>
              <a:t>before </a:t>
            </a:r>
            <a:r>
              <a:rPr lang="en-US" sz="1600" dirty="0" smtClean="0"/>
              <a:t>{</a:t>
            </a:r>
          </a:p>
          <a:p>
            <a:pPr defTabSz="274638"/>
            <a:r>
              <a:rPr lang="en-US" sz="1600" dirty="0"/>
              <a:t>	</a:t>
            </a:r>
            <a:r>
              <a:rPr lang="en-US" sz="1600" dirty="0" smtClean="0"/>
              <a:t>content</a:t>
            </a:r>
            <a:r>
              <a:rPr lang="en-US" sz="1600" dirty="0"/>
              <a:t>: "Note: </a:t>
            </a:r>
            <a:r>
              <a:rPr lang="en-US" sz="1600" dirty="0" smtClean="0"/>
              <a:t>“</a:t>
            </a:r>
          </a:p>
          <a:p>
            <a:pPr defTabSz="274638"/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941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At-Rules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906888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@</a:t>
            </a:r>
            <a:r>
              <a:rPr lang="en-US" dirty="0" smtClean="0"/>
              <a:t>charset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style sheet shares the character encoding of the whole document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@import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users to import style rules from other style sheets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@media</a:t>
            </a:r>
          </a:p>
          <a:p>
            <a:pPr lvl="1"/>
            <a:r>
              <a:rPr lang="en-US" dirty="0"/>
              <a:t>An @media rule specifies the target media types (separated by commas) of a set of statements (delimited by curly braces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@page</a:t>
            </a:r>
          </a:p>
          <a:p>
            <a:pPr lvl="1"/>
            <a:r>
              <a:rPr lang="en-US" dirty="0"/>
              <a:t>Authors can specify the margins of a page box inside an @page rule.</a:t>
            </a:r>
          </a:p>
        </p:txBody>
      </p:sp>
      <p:sp>
        <p:nvSpPr>
          <p:cNvPr id="5" name="Tekstboks 4"/>
          <p:cNvSpPr txBox="1"/>
          <p:nvPr/>
        </p:nvSpPr>
        <p:spPr>
          <a:xfrm>
            <a:off x="5559897" y="1131590"/>
            <a:ext cx="24220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74638"/>
            <a:r>
              <a:rPr lang="en-US" dirty="0"/>
              <a:t>@charset "ISO-8859-1";</a:t>
            </a:r>
          </a:p>
        </p:txBody>
      </p:sp>
      <p:sp>
        <p:nvSpPr>
          <p:cNvPr id="6" name="Tekstboks 5"/>
          <p:cNvSpPr txBox="1"/>
          <p:nvPr/>
        </p:nvSpPr>
        <p:spPr>
          <a:xfrm>
            <a:off x="5559897" y="1779662"/>
            <a:ext cx="23846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74638"/>
            <a:r>
              <a:rPr lang="en-US" dirty="0"/>
              <a:t>@import "mystyle.css";</a:t>
            </a:r>
          </a:p>
        </p:txBody>
      </p:sp>
      <p:sp>
        <p:nvSpPr>
          <p:cNvPr id="7" name="Tekstboks 6"/>
          <p:cNvSpPr txBox="1"/>
          <p:nvPr/>
        </p:nvSpPr>
        <p:spPr>
          <a:xfrm>
            <a:off x="5559896" y="2283718"/>
            <a:ext cx="207326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1" defTabSz="268288"/>
            <a:r>
              <a:rPr lang="en-US" dirty="0"/>
              <a:t>@media print </a:t>
            </a:r>
            <a:r>
              <a:rPr lang="en-US" dirty="0" smtClean="0"/>
              <a:t>{</a:t>
            </a:r>
          </a:p>
          <a:p>
            <a:pPr marL="0" lvl="1" defTabSz="268288"/>
            <a:r>
              <a:rPr lang="en-US" dirty="0" smtClean="0"/>
              <a:t>	body {</a:t>
            </a:r>
          </a:p>
          <a:p>
            <a:pPr marL="0" lvl="1" defTabSz="268288"/>
            <a:r>
              <a:rPr lang="en-US" dirty="0"/>
              <a:t>	</a:t>
            </a:r>
            <a:r>
              <a:rPr lang="en-US" dirty="0" smtClean="0"/>
              <a:t>	font-size</a:t>
            </a:r>
            <a:r>
              <a:rPr lang="en-US" dirty="0"/>
              <a:t>: </a:t>
            </a:r>
            <a:r>
              <a:rPr lang="en-US" dirty="0" smtClean="0"/>
              <a:t>10pt</a:t>
            </a:r>
          </a:p>
          <a:p>
            <a:pPr marL="0" lvl="1" defTabSz="268288"/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lvl="1" defTabSz="268288"/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5580112" y="3867894"/>
            <a:ext cx="220432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74638"/>
            <a:r>
              <a:rPr lang="en-US" dirty="0"/>
              <a:t>@page :left {</a:t>
            </a:r>
          </a:p>
          <a:p>
            <a:pPr defTabSz="274638"/>
            <a:r>
              <a:rPr lang="en-US" dirty="0" smtClean="0"/>
              <a:t>	margin-left</a:t>
            </a:r>
            <a:r>
              <a:rPr lang="en-US" dirty="0"/>
              <a:t>: 3cm;</a:t>
            </a:r>
          </a:p>
          <a:p>
            <a:pPr defTabSz="274638"/>
            <a:r>
              <a:rPr lang="en-US" dirty="0" smtClean="0"/>
              <a:t>	margin-right</a:t>
            </a:r>
            <a:r>
              <a:rPr lang="en-US" dirty="0"/>
              <a:t>: 4cm;</a:t>
            </a:r>
          </a:p>
          <a:p>
            <a:pPr defTabSz="274638"/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9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HTML pages before CSS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HTML tags for styling:</a:t>
            </a:r>
          </a:p>
          <a:p>
            <a:pPr lvl="1"/>
            <a:r>
              <a:rPr lang="en-US" dirty="0"/>
              <a:t>&lt;font size="5" face="</a:t>
            </a:r>
            <a:r>
              <a:rPr lang="en-US" dirty="0" err="1"/>
              <a:t>arial</a:t>
            </a:r>
            <a:r>
              <a:rPr lang="en-US" dirty="0"/>
              <a:t>" color="red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&lt;center&gt;…&lt;/center&gt;</a:t>
            </a:r>
          </a:p>
          <a:p>
            <a:pPr lvl="1"/>
            <a:r>
              <a:rPr lang="en-US" dirty="0" smtClean="0"/>
              <a:t>&lt;i&gt;, &lt;b&gt;, &lt;u&gt;</a:t>
            </a:r>
          </a:p>
          <a:p>
            <a:pPr lvl="1"/>
            <a:r>
              <a:rPr lang="en-US" dirty="0" smtClean="0"/>
              <a:t>And off course &lt;h1&gt;, …, &lt;p&gt;, &lt;table&gt;, &lt;</a:t>
            </a:r>
            <a:r>
              <a:rPr lang="en-US" dirty="0" err="1" smtClean="0"/>
              <a:t>ul</a:t>
            </a:r>
            <a:r>
              <a:rPr lang="en-US" dirty="0" smtClean="0"/>
              <a:t>&gt;, … for basic styling and structure. 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&lt;p align=“left”&gt;</a:t>
            </a:r>
          </a:p>
          <a:p>
            <a:pPr lvl="1"/>
            <a:r>
              <a:rPr lang="en-US" dirty="0" smtClean="0"/>
              <a:t>&lt;body background</a:t>
            </a:r>
            <a:r>
              <a:rPr lang="en-US" smtClean="0"/>
              <a:t>="yellow"&gt;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Media Queries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546848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HTML4 and CSS2 currently support media-dependent style sheets tailored for different media types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/>
              <a:t>‘all</a:t>
            </a:r>
            <a:r>
              <a:rPr lang="en-US" dirty="0" smtClean="0"/>
              <a:t>’, ‘</a:t>
            </a:r>
            <a:r>
              <a:rPr lang="en-US" dirty="0"/>
              <a:t>braille’, ‘handheld’, ‘print’, ‘projection’, ‘screen’, ‘</a:t>
            </a:r>
            <a:r>
              <a:rPr lang="en-US" dirty="0" err="1"/>
              <a:t>tty</a:t>
            </a:r>
            <a:r>
              <a:rPr lang="en-US" dirty="0"/>
              <a:t>’, ‘</a:t>
            </a:r>
            <a:r>
              <a:rPr lang="en-US" dirty="0" err="1"/>
              <a:t>tv</a:t>
            </a:r>
            <a:r>
              <a:rPr lang="en-US" dirty="0" smtClean="0"/>
              <a:t>’, </a:t>
            </a:r>
            <a:r>
              <a:rPr lang="en-US" dirty="0"/>
              <a:t>‘embossed</a:t>
            </a:r>
            <a:r>
              <a:rPr lang="en-US" dirty="0" smtClean="0"/>
              <a:t>’, ‘</a:t>
            </a:r>
            <a:r>
              <a:rPr lang="en-US" dirty="0"/>
              <a:t>speech</a:t>
            </a:r>
            <a:r>
              <a:rPr lang="en-US" dirty="0" smtClean="0"/>
              <a:t>’</a:t>
            </a:r>
          </a:p>
          <a:p>
            <a:r>
              <a:rPr lang="en-US" dirty="0"/>
              <a:t>External style </a:t>
            </a:r>
            <a:r>
              <a:rPr lang="en-US" dirty="0" smtClean="0"/>
              <a:t>sheets</a:t>
            </a:r>
          </a:p>
          <a:p>
            <a:pPr lvl="1"/>
            <a:r>
              <a:rPr lang="en-US" dirty="0" smtClean="0"/>
              <a:t>Refer to different CSS files depending on the device</a:t>
            </a:r>
          </a:p>
          <a:p>
            <a:r>
              <a:rPr lang="en-US" dirty="0" smtClean="0"/>
              <a:t>Inside a CSS style sheet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5004048" y="1275606"/>
            <a:ext cx="403244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“ type</a:t>
            </a:r>
            <a:r>
              <a:rPr lang="en-US" dirty="0"/>
              <a:t>="</a:t>
            </a:r>
            <a:r>
              <a:rPr lang="en-US" dirty="0" smtClean="0"/>
              <a:t>text/</a:t>
            </a:r>
            <a:r>
              <a:rPr lang="en-US" dirty="0" err="1" smtClean="0"/>
              <a:t>css</a:t>
            </a:r>
            <a:r>
              <a:rPr lang="en-US" dirty="0" smtClean="0"/>
              <a:t>“</a:t>
            </a:r>
          </a:p>
          <a:p>
            <a:r>
              <a:rPr lang="en-US" dirty="0"/>
              <a:t>	</a:t>
            </a:r>
            <a:r>
              <a:rPr lang="en-US" dirty="0" smtClean="0"/>
              <a:t>media</a:t>
            </a:r>
            <a:r>
              <a:rPr lang="en-US" dirty="0"/>
              <a:t>="</a:t>
            </a:r>
            <a:r>
              <a:rPr lang="en-US" dirty="0" smtClean="0"/>
              <a:t>screen“</a:t>
            </a:r>
          </a:p>
          <a:p>
            <a:r>
              <a:rPr lang="en-US" dirty="0"/>
              <a:t>	</a:t>
            </a:r>
            <a:r>
              <a:rPr lang="en-US" dirty="0" err="1" smtClean="0"/>
              <a:t>href</a:t>
            </a:r>
            <a:r>
              <a:rPr lang="en-US" dirty="0"/>
              <a:t>="sans-serif.css"&gt;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“ type</a:t>
            </a:r>
            <a:r>
              <a:rPr lang="en-US" dirty="0"/>
              <a:t>="</a:t>
            </a:r>
            <a:r>
              <a:rPr lang="en-US" dirty="0" smtClean="0"/>
              <a:t>text/</a:t>
            </a:r>
            <a:r>
              <a:rPr lang="en-US" dirty="0" err="1" smtClean="0"/>
              <a:t>css</a:t>
            </a:r>
            <a:r>
              <a:rPr lang="en-US" dirty="0" smtClean="0"/>
              <a:t>“</a:t>
            </a:r>
          </a:p>
          <a:p>
            <a:r>
              <a:rPr lang="en-US" dirty="0"/>
              <a:t>	</a:t>
            </a:r>
            <a:r>
              <a:rPr lang="en-US" dirty="0" smtClean="0"/>
              <a:t>media</a:t>
            </a:r>
            <a:r>
              <a:rPr lang="en-US" dirty="0"/>
              <a:t>="</a:t>
            </a:r>
            <a:r>
              <a:rPr lang="en-US" dirty="0" smtClean="0"/>
              <a:t>print“</a:t>
            </a:r>
          </a:p>
          <a:p>
            <a:r>
              <a:rPr lang="en-US" dirty="0"/>
              <a:t>	</a:t>
            </a:r>
            <a:r>
              <a:rPr lang="en-US" dirty="0" err="1" smtClean="0"/>
              <a:t>href</a:t>
            </a:r>
            <a:r>
              <a:rPr lang="en-US" dirty="0"/>
              <a:t>="serif.css"&gt;</a:t>
            </a:r>
          </a:p>
        </p:txBody>
      </p:sp>
      <p:sp>
        <p:nvSpPr>
          <p:cNvPr id="6" name="Tekstboks 5"/>
          <p:cNvSpPr txBox="1"/>
          <p:nvPr/>
        </p:nvSpPr>
        <p:spPr>
          <a:xfrm>
            <a:off x="5004048" y="3291830"/>
            <a:ext cx="314611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68288"/>
            <a:r>
              <a:rPr lang="en-US" dirty="0"/>
              <a:t>@media screen {</a:t>
            </a:r>
          </a:p>
          <a:p>
            <a:pPr defTabSz="268288"/>
            <a:r>
              <a:rPr lang="en-US" dirty="0"/>
              <a:t> </a:t>
            </a:r>
            <a:r>
              <a:rPr lang="en-US" dirty="0" smtClean="0"/>
              <a:t>	* {</a:t>
            </a:r>
          </a:p>
          <a:p>
            <a:pPr defTabSz="268288"/>
            <a:r>
              <a:rPr lang="en-US" dirty="0"/>
              <a:t>	</a:t>
            </a:r>
            <a:r>
              <a:rPr lang="en-US" dirty="0" smtClean="0"/>
              <a:t>		font-family</a:t>
            </a:r>
            <a:r>
              <a:rPr lang="en-US" dirty="0"/>
              <a:t>: sans-serif </a:t>
            </a:r>
            <a:r>
              <a:rPr lang="en-US" dirty="0" smtClean="0"/>
              <a:t>;</a:t>
            </a:r>
          </a:p>
          <a:p>
            <a:pPr defTabSz="268288"/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defTabSz="268288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65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Media Queries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474840" cy="339447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media query consists of a media type and zero or more expressions that check for the conditions of particular media features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device-width</a:t>
            </a:r>
          </a:p>
          <a:p>
            <a:pPr lvl="1"/>
            <a:r>
              <a:rPr lang="en-US" dirty="0" smtClean="0"/>
              <a:t>device-height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aspect-ratio</a:t>
            </a:r>
          </a:p>
          <a:p>
            <a:pPr lvl="1"/>
            <a:r>
              <a:rPr lang="en-US" dirty="0" smtClean="0"/>
              <a:t>device-aspect-ratio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color-index</a:t>
            </a:r>
          </a:p>
          <a:p>
            <a:pPr lvl="1"/>
            <a:r>
              <a:rPr lang="en-US" dirty="0" smtClean="0"/>
              <a:t>monochrome</a:t>
            </a:r>
          </a:p>
          <a:p>
            <a:pPr lvl="1"/>
            <a:r>
              <a:rPr lang="en-US" dirty="0" smtClean="0"/>
              <a:t>resolution</a:t>
            </a:r>
          </a:p>
          <a:p>
            <a:pPr lvl="1"/>
            <a:r>
              <a:rPr lang="en-US" dirty="0" smtClean="0"/>
              <a:t>scan</a:t>
            </a:r>
          </a:p>
          <a:p>
            <a:pPr lvl="1"/>
            <a:r>
              <a:rPr lang="en-US" dirty="0" smtClean="0"/>
              <a:t>grid 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5004048" y="1200150"/>
            <a:ext cx="368870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screen and (color)</a:t>
            </a:r>
          </a:p>
          <a:p>
            <a:r>
              <a:rPr lang="en-US" dirty="0" smtClean="0"/>
              <a:t>all </a:t>
            </a:r>
            <a:r>
              <a:rPr lang="en-US" dirty="0"/>
              <a:t>and (min-width:500px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“</a:t>
            </a:r>
          </a:p>
          <a:p>
            <a:r>
              <a:rPr lang="en-US" dirty="0"/>
              <a:t>	</a:t>
            </a:r>
            <a:r>
              <a:rPr lang="en-US" dirty="0" smtClean="0"/>
              <a:t>media</a:t>
            </a:r>
            <a:r>
              <a:rPr lang="en-US" dirty="0"/>
              <a:t>="screen and (color</a:t>
            </a:r>
            <a:r>
              <a:rPr lang="en-US" dirty="0" smtClean="0"/>
              <a:t>)“</a:t>
            </a:r>
          </a:p>
          <a:p>
            <a:r>
              <a:rPr lang="en-US" dirty="0"/>
              <a:t>	</a:t>
            </a:r>
            <a:r>
              <a:rPr lang="en-US" dirty="0" err="1" smtClean="0"/>
              <a:t>href</a:t>
            </a:r>
            <a:r>
              <a:rPr lang="en-US" dirty="0"/>
              <a:t>="example.css" /&gt;</a:t>
            </a:r>
          </a:p>
        </p:txBody>
      </p:sp>
      <p:sp>
        <p:nvSpPr>
          <p:cNvPr id="6" name="Tekstboks 5"/>
          <p:cNvSpPr txBox="1"/>
          <p:nvPr/>
        </p:nvSpPr>
        <p:spPr>
          <a:xfrm>
            <a:off x="5119144" y="3223885"/>
            <a:ext cx="3570401" cy="15081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274638"/>
            <a:r>
              <a:rPr lang="en-US" dirty="0"/>
              <a:t>@media all and (min-width:500px) </a:t>
            </a:r>
            <a:r>
              <a:rPr lang="en-US" dirty="0" smtClean="0"/>
              <a:t>{</a:t>
            </a:r>
          </a:p>
          <a:p>
            <a:pPr defTabSz="274638"/>
            <a:r>
              <a:rPr lang="en-US" dirty="0" smtClean="0"/>
              <a:t>	</a:t>
            </a:r>
            <a:r>
              <a:rPr lang="en-US" dirty="0" err="1" smtClean="0"/>
              <a:t>div.box</a:t>
            </a:r>
            <a:r>
              <a:rPr lang="en-US" dirty="0" smtClean="0"/>
              <a:t> {</a:t>
            </a:r>
          </a:p>
          <a:p>
            <a:pPr defTabSz="274638"/>
            <a:r>
              <a:rPr lang="en-US" dirty="0" smtClean="0"/>
              <a:t>		width: 200px;</a:t>
            </a:r>
            <a:endParaRPr lang="en-US" dirty="0"/>
          </a:p>
          <a:p>
            <a:pPr defTabSz="274638"/>
            <a:r>
              <a:rPr lang="en-US" dirty="0" smtClean="0"/>
              <a:t>	</a:t>
            </a:r>
            <a:r>
              <a:rPr lang="en-US" sz="2000" dirty="0"/>
              <a:t>}</a:t>
            </a:r>
            <a:endParaRPr lang="en-US" dirty="0"/>
          </a:p>
          <a:p>
            <a:pPr defTabSz="274638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2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(incl. level 3)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 smtClean="0"/>
              <a:t>Animation</a:t>
            </a:r>
            <a:endParaRPr lang="en-US" dirty="0"/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/>
              <a:t>Border </a:t>
            </a:r>
            <a:r>
              <a:rPr lang="en-US" dirty="0"/>
              <a:t>and outline</a:t>
            </a:r>
          </a:p>
          <a:p>
            <a:r>
              <a:rPr lang="en-US" dirty="0" smtClean="0"/>
              <a:t>Box</a:t>
            </a:r>
            <a:endParaRPr lang="en-US" dirty="0"/>
          </a:p>
          <a:p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Content </a:t>
            </a:r>
            <a:r>
              <a:rPr lang="en-US" dirty="0"/>
              <a:t>Paged Media</a:t>
            </a:r>
          </a:p>
          <a:p>
            <a:r>
              <a:rPr lang="en-US" dirty="0" smtClean="0"/>
              <a:t>Dimension</a:t>
            </a:r>
            <a:endParaRPr lang="en-US" dirty="0"/>
          </a:p>
          <a:p>
            <a:r>
              <a:rPr lang="en-US" dirty="0" smtClean="0"/>
              <a:t>Flexible </a:t>
            </a:r>
            <a:r>
              <a:rPr lang="en-US" dirty="0"/>
              <a:t>Box</a:t>
            </a:r>
          </a:p>
          <a:p>
            <a:r>
              <a:rPr lang="en-US" dirty="0" smtClean="0"/>
              <a:t>Font</a:t>
            </a:r>
            <a:endParaRPr lang="en-US" dirty="0"/>
          </a:p>
          <a:p>
            <a:r>
              <a:rPr lang="en-US" dirty="0" smtClean="0"/>
              <a:t>Generated content</a:t>
            </a:r>
          </a:p>
          <a:p>
            <a:r>
              <a:rPr lang="en-US" dirty="0" smtClean="0"/>
              <a:t>Grid</a:t>
            </a:r>
            <a:endParaRPr lang="en-US" dirty="0"/>
          </a:p>
          <a:p>
            <a:r>
              <a:rPr lang="en-US" dirty="0" smtClean="0"/>
              <a:t>Hyperlink</a:t>
            </a:r>
            <a:endParaRPr lang="en-US" dirty="0"/>
          </a:p>
          <a:p>
            <a:r>
              <a:rPr lang="en-US" dirty="0" err="1" smtClean="0"/>
              <a:t>Linebox</a:t>
            </a:r>
            <a:endParaRPr lang="en-US" dirty="0"/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smtClean="0"/>
              <a:t>Margin</a:t>
            </a:r>
            <a:endParaRPr lang="en-US" dirty="0"/>
          </a:p>
          <a:p>
            <a:r>
              <a:rPr lang="en-US" dirty="0" smtClean="0"/>
              <a:t>Marquee</a:t>
            </a:r>
            <a:endParaRPr lang="en-US" dirty="0"/>
          </a:p>
          <a:p>
            <a:r>
              <a:rPr lang="en-US" dirty="0" smtClean="0"/>
              <a:t>Multi-column</a:t>
            </a:r>
            <a:endParaRPr lang="en-US" dirty="0"/>
          </a:p>
          <a:p>
            <a:r>
              <a:rPr lang="en-US" dirty="0" smtClean="0"/>
              <a:t>Padding</a:t>
            </a:r>
            <a:endParaRPr lang="en-US" dirty="0"/>
          </a:p>
          <a:p>
            <a:r>
              <a:rPr lang="en-US" dirty="0" smtClean="0"/>
              <a:t>Paged </a:t>
            </a:r>
            <a:r>
              <a:rPr lang="en-US" dirty="0"/>
              <a:t>Media</a:t>
            </a:r>
          </a:p>
          <a:p>
            <a:r>
              <a:rPr lang="en-US" dirty="0" smtClean="0"/>
              <a:t>Positioning</a:t>
            </a:r>
          </a:p>
          <a:p>
            <a:r>
              <a:rPr lang="en-US" dirty="0" smtClean="0"/>
              <a:t>Print</a:t>
            </a:r>
            <a:endParaRPr lang="en-US" dirty="0"/>
          </a:p>
          <a:p>
            <a:r>
              <a:rPr lang="en-US" dirty="0" smtClean="0"/>
              <a:t>Ruby</a:t>
            </a:r>
            <a:endParaRPr lang="en-US" dirty="0"/>
          </a:p>
          <a:p>
            <a:r>
              <a:rPr lang="en-US" dirty="0" smtClean="0"/>
              <a:t>Speech</a:t>
            </a:r>
            <a:endParaRPr lang="en-US" dirty="0"/>
          </a:p>
          <a:p>
            <a:r>
              <a:rPr lang="en-US" dirty="0" smtClean="0"/>
              <a:t>Table</a:t>
            </a:r>
            <a:endParaRPr lang="en-US" dirty="0"/>
          </a:p>
          <a:p>
            <a:r>
              <a:rPr lang="en-US" dirty="0" smtClean="0"/>
              <a:t>Text</a:t>
            </a:r>
            <a:endParaRPr lang="en-US" dirty="0"/>
          </a:p>
          <a:p>
            <a:r>
              <a:rPr lang="en-US" dirty="0" smtClean="0"/>
              <a:t>2D/3D </a:t>
            </a:r>
            <a:r>
              <a:rPr lang="en-US" dirty="0"/>
              <a:t>Transform</a:t>
            </a:r>
          </a:p>
          <a:p>
            <a:r>
              <a:rPr lang="en-US" dirty="0" smtClean="0"/>
              <a:t>Transition</a:t>
            </a:r>
            <a:endParaRPr lang="en-US" dirty="0"/>
          </a:p>
          <a:p>
            <a:r>
              <a:rPr lang="en-US" dirty="0" smtClean="0"/>
              <a:t>User-interface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3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Color</a:t>
            </a:r>
            <a:r>
              <a:rPr lang="en-GB" dirty="0"/>
              <a:t> Names</a:t>
            </a:r>
          </a:p>
          <a:p>
            <a:pPr lvl="1"/>
            <a:r>
              <a:rPr lang="da-DK" dirty="0" err="1"/>
              <a:t>color</a:t>
            </a:r>
            <a:r>
              <a:rPr lang="da-DK" dirty="0"/>
              <a:t>="</a:t>
            </a:r>
            <a:r>
              <a:rPr lang="da-DK" dirty="0" err="1"/>
              <a:t>black</a:t>
            </a:r>
            <a:r>
              <a:rPr lang="da-DK" dirty="0"/>
              <a:t>”</a:t>
            </a:r>
          </a:p>
          <a:p>
            <a:pPr lvl="1"/>
            <a:r>
              <a:rPr lang="da-DK" dirty="0" err="1"/>
              <a:t>color</a:t>
            </a:r>
            <a:r>
              <a:rPr lang="da-DK" dirty="0"/>
              <a:t>="cyan"</a:t>
            </a:r>
          </a:p>
          <a:p>
            <a:r>
              <a:rPr lang="en-GB" dirty="0"/>
              <a:t>RGB </a:t>
            </a:r>
            <a:r>
              <a:rPr lang="en-GB" dirty="0" err="1"/>
              <a:t>Color</a:t>
            </a:r>
            <a:r>
              <a:rPr lang="en-GB" dirty="0"/>
              <a:t> Values</a:t>
            </a:r>
          </a:p>
          <a:p>
            <a:pPr lvl="1"/>
            <a:r>
              <a:rPr lang="en-GB" dirty="0" err="1"/>
              <a:t>rgb</a:t>
            </a:r>
            <a:r>
              <a:rPr lang="en-GB" dirty="0"/>
              <a:t>(Red, Green, Blue)</a:t>
            </a:r>
          </a:p>
          <a:p>
            <a:pPr lvl="2"/>
            <a:r>
              <a:rPr lang="en-US" dirty="0" err="1"/>
              <a:t>rgb</a:t>
            </a:r>
            <a:r>
              <a:rPr lang="en-US" dirty="0"/>
              <a:t>(0, 0, 0) = black</a:t>
            </a:r>
          </a:p>
          <a:p>
            <a:pPr lvl="2"/>
            <a:r>
              <a:rPr lang="en-US" dirty="0" err="1"/>
              <a:t>rgb</a:t>
            </a:r>
            <a:r>
              <a:rPr lang="en-US" dirty="0"/>
              <a:t>(255, 255, 255) = white</a:t>
            </a:r>
          </a:p>
          <a:p>
            <a:pPr lvl="2"/>
            <a:r>
              <a:rPr lang="en-US" dirty="0" err="1"/>
              <a:t>rgb</a:t>
            </a:r>
            <a:r>
              <a:rPr lang="en-US" dirty="0"/>
              <a:t>(255, 0, 0) = red</a:t>
            </a:r>
          </a:p>
          <a:p>
            <a:pPr lvl="2"/>
            <a:r>
              <a:rPr lang="en-US" dirty="0" err="1"/>
              <a:t>rgb</a:t>
            </a:r>
            <a:r>
              <a:rPr lang="en-US" dirty="0"/>
              <a:t>(0, 255, 0) = green</a:t>
            </a:r>
          </a:p>
          <a:p>
            <a:pPr lvl="2"/>
            <a:r>
              <a:rPr lang="en-US" dirty="0" err="1"/>
              <a:t>rgb</a:t>
            </a:r>
            <a:r>
              <a:rPr lang="en-US" dirty="0"/>
              <a:t>(0, 0, 255) = blue</a:t>
            </a:r>
          </a:p>
          <a:p>
            <a:endParaRPr lang="en-US" dirty="0"/>
          </a:p>
        </p:txBody>
      </p:sp>
      <p:sp>
        <p:nvSpPr>
          <p:cNvPr id="5" name="Pladsholder til indhold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Hexadecimal </a:t>
            </a:r>
            <a:r>
              <a:rPr lang="en-GB" dirty="0" err="1"/>
              <a:t>Color</a:t>
            </a:r>
            <a:r>
              <a:rPr lang="en-GB" dirty="0"/>
              <a:t> Values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="#RRGGBB“</a:t>
            </a:r>
          </a:p>
          <a:p>
            <a:pPr lvl="2"/>
            <a:r>
              <a:rPr lang="en-GB" dirty="0" err="1"/>
              <a:t>color</a:t>
            </a:r>
            <a:r>
              <a:rPr lang="en-GB" dirty="0"/>
              <a:t>="#C0C0C0" // </a:t>
            </a:r>
            <a:r>
              <a:rPr lang="en-GB" dirty="0" smtClean="0"/>
              <a:t>Silver</a:t>
            </a:r>
            <a:endParaRPr lang="en-US" dirty="0" smtClean="0"/>
          </a:p>
          <a:p>
            <a:r>
              <a:rPr lang="en-US" dirty="0" smtClean="0"/>
              <a:t>RGBA </a:t>
            </a:r>
            <a:r>
              <a:rPr lang="en-US" dirty="0" smtClean="0"/>
              <a:t>Color Values</a:t>
            </a:r>
          </a:p>
          <a:p>
            <a:pPr lvl="1"/>
            <a:r>
              <a:rPr lang="en-US" dirty="0" smtClean="0"/>
              <a:t>Same as RGB but including a opacity value</a:t>
            </a:r>
          </a:p>
          <a:p>
            <a:pPr lvl="2"/>
            <a:r>
              <a:rPr lang="en-US" dirty="0" err="1"/>
              <a:t>rgba</a:t>
            </a:r>
            <a:r>
              <a:rPr lang="en-US" dirty="0"/>
              <a:t>(255, 0, </a:t>
            </a:r>
            <a:r>
              <a:rPr lang="en-US" dirty="0" smtClean="0"/>
              <a:t>0, .5)</a:t>
            </a:r>
            <a:endParaRPr lang="en-US" dirty="0"/>
          </a:p>
        </p:txBody>
      </p:sp>
      <p:sp>
        <p:nvSpPr>
          <p:cNvPr id="4" name="Tekstboks 3"/>
          <p:cNvSpPr txBox="1"/>
          <p:nvPr/>
        </p:nvSpPr>
        <p:spPr>
          <a:xfrm>
            <a:off x="4427984" y="4515966"/>
            <a:ext cx="4464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hlinkClick r:id="rId2"/>
              </a:rPr>
              <a:t>http://</a:t>
            </a:r>
            <a:r>
              <a:rPr lang="da-DK" sz="2000" dirty="0" smtClean="0">
                <a:hlinkClick r:id="rId2"/>
              </a:rPr>
              <a:t>en.wikipedia.org/wiki/Web_colors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429158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Debugges</a:t>
            </a:r>
            <a:r>
              <a:rPr lang="en-US" dirty="0" smtClean="0"/>
              <a:t>”/“inspectors” build into browsers like:</a:t>
            </a:r>
          </a:p>
          <a:p>
            <a:pPr lvl="1"/>
            <a:r>
              <a:rPr lang="en-GB" dirty="0" smtClean="0"/>
              <a:t>Firefox (Firebug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Chrome</a:t>
            </a:r>
            <a:endParaRPr lang="en-GB" dirty="0" smtClean="0"/>
          </a:p>
          <a:p>
            <a:pPr lvl="1"/>
            <a:r>
              <a:rPr lang="en-GB" dirty="0" smtClean="0"/>
              <a:t>Safari</a:t>
            </a:r>
          </a:p>
          <a:p>
            <a:pPr lvl="1"/>
            <a:r>
              <a:rPr lang="en-GB" dirty="0" smtClean="0"/>
              <a:t>Internet </a:t>
            </a:r>
            <a:r>
              <a:rPr lang="en-GB" dirty="0"/>
              <a:t>Explorer </a:t>
            </a:r>
            <a:r>
              <a:rPr lang="en-GB" dirty="0" smtClean="0"/>
              <a:t>8 or newer</a:t>
            </a:r>
          </a:p>
          <a:p>
            <a:pPr lvl="1"/>
            <a:r>
              <a:rPr lang="en-GB" dirty="0" smtClean="0"/>
              <a:t>Opera</a:t>
            </a: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…CSS came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Cascading Style Sheets (CSS) is a style sheet language used to describe the presentation semantics (the look and formatting) of a document written in a markup language.</a:t>
            </a:r>
          </a:p>
          <a:p>
            <a:r>
              <a:rPr lang="en-US" dirty="0" smtClean="0"/>
              <a:t>Proposed in 1994</a:t>
            </a:r>
          </a:p>
          <a:p>
            <a:r>
              <a:rPr lang="en-US" dirty="0" smtClean="0"/>
              <a:t>First spec in 1996</a:t>
            </a:r>
          </a:p>
          <a:p>
            <a:r>
              <a:rPr lang="en-US" dirty="0" smtClean="0"/>
              <a:t>Different versions also called “levels”:</a:t>
            </a:r>
          </a:p>
          <a:p>
            <a:pPr lvl="1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1"/>
            <a:r>
              <a:rPr lang="en-US" dirty="0" smtClean="0"/>
              <a:t>Level 2 Revision 1</a:t>
            </a:r>
          </a:p>
          <a:p>
            <a:pPr lvl="1"/>
            <a:r>
              <a:rPr lang="en-US" dirty="0" smtClean="0"/>
              <a:t>Level 3 (current version)</a:t>
            </a:r>
          </a:p>
          <a:p>
            <a:r>
              <a:rPr lang="en-US" dirty="0" smtClean="0"/>
              <a:t>MIME type: text/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CSS 1</a:t>
            </a:r>
          </a:p>
          <a:p>
            <a:pPr lvl="1"/>
            <a:r>
              <a:rPr lang="en-US" dirty="0" smtClean="0"/>
              <a:t>Font properties such as typeface and emphasis</a:t>
            </a:r>
          </a:p>
          <a:p>
            <a:pPr lvl="1"/>
            <a:r>
              <a:rPr lang="en-US" dirty="0" smtClean="0"/>
              <a:t>Color of text, backgrounds, and other elements</a:t>
            </a:r>
          </a:p>
          <a:p>
            <a:pPr lvl="1"/>
            <a:r>
              <a:rPr lang="en-US" dirty="0" smtClean="0"/>
              <a:t>Text attributes such as spacing between words, letters, and lines of text</a:t>
            </a:r>
          </a:p>
          <a:p>
            <a:pPr lvl="1"/>
            <a:r>
              <a:rPr lang="en-US" dirty="0" smtClean="0"/>
              <a:t>Alignment of text, images, tables and other elements</a:t>
            </a:r>
          </a:p>
          <a:p>
            <a:pPr lvl="1"/>
            <a:r>
              <a:rPr lang="en-US" dirty="0" smtClean="0"/>
              <a:t>Margin, border, padding, and positioning for most elements</a:t>
            </a:r>
          </a:p>
          <a:p>
            <a:pPr lvl="1"/>
            <a:r>
              <a:rPr lang="en-US" dirty="0" smtClean="0"/>
              <a:t>Unique identification and generic classification of groups of attributes</a:t>
            </a:r>
          </a:p>
          <a:p>
            <a:r>
              <a:rPr lang="en-US" dirty="0" smtClean="0"/>
              <a:t>CSS 2</a:t>
            </a:r>
          </a:p>
          <a:p>
            <a:pPr lvl="1"/>
            <a:r>
              <a:rPr lang="en-US" dirty="0" smtClean="0"/>
              <a:t>includes a number of new capabilities like absolute, relative, and fixed positioning of elements and z-index</a:t>
            </a:r>
          </a:p>
          <a:p>
            <a:pPr lvl="1"/>
            <a:r>
              <a:rPr lang="en-US" dirty="0" smtClean="0"/>
              <a:t>the concept of media types, support for aural style sheets and bidirectional text</a:t>
            </a:r>
          </a:p>
          <a:p>
            <a:pPr lvl="1"/>
            <a:r>
              <a:rPr lang="en-US" dirty="0" smtClean="0"/>
              <a:t>new font properties such as shadows.</a:t>
            </a:r>
            <a:endParaRPr lang="en-US" dirty="0" smtClean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mtClean="0"/>
              <a:t>CSS 2.1</a:t>
            </a:r>
          </a:p>
          <a:p>
            <a:pPr lvl="1"/>
            <a:r>
              <a:rPr lang="en-US" smtClean="0"/>
              <a:t>CSS level 2 revision 1, often referred to as "CSS 2.1", fixes errors in CSS2</a:t>
            </a:r>
          </a:p>
          <a:p>
            <a:pPr lvl="1"/>
            <a:r>
              <a:rPr lang="en-US" smtClean="0"/>
              <a:t>removes poorly-supported or not fully interoperable features and adds already-implemented browser extensions to the specification.</a:t>
            </a:r>
          </a:p>
          <a:p>
            <a:r>
              <a:rPr lang="en-US" smtClean="0"/>
              <a:t>CSS 3</a:t>
            </a:r>
          </a:p>
          <a:p>
            <a:pPr lvl="1"/>
            <a:r>
              <a:rPr lang="en-US" smtClean="0"/>
              <a:t>Unlike CSS2, a large single specification defining various features</a:t>
            </a:r>
          </a:p>
          <a:p>
            <a:pPr lvl="1"/>
            <a:r>
              <a:rPr lang="en-US" smtClean="0"/>
              <a:t>CSS3 is divided into several separate documents called "modules“</a:t>
            </a:r>
          </a:p>
          <a:p>
            <a:pPr lvl="1"/>
            <a:r>
              <a:rPr lang="en-US" smtClean="0"/>
              <a:t>Each module adds new capabilities or extends features defined in CSS2, over preserving backward compatibility.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55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… and on top of</a:t>
            </a:r>
            <a:r>
              <a:rPr lang="en-US" dirty="0" smtClean="0"/>
              <a:t> that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n-NO" b="1" dirty="0"/>
              <a:t>CSS Profiles</a:t>
            </a:r>
            <a:endParaRPr lang="nn-NO" b="1" dirty="0" smtClean="0"/>
          </a:p>
          <a:p>
            <a:r>
              <a:rPr lang="nn-NO" dirty="0" smtClean="0"/>
              <a:t>Subset of the current version:</a:t>
            </a:r>
            <a:endParaRPr lang="nn-NO" dirty="0"/>
          </a:p>
          <a:p>
            <a:pPr lvl="1"/>
            <a:r>
              <a:rPr lang="nn-NO" dirty="0" smtClean="0"/>
              <a:t>CSS Mobile Profile 2.0</a:t>
            </a:r>
          </a:p>
          <a:p>
            <a:pPr lvl="1"/>
            <a:r>
              <a:rPr lang="nn-NO" dirty="0" smtClean="0"/>
              <a:t>CSS Print Profile 1.0</a:t>
            </a:r>
          </a:p>
          <a:p>
            <a:pPr lvl="1"/>
            <a:r>
              <a:rPr lang="nn-NO" dirty="0" smtClean="0"/>
              <a:t>CSS TV Profile 1.0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2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/>
              <a:t>for markup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Content presented in a web browser: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XHTML</a:t>
            </a:r>
          </a:p>
          <a:p>
            <a:pPr lvl="1"/>
            <a:r>
              <a:rPr lang="en-US" dirty="0" smtClean="0"/>
              <a:t>Plain XML</a:t>
            </a:r>
          </a:p>
          <a:p>
            <a:pPr lvl="1"/>
            <a:r>
              <a:rPr lang="en-US" dirty="0" smtClean="0"/>
              <a:t>SVG</a:t>
            </a:r>
          </a:p>
          <a:p>
            <a:r>
              <a:rPr lang="en-US" dirty="0" smtClean="0"/>
              <a:t>Defining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4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-&gt; HTML with CSS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Separating data and presentation</a:t>
            </a:r>
          </a:p>
          <a:p>
            <a:pPr lvl="1"/>
            <a:r>
              <a:rPr lang="en-US" dirty="0"/>
              <a:t>Defining different style sheets</a:t>
            </a:r>
          </a:p>
          <a:p>
            <a:pPr lvl="1"/>
            <a:r>
              <a:rPr lang="en-US" dirty="0" smtClean="0"/>
              <a:t>Reuse of CSS code</a:t>
            </a:r>
          </a:p>
          <a:p>
            <a:r>
              <a:rPr lang="en-US" dirty="0" smtClean="0"/>
              <a:t>From design created in tables -&gt; </a:t>
            </a:r>
            <a:r>
              <a:rPr lang="en-US" i="1" dirty="0" err="1" smtClean="0"/>
              <a:t>tableless</a:t>
            </a:r>
            <a:r>
              <a:rPr lang="en-US" i="1" dirty="0" smtClean="0"/>
              <a:t> web design</a:t>
            </a:r>
            <a:endParaRPr lang="en-US" dirty="0" smtClean="0"/>
          </a:p>
          <a:p>
            <a:pPr lvl="1"/>
            <a:r>
              <a:rPr lang="en-US" dirty="0" smtClean="0"/>
              <a:t>More flexibility in the presentation</a:t>
            </a:r>
          </a:p>
          <a:p>
            <a:r>
              <a:rPr lang="en-US" dirty="0" smtClean="0"/>
              <a:t>Target more devises/browsers</a:t>
            </a:r>
          </a:p>
          <a:p>
            <a:pPr lvl="1"/>
            <a:r>
              <a:rPr lang="en-US" dirty="0" smtClean="0"/>
              <a:t>Defining different style sheets</a:t>
            </a:r>
          </a:p>
          <a:p>
            <a:r>
              <a:rPr lang="en-US" dirty="0" smtClean="0"/>
              <a:t>Print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1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Inline </a:t>
            </a:r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inside </a:t>
            </a:r>
            <a:r>
              <a:rPr lang="en-US" dirty="0"/>
              <a:t>the HTML document, style information on a single element, specified using the "style" </a:t>
            </a:r>
            <a:r>
              <a:rPr lang="en-US" dirty="0" smtClean="0"/>
              <a:t>attribute.</a:t>
            </a:r>
            <a:endParaRPr lang="en-US" dirty="0"/>
          </a:p>
          <a:p>
            <a:r>
              <a:rPr lang="en-US" dirty="0" smtClean="0"/>
              <a:t>Embedded style</a:t>
            </a:r>
          </a:p>
          <a:p>
            <a:pPr lvl="1"/>
            <a:r>
              <a:rPr lang="en-US" dirty="0" smtClean="0"/>
              <a:t>blocks </a:t>
            </a:r>
            <a:r>
              <a:rPr lang="en-US" dirty="0"/>
              <a:t>of CSS information inside the HTML itself</a:t>
            </a:r>
          </a:p>
          <a:p>
            <a:r>
              <a:rPr lang="en-US" dirty="0" smtClean="0"/>
              <a:t>External </a:t>
            </a:r>
            <a:r>
              <a:rPr lang="en-US" dirty="0"/>
              <a:t>style </a:t>
            </a:r>
            <a:r>
              <a:rPr lang="en-US" dirty="0" smtClean="0"/>
              <a:t>sheets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separate CSS file referenced from the document</a:t>
            </a:r>
          </a:p>
        </p:txBody>
      </p:sp>
      <p:sp>
        <p:nvSpPr>
          <p:cNvPr id="5" name="Tekstboks 4"/>
          <p:cNvSpPr txBox="1"/>
          <p:nvPr/>
        </p:nvSpPr>
        <p:spPr>
          <a:xfrm>
            <a:off x="4736216" y="1194306"/>
            <a:ext cx="43002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defTabSz="268288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&lt;p style=“font-size: 12px;color:gray”&gt;…&lt;/p&gt;</a:t>
            </a:r>
          </a:p>
        </p:txBody>
      </p:sp>
      <p:sp>
        <p:nvSpPr>
          <p:cNvPr id="6" name="Tekstboks 5"/>
          <p:cNvSpPr txBox="1"/>
          <p:nvPr/>
        </p:nvSpPr>
        <p:spPr>
          <a:xfrm>
            <a:off x="5292080" y="1851670"/>
            <a:ext cx="374441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8288"/>
            <a:r>
              <a:rPr lang="en-US" dirty="0" smtClean="0"/>
              <a:t>&lt;style&gt;</a:t>
            </a:r>
          </a:p>
          <a:p>
            <a:pPr defTabSz="268288"/>
            <a:r>
              <a:rPr lang="en-US" dirty="0" smtClean="0"/>
              <a:t>	p {</a:t>
            </a:r>
          </a:p>
          <a:p>
            <a:pPr defTabSz="268288"/>
            <a:r>
              <a:rPr lang="en-US" dirty="0"/>
              <a:t>	</a:t>
            </a:r>
            <a:r>
              <a:rPr lang="en-US" dirty="0" smtClean="0"/>
              <a:t>	font-size: 12px;</a:t>
            </a:r>
          </a:p>
          <a:p>
            <a:pPr defTabSz="268288"/>
            <a:r>
              <a:rPr lang="en-US" dirty="0"/>
              <a:t>	</a:t>
            </a:r>
            <a:r>
              <a:rPr lang="en-US" dirty="0" smtClean="0"/>
              <a:t>	color: gray;</a:t>
            </a:r>
          </a:p>
          <a:p>
            <a:pPr defTabSz="268288"/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defTabSz="268288"/>
            <a:r>
              <a:rPr lang="en-US" dirty="0" smtClean="0"/>
              <a:t>&lt;/style&gt;</a:t>
            </a:r>
            <a:endParaRPr lang="en-US" dirty="0"/>
          </a:p>
        </p:txBody>
      </p:sp>
      <p:sp>
        <p:nvSpPr>
          <p:cNvPr id="7" name="Tekstboks 6"/>
          <p:cNvSpPr txBox="1"/>
          <p:nvPr/>
        </p:nvSpPr>
        <p:spPr>
          <a:xfrm>
            <a:off x="3635896" y="3723878"/>
            <a:ext cx="540060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defTabSz="268288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 smtClean="0"/>
              <a:t>&lt;head&gt;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…</a:t>
            </a:r>
          </a:p>
          <a:p>
            <a:r>
              <a:rPr lang="en-US" sz="1600" dirty="0"/>
              <a:t>	&lt;link </a:t>
            </a:r>
            <a:r>
              <a:rPr lang="en-US" sz="1600" dirty="0" err="1"/>
              <a:t>href</a:t>
            </a:r>
            <a:r>
              <a:rPr lang="en-US" sz="1600" dirty="0"/>
              <a:t>=“external.css” </a:t>
            </a:r>
            <a:r>
              <a:rPr lang="en-US" sz="1600" dirty="0" err="1"/>
              <a:t>rel</a:t>
            </a:r>
            <a:r>
              <a:rPr lang="en-US" sz="1600" dirty="0"/>
              <a:t>=“</a:t>
            </a:r>
            <a:r>
              <a:rPr lang="en-US" sz="1600" dirty="0" err="1"/>
              <a:t>stylesheet</a:t>
            </a:r>
            <a:r>
              <a:rPr lang="en-US" sz="1600" dirty="0"/>
              <a:t>” type=“text/</a:t>
            </a:r>
            <a:r>
              <a:rPr lang="en-US" sz="1600" dirty="0" err="1"/>
              <a:t>css</a:t>
            </a:r>
            <a:r>
              <a:rPr lang="en-US" sz="1600" dirty="0"/>
              <a:t>” /&gt;</a:t>
            </a:r>
          </a:p>
          <a:p>
            <a:endParaRPr lang="en-US" sz="1600" dirty="0"/>
          </a:p>
          <a:p>
            <a:r>
              <a:rPr lang="en-US" sz="1600" dirty="0" smtClean="0"/>
              <a:t>&lt;/head&gt;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57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External Style Sheets</a:t>
            </a:r>
          </a:p>
          <a:p>
            <a:pPr lvl="1"/>
            <a:r>
              <a:rPr lang="en-US" dirty="0"/>
              <a:t>Allows the most flexibility and is the most popular form of adding CSS to HTML documents.</a:t>
            </a:r>
          </a:p>
          <a:p>
            <a:r>
              <a:rPr lang="en-US" dirty="0"/>
              <a:t>Embedded style</a:t>
            </a:r>
          </a:p>
          <a:p>
            <a:pPr lvl="1"/>
            <a:r>
              <a:rPr lang="en-US" dirty="0" smtClean="0"/>
              <a:t>Great </a:t>
            </a:r>
            <a:r>
              <a:rPr lang="en-US" dirty="0"/>
              <a:t>if one page has a different design than the rest (e.g. landing pages).</a:t>
            </a:r>
          </a:p>
          <a:p>
            <a:pPr lvl="1"/>
            <a:r>
              <a:rPr lang="en-US" dirty="0"/>
              <a:t>No benefit of having the CSS cascade across all web pages.</a:t>
            </a:r>
          </a:p>
          <a:p>
            <a:r>
              <a:rPr lang="en-US" dirty="0"/>
              <a:t>Inline styles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for a quick fix or if one or two (X)HTML tags should be styled differently.</a:t>
            </a:r>
          </a:p>
          <a:p>
            <a:pPr lvl="1"/>
            <a:r>
              <a:rPr lang="en-US" dirty="0"/>
              <a:t>This method should be used sparingly (if at all) since it defeats the true purpose of CSS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7786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2106</Words>
  <Application>Microsoft Office PowerPoint</Application>
  <PresentationFormat>Skærmshow (16:9)</PresentationFormat>
  <Paragraphs>456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24</vt:i4>
      </vt:variant>
    </vt:vector>
  </HeadingPairs>
  <TitlesOfParts>
    <vt:vector size="25" baseType="lpstr">
      <vt:lpstr>Kontortema</vt:lpstr>
      <vt:lpstr>CSS Introduction</vt:lpstr>
      <vt:lpstr>Styling HTML pages before CSS</vt:lpstr>
      <vt:lpstr>…CSS came</vt:lpstr>
      <vt:lpstr>History</vt:lpstr>
      <vt:lpstr>… and on top of that</vt:lpstr>
      <vt:lpstr>CSS for markup languages</vt:lpstr>
      <vt:lpstr>HTML -&gt; HTML with CSS</vt:lpstr>
      <vt:lpstr>Sources</vt:lpstr>
      <vt:lpstr>Sources</vt:lpstr>
      <vt:lpstr>CSS overview</vt:lpstr>
      <vt:lpstr>CSS Box Model</vt:lpstr>
      <vt:lpstr>Selectors</vt:lpstr>
      <vt:lpstr>Selectors</vt:lpstr>
      <vt:lpstr>Selectors</vt:lpstr>
      <vt:lpstr>Selectors</vt:lpstr>
      <vt:lpstr>Pseudo-classes</vt:lpstr>
      <vt:lpstr>Pseudo-classes</vt:lpstr>
      <vt:lpstr>Pseudo-elements</vt:lpstr>
      <vt:lpstr>At-Rules</vt:lpstr>
      <vt:lpstr>Basic Media Queries</vt:lpstr>
      <vt:lpstr>More Media Queries</vt:lpstr>
      <vt:lpstr>CSS Properties (incl. level 3)</vt:lpstr>
      <vt:lpstr>Colors</vt:lpstr>
      <vt:lpstr>Tools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Christian Wahl</dc:creator>
  <cp:lastModifiedBy>Christian Wahl</cp:lastModifiedBy>
  <cp:revision>40</cp:revision>
  <dcterms:created xsi:type="dcterms:W3CDTF">2012-02-04T15:14:29Z</dcterms:created>
  <dcterms:modified xsi:type="dcterms:W3CDTF">2014-09-16T19:02:02Z</dcterms:modified>
</cp:coreProperties>
</file>