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2" r:id="rId5"/>
    <p:sldId id="263" r:id="rId6"/>
    <p:sldId id="309" r:id="rId7"/>
    <p:sldId id="310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83" r:id="rId23"/>
    <p:sldId id="284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1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6" autoAdjust="0"/>
    <p:restoredTop sz="76080" autoAdjust="0"/>
  </p:normalViewPr>
  <p:slideViewPr>
    <p:cSldViewPr>
      <p:cViewPr varScale="1">
        <p:scale>
          <a:sx n="84" d="100"/>
          <a:sy n="84" d="100"/>
        </p:scale>
        <p:origin x="-46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190B-EBB4-41C4-8256-BAE6121E0882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91CE-EAAE-4883-B210-26604DC813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7861-816A-4773-95A6-B3AA9A9E1525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3FCC-7F6E-4D60-9F55-92455836A4D5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D385-6F0B-452F-9C6C-E5A04B393F7B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78-5A97-4F9D-850F-62E1097DBDE8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D3B4-FFF7-423C-81DC-3D2405E1652F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4C19-8DA4-455F-A685-44B80F7E4973}" type="datetime1">
              <a:rPr lang="en-GB" smtClean="0"/>
              <a:t>08/10/2014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2BF-ED37-4A2A-A1FD-296C356016ED}" type="datetime1">
              <a:rPr lang="en-GB" smtClean="0"/>
              <a:t>08/10/2014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30A5-F778-45F2-B64F-801A881ED44D}" type="datetime1">
              <a:rPr lang="en-GB" smtClean="0"/>
              <a:t>08/10/2014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3F82-A515-4F44-8FAE-7C793D6E50E8}" type="datetime1">
              <a:rPr lang="en-GB" smtClean="0"/>
              <a:t>08/10/2014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41E2-58D7-4D03-8207-58DDFC71AB9C}" type="datetime1">
              <a:rPr lang="en-GB" smtClean="0"/>
              <a:t>08/10/2014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3B69-21C0-4978-8C31-AB6E734248D6}" type="datetime1">
              <a:rPr lang="en-GB" smtClean="0"/>
              <a:t>08/10/2014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8236-ED17-431D-BC97-ED5A6E987862}" type="datetime1">
              <a:rPr lang="en-GB" smtClean="0"/>
              <a:t>08/10/2014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D4B3-9EE9-444F-8FF7-8BF71C8BE0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Web Applications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JavaScript 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23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in JavaScript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98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errors in JavaScript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Logic and Debugging</a:t>
            </a:r>
          </a:p>
          <a:p>
            <a:pPr lvl="1"/>
            <a:r>
              <a:rPr lang="en-US" smtClean="0"/>
              <a:t>Syntax</a:t>
            </a:r>
          </a:p>
          <a:p>
            <a:pPr lvl="2"/>
            <a:r>
              <a:rPr lang="en-US" smtClean="0"/>
              <a:t>Rules of the language</a:t>
            </a:r>
          </a:p>
          <a:p>
            <a:pPr lvl="2"/>
            <a:r>
              <a:rPr lang="en-US" smtClean="0"/>
              <a:t>Misuse of syntax</a:t>
            </a:r>
          </a:p>
          <a:p>
            <a:pPr lvl="3"/>
            <a:r>
              <a:rPr lang="en-US" smtClean="0"/>
              <a:t>e.g., typing fer instead of for</a:t>
            </a:r>
          </a:p>
          <a:p>
            <a:r>
              <a:rPr lang="en-US" smtClean="0"/>
              <a:t>Logic</a:t>
            </a:r>
          </a:p>
          <a:p>
            <a:pPr lvl="1"/>
            <a:r>
              <a:rPr lang="en-US" smtClean="0"/>
              <a:t>Order of execution of various parts of the program</a:t>
            </a:r>
          </a:p>
          <a:p>
            <a:pPr lvl="1"/>
            <a:r>
              <a:rPr lang="en-US" smtClean="0"/>
              <a:t>Unintended operation of program</a:t>
            </a:r>
          </a:p>
          <a:p>
            <a:pPr lvl="2"/>
            <a:r>
              <a:rPr lang="en-US" smtClean="0"/>
              <a:t>e.g., 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put your 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JavaScript programs can be used in three ways:</a:t>
            </a:r>
          </a:p>
          <a:p>
            <a:pPr lvl="1"/>
            <a:r>
              <a:rPr lang="en-US" smtClean="0"/>
              <a:t>Incorporated directly into an HTML file</a:t>
            </a:r>
          </a:p>
          <a:p>
            <a:pPr lvl="2"/>
            <a:r>
              <a:rPr lang="en-US" smtClean="0"/>
              <a:t>Using &lt;script&gt; tag</a:t>
            </a:r>
          </a:p>
          <a:p>
            <a:pPr lvl="1"/>
            <a:r>
              <a:rPr lang="en-US" smtClean="0"/>
              <a:t>Placed in an external (source) file</a:t>
            </a:r>
          </a:p>
          <a:p>
            <a:pPr lvl="2"/>
            <a:r>
              <a:rPr lang="en-US" smtClean="0"/>
              <a:t>Has file extension .js</a:t>
            </a:r>
          </a:p>
          <a:p>
            <a:pPr lvl="2"/>
            <a:r>
              <a:rPr lang="en-US" smtClean="0"/>
              <a:t>Contains only JavaScript statements</a:t>
            </a:r>
          </a:p>
          <a:p>
            <a:pPr lvl="1"/>
            <a:r>
              <a:rPr lang="en-US" smtClean="0"/>
              <a:t>As value on a event attribute</a:t>
            </a:r>
          </a:p>
          <a:p>
            <a:pPr lvl="2"/>
            <a:r>
              <a:rPr lang="en-US" smtClean="0"/>
              <a:t>&lt;body onload=“”&gt;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Embedded in HTML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589" y="915566"/>
            <a:ext cx="6329747" cy="414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69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JavaScript Source File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source files</a:t>
            </a:r>
          </a:p>
          <a:p>
            <a:pPr lvl="1"/>
            <a:r>
              <a:rPr lang="en-US" smtClean="0"/>
              <a:t>Use src attribute of &lt;script&gt; tag to denote source of JavaScript statements</a:t>
            </a:r>
          </a:p>
          <a:p>
            <a:pPr lvl="1"/>
            <a:r>
              <a:rPr lang="en-US" smtClean="0"/>
              <a:t>Browser will ignore any JavaScript statements inside &lt;script&gt; and &lt;/script&gt; if src attribute is used</a:t>
            </a:r>
          </a:p>
          <a:p>
            <a:pPr lvl="1"/>
            <a:r>
              <a:rPr lang="en-US" smtClean="0"/>
              <a:t>Cannot include HTML tags in source file</a:t>
            </a:r>
            <a:endParaRPr lang="en-US" dirty="0" smtClean="0"/>
          </a:p>
        </p:txBody>
      </p:sp>
      <p:sp>
        <p:nvSpPr>
          <p:cNvPr id="10" name="Tekstboks 9"/>
          <p:cNvSpPr txBox="1"/>
          <p:nvPr/>
        </p:nvSpPr>
        <p:spPr>
          <a:xfrm>
            <a:off x="1040392" y="4299942"/>
            <a:ext cx="7063216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400" dirty="0" smtClean="0"/>
              <a:t>&lt;script type=“</a:t>
            </a:r>
            <a:r>
              <a:rPr lang="fr-FR" sz="2400" dirty="0" err="1" smtClean="0"/>
              <a:t>text</a:t>
            </a:r>
            <a:r>
              <a:rPr lang="fr-FR" sz="2400" dirty="0" smtClean="0"/>
              <a:t>/</a:t>
            </a:r>
            <a:r>
              <a:rPr lang="fr-FR" sz="2400" dirty="0" err="1" smtClean="0"/>
              <a:t>javascript</a:t>
            </a:r>
            <a:r>
              <a:rPr lang="fr-FR" sz="2400" dirty="0" smtClean="0"/>
              <a:t>” </a:t>
            </a:r>
            <a:r>
              <a:rPr lang="fr-FR" sz="2400" dirty="0" err="1" smtClean="0"/>
              <a:t>src</a:t>
            </a:r>
            <a:r>
              <a:rPr lang="fr-FR" sz="2400" dirty="0" smtClean="0"/>
              <a:t>=“source.js”&gt;&lt;/script&gt;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716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a JS Source File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Makes HTML document neater (less confusing)</a:t>
            </a:r>
          </a:p>
          <a:p>
            <a:r>
              <a:rPr lang="en-US" smtClean="0"/>
              <a:t>JS can be shared among multiple HTML files</a:t>
            </a:r>
          </a:p>
          <a:p>
            <a:r>
              <a:rPr lang="en-US" smtClean="0"/>
              <a:t>Hides JavaScript code from incompatible browsers</a:t>
            </a:r>
          </a:p>
          <a:p>
            <a:r>
              <a:rPr lang="en-US" smtClean="0"/>
              <a:t>Can use a combination of embedded and non–embedded code</a:t>
            </a:r>
          </a:p>
          <a:p>
            <a:pPr lvl="1"/>
            <a:r>
              <a:rPr lang="en-US" smtClean="0"/>
              <a:t>Allows finer granularity in coding functionality</a:t>
            </a:r>
          </a:p>
          <a:p>
            <a:pPr lvl="1"/>
            <a:r>
              <a:rPr lang="en-US" smtClean="0"/>
              <a:t>JavaScript sections executed in order of location within HTML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58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JavaScript Program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&lt;script&gt; Tag</a:t>
            </a:r>
          </a:p>
          <a:p>
            <a:pPr lvl="1"/>
            <a:r>
              <a:rPr lang="en-US" smtClean="0"/>
              <a:t>Document object</a:t>
            </a:r>
          </a:p>
          <a:p>
            <a:pPr lvl="2"/>
            <a:r>
              <a:rPr lang="en-US" smtClean="0"/>
              <a:t>Considered a top-level object</a:t>
            </a:r>
          </a:p>
          <a:p>
            <a:pPr lvl="2"/>
            <a:r>
              <a:rPr lang="en-US" smtClean="0"/>
              <a:t>Naming convention</a:t>
            </a:r>
          </a:p>
          <a:p>
            <a:pPr lvl="3"/>
            <a:r>
              <a:rPr lang="en-US" smtClean="0"/>
              <a:t>Capitalize first letter of object </a:t>
            </a:r>
          </a:p>
          <a:p>
            <a:pPr lvl="1"/>
            <a:r>
              <a:rPr lang="en-US" smtClean="0"/>
              <a:t>Unlike HTML, JavaScript is case sensitive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21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&lt;script&gt; Tag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attribute</a:t>
            </a:r>
          </a:p>
          <a:p>
            <a:pPr lvl="1"/>
            <a:r>
              <a:rPr lang="en-US" smtClean="0"/>
              <a:t>If the language is not that described by "text/javascript", then the type attribute must be present.</a:t>
            </a:r>
          </a:p>
          <a:p>
            <a:pPr lvl="1"/>
            <a:r>
              <a:rPr lang="en-US" smtClean="0"/>
              <a:t>Whatever language is used, the contents of the script element must conform with the requirements of that language's specification.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2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put the embedded 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Placing JavaScript in &lt;head&gt; or &lt;body&gt; sections.</a:t>
            </a:r>
          </a:p>
          <a:p>
            <a:pPr lvl="1"/>
            <a:r>
              <a:rPr lang="en-US" smtClean="0"/>
              <a:t>Script statements interpreted in order of document rendering</a:t>
            </a:r>
          </a:p>
          <a:p>
            <a:pPr lvl="1"/>
            <a:r>
              <a:rPr lang="en-US" smtClean="0"/>
              <a:t>&lt;head&gt; section rendered before &lt;body&gt; section </a:t>
            </a:r>
          </a:p>
          <a:p>
            <a:pPr lvl="2"/>
            <a:r>
              <a:rPr lang="en-US" smtClean="0"/>
              <a:t>Good practice to place as much code as possible in &lt;head&gt;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JavaScript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1756" y="1529984"/>
            <a:ext cx="6620489" cy="262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7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wrong with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object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Represents the content of a browser’s window</a:t>
            </a:r>
          </a:p>
          <a:p>
            <a:pPr lvl="1"/>
            <a:r>
              <a:rPr lang="en-US" smtClean="0"/>
              <a:t>write() &amp; writeln() methods of Document object</a:t>
            </a:r>
          </a:p>
          <a:p>
            <a:pPr lvl="1"/>
            <a:r>
              <a:rPr lang="en-US" smtClean="0"/>
              <a:t>Creates new text on a web page</a:t>
            </a:r>
          </a:p>
          <a:p>
            <a:pPr lvl="1"/>
            <a:r>
              <a:rPr lang="en-US" smtClean="0"/>
              <a:t>Called by appending method to object with a period</a:t>
            </a:r>
          </a:p>
          <a:p>
            <a:pPr lvl="1"/>
            <a:r>
              <a:rPr lang="en-US" smtClean="0"/>
              <a:t>Methods accept arguments</a:t>
            </a:r>
          </a:p>
          <a:p>
            <a:pPr lvl="2"/>
            <a:r>
              <a:rPr lang="en-US" smtClean="0"/>
              <a:t>Information passed to a method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8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Example, declaring variables within a Script: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Example, initializing variables within a Script:</a:t>
            </a:r>
            <a:endParaRPr lang="en-US" dirty="0" smtClean="0"/>
          </a:p>
        </p:txBody>
      </p:sp>
      <p:sp>
        <p:nvSpPr>
          <p:cNvPr id="49156" name="Text Box 1028"/>
          <p:cNvSpPr txBox="1">
            <a:spLocks noChangeArrowheads="1"/>
          </p:cNvSpPr>
          <p:nvPr/>
        </p:nvSpPr>
        <p:spPr bwMode="auto">
          <a:xfrm>
            <a:off x="3332205" y="2080468"/>
            <a:ext cx="3170420" cy="1200329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smtClean="0"/>
              <a:t>variable1</a:t>
            </a:r>
            <a:r>
              <a:rPr lang="en-GB" sz="2400" dirty="0"/>
              <a:t>;</a:t>
            </a:r>
          </a:p>
          <a:p>
            <a:pPr eaLnBrk="0" hangingPunct="0"/>
            <a:endParaRPr lang="en-GB" sz="2400" dirty="0"/>
          </a:p>
          <a:p>
            <a:pPr eaLnBrk="0" hangingPunct="0"/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smtClean="0"/>
              <a:t>variable2, variable3</a:t>
            </a:r>
            <a:r>
              <a:rPr lang="en-GB" sz="2400" dirty="0"/>
              <a:t>;</a:t>
            </a:r>
          </a:p>
        </p:txBody>
      </p:sp>
      <p:sp>
        <p:nvSpPr>
          <p:cNvPr id="49157" name="Text Box 1029"/>
          <p:cNvSpPr txBox="1">
            <a:spLocks noChangeArrowheads="1"/>
          </p:cNvSpPr>
          <p:nvPr/>
        </p:nvSpPr>
        <p:spPr bwMode="auto">
          <a:xfrm>
            <a:off x="3566853" y="4157667"/>
            <a:ext cx="2613536" cy="830997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GB" sz="2400" dirty="0"/>
              <a:t>variable1 = 0;</a:t>
            </a:r>
          </a:p>
          <a:p>
            <a:pPr eaLnBrk="0" hangingPunct="0"/>
            <a:r>
              <a:rPr lang="en-GB" sz="2400" dirty="0"/>
              <a:t>variable2 = “Hello”;</a:t>
            </a:r>
          </a:p>
        </p:txBody>
      </p:sp>
    </p:spTree>
    <p:extLst>
      <p:ext uri="{BB962C8B-B14F-4D97-AF65-F5344CB8AC3E}">
        <p14:creationId xmlns:p14="http://schemas.microsoft.com/office/powerpoint/2010/main" val="20494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 in JavaScript 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Non-printing lines that are placed in the code to contain various remarks about the code</a:t>
            </a:r>
          </a:p>
          <a:p>
            <a:pPr lvl="1"/>
            <a:r>
              <a:rPr lang="en-US" smtClean="0"/>
              <a:t>Makes it easier to understand the code operation</a:t>
            </a:r>
          </a:p>
          <a:p>
            <a:r>
              <a:rPr lang="en-US" smtClean="0"/>
              <a:t>Two types</a:t>
            </a:r>
          </a:p>
          <a:p>
            <a:pPr lvl="1"/>
            <a:r>
              <a:rPr lang="en-US" smtClean="0"/>
              <a:t>Line comments</a:t>
            </a:r>
          </a:p>
          <a:p>
            <a:pPr lvl="2"/>
            <a:r>
              <a:rPr lang="en-US" smtClean="0"/>
              <a:t>// ignore all text to the end of the line</a:t>
            </a:r>
          </a:p>
          <a:p>
            <a:pPr lvl="1"/>
            <a:r>
              <a:rPr lang="en-US" smtClean="0"/>
              <a:t>Block comments</a:t>
            </a:r>
          </a:p>
          <a:p>
            <a:pPr lvl="2"/>
            <a:r>
              <a:rPr lang="en-US" smtClean="0"/>
              <a:t>/* ignore all text between these symbols */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1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Hiding JavaScript from Incompatible Browsers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Two methods</a:t>
            </a:r>
          </a:p>
          <a:p>
            <a:pPr lvl="1"/>
            <a:r>
              <a:rPr lang="en-US" smtClean="0"/>
              <a:t>Place JavaScript in external source file</a:t>
            </a:r>
          </a:p>
          <a:p>
            <a:pPr lvl="1"/>
            <a:r>
              <a:rPr lang="en-US" smtClean="0"/>
              <a:t>Enclose the code within HTML comments</a:t>
            </a:r>
          </a:p>
          <a:p>
            <a:endParaRPr lang="en-US" smtClean="0"/>
          </a:p>
          <a:p>
            <a:pPr lvl="2"/>
            <a:r>
              <a:rPr lang="en-US" smtClean="0"/>
              <a:t>&lt;!-- beginning of HTML block comment end of HTML block comments --&gt; </a:t>
            </a:r>
          </a:p>
          <a:p>
            <a:r>
              <a:rPr lang="en-US" smtClean="0"/>
              <a:t>Alternate message display</a:t>
            </a:r>
          </a:p>
          <a:p>
            <a:pPr lvl="1"/>
            <a:r>
              <a:rPr lang="en-US" smtClean="0"/>
              <a:t>If browser doesn’t support JavaScript</a:t>
            </a:r>
          </a:p>
          <a:p>
            <a:pPr lvl="2"/>
            <a:r>
              <a:rPr lang="en-US" smtClean="0"/>
              <a:t>Use &lt;noscript&gt; &amp; &lt;/noscript&gt; to place alternate message to users of back-level browsers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98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An ordered collection of values referenced by a single variable name.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726" y="3059510"/>
            <a:ext cx="4776549" cy="145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5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503" y="1563799"/>
            <a:ext cx="5656994" cy="28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68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easily add, subtract, multiply, divide and find the modulus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7600" y="2643758"/>
            <a:ext cx="488880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86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Precedence of arithmetic operators</a:t>
            </a:r>
          </a:p>
          <a:p>
            <a:pPr lvl="1"/>
            <a:r>
              <a:rPr lang="en-US" smtClean="0"/>
              <a:t>Multiplication, Division and Modulus operators have highest precedence</a:t>
            </a:r>
          </a:p>
          <a:p>
            <a:pPr lvl="1"/>
            <a:r>
              <a:rPr lang="en-US" smtClean="0"/>
              <a:t>Then comes Addition and Subtraction</a:t>
            </a:r>
          </a:p>
          <a:p>
            <a:r>
              <a:rPr lang="en-US" smtClean="0"/>
              <a:t>This can be over-ridden using parentheses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8991" y="3810452"/>
            <a:ext cx="2706019" cy="11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99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Operators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of the common JavaScript Operators include :</a:t>
            </a:r>
            <a:endParaRPr lang="en-US" dirty="0" smtClean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72247"/>
              </p:ext>
            </p:extLst>
          </p:nvPr>
        </p:nvGraphicFramePr>
        <p:xfrm>
          <a:off x="467544" y="2355726"/>
          <a:ext cx="8352928" cy="2526032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584552"/>
                <a:gridCol w="7768376"/>
              </a:tblGrid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greater than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&lt;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less than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==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equal to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!=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not equal to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||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5240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+=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 string variable concatenator (str+="a" same as str=str+"a"), a numeric variable adder (x+=y is the same as x=x+y)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x++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increment 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  <a:tr h="2654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x--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decrement 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71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5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languages have mechanisms for:</a:t>
            </a:r>
          </a:p>
          <a:p>
            <a:pPr lvl="1"/>
            <a:r>
              <a:rPr lang="en-US" smtClean="0"/>
              <a:t>Sequence</a:t>
            </a:r>
          </a:p>
          <a:p>
            <a:pPr lvl="1"/>
            <a:r>
              <a:rPr lang="en-US" smtClean="0"/>
              <a:t>Repetition</a:t>
            </a:r>
          </a:p>
          <a:p>
            <a:pPr lvl="1"/>
            <a:r>
              <a:rPr lang="en-US" smtClean="0"/>
              <a:t>Selection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Web Pages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Static Web page</a:t>
            </a:r>
          </a:p>
          <a:p>
            <a:pPr lvl="1"/>
            <a:r>
              <a:rPr lang="en-US" smtClean="0"/>
              <a:t>Page content established at the time page is created.</a:t>
            </a:r>
          </a:p>
          <a:p>
            <a:pPr lvl="1"/>
            <a:r>
              <a:rPr lang="en-US" smtClean="0"/>
              <a:t>Useful for displaying data that doesn’t change often, and for navigating between HTML Web page files.</a:t>
            </a:r>
          </a:p>
          <a:p>
            <a:r>
              <a:rPr lang="en-US" smtClean="0"/>
              <a:t>Dynamic Web page</a:t>
            </a:r>
          </a:p>
          <a:p>
            <a:pPr lvl="1"/>
            <a:r>
              <a:rPr lang="en-US" smtClean="0"/>
              <a:t>Also called an interactive Web page.</a:t>
            </a:r>
          </a:p>
          <a:p>
            <a:pPr lvl="1"/>
            <a:r>
              <a:rPr lang="en-US" smtClean="0"/>
              <a:t>Page content varies according to user requests or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9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23478"/>
            <a:ext cx="5133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kstboks 9"/>
          <p:cNvSpPr txBox="1"/>
          <p:nvPr/>
        </p:nvSpPr>
        <p:spPr>
          <a:xfrm>
            <a:off x="4949203" y="573528"/>
            <a:ext cx="385410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structure of the major JavaScript Statements is basically the same as ‘C’.</a:t>
            </a:r>
          </a:p>
        </p:txBody>
      </p:sp>
    </p:spTree>
    <p:extLst>
      <p:ext uri="{BB962C8B-B14F-4D97-AF65-F5344CB8AC3E}">
        <p14:creationId xmlns:p14="http://schemas.microsoft.com/office/powerpoint/2010/main" val="385625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JavaScript, like a lot of programming languages, uses functions.</a:t>
            </a:r>
          </a:p>
          <a:p>
            <a:r>
              <a:rPr lang="en-US" smtClean="0"/>
              <a:t>The basic format is :</a:t>
            </a:r>
          </a:p>
          <a:p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919" y="3145954"/>
            <a:ext cx="5392163" cy="108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19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956" y="1491630"/>
            <a:ext cx="435608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088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Parameters</a:t>
            </a:r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40" y="2325291"/>
            <a:ext cx="4163721" cy="125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787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Built-in functions, like: </a:t>
            </a:r>
          </a:p>
          <a:p>
            <a:pPr lvl="1"/>
            <a:r>
              <a:rPr lang="en-US" smtClean="0"/>
              <a:t>eval( str ) </a:t>
            </a:r>
          </a:p>
          <a:p>
            <a:pPr lvl="1"/>
            <a:r>
              <a:rPr lang="en-US" smtClean="0"/>
              <a:t>parseFloat( str ) </a:t>
            </a:r>
          </a:p>
          <a:p>
            <a:pPr lvl="1"/>
            <a:r>
              <a:rPr lang="en-US" smtClean="0"/>
              <a:t>parseInt( str, radix ) </a:t>
            </a:r>
          </a:p>
          <a:p>
            <a:pPr lvl="1"/>
            <a:r>
              <a:rPr lang="en-US" smtClean="0"/>
              <a:t>unEscape( str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and a few other script based languages could be described as event driven.</a:t>
            </a:r>
          </a:p>
          <a:p>
            <a:r>
              <a:rPr lang="en-US" smtClean="0"/>
              <a:t>Events are built into the HTML code.</a:t>
            </a:r>
          </a:p>
          <a:p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24000" y="20002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graphicFrame>
        <p:nvGraphicFramePr>
          <p:cNvPr id="10" name="Pladsholder til indhold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074346"/>
              </p:ext>
            </p:extLst>
          </p:nvPr>
        </p:nvGraphicFramePr>
        <p:xfrm>
          <a:off x="457200" y="1200150"/>
          <a:ext cx="8352928" cy="38019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917894"/>
                <a:gridCol w="4643319"/>
                <a:gridCol w="353295"/>
                <a:gridCol w="277590"/>
                <a:gridCol w="479473"/>
                <a:gridCol w="681357"/>
              </a:tblGrid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Attribute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event occurs when...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W3C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onblur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An element loses focus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content of a field changes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onclick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Mouse clicks an 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ondblclick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Mouse double-clicks an 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onerror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An error occurs when loading a document or an image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onfocus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 element gets focus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onkeydown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keyboard key is pressed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onkeypress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keyboard key is pressed or held 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onkeyup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keyboard key is released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page or image is finished loading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onmousedown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mouse button is pressed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onmousemove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mouse is moved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onmouseout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mouse is moved off an element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onmouseover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mouse is moved over an element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onmouseup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mouse button is released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onresize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window or frame is resized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onselect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 is selected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  <a:tr h="190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onunload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user exits the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Languages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VBScript (outdated, only IE)</a:t>
            </a:r>
          </a:p>
          <a:p>
            <a:pPr lvl="1"/>
            <a:r>
              <a:rPr lang="en-US" dirty="0" smtClean="0"/>
              <a:t>Dart (created by Google to replace JavaScript/ compiles into JavaScript)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 (compiles into JavaScript)</a:t>
            </a:r>
          </a:p>
          <a:p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Server side</a:t>
            </a:r>
          </a:p>
          <a:p>
            <a:pPr lvl="1"/>
            <a:r>
              <a:rPr lang="en-US" dirty="0"/>
              <a:t>PHP (Apache, IIS)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(Apache)</a:t>
            </a:r>
          </a:p>
          <a:p>
            <a:pPr lvl="1"/>
            <a:r>
              <a:rPr lang="da-DK" dirty="0"/>
              <a:t>JavaScript (node.js)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75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Can be added to standard HTML Web pages using special HTML tags.</a:t>
            </a:r>
          </a:p>
          <a:p>
            <a:r>
              <a:rPr lang="en-US" smtClean="0"/>
              <a:t>JavaScript® is the Netscape-developed object scripting language used in millions of web pages and server applications worldwide.</a:t>
            </a:r>
          </a:p>
          <a:p>
            <a:r>
              <a:rPr lang="en-US" smtClean="0"/>
              <a:t>Netscape's JavaScript is a superset of the ECMA-262 Edition 3 (ECMAScript) standard scripting language, with only mild differences from the published standard.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86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Used for:</a:t>
            </a:r>
          </a:p>
          <a:p>
            <a:pPr lvl="1"/>
            <a:r>
              <a:rPr lang="en-US" smtClean="0"/>
              <a:t>Data validation in forms</a:t>
            </a:r>
          </a:p>
          <a:p>
            <a:pPr lvl="1"/>
            <a:r>
              <a:rPr lang="en-US" smtClean="0"/>
              <a:t>Creating pop-up browser windows</a:t>
            </a:r>
          </a:p>
          <a:p>
            <a:pPr lvl="1"/>
            <a:r>
              <a:rPr lang="en-US" smtClean="0"/>
              <a:t>Animations, games, dynamic graphics</a:t>
            </a:r>
          </a:p>
          <a:p>
            <a:pPr lvl="1"/>
            <a:r>
              <a:rPr lang="en-US" smtClean="0"/>
              <a:t>Manipulate layout on pages</a:t>
            </a:r>
          </a:p>
          <a:p>
            <a:pPr lvl="1"/>
            <a:r>
              <a:rPr lang="en-US" smtClean="0"/>
              <a:t>Request data server side</a:t>
            </a:r>
          </a:p>
          <a:p>
            <a:pPr lvl="1"/>
            <a:r>
              <a:rPr lang="en-US" smtClean="0"/>
              <a:t>Handling data like XML and JSON</a:t>
            </a:r>
          </a:p>
          <a:p>
            <a:pPr lvl="1"/>
            <a:r>
              <a:rPr lang="en-US" smtClean="0"/>
              <a:t>Accessing API’s (think “HTML5”)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 in browsers:</a:t>
            </a:r>
          </a:p>
          <a:p>
            <a:pPr lvl="1"/>
            <a:r>
              <a:rPr lang="en-US" dirty="0" err="1" smtClean="0"/>
              <a:t>Spidermonkey</a:t>
            </a:r>
            <a:r>
              <a:rPr lang="en-US" dirty="0" smtClean="0"/>
              <a:t> </a:t>
            </a:r>
            <a:r>
              <a:rPr lang="en-US" dirty="0" smtClean="0"/>
              <a:t>(Firefox)</a:t>
            </a:r>
          </a:p>
          <a:p>
            <a:pPr lvl="1"/>
            <a:r>
              <a:rPr lang="en-US" dirty="0" smtClean="0"/>
              <a:t>V8 (Google Chrome and Opera)</a:t>
            </a:r>
          </a:p>
          <a:p>
            <a:pPr lvl="1"/>
            <a:r>
              <a:rPr lang="en-US" dirty="0" smtClean="0"/>
              <a:t>Chakra (Internet Explorer)</a:t>
            </a:r>
            <a:endParaRPr lang="en-US" dirty="0" smtClean="0"/>
          </a:p>
          <a:p>
            <a:pPr lvl="1"/>
            <a:r>
              <a:rPr lang="en-US" dirty="0" err="1" smtClean="0"/>
              <a:t>JavaScriptCore</a:t>
            </a:r>
            <a:r>
              <a:rPr lang="en-US" dirty="0" smtClean="0"/>
              <a:t> (</a:t>
            </a:r>
            <a:r>
              <a:rPr lang="en-US" dirty="0" err="1" smtClean="0"/>
              <a:t>SquirrelFish</a:t>
            </a:r>
            <a:r>
              <a:rPr lang="en-US" dirty="0" smtClean="0"/>
              <a:t>/Nitro) (</a:t>
            </a:r>
            <a:r>
              <a:rPr lang="en-US" dirty="0" err="1" smtClean="0"/>
              <a:t>WebKit</a:t>
            </a:r>
            <a:r>
              <a:rPr lang="en-US" dirty="0" smtClean="0"/>
              <a:t> browsers)</a:t>
            </a:r>
          </a:p>
          <a:p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7092280" y="951570"/>
            <a:ext cx="146546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Autumn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is not Java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Interpreted (not compiled) by client. </a:t>
            </a:r>
          </a:p>
          <a:p>
            <a:r>
              <a:rPr lang="en-US" smtClean="0"/>
              <a:t>Object-based, not object-oriented. Uses built-in, extensible objects, but no classes or inheritance. </a:t>
            </a:r>
          </a:p>
          <a:p>
            <a:r>
              <a:rPr lang="en-US" smtClean="0"/>
              <a:t>Code integrated with, and embedded into, HTML. </a:t>
            </a:r>
          </a:p>
          <a:p>
            <a:r>
              <a:rPr lang="en-US" smtClean="0"/>
              <a:t>Variable data types not declared (loose typing). </a:t>
            </a:r>
          </a:p>
          <a:p>
            <a:r>
              <a:rPr lang="en-US" smtClean="0"/>
              <a:t>Dynamic binding. Object references checked at runtime.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39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Scripted languages are interpreted…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Scripting Languages</a:t>
            </a:r>
          </a:p>
          <a:p>
            <a:pPr lvl="1"/>
            <a:r>
              <a:rPr lang="en-US" smtClean="0"/>
              <a:t>Executed by an interpreter contained within the web browser (scripting host) </a:t>
            </a:r>
          </a:p>
          <a:p>
            <a:pPr lvl="1"/>
            <a:r>
              <a:rPr lang="en-US" smtClean="0"/>
              <a:t>Interpreter uses a scripting engine</a:t>
            </a:r>
          </a:p>
          <a:p>
            <a:pPr lvl="2"/>
            <a:r>
              <a:rPr lang="en-US" smtClean="0"/>
              <a:t>Converts code to executable format each time it runs</a:t>
            </a:r>
          </a:p>
          <a:p>
            <a:pPr lvl="2"/>
            <a:r>
              <a:rPr lang="en-US" smtClean="0"/>
              <a:t>Converted when browser loads web document</a:t>
            </a:r>
          </a:p>
          <a:p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74664" y="285750"/>
            <a:ext cx="82121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6875057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1271</Words>
  <Application>Microsoft Office PowerPoint</Application>
  <PresentationFormat>Skærmshow (16:9)</PresentationFormat>
  <Paragraphs>305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36</vt:i4>
      </vt:variant>
    </vt:vector>
  </HeadingPairs>
  <TitlesOfParts>
    <vt:vector size="37" baseType="lpstr">
      <vt:lpstr>Kontortema</vt:lpstr>
      <vt:lpstr>Developing Web Applications</vt:lpstr>
      <vt:lpstr>What’s wrong with HTML?</vt:lpstr>
      <vt:lpstr>Dynamic Web Pages</vt:lpstr>
      <vt:lpstr>Scripting Languages</vt:lpstr>
      <vt:lpstr>JavaScript</vt:lpstr>
      <vt:lpstr>JavaScript</vt:lpstr>
      <vt:lpstr>JavaScript</vt:lpstr>
      <vt:lpstr>JavaScript is not Java</vt:lpstr>
      <vt:lpstr>Scripted languages are interpreted…</vt:lpstr>
      <vt:lpstr>Programming in JavaScript</vt:lpstr>
      <vt:lpstr>Types of errors in JavaScript</vt:lpstr>
      <vt:lpstr>Where to put your script</vt:lpstr>
      <vt:lpstr>Embedded in HTML</vt:lpstr>
      <vt:lpstr>Creating a JavaScript Source File</vt:lpstr>
      <vt:lpstr>Advantages of a JS Source File</vt:lpstr>
      <vt:lpstr>A First JavaScript Program</vt:lpstr>
      <vt:lpstr>The &lt;script&gt; Tag</vt:lpstr>
      <vt:lpstr>Where to put the embedded script</vt:lpstr>
      <vt:lpstr>Inline JavaScript</vt:lpstr>
      <vt:lpstr>Document object</vt:lpstr>
      <vt:lpstr>Variables</vt:lpstr>
      <vt:lpstr>Comments in JavaScript </vt:lpstr>
      <vt:lpstr>Hiding JavaScript from Incompatible Browsers</vt:lpstr>
      <vt:lpstr>Arrays</vt:lpstr>
      <vt:lpstr>Arrays</vt:lpstr>
      <vt:lpstr>Maths</vt:lpstr>
      <vt:lpstr>Maths</vt:lpstr>
      <vt:lpstr>JavaScript Operators</vt:lpstr>
      <vt:lpstr>PowerPoint-præsentation</vt:lpstr>
      <vt:lpstr>PowerPoint-præsentation</vt:lpstr>
      <vt:lpstr>Functions</vt:lpstr>
      <vt:lpstr>Functions</vt:lpstr>
      <vt:lpstr>Functions</vt:lpstr>
      <vt:lpstr>Functions</vt:lpstr>
      <vt:lpstr>Events</vt:lpstr>
      <vt:lpstr>Events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Christian Wahl</dc:creator>
  <cp:lastModifiedBy>Christian Wahl</cp:lastModifiedBy>
  <cp:revision>26</cp:revision>
  <dcterms:created xsi:type="dcterms:W3CDTF">2012-01-12T10:08:29Z</dcterms:created>
  <dcterms:modified xsi:type="dcterms:W3CDTF">2014-10-08T12:44:28Z</dcterms:modified>
</cp:coreProperties>
</file>