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65" r:id="rId4"/>
    <p:sldId id="257" r:id="rId5"/>
    <p:sldId id="259" r:id="rId6"/>
    <p:sldId id="260" r:id="rId7"/>
    <p:sldId id="261" r:id="rId8"/>
    <p:sldId id="262" r:id="rId9"/>
    <p:sldId id="269" r:id="rId10"/>
    <p:sldId id="263" r:id="rId11"/>
    <p:sldId id="276" r:id="rId12"/>
    <p:sldId id="264" r:id="rId13"/>
    <p:sldId id="266" r:id="rId14"/>
    <p:sldId id="267" r:id="rId15"/>
    <p:sldId id="268" r:id="rId16"/>
    <p:sldId id="270" r:id="rId17"/>
    <p:sldId id="271" r:id="rId18"/>
    <p:sldId id="272" r:id="rId19"/>
    <p:sldId id="273" r:id="rId20"/>
    <p:sldId id="274" r:id="rId21"/>
    <p:sldId id="275"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95" autoAdjust="0"/>
    <p:restoredTop sz="84219" autoAdjust="0"/>
  </p:normalViewPr>
  <p:slideViewPr>
    <p:cSldViewPr>
      <p:cViewPr varScale="1">
        <p:scale>
          <a:sx n="83" d="100"/>
          <a:sy n="83" d="100"/>
        </p:scale>
        <p:origin x="-480" y="-84"/>
      </p:cViewPr>
      <p:guideLst>
        <p:guide orient="horz" pos="1620"/>
        <p:guide pos="2880"/>
      </p:guideLst>
    </p:cSldViewPr>
  </p:slideViewPr>
  <p:outlineViewPr>
    <p:cViewPr>
      <p:scale>
        <a:sx n="33" d="100"/>
        <a:sy n="33" d="100"/>
      </p:scale>
      <p:origin x="0" y="380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D5B1A-3DFA-4B5E-9DD7-BC9B274CB02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a-DK"/>
        </a:p>
      </dgm:t>
    </dgm:pt>
    <dgm:pt modelId="{AE44E7EF-39A7-4E83-9D90-ABFB67D8B127}">
      <dgm:prSet phldrT="[Tekst]"/>
      <dgm:spPr/>
      <dgm:t>
        <a:bodyPr/>
        <a:lstStyle/>
        <a:p>
          <a:r>
            <a:rPr lang="en-US" dirty="0" smtClean="0"/>
            <a:t>Level A:</a:t>
          </a:r>
          <a:endParaRPr lang="da-DK" dirty="0"/>
        </a:p>
      </dgm:t>
    </dgm:pt>
    <dgm:pt modelId="{C5613B1F-8A28-4414-A49D-519A8C6FFC56}" type="parTrans" cxnId="{000C4D6F-900B-4DC1-B990-885C046C7E5C}">
      <dgm:prSet/>
      <dgm:spPr/>
      <dgm:t>
        <a:bodyPr/>
        <a:lstStyle/>
        <a:p>
          <a:endParaRPr lang="da-DK"/>
        </a:p>
      </dgm:t>
    </dgm:pt>
    <dgm:pt modelId="{7B956EBE-8A7F-496D-A9FB-E80AF6A6325A}" type="sibTrans" cxnId="{000C4D6F-900B-4DC1-B990-885C046C7E5C}">
      <dgm:prSet/>
      <dgm:spPr/>
      <dgm:t>
        <a:bodyPr/>
        <a:lstStyle/>
        <a:p>
          <a:endParaRPr lang="da-DK" dirty="0"/>
        </a:p>
      </dgm:t>
    </dgm:pt>
    <dgm:pt modelId="{4CEE71E9-4FBB-4BA4-99E1-CF294FDC7174}">
      <dgm:prSet/>
      <dgm:spPr/>
      <dgm:t>
        <a:bodyPr/>
        <a:lstStyle/>
        <a:p>
          <a:r>
            <a:rPr lang="en-US" dirty="0" smtClean="0"/>
            <a:t>Level AA:</a:t>
          </a:r>
          <a:endParaRPr lang="en-US" dirty="0" smtClean="0"/>
        </a:p>
      </dgm:t>
    </dgm:pt>
    <dgm:pt modelId="{99AAED3E-5EA9-43FF-A6BD-DCE22A15F48E}" type="parTrans" cxnId="{61011649-C7B1-43DD-AC84-F946686D3299}">
      <dgm:prSet/>
      <dgm:spPr/>
      <dgm:t>
        <a:bodyPr/>
        <a:lstStyle/>
        <a:p>
          <a:endParaRPr lang="da-DK"/>
        </a:p>
      </dgm:t>
    </dgm:pt>
    <dgm:pt modelId="{C6453EE9-6187-4234-9AB9-D5B121D69A50}" type="sibTrans" cxnId="{61011649-C7B1-43DD-AC84-F946686D3299}">
      <dgm:prSet/>
      <dgm:spPr/>
      <dgm:t>
        <a:bodyPr/>
        <a:lstStyle/>
        <a:p>
          <a:endParaRPr lang="da-DK"/>
        </a:p>
      </dgm:t>
    </dgm:pt>
    <dgm:pt modelId="{1893383B-1E3B-4140-8B2C-1E5604D41454}">
      <dgm:prSet/>
      <dgm:spPr/>
      <dgm:t>
        <a:bodyPr/>
        <a:lstStyle/>
        <a:p>
          <a:r>
            <a:rPr lang="en-US" dirty="0" smtClean="0"/>
            <a:t>For Level AA conformance, the Web page satisfies all the Level A and Level AA Success Criteria, or a Level AA conforming alternate version is provided.</a:t>
          </a:r>
          <a:endParaRPr lang="en-US" dirty="0" smtClean="0"/>
        </a:p>
      </dgm:t>
    </dgm:pt>
    <dgm:pt modelId="{9AAE370A-1AAC-4957-83D6-563B2314DDA8}" type="parTrans" cxnId="{452BC184-F3C4-4803-B5AB-97ED32BA8FE3}">
      <dgm:prSet/>
      <dgm:spPr/>
      <dgm:t>
        <a:bodyPr/>
        <a:lstStyle/>
        <a:p>
          <a:endParaRPr lang="da-DK"/>
        </a:p>
      </dgm:t>
    </dgm:pt>
    <dgm:pt modelId="{9AEE3BB9-99ED-461D-8BD3-58D382592128}" type="sibTrans" cxnId="{452BC184-F3C4-4803-B5AB-97ED32BA8FE3}">
      <dgm:prSet/>
      <dgm:spPr/>
      <dgm:t>
        <a:bodyPr/>
        <a:lstStyle/>
        <a:p>
          <a:endParaRPr lang="da-DK"/>
        </a:p>
      </dgm:t>
    </dgm:pt>
    <dgm:pt modelId="{46A55215-C048-405F-80CE-7A7FA564EBC3}">
      <dgm:prSet/>
      <dgm:spPr/>
      <dgm:t>
        <a:bodyPr/>
        <a:lstStyle/>
        <a:p>
          <a:r>
            <a:rPr lang="en-US" smtClean="0"/>
            <a:t>Level AAA:</a:t>
          </a:r>
          <a:endParaRPr lang="en-US" dirty="0" smtClean="0"/>
        </a:p>
      </dgm:t>
    </dgm:pt>
    <dgm:pt modelId="{8151DAF7-54B2-4422-8C2D-E20231D5D88B}" type="parTrans" cxnId="{D0432781-4EB1-48FB-964E-46ACA92EB981}">
      <dgm:prSet/>
      <dgm:spPr/>
      <dgm:t>
        <a:bodyPr/>
        <a:lstStyle/>
        <a:p>
          <a:endParaRPr lang="da-DK"/>
        </a:p>
      </dgm:t>
    </dgm:pt>
    <dgm:pt modelId="{002823B5-96FB-4D92-B831-8B549AC85F32}" type="sibTrans" cxnId="{D0432781-4EB1-48FB-964E-46ACA92EB981}">
      <dgm:prSet/>
      <dgm:spPr/>
      <dgm:t>
        <a:bodyPr/>
        <a:lstStyle/>
        <a:p>
          <a:endParaRPr lang="da-DK"/>
        </a:p>
      </dgm:t>
    </dgm:pt>
    <dgm:pt modelId="{21B2F8A4-CFA9-4D81-A5A6-BB2533B47A77}">
      <dgm:prSet/>
      <dgm:spPr/>
      <dgm:t>
        <a:bodyPr/>
        <a:lstStyle/>
        <a:p>
          <a:r>
            <a:rPr lang="en-US" smtClean="0"/>
            <a:t>For Level AAA conformance, the Web page satisfies all the Level A, Level AA and Level AAA Success Criteria, or a Level AAA conforming alternate version is provided.</a:t>
          </a:r>
          <a:endParaRPr lang="en-US" dirty="0" smtClean="0"/>
        </a:p>
      </dgm:t>
    </dgm:pt>
    <dgm:pt modelId="{0FC846A1-D3C9-48F6-B14B-B853D0813369}" type="parTrans" cxnId="{921EDB4E-DD3E-4C33-8018-FCAD6A50487D}">
      <dgm:prSet/>
      <dgm:spPr/>
      <dgm:t>
        <a:bodyPr/>
        <a:lstStyle/>
        <a:p>
          <a:endParaRPr lang="da-DK"/>
        </a:p>
      </dgm:t>
    </dgm:pt>
    <dgm:pt modelId="{6E00D30F-664C-4834-8721-1BEEC94853DE}" type="sibTrans" cxnId="{921EDB4E-DD3E-4C33-8018-FCAD6A50487D}">
      <dgm:prSet/>
      <dgm:spPr/>
      <dgm:t>
        <a:bodyPr/>
        <a:lstStyle/>
        <a:p>
          <a:endParaRPr lang="da-DK"/>
        </a:p>
      </dgm:t>
    </dgm:pt>
    <dgm:pt modelId="{A59F081A-561E-43F9-83B8-3FFA131DB113}">
      <dgm:prSet/>
      <dgm:spPr/>
      <dgm:t>
        <a:bodyPr/>
        <a:lstStyle/>
        <a:p>
          <a:r>
            <a:rPr lang="en-US" dirty="0" smtClean="0"/>
            <a:t>For Level A conformance (the minimum level of conformance), the Web page satisfies all the Level A Success Criteria, or a conforming alternate version is provided.</a:t>
          </a:r>
          <a:endParaRPr lang="en-US" dirty="0" smtClean="0"/>
        </a:p>
      </dgm:t>
    </dgm:pt>
    <dgm:pt modelId="{A370CA39-1851-4FDA-8A9F-8360BBD196C0}" type="sibTrans" cxnId="{501FE9F7-5EC3-46D4-BF7E-E8173FE545A5}">
      <dgm:prSet/>
      <dgm:spPr/>
      <dgm:t>
        <a:bodyPr/>
        <a:lstStyle/>
        <a:p>
          <a:endParaRPr lang="da-DK"/>
        </a:p>
      </dgm:t>
    </dgm:pt>
    <dgm:pt modelId="{1EBCE604-58AB-43E6-BFC2-71B2112E4EEF}" type="parTrans" cxnId="{501FE9F7-5EC3-46D4-BF7E-E8173FE545A5}">
      <dgm:prSet/>
      <dgm:spPr/>
      <dgm:t>
        <a:bodyPr/>
        <a:lstStyle/>
        <a:p>
          <a:endParaRPr lang="da-DK"/>
        </a:p>
      </dgm:t>
    </dgm:pt>
    <dgm:pt modelId="{D52D691B-F3BC-4476-958E-DE0487B231A4}" type="pres">
      <dgm:prSet presAssocID="{89CD5B1A-3DFA-4B5E-9DD7-BC9B274CB020}" presName="diagram" presStyleCnt="0">
        <dgm:presLayoutVars>
          <dgm:dir/>
          <dgm:resizeHandles val="exact"/>
        </dgm:presLayoutVars>
      </dgm:prSet>
      <dgm:spPr/>
    </dgm:pt>
    <dgm:pt modelId="{22FBDC6D-ABB7-4212-A881-7DE9103EC2F8}" type="pres">
      <dgm:prSet presAssocID="{AE44E7EF-39A7-4E83-9D90-ABFB67D8B127}" presName="node" presStyleLbl="node1" presStyleIdx="0" presStyleCnt="3">
        <dgm:presLayoutVars>
          <dgm:bulletEnabled val="1"/>
        </dgm:presLayoutVars>
      </dgm:prSet>
      <dgm:spPr/>
    </dgm:pt>
    <dgm:pt modelId="{5CDBA5FA-84CD-4061-869E-93992352EC9A}" type="pres">
      <dgm:prSet presAssocID="{7B956EBE-8A7F-496D-A9FB-E80AF6A6325A}" presName="sibTrans" presStyleCnt="0"/>
      <dgm:spPr/>
    </dgm:pt>
    <dgm:pt modelId="{D9CDC4F4-FF1C-461C-9DF8-646941D1799F}" type="pres">
      <dgm:prSet presAssocID="{4CEE71E9-4FBB-4BA4-99E1-CF294FDC7174}" presName="node" presStyleLbl="node1" presStyleIdx="1" presStyleCnt="3">
        <dgm:presLayoutVars>
          <dgm:bulletEnabled val="1"/>
        </dgm:presLayoutVars>
      </dgm:prSet>
      <dgm:spPr/>
    </dgm:pt>
    <dgm:pt modelId="{AFC18D8E-DA72-4DFB-BC40-089C6841220D}" type="pres">
      <dgm:prSet presAssocID="{C6453EE9-6187-4234-9AB9-D5B121D69A50}" presName="sibTrans" presStyleCnt="0"/>
      <dgm:spPr/>
    </dgm:pt>
    <dgm:pt modelId="{E48B0FD5-19C0-4EEE-8045-155642FB436D}" type="pres">
      <dgm:prSet presAssocID="{46A55215-C048-405F-80CE-7A7FA564EBC3}" presName="node" presStyleLbl="node1" presStyleIdx="2" presStyleCnt="3">
        <dgm:presLayoutVars>
          <dgm:bulletEnabled val="1"/>
        </dgm:presLayoutVars>
      </dgm:prSet>
      <dgm:spPr/>
    </dgm:pt>
  </dgm:ptLst>
  <dgm:cxnLst>
    <dgm:cxn modelId="{501FE9F7-5EC3-46D4-BF7E-E8173FE545A5}" srcId="{AE44E7EF-39A7-4E83-9D90-ABFB67D8B127}" destId="{A59F081A-561E-43F9-83B8-3FFA131DB113}" srcOrd="0" destOrd="0" parTransId="{1EBCE604-58AB-43E6-BFC2-71B2112E4EEF}" sibTransId="{A370CA39-1851-4FDA-8A9F-8360BBD196C0}"/>
    <dgm:cxn modelId="{61011649-C7B1-43DD-AC84-F946686D3299}" srcId="{89CD5B1A-3DFA-4B5E-9DD7-BC9B274CB020}" destId="{4CEE71E9-4FBB-4BA4-99E1-CF294FDC7174}" srcOrd="1" destOrd="0" parTransId="{99AAED3E-5EA9-43FF-A6BD-DCE22A15F48E}" sibTransId="{C6453EE9-6187-4234-9AB9-D5B121D69A50}"/>
    <dgm:cxn modelId="{921EDB4E-DD3E-4C33-8018-FCAD6A50487D}" srcId="{46A55215-C048-405F-80CE-7A7FA564EBC3}" destId="{21B2F8A4-CFA9-4D81-A5A6-BB2533B47A77}" srcOrd="0" destOrd="0" parTransId="{0FC846A1-D3C9-48F6-B14B-B853D0813369}" sibTransId="{6E00D30F-664C-4834-8721-1BEEC94853DE}"/>
    <dgm:cxn modelId="{B930A574-066B-4C88-84C4-9DB55062F4ED}" type="presOf" srcId="{AE44E7EF-39A7-4E83-9D90-ABFB67D8B127}" destId="{22FBDC6D-ABB7-4212-A881-7DE9103EC2F8}" srcOrd="0" destOrd="0" presId="urn:microsoft.com/office/officeart/2005/8/layout/default"/>
    <dgm:cxn modelId="{F1E329DF-287D-463D-B49B-F8D5146ED487}" type="presOf" srcId="{4CEE71E9-4FBB-4BA4-99E1-CF294FDC7174}" destId="{D9CDC4F4-FF1C-461C-9DF8-646941D1799F}" srcOrd="0" destOrd="0" presId="urn:microsoft.com/office/officeart/2005/8/layout/default"/>
    <dgm:cxn modelId="{2AA29325-B6D6-433E-B943-F85221235884}" type="presOf" srcId="{46A55215-C048-405F-80CE-7A7FA564EBC3}" destId="{E48B0FD5-19C0-4EEE-8045-155642FB436D}" srcOrd="0" destOrd="0" presId="urn:microsoft.com/office/officeart/2005/8/layout/default"/>
    <dgm:cxn modelId="{195CB337-94D1-4399-BC68-F6989B3229B2}" type="presOf" srcId="{89CD5B1A-3DFA-4B5E-9DD7-BC9B274CB020}" destId="{D52D691B-F3BC-4476-958E-DE0487B231A4}" srcOrd="0" destOrd="0" presId="urn:microsoft.com/office/officeart/2005/8/layout/default"/>
    <dgm:cxn modelId="{754C2DF0-9C7F-4B39-8CE6-A1970D29C295}" type="presOf" srcId="{1893383B-1E3B-4140-8B2C-1E5604D41454}" destId="{D9CDC4F4-FF1C-461C-9DF8-646941D1799F}" srcOrd="0" destOrd="1" presId="urn:microsoft.com/office/officeart/2005/8/layout/default"/>
    <dgm:cxn modelId="{B58ED0BA-01C6-4FB4-A4F0-C772002E061D}" type="presOf" srcId="{21B2F8A4-CFA9-4D81-A5A6-BB2533B47A77}" destId="{E48B0FD5-19C0-4EEE-8045-155642FB436D}" srcOrd="0" destOrd="1" presId="urn:microsoft.com/office/officeart/2005/8/layout/default"/>
    <dgm:cxn modelId="{000C4D6F-900B-4DC1-B990-885C046C7E5C}" srcId="{89CD5B1A-3DFA-4B5E-9DD7-BC9B274CB020}" destId="{AE44E7EF-39A7-4E83-9D90-ABFB67D8B127}" srcOrd="0" destOrd="0" parTransId="{C5613B1F-8A28-4414-A49D-519A8C6FFC56}" sibTransId="{7B956EBE-8A7F-496D-A9FB-E80AF6A6325A}"/>
    <dgm:cxn modelId="{7D42F94F-ABCD-4A67-8485-94F18C49E977}" type="presOf" srcId="{A59F081A-561E-43F9-83B8-3FFA131DB113}" destId="{22FBDC6D-ABB7-4212-A881-7DE9103EC2F8}" srcOrd="0" destOrd="1" presId="urn:microsoft.com/office/officeart/2005/8/layout/default"/>
    <dgm:cxn modelId="{452BC184-F3C4-4803-B5AB-97ED32BA8FE3}" srcId="{4CEE71E9-4FBB-4BA4-99E1-CF294FDC7174}" destId="{1893383B-1E3B-4140-8B2C-1E5604D41454}" srcOrd="0" destOrd="0" parTransId="{9AAE370A-1AAC-4957-83D6-563B2314DDA8}" sibTransId="{9AEE3BB9-99ED-461D-8BD3-58D382592128}"/>
    <dgm:cxn modelId="{D0432781-4EB1-48FB-964E-46ACA92EB981}" srcId="{89CD5B1A-3DFA-4B5E-9DD7-BC9B274CB020}" destId="{46A55215-C048-405F-80CE-7A7FA564EBC3}" srcOrd="2" destOrd="0" parTransId="{8151DAF7-54B2-4422-8C2D-E20231D5D88B}" sibTransId="{002823B5-96FB-4D92-B831-8B549AC85F32}"/>
    <dgm:cxn modelId="{5A132FAC-33AF-41B5-9B66-7BA42D0126C1}" type="presParOf" srcId="{D52D691B-F3BC-4476-958E-DE0487B231A4}" destId="{22FBDC6D-ABB7-4212-A881-7DE9103EC2F8}" srcOrd="0" destOrd="0" presId="urn:microsoft.com/office/officeart/2005/8/layout/default"/>
    <dgm:cxn modelId="{B9A5123E-463B-4BD8-8821-29F1D4F5457D}" type="presParOf" srcId="{D52D691B-F3BC-4476-958E-DE0487B231A4}" destId="{5CDBA5FA-84CD-4061-869E-93992352EC9A}" srcOrd="1" destOrd="0" presId="urn:microsoft.com/office/officeart/2005/8/layout/default"/>
    <dgm:cxn modelId="{EE79F31D-D2E8-4786-B1C8-37E358B7EA0B}" type="presParOf" srcId="{D52D691B-F3BC-4476-958E-DE0487B231A4}" destId="{D9CDC4F4-FF1C-461C-9DF8-646941D1799F}" srcOrd="2" destOrd="0" presId="urn:microsoft.com/office/officeart/2005/8/layout/default"/>
    <dgm:cxn modelId="{46913D02-1198-4D98-B906-E797781C949F}" type="presParOf" srcId="{D52D691B-F3BC-4476-958E-DE0487B231A4}" destId="{AFC18D8E-DA72-4DFB-BC40-089C6841220D}" srcOrd="3" destOrd="0" presId="urn:microsoft.com/office/officeart/2005/8/layout/default"/>
    <dgm:cxn modelId="{E4AAB5D4-1A48-447F-822F-89B2A648BC1F}" type="presParOf" srcId="{D52D691B-F3BC-4476-958E-DE0487B231A4}" destId="{E48B0FD5-19C0-4EEE-8045-155642FB436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B5197E-748B-4264-AA70-4FE1E731B7A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a-DK"/>
        </a:p>
      </dgm:t>
    </dgm:pt>
    <dgm:pt modelId="{85E4DF99-5254-4095-9A60-B5F761B689DC}">
      <dgm:prSet phldrT="[Tekst]"/>
      <dgm:spPr/>
      <dgm:t>
        <a:bodyPr/>
        <a:lstStyle/>
        <a:p>
          <a:r>
            <a:rPr lang="en-US" dirty="0" smtClean="0"/>
            <a:t>Info and Relationships</a:t>
          </a:r>
          <a:endParaRPr lang="da-DK" dirty="0"/>
        </a:p>
      </dgm:t>
    </dgm:pt>
    <dgm:pt modelId="{8F12CFB1-E631-4063-88AA-6E24BD5D269F}" type="parTrans" cxnId="{ACF52CF5-1D9E-4F0D-8A8D-AF0C813DC74F}">
      <dgm:prSet/>
      <dgm:spPr/>
      <dgm:t>
        <a:bodyPr/>
        <a:lstStyle/>
        <a:p>
          <a:endParaRPr lang="da-DK"/>
        </a:p>
      </dgm:t>
    </dgm:pt>
    <dgm:pt modelId="{07EDEE6F-8608-4AAC-9DD8-000BEB262067}" type="sibTrans" cxnId="{ACF52CF5-1D9E-4F0D-8A8D-AF0C813DC74F}">
      <dgm:prSet/>
      <dgm:spPr/>
      <dgm:t>
        <a:bodyPr/>
        <a:lstStyle/>
        <a:p>
          <a:endParaRPr lang="da-DK"/>
        </a:p>
      </dgm:t>
    </dgm:pt>
    <dgm:pt modelId="{90CD17F9-246B-434D-BD75-61679112B456}">
      <dgm:prSet/>
      <dgm:spPr/>
      <dgm:t>
        <a:bodyPr/>
        <a:lstStyle/>
        <a:p>
          <a:r>
            <a:rPr lang="en-US" dirty="0" smtClean="0"/>
            <a:t>Information, structure, and relationships conveyed through presentation can be programmatically determined or are available in text. (Level A)</a:t>
          </a:r>
          <a:endParaRPr lang="en-US" dirty="0" smtClean="0"/>
        </a:p>
      </dgm:t>
    </dgm:pt>
    <dgm:pt modelId="{1A4E4556-FBFF-4C80-9ABB-37252EC8AF9E}" type="parTrans" cxnId="{74DF2D69-DB40-4AEB-B750-87F65FB8AA16}">
      <dgm:prSet/>
      <dgm:spPr/>
      <dgm:t>
        <a:bodyPr/>
        <a:lstStyle/>
        <a:p>
          <a:endParaRPr lang="da-DK"/>
        </a:p>
      </dgm:t>
    </dgm:pt>
    <dgm:pt modelId="{CF28A983-F518-4203-BF74-D278EA5C3FF7}" type="sibTrans" cxnId="{74DF2D69-DB40-4AEB-B750-87F65FB8AA16}">
      <dgm:prSet/>
      <dgm:spPr/>
      <dgm:t>
        <a:bodyPr/>
        <a:lstStyle/>
        <a:p>
          <a:endParaRPr lang="da-DK"/>
        </a:p>
      </dgm:t>
    </dgm:pt>
    <dgm:pt modelId="{1CB69A60-4BD7-4498-88DC-93D813B1DE77}">
      <dgm:prSet/>
      <dgm:spPr/>
      <dgm:t>
        <a:bodyPr/>
        <a:lstStyle/>
        <a:p>
          <a:r>
            <a:rPr lang="en-US" smtClean="0"/>
            <a:t>Meaningful Sequence</a:t>
          </a:r>
          <a:endParaRPr lang="en-US" dirty="0" smtClean="0"/>
        </a:p>
      </dgm:t>
    </dgm:pt>
    <dgm:pt modelId="{611CDEB3-C13F-4CF2-98BB-44C0039A78B6}" type="parTrans" cxnId="{FCBCA9E6-A318-4E97-8B0F-05A03A104BCB}">
      <dgm:prSet/>
      <dgm:spPr/>
      <dgm:t>
        <a:bodyPr/>
        <a:lstStyle/>
        <a:p>
          <a:endParaRPr lang="da-DK"/>
        </a:p>
      </dgm:t>
    </dgm:pt>
    <dgm:pt modelId="{080A557A-82E2-4CAE-8502-487CC61DC2D8}" type="sibTrans" cxnId="{FCBCA9E6-A318-4E97-8B0F-05A03A104BCB}">
      <dgm:prSet/>
      <dgm:spPr/>
      <dgm:t>
        <a:bodyPr/>
        <a:lstStyle/>
        <a:p>
          <a:endParaRPr lang="da-DK"/>
        </a:p>
      </dgm:t>
    </dgm:pt>
    <dgm:pt modelId="{9315F0D6-416F-447A-8118-B4E6F158F5BE}">
      <dgm:prSet/>
      <dgm:spPr/>
      <dgm:t>
        <a:bodyPr/>
        <a:lstStyle/>
        <a:p>
          <a:r>
            <a:rPr lang="en-US" dirty="0" smtClean="0"/>
            <a:t>When the sequence in which content is presented affects its meaning, a correct reading sequence can be programmatically determined.</a:t>
          </a:r>
          <a:br>
            <a:rPr lang="en-US" dirty="0" smtClean="0"/>
          </a:br>
          <a:r>
            <a:rPr lang="en-US" dirty="0" smtClean="0"/>
            <a:t>(Level A)</a:t>
          </a:r>
          <a:endParaRPr lang="en-US" dirty="0" smtClean="0"/>
        </a:p>
      </dgm:t>
    </dgm:pt>
    <dgm:pt modelId="{1C84AC63-39AA-4F60-B683-E63C7408CC7B}" type="parTrans" cxnId="{19804BD3-8CB9-4B08-9485-473933792D2B}">
      <dgm:prSet/>
      <dgm:spPr/>
      <dgm:t>
        <a:bodyPr/>
        <a:lstStyle/>
        <a:p>
          <a:endParaRPr lang="da-DK"/>
        </a:p>
      </dgm:t>
    </dgm:pt>
    <dgm:pt modelId="{46BC3A92-1F45-48DC-842A-B8BA407D79FF}" type="sibTrans" cxnId="{19804BD3-8CB9-4B08-9485-473933792D2B}">
      <dgm:prSet/>
      <dgm:spPr/>
      <dgm:t>
        <a:bodyPr/>
        <a:lstStyle/>
        <a:p>
          <a:endParaRPr lang="da-DK"/>
        </a:p>
      </dgm:t>
    </dgm:pt>
    <dgm:pt modelId="{2A37D7A0-1173-4AB6-92E9-F33191A63666}">
      <dgm:prSet/>
      <dgm:spPr/>
      <dgm:t>
        <a:bodyPr/>
        <a:lstStyle/>
        <a:p>
          <a:r>
            <a:rPr lang="en-US" smtClean="0"/>
            <a:t>Sensory Characteristics</a:t>
          </a:r>
          <a:endParaRPr lang="en-US" dirty="0" smtClean="0"/>
        </a:p>
      </dgm:t>
    </dgm:pt>
    <dgm:pt modelId="{01064218-D557-4FA0-8441-FB420EB2CB61}" type="parTrans" cxnId="{70D2DD2B-6215-42DA-AA0D-F6C3565C44F9}">
      <dgm:prSet/>
      <dgm:spPr/>
      <dgm:t>
        <a:bodyPr/>
        <a:lstStyle/>
        <a:p>
          <a:endParaRPr lang="da-DK"/>
        </a:p>
      </dgm:t>
    </dgm:pt>
    <dgm:pt modelId="{A0FE7F85-4B52-4E61-8F6F-D11DA320A2D5}" type="sibTrans" cxnId="{70D2DD2B-6215-42DA-AA0D-F6C3565C44F9}">
      <dgm:prSet/>
      <dgm:spPr/>
      <dgm:t>
        <a:bodyPr/>
        <a:lstStyle/>
        <a:p>
          <a:endParaRPr lang="da-DK"/>
        </a:p>
      </dgm:t>
    </dgm:pt>
    <dgm:pt modelId="{239332A4-B3D7-4A95-845D-B02270A81D0F}">
      <dgm:prSet/>
      <dgm:spPr/>
      <dgm:t>
        <a:bodyPr/>
        <a:lstStyle/>
        <a:p>
          <a:r>
            <a:rPr lang="en-US" smtClean="0"/>
            <a:t>Instructions provided for understanding and operating content do not rely solely on sensory characteristics of components such as shape, size, visual location, orientation, or sound. (Level A)</a:t>
          </a:r>
          <a:endParaRPr lang="en-US" dirty="0"/>
        </a:p>
      </dgm:t>
    </dgm:pt>
    <dgm:pt modelId="{F9223B9B-08B3-4AB3-8969-F1954764D6B7}" type="parTrans" cxnId="{9A54D157-D279-4D6E-AA36-6B19BBDCD455}">
      <dgm:prSet/>
      <dgm:spPr/>
      <dgm:t>
        <a:bodyPr/>
        <a:lstStyle/>
        <a:p>
          <a:endParaRPr lang="da-DK"/>
        </a:p>
      </dgm:t>
    </dgm:pt>
    <dgm:pt modelId="{0E2DFBD3-3719-4DD3-810D-95FCFE20183C}" type="sibTrans" cxnId="{9A54D157-D279-4D6E-AA36-6B19BBDCD455}">
      <dgm:prSet/>
      <dgm:spPr/>
      <dgm:t>
        <a:bodyPr/>
        <a:lstStyle/>
        <a:p>
          <a:endParaRPr lang="da-DK"/>
        </a:p>
      </dgm:t>
    </dgm:pt>
    <dgm:pt modelId="{8D2AD72E-8AD3-4068-A68C-4F0995037FAC}" type="pres">
      <dgm:prSet presAssocID="{86B5197E-748B-4264-AA70-4FE1E731B7AA}" presName="diagram" presStyleCnt="0">
        <dgm:presLayoutVars>
          <dgm:dir/>
          <dgm:resizeHandles val="exact"/>
        </dgm:presLayoutVars>
      </dgm:prSet>
      <dgm:spPr/>
    </dgm:pt>
    <dgm:pt modelId="{BE7D1B67-21D3-4B1B-BA5E-31CAC6FCA788}" type="pres">
      <dgm:prSet presAssocID="{85E4DF99-5254-4095-9A60-B5F761B689DC}" presName="node" presStyleLbl="node1" presStyleIdx="0" presStyleCnt="3">
        <dgm:presLayoutVars>
          <dgm:bulletEnabled val="1"/>
        </dgm:presLayoutVars>
      </dgm:prSet>
      <dgm:spPr/>
      <dgm:t>
        <a:bodyPr/>
        <a:lstStyle/>
        <a:p>
          <a:endParaRPr lang="da-DK"/>
        </a:p>
      </dgm:t>
    </dgm:pt>
    <dgm:pt modelId="{0A19610B-9E39-419A-A21A-D74AD7809799}" type="pres">
      <dgm:prSet presAssocID="{07EDEE6F-8608-4AAC-9DD8-000BEB262067}" presName="sibTrans" presStyleCnt="0"/>
      <dgm:spPr/>
    </dgm:pt>
    <dgm:pt modelId="{06A42109-18E8-46E9-B9EC-D3F6668E48DA}" type="pres">
      <dgm:prSet presAssocID="{1CB69A60-4BD7-4498-88DC-93D813B1DE77}" presName="node" presStyleLbl="node1" presStyleIdx="1" presStyleCnt="3">
        <dgm:presLayoutVars>
          <dgm:bulletEnabled val="1"/>
        </dgm:presLayoutVars>
      </dgm:prSet>
      <dgm:spPr/>
      <dgm:t>
        <a:bodyPr/>
        <a:lstStyle/>
        <a:p>
          <a:endParaRPr lang="da-DK"/>
        </a:p>
      </dgm:t>
    </dgm:pt>
    <dgm:pt modelId="{76A6554A-5153-4057-B096-575CB6C301FC}" type="pres">
      <dgm:prSet presAssocID="{080A557A-82E2-4CAE-8502-487CC61DC2D8}" presName="sibTrans" presStyleCnt="0"/>
      <dgm:spPr/>
    </dgm:pt>
    <dgm:pt modelId="{2DE0030B-6089-4E1E-AC82-2C4012D23558}" type="pres">
      <dgm:prSet presAssocID="{2A37D7A0-1173-4AB6-92E9-F33191A63666}" presName="node" presStyleLbl="node1" presStyleIdx="2" presStyleCnt="3">
        <dgm:presLayoutVars>
          <dgm:bulletEnabled val="1"/>
        </dgm:presLayoutVars>
      </dgm:prSet>
      <dgm:spPr/>
    </dgm:pt>
  </dgm:ptLst>
  <dgm:cxnLst>
    <dgm:cxn modelId="{E2C73500-D7E1-42ED-9920-B3BFA9C5A46B}" type="presOf" srcId="{239332A4-B3D7-4A95-845D-B02270A81D0F}" destId="{2DE0030B-6089-4E1E-AC82-2C4012D23558}" srcOrd="0" destOrd="1" presId="urn:microsoft.com/office/officeart/2005/8/layout/default"/>
    <dgm:cxn modelId="{E4F85115-EABD-4300-8885-9CC426755EE6}" type="presOf" srcId="{9315F0D6-416F-447A-8118-B4E6F158F5BE}" destId="{06A42109-18E8-46E9-B9EC-D3F6668E48DA}" srcOrd="0" destOrd="1" presId="urn:microsoft.com/office/officeart/2005/8/layout/default"/>
    <dgm:cxn modelId="{ACF52CF5-1D9E-4F0D-8A8D-AF0C813DC74F}" srcId="{86B5197E-748B-4264-AA70-4FE1E731B7AA}" destId="{85E4DF99-5254-4095-9A60-B5F761B689DC}" srcOrd="0" destOrd="0" parTransId="{8F12CFB1-E631-4063-88AA-6E24BD5D269F}" sibTransId="{07EDEE6F-8608-4AAC-9DD8-000BEB262067}"/>
    <dgm:cxn modelId="{37083D3C-9A0A-4608-93A3-9C33A98E37F5}" type="presOf" srcId="{90CD17F9-246B-434D-BD75-61679112B456}" destId="{BE7D1B67-21D3-4B1B-BA5E-31CAC6FCA788}" srcOrd="0" destOrd="1" presId="urn:microsoft.com/office/officeart/2005/8/layout/default"/>
    <dgm:cxn modelId="{70D2DD2B-6215-42DA-AA0D-F6C3565C44F9}" srcId="{86B5197E-748B-4264-AA70-4FE1E731B7AA}" destId="{2A37D7A0-1173-4AB6-92E9-F33191A63666}" srcOrd="2" destOrd="0" parTransId="{01064218-D557-4FA0-8441-FB420EB2CB61}" sibTransId="{A0FE7F85-4B52-4E61-8F6F-D11DA320A2D5}"/>
    <dgm:cxn modelId="{19804BD3-8CB9-4B08-9485-473933792D2B}" srcId="{1CB69A60-4BD7-4498-88DC-93D813B1DE77}" destId="{9315F0D6-416F-447A-8118-B4E6F158F5BE}" srcOrd="0" destOrd="0" parTransId="{1C84AC63-39AA-4F60-B683-E63C7408CC7B}" sibTransId="{46BC3A92-1F45-48DC-842A-B8BA407D79FF}"/>
    <dgm:cxn modelId="{FCBCA9E6-A318-4E97-8B0F-05A03A104BCB}" srcId="{86B5197E-748B-4264-AA70-4FE1E731B7AA}" destId="{1CB69A60-4BD7-4498-88DC-93D813B1DE77}" srcOrd="1" destOrd="0" parTransId="{611CDEB3-C13F-4CF2-98BB-44C0039A78B6}" sibTransId="{080A557A-82E2-4CAE-8502-487CC61DC2D8}"/>
    <dgm:cxn modelId="{3853DACE-C5DB-451E-8E25-F717ABC23A5D}" type="presOf" srcId="{2A37D7A0-1173-4AB6-92E9-F33191A63666}" destId="{2DE0030B-6089-4E1E-AC82-2C4012D23558}" srcOrd="0" destOrd="0" presId="urn:microsoft.com/office/officeart/2005/8/layout/default"/>
    <dgm:cxn modelId="{F4F28297-794B-4DB5-9F5D-AEF7D94DBC28}" type="presOf" srcId="{85E4DF99-5254-4095-9A60-B5F761B689DC}" destId="{BE7D1B67-21D3-4B1B-BA5E-31CAC6FCA788}" srcOrd="0" destOrd="0" presId="urn:microsoft.com/office/officeart/2005/8/layout/default"/>
    <dgm:cxn modelId="{9A54D157-D279-4D6E-AA36-6B19BBDCD455}" srcId="{2A37D7A0-1173-4AB6-92E9-F33191A63666}" destId="{239332A4-B3D7-4A95-845D-B02270A81D0F}" srcOrd="0" destOrd="0" parTransId="{F9223B9B-08B3-4AB3-8969-F1954764D6B7}" sibTransId="{0E2DFBD3-3719-4DD3-810D-95FCFE20183C}"/>
    <dgm:cxn modelId="{B70FD716-0B30-4122-8BA3-A585E6D88824}" type="presOf" srcId="{1CB69A60-4BD7-4498-88DC-93D813B1DE77}" destId="{06A42109-18E8-46E9-B9EC-D3F6668E48DA}" srcOrd="0" destOrd="0" presId="urn:microsoft.com/office/officeart/2005/8/layout/default"/>
    <dgm:cxn modelId="{74DF2D69-DB40-4AEB-B750-87F65FB8AA16}" srcId="{85E4DF99-5254-4095-9A60-B5F761B689DC}" destId="{90CD17F9-246B-434D-BD75-61679112B456}" srcOrd="0" destOrd="0" parTransId="{1A4E4556-FBFF-4C80-9ABB-37252EC8AF9E}" sibTransId="{CF28A983-F518-4203-BF74-D278EA5C3FF7}"/>
    <dgm:cxn modelId="{BC1F0327-5B3F-4995-8856-7E76D86C4245}" type="presOf" srcId="{86B5197E-748B-4264-AA70-4FE1E731B7AA}" destId="{8D2AD72E-8AD3-4068-A68C-4F0995037FAC}" srcOrd="0" destOrd="0" presId="urn:microsoft.com/office/officeart/2005/8/layout/default"/>
    <dgm:cxn modelId="{FA991BA9-D719-4336-BA8A-5080030BEC82}" type="presParOf" srcId="{8D2AD72E-8AD3-4068-A68C-4F0995037FAC}" destId="{BE7D1B67-21D3-4B1B-BA5E-31CAC6FCA788}" srcOrd="0" destOrd="0" presId="urn:microsoft.com/office/officeart/2005/8/layout/default"/>
    <dgm:cxn modelId="{AFECCAA0-775F-4C05-9A37-9A1818E6938B}" type="presParOf" srcId="{8D2AD72E-8AD3-4068-A68C-4F0995037FAC}" destId="{0A19610B-9E39-419A-A21A-D74AD7809799}" srcOrd="1" destOrd="0" presId="urn:microsoft.com/office/officeart/2005/8/layout/default"/>
    <dgm:cxn modelId="{3FD2AC18-40BB-4D0B-96FF-A82F32D1C32C}" type="presParOf" srcId="{8D2AD72E-8AD3-4068-A68C-4F0995037FAC}" destId="{06A42109-18E8-46E9-B9EC-D3F6668E48DA}" srcOrd="2" destOrd="0" presId="urn:microsoft.com/office/officeart/2005/8/layout/default"/>
    <dgm:cxn modelId="{2B08B6A8-7413-459F-9214-6BCD85B14FEA}" type="presParOf" srcId="{8D2AD72E-8AD3-4068-A68C-4F0995037FAC}" destId="{76A6554A-5153-4057-B096-575CB6C301FC}" srcOrd="3" destOrd="0" presId="urn:microsoft.com/office/officeart/2005/8/layout/default"/>
    <dgm:cxn modelId="{FD210B67-8361-4ADE-9F3C-F6572E3CA138}" type="presParOf" srcId="{8D2AD72E-8AD3-4068-A68C-4F0995037FAC}" destId="{2DE0030B-6089-4E1E-AC82-2C4012D2355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EF1F2B-009C-4BB1-AE09-BE48B67CF3E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a-DK"/>
        </a:p>
      </dgm:t>
    </dgm:pt>
    <dgm:pt modelId="{CDD01478-F54C-4D31-B29D-4ECB2226089F}">
      <dgm:prSet phldrT="[Tekst]"/>
      <dgm:spPr/>
      <dgm:t>
        <a:bodyPr/>
        <a:lstStyle/>
        <a:p>
          <a:r>
            <a:rPr lang="en-US" smtClean="0"/>
            <a:t>Use of Color</a:t>
          </a:r>
          <a:endParaRPr lang="da-DK"/>
        </a:p>
      </dgm:t>
    </dgm:pt>
    <dgm:pt modelId="{5FB6F7D4-AF51-429B-8F1C-0EB552B33ECE}" type="parTrans" cxnId="{08776773-317A-4328-B60B-14759D9A3802}">
      <dgm:prSet/>
      <dgm:spPr/>
      <dgm:t>
        <a:bodyPr/>
        <a:lstStyle/>
        <a:p>
          <a:endParaRPr lang="da-DK"/>
        </a:p>
      </dgm:t>
    </dgm:pt>
    <dgm:pt modelId="{2276EB70-E619-444F-B5E2-CD88AACF0F1D}" type="sibTrans" cxnId="{08776773-317A-4328-B60B-14759D9A3802}">
      <dgm:prSet/>
      <dgm:spPr/>
      <dgm:t>
        <a:bodyPr/>
        <a:lstStyle/>
        <a:p>
          <a:endParaRPr lang="da-DK"/>
        </a:p>
      </dgm:t>
    </dgm:pt>
    <dgm:pt modelId="{CCF549B7-9BFC-42C3-941E-5EC728CF03BE}">
      <dgm:prSet/>
      <dgm:spPr/>
      <dgm:t>
        <a:bodyPr/>
        <a:lstStyle/>
        <a:p>
          <a:r>
            <a:rPr lang="en-US" dirty="0" smtClean="0"/>
            <a:t>Color is not used as the only visual means of conveying information, indicating an action, prompting a response, or distinguishing a visual element. (Level A)</a:t>
          </a:r>
        </a:p>
      </dgm:t>
    </dgm:pt>
    <dgm:pt modelId="{2FDC2A2C-001F-434C-B50B-4DA9E7DFCF2C}" type="parTrans" cxnId="{8AD2E8DB-4955-4EF5-8321-43AA80ECDC39}">
      <dgm:prSet/>
      <dgm:spPr/>
      <dgm:t>
        <a:bodyPr/>
        <a:lstStyle/>
        <a:p>
          <a:endParaRPr lang="da-DK"/>
        </a:p>
      </dgm:t>
    </dgm:pt>
    <dgm:pt modelId="{F89425AA-7447-4C92-9FFD-3F08DEAF9E29}" type="sibTrans" cxnId="{8AD2E8DB-4955-4EF5-8321-43AA80ECDC39}">
      <dgm:prSet/>
      <dgm:spPr/>
      <dgm:t>
        <a:bodyPr/>
        <a:lstStyle/>
        <a:p>
          <a:endParaRPr lang="da-DK"/>
        </a:p>
      </dgm:t>
    </dgm:pt>
    <dgm:pt modelId="{12CA07D8-F385-48FF-AB40-0754088D86EF}">
      <dgm:prSet/>
      <dgm:spPr/>
      <dgm:t>
        <a:bodyPr/>
        <a:lstStyle/>
        <a:p>
          <a:r>
            <a:rPr lang="en-US" smtClean="0"/>
            <a:t>Audio Control</a:t>
          </a:r>
          <a:endParaRPr lang="en-US" dirty="0" smtClean="0"/>
        </a:p>
      </dgm:t>
    </dgm:pt>
    <dgm:pt modelId="{0A179C85-DB10-48F5-AFE7-47222EE91C7B}" type="parTrans" cxnId="{6495ED01-CB5E-4CAE-89C9-2EC321E966A6}">
      <dgm:prSet/>
      <dgm:spPr/>
      <dgm:t>
        <a:bodyPr/>
        <a:lstStyle/>
        <a:p>
          <a:endParaRPr lang="da-DK"/>
        </a:p>
      </dgm:t>
    </dgm:pt>
    <dgm:pt modelId="{E5694661-95A4-4E3D-87C3-96B92F0DEABD}" type="sibTrans" cxnId="{6495ED01-CB5E-4CAE-89C9-2EC321E966A6}">
      <dgm:prSet/>
      <dgm:spPr/>
      <dgm:t>
        <a:bodyPr/>
        <a:lstStyle/>
        <a:p>
          <a:endParaRPr lang="da-DK"/>
        </a:p>
      </dgm:t>
    </dgm:pt>
    <dgm:pt modelId="{B37B4DA0-B639-4F25-9E1B-0B19B705545F}">
      <dgm:prSet/>
      <dgm:spPr/>
      <dgm:t>
        <a:bodyPr/>
        <a:lstStyle/>
        <a:p>
          <a:r>
            <a:rPr lang="en-US" smtClean="0"/>
            <a:t>If any audio on a Web page plays automatically for more than 3 seconds, either a mechanism is available to pause or stop the audio, or a mechanism is available to control audio volume independently from the overall system volume level. (Level A)</a:t>
          </a:r>
          <a:endParaRPr lang="en-US" dirty="0"/>
        </a:p>
      </dgm:t>
    </dgm:pt>
    <dgm:pt modelId="{0E0600DF-E6DA-4510-8671-B0550B763496}" type="parTrans" cxnId="{9AC1D1DE-A994-4174-833F-C8C775C0CD49}">
      <dgm:prSet/>
      <dgm:spPr/>
      <dgm:t>
        <a:bodyPr/>
        <a:lstStyle/>
        <a:p>
          <a:endParaRPr lang="da-DK"/>
        </a:p>
      </dgm:t>
    </dgm:pt>
    <dgm:pt modelId="{9D0AD3C3-27C5-4508-98A2-9CDFCAA1F472}" type="sibTrans" cxnId="{9AC1D1DE-A994-4174-833F-C8C775C0CD49}">
      <dgm:prSet/>
      <dgm:spPr/>
      <dgm:t>
        <a:bodyPr/>
        <a:lstStyle/>
        <a:p>
          <a:endParaRPr lang="da-DK"/>
        </a:p>
      </dgm:t>
    </dgm:pt>
    <dgm:pt modelId="{56667545-59E1-4BFA-ABC7-3F63F4915829}" type="pres">
      <dgm:prSet presAssocID="{BEEF1F2B-009C-4BB1-AE09-BE48B67CF3E4}" presName="diagram" presStyleCnt="0">
        <dgm:presLayoutVars>
          <dgm:dir/>
          <dgm:resizeHandles val="exact"/>
        </dgm:presLayoutVars>
      </dgm:prSet>
      <dgm:spPr/>
    </dgm:pt>
    <dgm:pt modelId="{F222CEB5-BFED-4831-B049-55B59D3E5CE0}" type="pres">
      <dgm:prSet presAssocID="{CDD01478-F54C-4D31-B29D-4ECB2226089F}" presName="node" presStyleLbl="node1" presStyleIdx="0" presStyleCnt="2">
        <dgm:presLayoutVars>
          <dgm:bulletEnabled val="1"/>
        </dgm:presLayoutVars>
      </dgm:prSet>
      <dgm:spPr/>
      <dgm:t>
        <a:bodyPr/>
        <a:lstStyle/>
        <a:p>
          <a:endParaRPr lang="da-DK"/>
        </a:p>
      </dgm:t>
    </dgm:pt>
    <dgm:pt modelId="{A2BD634D-F717-481D-9F6F-30FFAE049180}" type="pres">
      <dgm:prSet presAssocID="{2276EB70-E619-444F-B5E2-CD88AACF0F1D}" presName="sibTrans" presStyleCnt="0"/>
      <dgm:spPr/>
    </dgm:pt>
    <dgm:pt modelId="{7F89DC44-CA90-469E-80B0-2ED79AE6B82F}" type="pres">
      <dgm:prSet presAssocID="{12CA07D8-F385-48FF-AB40-0754088D86EF}" presName="node" presStyleLbl="node1" presStyleIdx="1" presStyleCnt="2">
        <dgm:presLayoutVars>
          <dgm:bulletEnabled val="1"/>
        </dgm:presLayoutVars>
      </dgm:prSet>
      <dgm:spPr/>
    </dgm:pt>
  </dgm:ptLst>
  <dgm:cxnLst>
    <dgm:cxn modelId="{4F1740E1-1096-4508-8897-212C5491F2A5}" type="presOf" srcId="{CCF549B7-9BFC-42C3-941E-5EC728CF03BE}" destId="{F222CEB5-BFED-4831-B049-55B59D3E5CE0}" srcOrd="0" destOrd="1" presId="urn:microsoft.com/office/officeart/2005/8/layout/default"/>
    <dgm:cxn modelId="{ED2AC254-C558-4E6A-B302-C5DE21834588}" type="presOf" srcId="{CDD01478-F54C-4D31-B29D-4ECB2226089F}" destId="{F222CEB5-BFED-4831-B049-55B59D3E5CE0}" srcOrd="0" destOrd="0" presId="urn:microsoft.com/office/officeart/2005/8/layout/default"/>
    <dgm:cxn modelId="{9AC1D1DE-A994-4174-833F-C8C775C0CD49}" srcId="{12CA07D8-F385-48FF-AB40-0754088D86EF}" destId="{B37B4DA0-B639-4F25-9E1B-0B19B705545F}" srcOrd="0" destOrd="0" parTransId="{0E0600DF-E6DA-4510-8671-B0550B763496}" sibTransId="{9D0AD3C3-27C5-4508-98A2-9CDFCAA1F472}"/>
    <dgm:cxn modelId="{08776773-317A-4328-B60B-14759D9A3802}" srcId="{BEEF1F2B-009C-4BB1-AE09-BE48B67CF3E4}" destId="{CDD01478-F54C-4D31-B29D-4ECB2226089F}" srcOrd="0" destOrd="0" parTransId="{5FB6F7D4-AF51-429B-8F1C-0EB552B33ECE}" sibTransId="{2276EB70-E619-444F-B5E2-CD88AACF0F1D}"/>
    <dgm:cxn modelId="{6468FC0A-1894-4B6F-8502-F728E3AF19DC}" type="presOf" srcId="{BEEF1F2B-009C-4BB1-AE09-BE48B67CF3E4}" destId="{56667545-59E1-4BFA-ABC7-3F63F4915829}" srcOrd="0" destOrd="0" presId="urn:microsoft.com/office/officeart/2005/8/layout/default"/>
    <dgm:cxn modelId="{6495ED01-CB5E-4CAE-89C9-2EC321E966A6}" srcId="{BEEF1F2B-009C-4BB1-AE09-BE48B67CF3E4}" destId="{12CA07D8-F385-48FF-AB40-0754088D86EF}" srcOrd="1" destOrd="0" parTransId="{0A179C85-DB10-48F5-AFE7-47222EE91C7B}" sibTransId="{E5694661-95A4-4E3D-87C3-96B92F0DEABD}"/>
    <dgm:cxn modelId="{1E540527-1B85-4D37-B852-A3CD2C38C23A}" type="presOf" srcId="{B37B4DA0-B639-4F25-9E1B-0B19B705545F}" destId="{7F89DC44-CA90-469E-80B0-2ED79AE6B82F}" srcOrd="0" destOrd="1" presId="urn:microsoft.com/office/officeart/2005/8/layout/default"/>
    <dgm:cxn modelId="{8AD2E8DB-4955-4EF5-8321-43AA80ECDC39}" srcId="{CDD01478-F54C-4D31-B29D-4ECB2226089F}" destId="{CCF549B7-9BFC-42C3-941E-5EC728CF03BE}" srcOrd="0" destOrd="0" parTransId="{2FDC2A2C-001F-434C-B50B-4DA9E7DFCF2C}" sibTransId="{F89425AA-7447-4C92-9FFD-3F08DEAF9E29}"/>
    <dgm:cxn modelId="{37D8BA4E-92C8-4CED-B042-51EE834CA0E2}" type="presOf" srcId="{12CA07D8-F385-48FF-AB40-0754088D86EF}" destId="{7F89DC44-CA90-469E-80B0-2ED79AE6B82F}" srcOrd="0" destOrd="0" presId="urn:microsoft.com/office/officeart/2005/8/layout/default"/>
    <dgm:cxn modelId="{C32BB4D4-D8CF-4FCB-A6C3-11E6C5186A15}" type="presParOf" srcId="{56667545-59E1-4BFA-ABC7-3F63F4915829}" destId="{F222CEB5-BFED-4831-B049-55B59D3E5CE0}" srcOrd="0" destOrd="0" presId="urn:microsoft.com/office/officeart/2005/8/layout/default"/>
    <dgm:cxn modelId="{FA68A7FB-916A-42EE-BEDF-8491BEB14ADF}" type="presParOf" srcId="{56667545-59E1-4BFA-ABC7-3F63F4915829}" destId="{A2BD634D-F717-481D-9F6F-30FFAE049180}" srcOrd="1" destOrd="0" presId="urn:microsoft.com/office/officeart/2005/8/layout/default"/>
    <dgm:cxn modelId="{9E47565B-0E7C-4F2F-9BDB-79EF8903B90A}" type="presParOf" srcId="{56667545-59E1-4BFA-ABC7-3F63F4915829}" destId="{7F89DC44-CA90-469E-80B0-2ED79AE6B82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BDC6D-ABB7-4212-A881-7DE9103EC2F8}">
      <dsp:nvSpPr>
        <dsp:cNvPr id="0" name=""/>
        <dsp:cNvSpPr/>
      </dsp:nvSpPr>
      <dsp:spPr>
        <a:xfrm>
          <a:off x="613" y="234422"/>
          <a:ext cx="2394272" cy="1436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Level A:</a:t>
          </a:r>
          <a:endParaRPr lang="da-DK" sz="1500" kern="1200" dirty="0"/>
        </a:p>
        <a:p>
          <a:pPr marL="114300" lvl="1" indent="-114300" algn="l" defTabSz="533400">
            <a:lnSpc>
              <a:spcPct val="90000"/>
            </a:lnSpc>
            <a:spcBef>
              <a:spcPct val="0"/>
            </a:spcBef>
            <a:spcAft>
              <a:spcPct val="15000"/>
            </a:spcAft>
            <a:buChar char="••"/>
          </a:pPr>
          <a:r>
            <a:rPr lang="en-US" sz="1200" kern="1200" dirty="0" smtClean="0"/>
            <a:t>For Level A conformance (the minimum level of conformance), the Web page satisfies all the Level A Success Criteria, or a conforming alternate version is provided.</a:t>
          </a:r>
          <a:endParaRPr lang="en-US" sz="1200" kern="1200" dirty="0" smtClean="0"/>
        </a:p>
      </dsp:txBody>
      <dsp:txXfrm>
        <a:off x="613" y="234422"/>
        <a:ext cx="2394272" cy="1436563"/>
      </dsp:txXfrm>
    </dsp:sp>
    <dsp:sp modelId="{D9CDC4F4-FF1C-461C-9DF8-646941D1799F}">
      <dsp:nvSpPr>
        <dsp:cNvPr id="0" name=""/>
        <dsp:cNvSpPr/>
      </dsp:nvSpPr>
      <dsp:spPr>
        <a:xfrm>
          <a:off x="2634313" y="234422"/>
          <a:ext cx="2394272" cy="1436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Level AA:</a:t>
          </a:r>
          <a:endParaRPr lang="en-US" sz="1500" kern="1200" dirty="0" smtClean="0"/>
        </a:p>
        <a:p>
          <a:pPr marL="114300" lvl="1" indent="-114300" algn="l" defTabSz="533400">
            <a:lnSpc>
              <a:spcPct val="90000"/>
            </a:lnSpc>
            <a:spcBef>
              <a:spcPct val="0"/>
            </a:spcBef>
            <a:spcAft>
              <a:spcPct val="15000"/>
            </a:spcAft>
            <a:buChar char="••"/>
          </a:pPr>
          <a:r>
            <a:rPr lang="en-US" sz="1200" kern="1200" dirty="0" smtClean="0"/>
            <a:t>For Level AA conformance, the Web page satisfies all the Level A and Level AA Success Criteria, or a Level AA conforming alternate version is provided.</a:t>
          </a:r>
          <a:endParaRPr lang="en-US" sz="1200" kern="1200" dirty="0" smtClean="0"/>
        </a:p>
      </dsp:txBody>
      <dsp:txXfrm>
        <a:off x="2634313" y="234422"/>
        <a:ext cx="2394272" cy="1436563"/>
      </dsp:txXfrm>
    </dsp:sp>
    <dsp:sp modelId="{E48B0FD5-19C0-4EEE-8045-155642FB436D}">
      <dsp:nvSpPr>
        <dsp:cNvPr id="0" name=""/>
        <dsp:cNvSpPr/>
      </dsp:nvSpPr>
      <dsp:spPr>
        <a:xfrm>
          <a:off x="1317463" y="1910413"/>
          <a:ext cx="2394272" cy="1436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smtClean="0"/>
            <a:t>Level AAA:</a:t>
          </a:r>
          <a:endParaRPr lang="en-US" sz="1500" kern="1200" dirty="0" smtClean="0"/>
        </a:p>
        <a:p>
          <a:pPr marL="114300" lvl="1" indent="-114300" algn="l" defTabSz="533400">
            <a:lnSpc>
              <a:spcPct val="90000"/>
            </a:lnSpc>
            <a:spcBef>
              <a:spcPct val="0"/>
            </a:spcBef>
            <a:spcAft>
              <a:spcPct val="15000"/>
            </a:spcAft>
            <a:buChar char="••"/>
          </a:pPr>
          <a:r>
            <a:rPr lang="en-US" sz="1200" kern="1200" smtClean="0"/>
            <a:t>For Level AAA conformance, the Web page satisfies all the Level A, Level AA and Level AAA Success Criteria, or a Level AAA conforming alternate version is provided.</a:t>
          </a:r>
          <a:endParaRPr lang="en-US" sz="1200" kern="1200" dirty="0" smtClean="0"/>
        </a:p>
      </dsp:txBody>
      <dsp:txXfrm>
        <a:off x="1317463" y="1910413"/>
        <a:ext cx="2394272" cy="1436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D1B67-21D3-4B1B-BA5E-31CAC6FCA788}">
      <dsp:nvSpPr>
        <dsp:cNvPr id="0" name=""/>
        <dsp:cNvSpPr/>
      </dsp:nvSpPr>
      <dsp:spPr>
        <a:xfrm>
          <a:off x="716" y="146493"/>
          <a:ext cx="2793317" cy="16759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Info and Relationships</a:t>
          </a:r>
          <a:endParaRPr lang="da-DK" sz="1700" kern="1200" dirty="0"/>
        </a:p>
        <a:p>
          <a:pPr marL="114300" lvl="1" indent="-114300" algn="l" defTabSz="577850">
            <a:lnSpc>
              <a:spcPct val="90000"/>
            </a:lnSpc>
            <a:spcBef>
              <a:spcPct val="0"/>
            </a:spcBef>
            <a:spcAft>
              <a:spcPct val="15000"/>
            </a:spcAft>
            <a:buChar char="••"/>
          </a:pPr>
          <a:r>
            <a:rPr lang="en-US" sz="1300" kern="1200" dirty="0" smtClean="0"/>
            <a:t>Information, structure, and relationships conveyed through presentation can be programmatically determined or are available in text. (Level A)</a:t>
          </a:r>
          <a:endParaRPr lang="en-US" sz="1300" kern="1200" dirty="0" smtClean="0"/>
        </a:p>
      </dsp:txBody>
      <dsp:txXfrm>
        <a:off x="716" y="146493"/>
        <a:ext cx="2793317" cy="1675990"/>
      </dsp:txXfrm>
    </dsp:sp>
    <dsp:sp modelId="{06A42109-18E8-46E9-B9EC-D3F6668E48DA}">
      <dsp:nvSpPr>
        <dsp:cNvPr id="0" name=""/>
        <dsp:cNvSpPr/>
      </dsp:nvSpPr>
      <dsp:spPr>
        <a:xfrm>
          <a:off x="3073365" y="146493"/>
          <a:ext cx="2793317" cy="16759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smtClean="0"/>
            <a:t>Meaningful Sequence</a:t>
          </a:r>
          <a:endParaRPr lang="en-US" sz="1700" kern="1200" dirty="0" smtClean="0"/>
        </a:p>
        <a:p>
          <a:pPr marL="114300" lvl="1" indent="-114300" algn="l" defTabSz="577850">
            <a:lnSpc>
              <a:spcPct val="90000"/>
            </a:lnSpc>
            <a:spcBef>
              <a:spcPct val="0"/>
            </a:spcBef>
            <a:spcAft>
              <a:spcPct val="15000"/>
            </a:spcAft>
            <a:buChar char="••"/>
          </a:pPr>
          <a:r>
            <a:rPr lang="en-US" sz="1300" kern="1200" dirty="0" smtClean="0"/>
            <a:t>When the sequence in which content is presented affects its meaning, a correct reading sequence can be programmatically determined.</a:t>
          </a:r>
          <a:br>
            <a:rPr lang="en-US" sz="1300" kern="1200" dirty="0" smtClean="0"/>
          </a:br>
          <a:r>
            <a:rPr lang="en-US" sz="1300" kern="1200" dirty="0" smtClean="0"/>
            <a:t>(Level A)</a:t>
          </a:r>
          <a:endParaRPr lang="en-US" sz="1300" kern="1200" dirty="0" smtClean="0"/>
        </a:p>
      </dsp:txBody>
      <dsp:txXfrm>
        <a:off x="3073365" y="146493"/>
        <a:ext cx="2793317" cy="1675990"/>
      </dsp:txXfrm>
    </dsp:sp>
    <dsp:sp modelId="{2DE0030B-6089-4E1E-AC82-2C4012D23558}">
      <dsp:nvSpPr>
        <dsp:cNvPr id="0" name=""/>
        <dsp:cNvSpPr/>
      </dsp:nvSpPr>
      <dsp:spPr>
        <a:xfrm>
          <a:off x="1537041" y="2101815"/>
          <a:ext cx="2793317" cy="16759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smtClean="0"/>
            <a:t>Sensory Characteristics</a:t>
          </a:r>
          <a:endParaRPr lang="en-US" sz="1700" kern="1200" dirty="0" smtClean="0"/>
        </a:p>
        <a:p>
          <a:pPr marL="114300" lvl="1" indent="-114300" algn="l" defTabSz="577850">
            <a:lnSpc>
              <a:spcPct val="90000"/>
            </a:lnSpc>
            <a:spcBef>
              <a:spcPct val="0"/>
            </a:spcBef>
            <a:spcAft>
              <a:spcPct val="15000"/>
            </a:spcAft>
            <a:buChar char="••"/>
          </a:pPr>
          <a:r>
            <a:rPr lang="en-US" sz="1300" kern="1200" smtClean="0"/>
            <a:t>Instructions provided for understanding and operating content do not rely solely on sensory characteristics of components such as shape, size, visual location, orientation, or sound. (Level A)</a:t>
          </a:r>
          <a:endParaRPr lang="en-US" sz="1300" kern="1200" dirty="0"/>
        </a:p>
      </dsp:txBody>
      <dsp:txXfrm>
        <a:off x="1537041" y="2101815"/>
        <a:ext cx="2793317" cy="1675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2CEB5-BFED-4831-B049-55B59D3E5CE0}">
      <dsp:nvSpPr>
        <dsp:cNvPr id="0" name=""/>
        <dsp:cNvSpPr/>
      </dsp:nvSpPr>
      <dsp:spPr>
        <a:xfrm>
          <a:off x="114597" y="1656"/>
          <a:ext cx="3123604" cy="1874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Use of Color</a:t>
          </a:r>
          <a:endParaRPr lang="da-DK" sz="1800" kern="1200"/>
        </a:p>
        <a:p>
          <a:pPr marL="114300" lvl="1" indent="-114300" algn="l" defTabSz="622300">
            <a:lnSpc>
              <a:spcPct val="90000"/>
            </a:lnSpc>
            <a:spcBef>
              <a:spcPct val="0"/>
            </a:spcBef>
            <a:spcAft>
              <a:spcPct val="15000"/>
            </a:spcAft>
            <a:buChar char="••"/>
          </a:pPr>
          <a:r>
            <a:rPr lang="en-US" sz="1400" kern="1200" dirty="0" smtClean="0"/>
            <a:t>Color is not used as the only visual means of conveying information, indicating an action, prompting a response, or distinguishing a visual element. (Level A)</a:t>
          </a:r>
        </a:p>
      </dsp:txBody>
      <dsp:txXfrm>
        <a:off x="114597" y="1656"/>
        <a:ext cx="3123604" cy="1874162"/>
      </dsp:txXfrm>
    </dsp:sp>
    <dsp:sp modelId="{7F89DC44-CA90-469E-80B0-2ED79AE6B82F}">
      <dsp:nvSpPr>
        <dsp:cNvPr id="0" name=""/>
        <dsp:cNvSpPr/>
      </dsp:nvSpPr>
      <dsp:spPr>
        <a:xfrm>
          <a:off x="114597" y="2188180"/>
          <a:ext cx="3123604" cy="1874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Audio Control</a:t>
          </a:r>
          <a:endParaRPr lang="en-US" sz="1800" kern="1200" dirty="0" smtClean="0"/>
        </a:p>
        <a:p>
          <a:pPr marL="114300" lvl="1" indent="-114300" algn="l" defTabSz="622300">
            <a:lnSpc>
              <a:spcPct val="90000"/>
            </a:lnSpc>
            <a:spcBef>
              <a:spcPct val="0"/>
            </a:spcBef>
            <a:spcAft>
              <a:spcPct val="15000"/>
            </a:spcAft>
            <a:buChar char="••"/>
          </a:pPr>
          <a:r>
            <a:rPr lang="en-US" sz="1400" kern="1200" smtClean="0"/>
            <a:t>If any audio on a Web page plays automatically for more than 3 seconds, either a mechanism is available to pause or stop the audio, or a mechanism is available to control audio volume independently from the overall system volume level. (Level A)</a:t>
          </a:r>
          <a:endParaRPr lang="en-US" sz="1400" kern="1200" dirty="0"/>
        </a:p>
      </dsp:txBody>
      <dsp:txXfrm>
        <a:off x="114597" y="2188180"/>
        <a:ext cx="3123604" cy="18741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064F38-831B-49C4-830F-437EC12634A7}" type="datetimeFigureOut">
              <a:rPr lang="en-US" smtClean="0"/>
              <a:t>11/18/2014</a:t>
            </a:fld>
            <a:endParaRPr lang="en-US"/>
          </a:p>
        </p:txBody>
      </p:sp>
      <p:sp>
        <p:nvSpPr>
          <p:cNvPr id="4" name="Pladsholder til diasbille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C8966-3450-4975-8E19-8191DEC30BA1}" type="slidenum">
              <a:rPr lang="en-US" smtClean="0"/>
              <a:t>‹nr.›</a:t>
            </a:fld>
            <a:endParaRPr lang="en-US"/>
          </a:p>
        </p:txBody>
      </p:sp>
    </p:spTree>
    <p:extLst>
      <p:ext uri="{BB962C8B-B14F-4D97-AF65-F5344CB8AC3E}">
        <p14:creationId xmlns:p14="http://schemas.microsoft.com/office/powerpoint/2010/main" val="281797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en-US"/>
          </a:p>
        </p:txBody>
      </p:sp>
      <p:sp>
        <p:nvSpPr>
          <p:cNvPr id="4" name="Pladsholder til diasnummer 3"/>
          <p:cNvSpPr>
            <a:spLocks noGrp="1"/>
          </p:cNvSpPr>
          <p:nvPr>
            <p:ph type="sldNum" sz="quarter" idx="10"/>
          </p:nvPr>
        </p:nvSpPr>
        <p:spPr/>
        <p:txBody>
          <a:bodyPr/>
          <a:lstStyle/>
          <a:p>
            <a:fld id="{8C8C8966-3450-4975-8E19-8191DEC30BA1}" type="slidenum">
              <a:rPr lang="en-US" smtClean="0"/>
              <a:t>12</a:t>
            </a:fld>
            <a:endParaRPr lang="en-US"/>
          </a:p>
        </p:txBody>
      </p:sp>
    </p:spTree>
    <p:extLst>
      <p:ext uri="{BB962C8B-B14F-4D97-AF65-F5344CB8AC3E}">
        <p14:creationId xmlns:p14="http://schemas.microsoft.com/office/powerpoint/2010/main" val="83095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r>
              <a:rPr lang="en-US" dirty="0" smtClean="0"/>
              <a:t>Turn off: The user is allowed to turn off the time limit before encountering it</a:t>
            </a:r>
          </a:p>
          <a:p>
            <a:r>
              <a:rPr lang="en-US" dirty="0" smtClean="0"/>
              <a:t>Adjust: The user is allowed to adjust the time limit before encountering it over a wide range that is at least ten times the length of the default setting</a:t>
            </a:r>
          </a:p>
          <a:p>
            <a:r>
              <a:rPr lang="en-US" dirty="0" smtClean="0"/>
              <a:t>Extend: The user is warned before time expires and given at least 20 seconds to extend the time limit with a simple action (for example, "press the space bar"), and the user is allowed to extend the time limit at least ten times</a:t>
            </a:r>
          </a:p>
          <a:p>
            <a:r>
              <a:rPr lang="en-US" dirty="0" smtClean="0"/>
              <a:t>Real-time Exception: The time limit is a required part of a real-time event (for example, an auction), and no alternative to the time limit is possible</a:t>
            </a:r>
          </a:p>
          <a:p>
            <a:r>
              <a:rPr lang="en-US" dirty="0" smtClean="0"/>
              <a:t>Essential Exception: The time limit is essential and extending it would invalidate the activity</a:t>
            </a:r>
          </a:p>
          <a:p>
            <a:r>
              <a:rPr lang="en-US" dirty="0" smtClean="0"/>
              <a:t>20 Hour Exception: The time limit is longer than 20 hours.</a:t>
            </a:r>
          </a:p>
          <a:p>
            <a:endParaRPr lang="en-US" dirty="0"/>
          </a:p>
        </p:txBody>
      </p:sp>
      <p:sp>
        <p:nvSpPr>
          <p:cNvPr id="4" name="Pladsholder til diasnummer 3"/>
          <p:cNvSpPr>
            <a:spLocks noGrp="1"/>
          </p:cNvSpPr>
          <p:nvPr>
            <p:ph type="sldNum" sz="quarter" idx="10"/>
          </p:nvPr>
        </p:nvSpPr>
        <p:spPr/>
        <p:txBody>
          <a:bodyPr/>
          <a:lstStyle/>
          <a:p>
            <a:fld id="{8C8C8966-3450-4975-8E19-8191DEC30BA1}" type="slidenum">
              <a:rPr lang="en-US" smtClean="0"/>
              <a:t>22</a:t>
            </a:fld>
            <a:endParaRPr lang="en-US"/>
          </a:p>
        </p:txBody>
      </p:sp>
    </p:spTree>
    <p:extLst>
      <p:ext uri="{BB962C8B-B14F-4D97-AF65-F5344CB8AC3E}">
        <p14:creationId xmlns:p14="http://schemas.microsoft.com/office/powerpoint/2010/main" val="180569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w3.org/TR/WCAG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dev.w3.org/html5/spec/wai-aria.html#wai-aria" TargetMode="External"/><Relationship Id="rId2" Type="http://schemas.openxmlformats.org/officeDocument/2006/relationships/hyperlink" Target="http://www.w3.org/TR/wai-aria/" TargetMode="External"/><Relationship Id="rId1" Type="http://schemas.openxmlformats.org/officeDocument/2006/relationships/slideLayout" Target="../slideLayouts/slideLayout2.xml"/><Relationship Id="rId4" Type="http://schemas.openxmlformats.org/officeDocument/2006/relationships/hyperlink" Target="http://dev.w3.org/html5/markup/aria/ari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smtClean="0"/>
              <a:t>Web Accessibility</a:t>
            </a:r>
            <a:endParaRPr lang="en-US" dirty="0"/>
          </a:p>
        </p:txBody>
      </p:sp>
      <p:sp>
        <p:nvSpPr>
          <p:cNvPr id="3" name="Undertitel 2"/>
          <p:cNvSpPr>
            <a:spLocks noGrp="1"/>
          </p:cNvSpPr>
          <p:nvPr>
            <p:ph type="subTitle" idx="1"/>
          </p:nvPr>
        </p:nvSpPr>
        <p:spPr/>
        <p:txBody>
          <a:bodyPr>
            <a:normAutofit fontScale="92500" lnSpcReduction="20000"/>
          </a:bodyPr>
          <a:lstStyle/>
          <a:p>
            <a:r>
              <a:rPr lang="en-US" dirty="0" smtClean="0"/>
              <a:t>Web Content Accessibility Guidelines 2.0</a:t>
            </a:r>
          </a:p>
          <a:p>
            <a:r>
              <a:rPr lang="en-US" dirty="0">
                <a:hlinkClick r:id="rId2"/>
              </a:rPr>
              <a:t>http://www.w3.org/TR/WCAG20</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262204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Guidelines</a:t>
            </a:r>
            <a:endParaRPr lang="en-US"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259099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Principle 1: Perceivable</a:t>
            </a:r>
            <a:endParaRPr lang="en-US"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105410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Text Alternatives</a:t>
            </a:r>
            <a:endParaRPr lang="en-US" dirty="0"/>
          </a:p>
        </p:txBody>
      </p:sp>
      <p:sp>
        <p:nvSpPr>
          <p:cNvPr id="3" name="Pladsholder til indhold 2"/>
          <p:cNvSpPr>
            <a:spLocks noGrp="1"/>
          </p:cNvSpPr>
          <p:nvPr>
            <p:ph idx="1"/>
          </p:nvPr>
        </p:nvSpPr>
        <p:spPr/>
        <p:txBody>
          <a:bodyPr/>
          <a:lstStyle/>
          <a:p>
            <a:r>
              <a:rPr lang="en-US" smtClean="0"/>
              <a:t>Provide text alternatives for any non-text content so that it can be changed into other forms people need, such as large print, braille, speech, symbols or simpler language.</a:t>
            </a:r>
            <a:endParaRPr lang="en-US" dirty="0"/>
          </a:p>
        </p:txBody>
      </p:sp>
    </p:spTree>
    <p:extLst>
      <p:ext uri="{BB962C8B-B14F-4D97-AF65-F5344CB8AC3E}">
        <p14:creationId xmlns:p14="http://schemas.microsoft.com/office/powerpoint/2010/main" val="43673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Non-text Content</a:t>
            </a:r>
            <a:endParaRPr lang="en-US" dirty="0"/>
          </a:p>
        </p:txBody>
      </p:sp>
      <p:sp>
        <p:nvSpPr>
          <p:cNvPr id="3" name="Pladsholder til indhold 2"/>
          <p:cNvSpPr>
            <a:spLocks noGrp="1"/>
          </p:cNvSpPr>
          <p:nvPr>
            <p:ph idx="1"/>
          </p:nvPr>
        </p:nvSpPr>
        <p:spPr/>
        <p:txBody>
          <a:bodyPr>
            <a:normAutofit fontScale="85000" lnSpcReduction="20000"/>
          </a:bodyPr>
          <a:lstStyle/>
          <a:p>
            <a:r>
              <a:rPr lang="en-US" dirty="0" smtClean="0"/>
              <a:t>All non-text content that is presented to the user has a text alternative that serves the equivalent purpose, except for:</a:t>
            </a:r>
          </a:p>
          <a:p>
            <a:pPr lvl="1"/>
            <a:r>
              <a:rPr lang="en-US" dirty="0" smtClean="0"/>
              <a:t>Controls, Input</a:t>
            </a:r>
          </a:p>
          <a:p>
            <a:pPr lvl="1"/>
            <a:r>
              <a:rPr lang="en-US" dirty="0" smtClean="0"/>
              <a:t>Time-Based Media</a:t>
            </a:r>
          </a:p>
          <a:p>
            <a:pPr lvl="1"/>
            <a:r>
              <a:rPr lang="en-US" dirty="0" smtClean="0"/>
              <a:t>Test</a:t>
            </a:r>
          </a:p>
          <a:p>
            <a:pPr lvl="1"/>
            <a:r>
              <a:rPr lang="en-US" dirty="0" smtClean="0"/>
              <a:t>Sensory</a:t>
            </a:r>
          </a:p>
          <a:p>
            <a:pPr lvl="1"/>
            <a:r>
              <a:rPr lang="en-US" dirty="0" smtClean="0"/>
              <a:t>CAPTCHA</a:t>
            </a:r>
          </a:p>
          <a:p>
            <a:pPr lvl="1"/>
            <a:r>
              <a:rPr lang="en-US" dirty="0" smtClean="0"/>
              <a:t>Decoration, Formatting, Invisible</a:t>
            </a:r>
            <a:endParaRPr lang="en-US" dirty="0"/>
          </a:p>
        </p:txBody>
      </p:sp>
    </p:spTree>
    <p:extLst>
      <p:ext uri="{BB962C8B-B14F-4D97-AF65-F5344CB8AC3E}">
        <p14:creationId xmlns:p14="http://schemas.microsoft.com/office/powerpoint/2010/main" val="94899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Time-based Media</a:t>
            </a:r>
            <a:endParaRPr lang="en-US" dirty="0"/>
          </a:p>
        </p:txBody>
      </p:sp>
      <p:sp>
        <p:nvSpPr>
          <p:cNvPr id="3" name="Pladsholder til indhold 2"/>
          <p:cNvSpPr>
            <a:spLocks noGrp="1"/>
          </p:cNvSpPr>
          <p:nvPr>
            <p:ph idx="1"/>
          </p:nvPr>
        </p:nvSpPr>
        <p:spPr/>
        <p:txBody>
          <a:bodyPr/>
          <a:lstStyle/>
          <a:p>
            <a:r>
              <a:rPr lang="en-US" smtClean="0"/>
              <a:t>Provide alternatives for time-based media</a:t>
            </a:r>
          </a:p>
          <a:p>
            <a:pPr lvl="1"/>
            <a:r>
              <a:rPr lang="en-US" smtClean="0"/>
              <a:t>audio-only</a:t>
            </a:r>
          </a:p>
          <a:p>
            <a:pPr lvl="1"/>
            <a:r>
              <a:rPr lang="en-US" smtClean="0"/>
              <a:t>video-only</a:t>
            </a:r>
          </a:p>
          <a:p>
            <a:pPr lvl="1"/>
            <a:r>
              <a:rPr lang="en-US" smtClean="0"/>
              <a:t>audio-video</a:t>
            </a:r>
          </a:p>
          <a:p>
            <a:pPr lvl="1"/>
            <a:r>
              <a:rPr lang="en-US" smtClean="0"/>
              <a:t>audio and/or video combined with interaction </a:t>
            </a:r>
            <a:endParaRPr lang="en-US" dirty="0"/>
          </a:p>
        </p:txBody>
      </p:sp>
    </p:spTree>
    <p:extLst>
      <p:ext uri="{BB962C8B-B14F-4D97-AF65-F5344CB8AC3E}">
        <p14:creationId xmlns:p14="http://schemas.microsoft.com/office/powerpoint/2010/main" val="1335025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Adaptable</a:t>
            </a:r>
            <a:endParaRPr lang="en-US" dirty="0"/>
          </a:p>
        </p:txBody>
      </p:sp>
      <p:sp>
        <p:nvSpPr>
          <p:cNvPr id="3" name="Pladsholder til indhold 2"/>
          <p:cNvSpPr>
            <a:spLocks noGrp="1"/>
          </p:cNvSpPr>
          <p:nvPr>
            <p:ph idx="1"/>
          </p:nvPr>
        </p:nvSpPr>
        <p:spPr>
          <a:xfrm>
            <a:off x="457200" y="1200151"/>
            <a:ext cx="2743200" cy="3394472"/>
          </a:xfrm>
        </p:spPr>
        <p:txBody>
          <a:bodyPr>
            <a:normAutofit fontScale="85000" lnSpcReduction="20000"/>
          </a:bodyPr>
          <a:lstStyle/>
          <a:p>
            <a:r>
              <a:rPr lang="en-US" dirty="0" smtClean="0"/>
              <a:t>Create content that can be presented in different ways (for example simpler layout) without losing information or structure.</a:t>
            </a:r>
          </a:p>
        </p:txBody>
      </p:sp>
      <p:graphicFrame>
        <p:nvGraphicFramePr>
          <p:cNvPr id="8" name="Diagram 7"/>
          <p:cNvGraphicFramePr/>
          <p:nvPr>
            <p:extLst>
              <p:ext uri="{D42A27DB-BD31-4B8C-83A1-F6EECF244321}">
                <p14:modId xmlns:p14="http://schemas.microsoft.com/office/powerpoint/2010/main" val="3158540246"/>
              </p:ext>
            </p:extLst>
          </p:nvPr>
        </p:nvGraphicFramePr>
        <p:xfrm>
          <a:off x="3276600" y="1200150"/>
          <a:ext cx="5867400" cy="392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283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Distinguishable</a:t>
            </a:r>
            <a:endParaRPr lang="en-US" dirty="0"/>
          </a:p>
        </p:txBody>
      </p:sp>
      <p:sp>
        <p:nvSpPr>
          <p:cNvPr id="3" name="Pladsholder til indhold 2"/>
          <p:cNvSpPr>
            <a:spLocks noGrp="1"/>
          </p:cNvSpPr>
          <p:nvPr>
            <p:ph idx="1"/>
          </p:nvPr>
        </p:nvSpPr>
        <p:spPr>
          <a:xfrm>
            <a:off x="457200" y="1200151"/>
            <a:ext cx="4724400" cy="3394472"/>
          </a:xfrm>
        </p:spPr>
        <p:txBody>
          <a:bodyPr>
            <a:normAutofit/>
          </a:bodyPr>
          <a:lstStyle/>
          <a:p>
            <a:r>
              <a:rPr lang="en-US" dirty="0" smtClean="0"/>
              <a:t>Make it easier for users to see and hear content including separating foreground from background.</a:t>
            </a:r>
          </a:p>
        </p:txBody>
      </p:sp>
      <p:graphicFrame>
        <p:nvGraphicFramePr>
          <p:cNvPr id="8" name="Diagram 7"/>
          <p:cNvGraphicFramePr/>
          <p:nvPr>
            <p:extLst>
              <p:ext uri="{D42A27DB-BD31-4B8C-83A1-F6EECF244321}">
                <p14:modId xmlns:p14="http://schemas.microsoft.com/office/powerpoint/2010/main" val="3938922060"/>
              </p:ext>
            </p:extLst>
          </p:nvPr>
        </p:nvGraphicFramePr>
        <p:xfrm>
          <a:off x="5638800" y="97155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043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Distinguishable</a:t>
            </a:r>
            <a:endParaRPr lang="en-US" dirty="0"/>
          </a:p>
        </p:txBody>
      </p:sp>
      <p:sp>
        <p:nvSpPr>
          <p:cNvPr id="3" name="Pladsholder til indhold 2"/>
          <p:cNvSpPr>
            <a:spLocks noGrp="1"/>
          </p:cNvSpPr>
          <p:nvPr>
            <p:ph idx="1"/>
          </p:nvPr>
        </p:nvSpPr>
        <p:spPr/>
        <p:txBody>
          <a:bodyPr>
            <a:normAutofit fontScale="77500" lnSpcReduction="20000"/>
          </a:bodyPr>
          <a:lstStyle/>
          <a:p>
            <a:r>
              <a:rPr lang="en-US" dirty="0" smtClean="0"/>
              <a:t>Contrast (Minimum)</a:t>
            </a:r>
          </a:p>
          <a:p>
            <a:pPr lvl="1"/>
            <a:r>
              <a:rPr lang="en-US" dirty="0" smtClean="0"/>
              <a:t>The visual presentation of text and images of text has a contrast ratio of at least 4.5:1, except for the following: (Level AA)</a:t>
            </a:r>
          </a:p>
          <a:p>
            <a:pPr lvl="2"/>
            <a:r>
              <a:rPr lang="en-US" dirty="0" smtClean="0"/>
              <a:t>Large Text (3:1)</a:t>
            </a:r>
          </a:p>
          <a:p>
            <a:pPr lvl="2"/>
            <a:r>
              <a:rPr lang="en-US" dirty="0" smtClean="0"/>
              <a:t>Incidental</a:t>
            </a:r>
          </a:p>
          <a:p>
            <a:pPr lvl="2"/>
            <a:r>
              <a:rPr lang="en-US" dirty="0" smtClean="0"/>
              <a:t>Logotypes</a:t>
            </a:r>
          </a:p>
          <a:p>
            <a:r>
              <a:rPr lang="en-US" dirty="0" smtClean="0"/>
              <a:t>Resize text</a:t>
            </a:r>
          </a:p>
          <a:p>
            <a:pPr lvl="1"/>
            <a:r>
              <a:rPr lang="en-US" dirty="0" smtClean="0"/>
              <a:t>Except for captions and images of text, text can be resized without assistive technology up to 200 percent without loss of content or functionality. (Level AA)</a:t>
            </a:r>
            <a:endParaRPr lang="en-US" dirty="0"/>
          </a:p>
        </p:txBody>
      </p:sp>
    </p:spTree>
    <p:extLst>
      <p:ext uri="{BB962C8B-B14F-4D97-AF65-F5344CB8AC3E}">
        <p14:creationId xmlns:p14="http://schemas.microsoft.com/office/powerpoint/2010/main" val="411309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Distinguishable</a:t>
            </a:r>
            <a:endParaRPr lang="en-US" dirty="0"/>
          </a:p>
        </p:txBody>
      </p:sp>
      <p:sp>
        <p:nvSpPr>
          <p:cNvPr id="3" name="Pladsholder til indhold 2"/>
          <p:cNvSpPr>
            <a:spLocks noGrp="1"/>
          </p:cNvSpPr>
          <p:nvPr>
            <p:ph idx="1"/>
          </p:nvPr>
        </p:nvSpPr>
        <p:spPr/>
        <p:txBody>
          <a:bodyPr>
            <a:normAutofit fontScale="92500" lnSpcReduction="10000"/>
          </a:bodyPr>
          <a:lstStyle/>
          <a:p>
            <a:r>
              <a:rPr lang="en-US" dirty="0" smtClean="0"/>
              <a:t>Images of Text</a:t>
            </a:r>
          </a:p>
          <a:p>
            <a:pPr lvl="1"/>
            <a:r>
              <a:rPr lang="en-US" dirty="0" smtClean="0"/>
              <a:t>If the technologies being used can achieve the visual presentation, text is used to convey information rather than images of text except for the following: (Level AA)</a:t>
            </a:r>
          </a:p>
          <a:p>
            <a:pPr lvl="2"/>
            <a:r>
              <a:rPr lang="en-US" dirty="0" smtClean="0"/>
              <a:t>Customizable: The image of text can be visually customized to the user's requirements;</a:t>
            </a:r>
          </a:p>
          <a:p>
            <a:pPr lvl="2"/>
            <a:r>
              <a:rPr lang="en-US" dirty="0" smtClean="0"/>
              <a:t>Essential: A particular presentation of text is essential to the information being conveyed.</a:t>
            </a:r>
            <a:endParaRPr lang="en-US" dirty="0"/>
          </a:p>
        </p:txBody>
      </p:sp>
    </p:spTree>
    <p:extLst>
      <p:ext uri="{BB962C8B-B14F-4D97-AF65-F5344CB8AC3E}">
        <p14:creationId xmlns:p14="http://schemas.microsoft.com/office/powerpoint/2010/main" val="6790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Distinguishable</a:t>
            </a:r>
            <a:endParaRPr lang="en-US" dirty="0"/>
          </a:p>
        </p:txBody>
      </p:sp>
      <p:sp>
        <p:nvSpPr>
          <p:cNvPr id="3" name="Pladsholder til indhold 2"/>
          <p:cNvSpPr>
            <a:spLocks noGrp="1"/>
          </p:cNvSpPr>
          <p:nvPr>
            <p:ph idx="1"/>
          </p:nvPr>
        </p:nvSpPr>
        <p:spPr/>
        <p:txBody>
          <a:bodyPr>
            <a:normAutofit fontScale="70000" lnSpcReduction="20000"/>
          </a:bodyPr>
          <a:lstStyle/>
          <a:p>
            <a:pPr marL="0" indent="0">
              <a:buNone/>
            </a:pPr>
            <a:r>
              <a:rPr lang="en-US" dirty="0" smtClean="0"/>
              <a:t>Visual Presentation</a:t>
            </a:r>
          </a:p>
          <a:p>
            <a:r>
              <a:rPr lang="en-US" dirty="0" smtClean="0"/>
              <a:t>For the visual presentation of blocks of text, a mechanism is available to achieve the following: (Level AAA)</a:t>
            </a:r>
          </a:p>
          <a:p>
            <a:pPr lvl="1"/>
            <a:r>
              <a:rPr lang="en-US" dirty="0" smtClean="0"/>
              <a:t>Foreground and background colors can be selected by the user</a:t>
            </a:r>
          </a:p>
          <a:p>
            <a:pPr lvl="1"/>
            <a:r>
              <a:rPr lang="en-US" dirty="0" smtClean="0"/>
              <a:t>Width is no more than 80 characters or glyphs</a:t>
            </a:r>
          </a:p>
          <a:p>
            <a:pPr lvl="1"/>
            <a:r>
              <a:rPr lang="en-US" dirty="0" smtClean="0"/>
              <a:t>Text is not justified</a:t>
            </a:r>
          </a:p>
          <a:p>
            <a:pPr lvl="1"/>
            <a:r>
              <a:rPr lang="en-US" dirty="0" smtClean="0"/>
              <a:t>Line spacing (leading) is at least space-and-a-half within paragraphs, and paragraph spacing is at least 1.5 times larger than the line spacing.</a:t>
            </a:r>
          </a:p>
          <a:p>
            <a:pPr lvl="1"/>
            <a:r>
              <a:rPr lang="en-US" dirty="0" smtClean="0"/>
              <a:t>Text can be resized without assistive technology up to 200 percent in a way that does not require the user to scroll horizontally to read a line of text on a full-screen window.</a:t>
            </a:r>
            <a:endParaRPr lang="en-US" dirty="0"/>
          </a:p>
        </p:txBody>
      </p:sp>
    </p:spTree>
    <p:extLst>
      <p:ext uri="{BB962C8B-B14F-4D97-AF65-F5344CB8AC3E}">
        <p14:creationId xmlns:p14="http://schemas.microsoft.com/office/powerpoint/2010/main" val="82892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mtClean="0"/>
              <a:t>Web Content Accessibility</a:t>
            </a:r>
            <a:br>
              <a:rPr lang="en-US" smtClean="0"/>
            </a:br>
            <a:r>
              <a:rPr lang="en-US" smtClean="0"/>
              <a:t>Guidelines (WCAG) 2.0</a:t>
            </a:r>
            <a:endParaRPr lang="en-US" dirty="0"/>
          </a:p>
        </p:txBody>
      </p:sp>
      <p:sp>
        <p:nvSpPr>
          <p:cNvPr id="3" name="Pladsholder til indhold 2"/>
          <p:cNvSpPr>
            <a:spLocks noGrp="1"/>
          </p:cNvSpPr>
          <p:nvPr>
            <p:ph idx="1"/>
          </p:nvPr>
        </p:nvSpPr>
        <p:spPr/>
        <p:txBody>
          <a:bodyPr>
            <a:normAutofit fontScale="70000" lnSpcReduction="20000"/>
          </a:bodyPr>
          <a:lstStyle/>
          <a:p>
            <a:r>
              <a:rPr lang="en-US" smtClean="0"/>
              <a:t>Developed through the W3C process</a:t>
            </a:r>
          </a:p>
          <a:p>
            <a:r>
              <a:rPr lang="en-US" smtClean="0"/>
              <a:t>Cooperation with individuals and organizations</a:t>
            </a:r>
          </a:p>
          <a:p>
            <a:r>
              <a:rPr lang="en-US" smtClean="0"/>
              <a:t>Goal:</a:t>
            </a:r>
          </a:p>
          <a:p>
            <a:pPr lvl="1"/>
            <a:r>
              <a:rPr lang="en-US" smtClean="0"/>
              <a:t>Proved a single shared standard for web content accessibility that meets the needs of individuals, organizations, and governments internationally.</a:t>
            </a:r>
          </a:p>
          <a:p>
            <a:r>
              <a:rPr lang="en-US" smtClean="0"/>
              <a:t>WCAG documents</a:t>
            </a:r>
          </a:p>
          <a:p>
            <a:pPr lvl="1"/>
            <a:r>
              <a:rPr lang="en-US" smtClean="0"/>
              <a:t>How to make web content more accessible to people with disabilities.</a:t>
            </a:r>
          </a:p>
          <a:p>
            <a:r>
              <a:rPr lang="en-US" smtClean="0"/>
              <a:t>Web "content" generally refers to the information in a web page or web application.</a:t>
            </a:r>
            <a:endParaRPr lang="en-US" dirty="0"/>
          </a:p>
        </p:txBody>
      </p:sp>
    </p:spTree>
    <p:extLst>
      <p:ext uri="{BB962C8B-B14F-4D97-AF65-F5344CB8AC3E}">
        <p14:creationId xmlns:p14="http://schemas.microsoft.com/office/powerpoint/2010/main" val="2274758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Principle 2: Operable</a:t>
            </a:r>
            <a:endParaRPr lang="en-US"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162779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Keyboard Accessible</a:t>
            </a:r>
            <a:endParaRPr lang="en-US" dirty="0"/>
          </a:p>
        </p:txBody>
      </p:sp>
      <p:sp>
        <p:nvSpPr>
          <p:cNvPr id="3" name="Pladsholder til indhold 2"/>
          <p:cNvSpPr>
            <a:spLocks noGrp="1"/>
          </p:cNvSpPr>
          <p:nvPr>
            <p:ph idx="1"/>
          </p:nvPr>
        </p:nvSpPr>
        <p:spPr/>
        <p:txBody>
          <a:bodyPr>
            <a:normAutofit fontScale="62500" lnSpcReduction="20000"/>
          </a:bodyPr>
          <a:lstStyle/>
          <a:p>
            <a:r>
              <a:rPr lang="en-US" smtClean="0"/>
              <a:t>Make all functionality available from a keyboard.</a:t>
            </a:r>
          </a:p>
          <a:p>
            <a:endParaRPr lang="en-US" smtClean="0"/>
          </a:p>
          <a:p>
            <a:r>
              <a:rPr lang="en-US" smtClean="0"/>
              <a:t>Keyboard</a:t>
            </a:r>
          </a:p>
          <a:p>
            <a:pPr lvl="1"/>
            <a:r>
              <a:rPr lang="en-US" smtClean="0"/>
              <a:t>All functionality of the content is operable through a keyboard interface without requiring specific timings for individual keystrokes (Level A)</a:t>
            </a:r>
          </a:p>
          <a:p>
            <a:r>
              <a:rPr lang="en-US" smtClean="0"/>
              <a:t>No Keyboard Trap</a:t>
            </a:r>
          </a:p>
          <a:p>
            <a:pPr lvl="1"/>
            <a:r>
              <a:rPr lang="en-US" smtClean="0"/>
              <a:t>If keyboard focus can be moved to a component of the page using a keyboard interface, then focus can be moved away from that component using only a keyboard interface, and, if it requires more than unmodified arrow or tab keys or other standard exit methods, the user is advised of the method for moving focus away. (Level A)</a:t>
            </a:r>
            <a:endParaRPr lang="en-US" dirty="0"/>
          </a:p>
        </p:txBody>
      </p:sp>
    </p:spTree>
    <p:extLst>
      <p:ext uri="{BB962C8B-B14F-4D97-AF65-F5344CB8AC3E}">
        <p14:creationId xmlns:p14="http://schemas.microsoft.com/office/powerpoint/2010/main" val="146738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Enough Time</a:t>
            </a:r>
            <a:endParaRPr lang="en-US" dirty="0"/>
          </a:p>
        </p:txBody>
      </p:sp>
      <p:sp>
        <p:nvSpPr>
          <p:cNvPr id="3" name="Pladsholder til indhold 2"/>
          <p:cNvSpPr>
            <a:spLocks noGrp="1"/>
          </p:cNvSpPr>
          <p:nvPr>
            <p:ph idx="1"/>
          </p:nvPr>
        </p:nvSpPr>
        <p:spPr/>
        <p:txBody>
          <a:bodyPr>
            <a:normAutofit fontScale="70000" lnSpcReduction="20000"/>
          </a:bodyPr>
          <a:lstStyle/>
          <a:p>
            <a:r>
              <a:rPr lang="en-US" smtClean="0"/>
              <a:t>Provide users enough time to read and use content.</a:t>
            </a:r>
          </a:p>
          <a:p>
            <a:endParaRPr lang="en-US" smtClean="0"/>
          </a:p>
          <a:p>
            <a:r>
              <a:rPr lang="en-US" smtClean="0"/>
              <a:t>Timing Adjustable</a:t>
            </a:r>
          </a:p>
          <a:p>
            <a:pPr lvl="1"/>
            <a:r>
              <a:rPr lang="en-US" smtClean="0"/>
              <a:t>For each time limit that is set by the content, at least one of the following is true: (Level A)</a:t>
            </a:r>
          </a:p>
          <a:p>
            <a:pPr lvl="2"/>
            <a:r>
              <a:rPr lang="en-US" smtClean="0"/>
              <a:t>Turn off</a:t>
            </a:r>
          </a:p>
          <a:p>
            <a:pPr lvl="2"/>
            <a:r>
              <a:rPr lang="en-US" smtClean="0"/>
              <a:t>Adjust</a:t>
            </a:r>
          </a:p>
          <a:p>
            <a:pPr lvl="2"/>
            <a:r>
              <a:rPr lang="en-US" smtClean="0"/>
              <a:t>Extend</a:t>
            </a:r>
          </a:p>
          <a:p>
            <a:pPr lvl="2"/>
            <a:r>
              <a:rPr lang="en-US" smtClean="0"/>
              <a:t>Real-time Exception</a:t>
            </a:r>
          </a:p>
          <a:p>
            <a:pPr lvl="2"/>
            <a:r>
              <a:rPr lang="en-US" smtClean="0"/>
              <a:t>Essential Exception</a:t>
            </a:r>
          </a:p>
          <a:p>
            <a:pPr lvl="2"/>
            <a:r>
              <a:rPr lang="en-US" smtClean="0"/>
              <a:t>20 Hour Exception</a:t>
            </a:r>
            <a:endParaRPr lang="en-US" dirty="0"/>
          </a:p>
        </p:txBody>
      </p:sp>
    </p:spTree>
    <p:extLst>
      <p:ext uri="{BB962C8B-B14F-4D97-AF65-F5344CB8AC3E}">
        <p14:creationId xmlns:p14="http://schemas.microsoft.com/office/powerpoint/2010/main" val="2838578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Enough Time</a:t>
            </a:r>
            <a:endParaRPr lang="en-US" dirty="0"/>
          </a:p>
        </p:txBody>
      </p:sp>
      <p:sp>
        <p:nvSpPr>
          <p:cNvPr id="3" name="Pladsholder til indhold 2"/>
          <p:cNvSpPr>
            <a:spLocks noGrp="1"/>
          </p:cNvSpPr>
          <p:nvPr>
            <p:ph idx="1"/>
          </p:nvPr>
        </p:nvSpPr>
        <p:spPr/>
        <p:txBody>
          <a:bodyPr>
            <a:normAutofit fontScale="92500" lnSpcReduction="10000"/>
          </a:bodyPr>
          <a:lstStyle/>
          <a:p>
            <a:r>
              <a:rPr lang="en-US" smtClean="0"/>
              <a:t>Pause, Stop, Hide</a:t>
            </a:r>
          </a:p>
          <a:p>
            <a:pPr lvl="1"/>
            <a:r>
              <a:rPr lang="en-US" smtClean="0"/>
              <a:t>For moving, blinking, scrolling, or auto-updating information (Level A)</a:t>
            </a:r>
          </a:p>
          <a:p>
            <a:pPr lvl="2"/>
            <a:r>
              <a:rPr lang="en-US" smtClean="0"/>
              <a:t>There is a mechanism for the user to pause, stop, or hide it unless the movement, blinking, or scrolling is part of an activity where it is essential</a:t>
            </a:r>
          </a:p>
          <a:p>
            <a:pPr lvl="2"/>
            <a:r>
              <a:rPr lang="en-US" smtClean="0"/>
              <a:t>There is a mechanism for the user to pause, stop, or hide it or to control the frequency of the update unless the auto-updating is part of an activity where it is essential.</a:t>
            </a:r>
            <a:endParaRPr lang="en-US" dirty="0"/>
          </a:p>
        </p:txBody>
      </p:sp>
    </p:spTree>
    <p:extLst>
      <p:ext uri="{BB962C8B-B14F-4D97-AF65-F5344CB8AC3E}">
        <p14:creationId xmlns:p14="http://schemas.microsoft.com/office/powerpoint/2010/main" val="126457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Seizures</a:t>
            </a:r>
            <a:endParaRPr lang="en-US" dirty="0"/>
          </a:p>
        </p:txBody>
      </p:sp>
      <p:sp>
        <p:nvSpPr>
          <p:cNvPr id="3" name="Pladsholder til indhold 2"/>
          <p:cNvSpPr>
            <a:spLocks noGrp="1"/>
          </p:cNvSpPr>
          <p:nvPr>
            <p:ph idx="1"/>
          </p:nvPr>
        </p:nvSpPr>
        <p:spPr/>
        <p:txBody>
          <a:bodyPr>
            <a:normAutofit fontScale="92500" lnSpcReduction="20000"/>
          </a:bodyPr>
          <a:lstStyle/>
          <a:p>
            <a:pPr marL="0" indent="0">
              <a:buNone/>
            </a:pPr>
            <a:r>
              <a:rPr lang="en-US" dirty="0" smtClean="0"/>
              <a:t>Do not design content in a way that is known to cause seizures.</a:t>
            </a:r>
          </a:p>
          <a:p>
            <a:endParaRPr lang="en-US" dirty="0" smtClean="0"/>
          </a:p>
          <a:p>
            <a:r>
              <a:rPr lang="en-US" dirty="0" smtClean="0"/>
              <a:t>Three Flashes or Below Threshold</a:t>
            </a:r>
          </a:p>
          <a:p>
            <a:pPr lvl="1"/>
            <a:r>
              <a:rPr lang="en-US" dirty="0" smtClean="0"/>
              <a:t>Web pages do not contain anything that flashes more than three times in any one second period, or the flash is below the general flash and red flash thresholds. (Level A)</a:t>
            </a:r>
            <a:endParaRPr lang="en-US" dirty="0"/>
          </a:p>
        </p:txBody>
      </p:sp>
    </p:spTree>
    <p:extLst>
      <p:ext uri="{BB962C8B-B14F-4D97-AF65-F5344CB8AC3E}">
        <p14:creationId xmlns:p14="http://schemas.microsoft.com/office/powerpoint/2010/main" val="4278995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Navigable</a:t>
            </a:r>
            <a:endParaRPr lang="en-US" dirty="0"/>
          </a:p>
        </p:txBody>
      </p:sp>
      <p:sp>
        <p:nvSpPr>
          <p:cNvPr id="8" name="Pladsholder til tekst 7"/>
          <p:cNvSpPr>
            <a:spLocks noGrp="1"/>
          </p:cNvSpPr>
          <p:nvPr>
            <p:ph type="body" idx="1"/>
          </p:nvPr>
        </p:nvSpPr>
        <p:spPr>
          <a:xfrm>
            <a:off x="457200" y="1151335"/>
            <a:ext cx="8229600" cy="479822"/>
          </a:xfrm>
        </p:spPr>
        <p:txBody>
          <a:bodyPr>
            <a:normAutofit fontScale="70000" lnSpcReduction="20000"/>
          </a:bodyPr>
          <a:lstStyle/>
          <a:p>
            <a:r>
              <a:rPr lang="en-US" dirty="0"/>
              <a:t>Provide ways to help users navigate, find </a:t>
            </a:r>
            <a:r>
              <a:rPr lang="en-US" dirty="0" smtClean="0"/>
              <a:t>content, and </a:t>
            </a:r>
            <a:r>
              <a:rPr lang="en-US" dirty="0"/>
              <a:t>determine where they are</a:t>
            </a:r>
            <a:r>
              <a:rPr lang="en-US" dirty="0" smtClean="0"/>
              <a:t>.</a:t>
            </a:r>
            <a:endParaRPr lang="en-US" dirty="0"/>
          </a:p>
        </p:txBody>
      </p:sp>
      <p:sp>
        <p:nvSpPr>
          <p:cNvPr id="3" name="Pladsholder til indhold 2"/>
          <p:cNvSpPr>
            <a:spLocks noGrp="1"/>
          </p:cNvSpPr>
          <p:nvPr>
            <p:ph sz="half" idx="2"/>
          </p:nvPr>
        </p:nvSpPr>
        <p:spPr>
          <a:xfrm>
            <a:off x="457200" y="1631156"/>
            <a:ext cx="8229600" cy="2963466"/>
          </a:xfrm>
        </p:spPr>
        <p:txBody>
          <a:bodyPr>
            <a:normAutofit fontScale="92500" lnSpcReduction="10000"/>
          </a:bodyPr>
          <a:lstStyle/>
          <a:p>
            <a:r>
              <a:rPr lang="en-US" dirty="0" smtClean="0"/>
              <a:t>Bypass Blocks</a:t>
            </a:r>
          </a:p>
          <a:p>
            <a:pPr lvl="1"/>
            <a:r>
              <a:rPr lang="en-US" dirty="0" smtClean="0"/>
              <a:t>A mechanism is available to bypass blocks of content that are repeated on multiple Web pages. (Level A)</a:t>
            </a:r>
          </a:p>
          <a:p>
            <a:r>
              <a:rPr lang="en-US" dirty="0" smtClean="0"/>
              <a:t>Page Titled</a:t>
            </a:r>
          </a:p>
          <a:p>
            <a:pPr lvl="1"/>
            <a:r>
              <a:rPr lang="en-US" dirty="0" smtClean="0"/>
              <a:t>Web pages have titles that describe topic or purpose. (Level A)</a:t>
            </a:r>
          </a:p>
          <a:p>
            <a:r>
              <a:rPr lang="en-US" dirty="0" smtClean="0"/>
              <a:t>Focus Order</a:t>
            </a:r>
          </a:p>
          <a:p>
            <a:pPr lvl="1"/>
            <a:r>
              <a:rPr lang="en-US" dirty="0" smtClean="0"/>
              <a:t>If a Web page can be navigated sequentially and the navigation sequences affect meaning or operation, focusable components receive focus in an order that preserves meaning and operability. (Level A)</a:t>
            </a:r>
            <a:endParaRPr lang="en-US" dirty="0" smtClean="0"/>
          </a:p>
        </p:txBody>
      </p:sp>
    </p:spTree>
    <p:extLst>
      <p:ext uri="{BB962C8B-B14F-4D97-AF65-F5344CB8AC3E}">
        <p14:creationId xmlns:p14="http://schemas.microsoft.com/office/powerpoint/2010/main" val="1195728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en-US" smtClean="0"/>
              <a:t>Navigable</a:t>
            </a:r>
            <a:endParaRPr lang="en-US" dirty="0"/>
          </a:p>
        </p:txBody>
      </p:sp>
      <p:sp>
        <p:nvSpPr>
          <p:cNvPr id="13" name="Pladsholder til indhold 12"/>
          <p:cNvSpPr>
            <a:spLocks noGrp="1"/>
          </p:cNvSpPr>
          <p:nvPr>
            <p:ph sz="half" idx="1"/>
          </p:nvPr>
        </p:nvSpPr>
        <p:spPr/>
        <p:txBody>
          <a:bodyPr>
            <a:normAutofit fontScale="62500" lnSpcReduction="20000"/>
          </a:bodyPr>
          <a:lstStyle/>
          <a:p>
            <a:pPr lvl="0"/>
            <a:r>
              <a:rPr lang="en-US" dirty="0" smtClean="0"/>
              <a:t>Link Purpose (In Context)</a:t>
            </a:r>
            <a:endParaRPr lang="da-DK" dirty="0"/>
          </a:p>
          <a:p>
            <a:pPr lvl="1"/>
            <a:r>
              <a:rPr lang="en-US" dirty="0" smtClean="0"/>
              <a:t>The purpose of each link can be determined from the link text alone or from the link text together with its programmatically determined link context, except where the purpose of the link would be ambiguous to users in general. (Level A</a:t>
            </a:r>
            <a:r>
              <a:rPr lang="en-US" dirty="0" smtClean="0"/>
              <a:t>)</a:t>
            </a:r>
          </a:p>
          <a:p>
            <a:pPr lvl="0"/>
            <a:r>
              <a:rPr lang="en-US" dirty="0" smtClean="0"/>
              <a:t>Multiple Ways</a:t>
            </a:r>
          </a:p>
          <a:p>
            <a:pPr lvl="1"/>
            <a:r>
              <a:rPr lang="en-US" dirty="0" smtClean="0"/>
              <a:t>More than one way is available to locate a Web page within a set of Web pages except where the Web Page is the result of, or a step in, a process. (Level AA)</a:t>
            </a:r>
            <a:endParaRPr lang="en-US" dirty="0" smtClean="0"/>
          </a:p>
        </p:txBody>
      </p:sp>
      <p:sp>
        <p:nvSpPr>
          <p:cNvPr id="14" name="Pladsholder til indhold 13"/>
          <p:cNvSpPr>
            <a:spLocks noGrp="1"/>
          </p:cNvSpPr>
          <p:nvPr>
            <p:ph sz="half" idx="2"/>
          </p:nvPr>
        </p:nvSpPr>
        <p:spPr/>
        <p:txBody>
          <a:bodyPr>
            <a:normAutofit fontScale="62500" lnSpcReduction="20000"/>
          </a:bodyPr>
          <a:lstStyle/>
          <a:p>
            <a:pPr lvl="0"/>
            <a:r>
              <a:rPr lang="en-US" dirty="0" smtClean="0"/>
              <a:t>Headings </a:t>
            </a:r>
            <a:r>
              <a:rPr lang="en-US" dirty="0"/>
              <a:t>and Labels</a:t>
            </a:r>
          </a:p>
          <a:p>
            <a:pPr lvl="1"/>
            <a:r>
              <a:rPr lang="en-US" dirty="0"/>
              <a:t>Headings and labels describe topic or purpose. (Level AA)</a:t>
            </a:r>
          </a:p>
          <a:p>
            <a:pPr lvl="0"/>
            <a:r>
              <a:rPr lang="en-US" dirty="0"/>
              <a:t>Focus Visible</a:t>
            </a:r>
          </a:p>
          <a:p>
            <a:pPr lvl="1"/>
            <a:r>
              <a:rPr lang="en-US" dirty="0"/>
              <a:t>Any keyboard operable user interface has a mode of operation where the keyboard focus indicator is visible. (Level AA)</a:t>
            </a:r>
          </a:p>
          <a:p>
            <a:endParaRPr lang="da-DK" dirty="0"/>
          </a:p>
        </p:txBody>
      </p:sp>
    </p:spTree>
    <p:extLst>
      <p:ext uri="{BB962C8B-B14F-4D97-AF65-F5344CB8AC3E}">
        <p14:creationId xmlns:p14="http://schemas.microsoft.com/office/powerpoint/2010/main" val="2141904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Principle 3: Understandable</a:t>
            </a:r>
            <a:endParaRPr lang="en-US"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3789131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Readable</a:t>
            </a:r>
            <a:endParaRPr lang="en-US" dirty="0"/>
          </a:p>
        </p:txBody>
      </p:sp>
      <p:sp>
        <p:nvSpPr>
          <p:cNvPr id="8" name="Pladsholder til tekst 7"/>
          <p:cNvSpPr>
            <a:spLocks noGrp="1"/>
          </p:cNvSpPr>
          <p:nvPr>
            <p:ph type="body" idx="1"/>
          </p:nvPr>
        </p:nvSpPr>
        <p:spPr>
          <a:xfrm>
            <a:off x="457200" y="1151335"/>
            <a:ext cx="8229600" cy="479822"/>
          </a:xfrm>
        </p:spPr>
        <p:txBody>
          <a:bodyPr/>
          <a:lstStyle/>
          <a:p>
            <a:r>
              <a:rPr lang="en-US" dirty="0"/>
              <a:t>Make text content readable and understandable</a:t>
            </a:r>
            <a:r>
              <a:rPr lang="en-US" dirty="0" smtClean="0"/>
              <a:t>.</a:t>
            </a:r>
            <a:endParaRPr lang="en-US" dirty="0"/>
          </a:p>
        </p:txBody>
      </p:sp>
      <p:sp>
        <p:nvSpPr>
          <p:cNvPr id="3" name="Pladsholder til indhold 2"/>
          <p:cNvSpPr>
            <a:spLocks noGrp="1"/>
          </p:cNvSpPr>
          <p:nvPr>
            <p:ph sz="half" idx="2"/>
          </p:nvPr>
        </p:nvSpPr>
        <p:spPr>
          <a:xfrm>
            <a:off x="457200" y="1631156"/>
            <a:ext cx="8229600" cy="2963466"/>
          </a:xfrm>
        </p:spPr>
        <p:txBody>
          <a:bodyPr>
            <a:normAutofit lnSpcReduction="10000"/>
          </a:bodyPr>
          <a:lstStyle/>
          <a:p>
            <a:r>
              <a:rPr lang="en-US" dirty="0" smtClean="0"/>
              <a:t>Language of Page:</a:t>
            </a:r>
          </a:p>
          <a:p>
            <a:pPr lvl="1"/>
            <a:r>
              <a:rPr lang="en-US" dirty="0" smtClean="0"/>
              <a:t>The default human language of each Web page can be programmatically determined. (Level A)</a:t>
            </a:r>
          </a:p>
          <a:p>
            <a:r>
              <a:rPr lang="en-US" dirty="0" smtClean="0"/>
              <a:t>Language of Parts:</a:t>
            </a:r>
          </a:p>
          <a:p>
            <a:pPr lvl="1"/>
            <a:r>
              <a:rPr lang="en-US" dirty="0" smtClean="0"/>
              <a:t>The human language of each passage or phrase in the content can be programmatically determined except for proper names, technical terms, words of indeterminate language, and words or phrases that have become part of the vernacular of the immediately surrounding text. (Level AA) </a:t>
            </a:r>
            <a:endParaRPr lang="en-US" dirty="0"/>
          </a:p>
        </p:txBody>
      </p:sp>
    </p:spTree>
    <p:extLst>
      <p:ext uri="{BB962C8B-B14F-4D97-AF65-F5344CB8AC3E}">
        <p14:creationId xmlns:p14="http://schemas.microsoft.com/office/powerpoint/2010/main" val="2231502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Predictable</a:t>
            </a:r>
            <a:endParaRPr lang="en-US" dirty="0"/>
          </a:p>
        </p:txBody>
      </p:sp>
      <p:sp>
        <p:nvSpPr>
          <p:cNvPr id="9" name="Pladsholder til tekst 8"/>
          <p:cNvSpPr>
            <a:spLocks noGrp="1"/>
          </p:cNvSpPr>
          <p:nvPr>
            <p:ph type="body" idx="1"/>
          </p:nvPr>
        </p:nvSpPr>
        <p:spPr>
          <a:xfrm>
            <a:off x="457200" y="1151335"/>
            <a:ext cx="8229600" cy="479822"/>
          </a:xfrm>
        </p:spPr>
        <p:txBody>
          <a:bodyPr>
            <a:normAutofit/>
          </a:bodyPr>
          <a:lstStyle/>
          <a:p>
            <a:r>
              <a:rPr lang="en-US" dirty="0" smtClean="0"/>
              <a:t>Make </a:t>
            </a:r>
            <a:r>
              <a:rPr lang="en-US" dirty="0"/>
              <a:t>Web pages appear and operate in predictable ways</a:t>
            </a:r>
            <a:r>
              <a:rPr lang="en-US" dirty="0" smtClean="0"/>
              <a:t>.</a:t>
            </a:r>
            <a:endParaRPr lang="da-DK" dirty="0"/>
          </a:p>
        </p:txBody>
      </p:sp>
      <p:sp>
        <p:nvSpPr>
          <p:cNvPr id="3" name="Pladsholder til indhold 2"/>
          <p:cNvSpPr>
            <a:spLocks noGrp="1"/>
          </p:cNvSpPr>
          <p:nvPr>
            <p:ph sz="half" idx="2"/>
          </p:nvPr>
        </p:nvSpPr>
        <p:spPr/>
        <p:txBody>
          <a:bodyPr>
            <a:normAutofit fontScale="85000" lnSpcReduction="10000"/>
          </a:bodyPr>
          <a:lstStyle/>
          <a:p>
            <a:r>
              <a:rPr lang="en-US" dirty="0" smtClean="0"/>
              <a:t>On Focus</a:t>
            </a:r>
          </a:p>
          <a:p>
            <a:pPr lvl="1"/>
            <a:r>
              <a:rPr lang="en-US" dirty="0" smtClean="0"/>
              <a:t>When any component receives focus, it does not initiate a change of context. (Level A)</a:t>
            </a:r>
          </a:p>
          <a:p>
            <a:r>
              <a:rPr lang="en-US" dirty="0" smtClean="0"/>
              <a:t>On Input</a:t>
            </a:r>
          </a:p>
          <a:p>
            <a:pPr lvl="1"/>
            <a:r>
              <a:rPr lang="en-US" dirty="0" smtClean="0"/>
              <a:t>Changing the setting of any user interface component does not automatically cause a change of context unless the user has been advised of the behavior before using the component. (Level A)</a:t>
            </a:r>
          </a:p>
        </p:txBody>
      </p:sp>
      <p:sp>
        <p:nvSpPr>
          <p:cNvPr id="8" name="Pladsholder til indhold 7"/>
          <p:cNvSpPr>
            <a:spLocks noGrp="1"/>
          </p:cNvSpPr>
          <p:nvPr>
            <p:ph sz="quarter" idx="4"/>
          </p:nvPr>
        </p:nvSpPr>
        <p:spPr/>
        <p:txBody>
          <a:bodyPr>
            <a:normAutofit fontScale="85000" lnSpcReduction="20000"/>
          </a:bodyPr>
          <a:lstStyle/>
          <a:p>
            <a:r>
              <a:rPr lang="en-US" dirty="0"/>
              <a:t>Consistent </a:t>
            </a:r>
            <a:r>
              <a:rPr lang="en-US" dirty="0" smtClean="0"/>
              <a:t>Navigation</a:t>
            </a:r>
            <a:endParaRPr lang="en-US" dirty="0"/>
          </a:p>
          <a:p>
            <a:pPr lvl="1"/>
            <a:r>
              <a:rPr lang="en-US" dirty="0"/>
              <a:t>Navigational mechanisms that are repeated on multiple Web pages within a set of Web pages occur in the same relative order each time they are repeated, unless a change is initiated by the user. (Level AA)</a:t>
            </a:r>
          </a:p>
          <a:p>
            <a:r>
              <a:rPr lang="en-US" dirty="0"/>
              <a:t>Consistent </a:t>
            </a:r>
            <a:r>
              <a:rPr lang="en-US" dirty="0" smtClean="0"/>
              <a:t>Identification</a:t>
            </a:r>
            <a:endParaRPr lang="en-US" dirty="0"/>
          </a:p>
          <a:p>
            <a:pPr lvl="1"/>
            <a:r>
              <a:rPr lang="en-US" dirty="0"/>
              <a:t>Components that have the same functionality within a set of Web pages are identified consistently. (Level AA) </a:t>
            </a:r>
          </a:p>
          <a:p>
            <a:endParaRPr lang="da-DK" dirty="0"/>
          </a:p>
        </p:txBody>
      </p:sp>
    </p:spTree>
    <p:extLst>
      <p:ext uri="{BB962C8B-B14F-4D97-AF65-F5344CB8AC3E}">
        <p14:creationId xmlns:p14="http://schemas.microsoft.com/office/powerpoint/2010/main" val="382804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Who WCAG is for?</a:t>
            </a:r>
            <a:endParaRPr lang="en-US" dirty="0"/>
          </a:p>
        </p:txBody>
      </p:sp>
      <p:sp>
        <p:nvSpPr>
          <p:cNvPr id="3" name="Pladsholder til indhold 2"/>
          <p:cNvSpPr>
            <a:spLocks noGrp="1"/>
          </p:cNvSpPr>
          <p:nvPr>
            <p:ph idx="1"/>
          </p:nvPr>
        </p:nvSpPr>
        <p:spPr/>
        <p:txBody>
          <a:bodyPr>
            <a:normAutofit lnSpcReduction="10000"/>
          </a:bodyPr>
          <a:lstStyle/>
          <a:p>
            <a:r>
              <a:rPr lang="en-US" smtClean="0"/>
              <a:t>WCAG is primarily intended for:</a:t>
            </a:r>
          </a:p>
          <a:p>
            <a:pPr lvl="1"/>
            <a:r>
              <a:rPr lang="en-US" smtClean="0"/>
              <a:t>Web content developers (page authors, site designers, etc.)</a:t>
            </a:r>
          </a:p>
          <a:p>
            <a:pPr lvl="1"/>
            <a:r>
              <a:rPr lang="en-US" smtClean="0"/>
              <a:t>Web authoring tool developers</a:t>
            </a:r>
          </a:p>
          <a:p>
            <a:pPr lvl="1"/>
            <a:r>
              <a:rPr lang="en-US" smtClean="0"/>
              <a:t>Web accessibility evaluation tool developers</a:t>
            </a:r>
          </a:p>
          <a:p>
            <a:pPr lvl="1"/>
            <a:r>
              <a:rPr lang="en-US" smtClean="0"/>
              <a:t>Others who want or need a standard for web accessibility</a:t>
            </a:r>
            <a:endParaRPr lang="en-US" dirty="0"/>
          </a:p>
        </p:txBody>
      </p:sp>
    </p:spTree>
    <p:extLst>
      <p:ext uri="{BB962C8B-B14F-4D97-AF65-F5344CB8AC3E}">
        <p14:creationId xmlns:p14="http://schemas.microsoft.com/office/powerpoint/2010/main" val="826220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Input Assistance</a:t>
            </a:r>
            <a:endParaRPr lang="en-US" dirty="0"/>
          </a:p>
        </p:txBody>
      </p:sp>
      <p:sp>
        <p:nvSpPr>
          <p:cNvPr id="7" name="Pladsholder til tekst 6"/>
          <p:cNvSpPr>
            <a:spLocks noGrp="1"/>
          </p:cNvSpPr>
          <p:nvPr>
            <p:ph type="body" idx="1"/>
          </p:nvPr>
        </p:nvSpPr>
        <p:spPr>
          <a:xfrm>
            <a:off x="457200" y="1151335"/>
            <a:ext cx="8229600" cy="479822"/>
          </a:xfrm>
        </p:spPr>
        <p:txBody>
          <a:bodyPr>
            <a:normAutofit/>
          </a:bodyPr>
          <a:lstStyle/>
          <a:p>
            <a:r>
              <a:rPr lang="en-US" dirty="0"/>
              <a:t>Help users avoid and correct mistakes</a:t>
            </a:r>
            <a:r>
              <a:rPr lang="en-US" dirty="0" smtClean="0"/>
              <a:t>.</a:t>
            </a:r>
            <a:endParaRPr lang="en-US" dirty="0"/>
          </a:p>
        </p:txBody>
      </p:sp>
      <p:sp>
        <p:nvSpPr>
          <p:cNvPr id="3" name="Pladsholder til indhold 2"/>
          <p:cNvSpPr>
            <a:spLocks noGrp="1"/>
          </p:cNvSpPr>
          <p:nvPr>
            <p:ph sz="half" idx="2"/>
          </p:nvPr>
        </p:nvSpPr>
        <p:spPr>
          <a:xfrm>
            <a:off x="457200" y="1631156"/>
            <a:ext cx="8229600" cy="2963466"/>
          </a:xfrm>
        </p:spPr>
        <p:txBody>
          <a:bodyPr>
            <a:normAutofit fontScale="85000" lnSpcReduction="20000"/>
          </a:bodyPr>
          <a:lstStyle/>
          <a:p>
            <a:r>
              <a:rPr lang="en-US" dirty="0" smtClean="0"/>
              <a:t>Error Identification</a:t>
            </a:r>
          </a:p>
          <a:p>
            <a:pPr lvl="1"/>
            <a:r>
              <a:rPr lang="en-US" dirty="0" smtClean="0"/>
              <a:t>If an input error is automatically detected, the item that is in error is identified and the error is described to the user in text. (Level A)</a:t>
            </a:r>
          </a:p>
          <a:p>
            <a:r>
              <a:rPr lang="en-US" dirty="0" smtClean="0"/>
              <a:t>Labels or Instructions</a:t>
            </a:r>
          </a:p>
          <a:p>
            <a:pPr lvl="1"/>
            <a:r>
              <a:rPr lang="en-US" dirty="0" smtClean="0"/>
              <a:t>Labels or instructions are provided when content requires user input. (Level A)</a:t>
            </a:r>
          </a:p>
          <a:p>
            <a:r>
              <a:rPr lang="en-US" dirty="0" smtClean="0"/>
              <a:t>Error Suggestion</a:t>
            </a:r>
          </a:p>
          <a:p>
            <a:pPr lvl="1"/>
            <a:r>
              <a:rPr lang="en-US" dirty="0" smtClean="0"/>
              <a:t>If an input error is automatically detected and suggestions for correction are known, then the suggestions are provided to the user, unless it would jeopardize the security or purpose of the content. (Level AA) </a:t>
            </a:r>
          </a:p>
          <a:p>
            <a:r>
              <a:rPr lang="en-US" dirty="0" smtClean="0"/>
              <a:t>Help</a:t>
            </a:r>
          </a:p>
          <a:p>
            <a:pPr lvl="1"/>
            <a:r>
              <a:rPr lang="en-US" dirty="0" smtClean="0"/>
              <a:t>Context-sensitive help is available. (Level AAA) </a:t>
            </a:r>
            <a:endParaRPr lang="en-US" dirty="0"/>
          </a:p>
        </p:txBody>
      </p:sp>
    </p:spTree>
    <p:extLst>
      <p:ext uri="{BB962C8B-B14F-4D97-AF65-F5344CB8AC3E}">
        <p14:creationId xmlns:p14="http://schemas.microsoft.com/office/powerpoint/2010/main" val="2335769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Principle 4: Robust</a:t>
            </a:r>
            <a:endParaRPr lang="en-US"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1200928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Compatible</a:t>
            </a:r>
            <a:endParaRPr lang="en-US" dirty="0"/>
          </a:p>
        </p:txBody>
      </p:sp>
      <p:sp>
        <p:nvSpPr>
          <p:cNvPr id="6" name="Pladsholder til tekst 5"/>
          <p:cNvSpPr>
            <a:spLocks noGrp="1"/>
          </p:cNvSpPr>
          <p:nvPr>
            <p:ph type="body" idx="1"/>
          </p:nvPr>
        </p:nvSpPr>
        <p:spPr>
          <a:xfrm>
            <a:off x="457200" y="1151335"/>
            <a:ext cx="8229600" cy="479822"/>
          </a:xfrm>
        </p:spPr>
        <p:txBody>
          <a:bodyPr>
            <a:normAutofit fontScale="62500" lnSpcReduction="20000"/>
          </a:bodyPr>
          <a:lstStyle/>
          <a:p>
            <a:r>
              <a:rPr lang="en-US" dirty="0"/>
              <a:t>Maximize compatibility with current and future user agents, including assistive technologies</a:t>
            </a:r>
            <a:r>
              <a:rPr lang="en-US" dirty="0" smtClean="0"/>
              <a:t>.</a:t>
            </a:r>
            <a:endParaRPr lang="en-US" dirty="0"/>
          </a:p>
        </p:txBody>
      </p:sp>
      <p:sp>
        <p:nvSpPr>
          <p:cNvPr id="3" name="Pladsholder til indhold 2"/>
          <p:cNvSpPr>
            <a:spLocks noGrp="1"/>
          </p:cNvSpPr>
          <p:nvPr>
            <p:ph sz="half" idx="2"/>
          </p:nvPr>
        </p:nvSpPr>
        <p:spPr>
          <a:xfrm>
            <a:off x="457200" y="1631156"/>
            <a:ext cx="8229600" cy="2963466"/>
          </a:xfrm>
        </p:spPr>
        <p:txBody>
          <a:bodyPr>
            <a:normAutofit fontScale="85000" lnSpcReduction="20000"/>
          </a:bodyPr>
          <a:lstStyle/>
          <a:p>
            <a:r>
              <a:rPr lang="en-US" dirty="0" smtClean="0"/>
              <a:t>Parsing</a:t>
            </a:r>
          </a:p>
          <a:p>
            <a:pPr lvl="1"/>
            <a:r>
              <a:rPr lang="en-US" dirty="0" smtClean="0"/>
              <a:t>In content implemented using markup languages, elements have complete start and end tags, elements are nested according to their specifications, elements do not contain duplicate attributes, and any IDs are unique, except where the specifications allow these features. (Level A)</a:t>
            </a:r>
          </a:p>
          <a:p>
            <a:r>
              <a:rPr lang="en-US" dirty="0" smtClean="0"/>
              <a:t>Name, Role, Value:</a:t>
            </a:r>
          </a:p>
          <a:p>
            <a:pPr lvl="1"/>
            <a:r>
              <a:rPr lang="en-US" dirty="0" smtClean="0"/>
              <a:t>For all user interface components (including but not limited to: form elements, links and components generated by scripts), the name and role can be programmatically determined (Level A)</a:t>
            </a:r>
            <a:br>
              <a:rPr lang="en-US" dirty="0" smtClean="0"/>
            </a:br>
            <a:r>
              <a:rPr lang="en-US" dirty="0" smtClean="0"/>
              <a:t>Note: This success criterion is primarily for Web authors who develop or script their own user interface components. For example, standard HTML controls already meet this success criterion when used according to specification.</a:t>
            </a:r>
            <a:endParaRPr lang="en-US" dirty="0"/>
          </a:p>
        </p:txBody>
      </p:sp>
    </p:spTree>
    <p:extLst>
      <p:ext uri="{BB962C8B-B14F-4D97-AF65-F5344CB8AC3E}">
        <p14:creationId xmlns:p14="http://schemas.microsoft.com/office/powerpoint/2010/main" val="2476653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Accessible Rich Internet Application</a:t>
            </a:r>
            <a:endParaRPr lang="en-US"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1548924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en-US" smtClean="0"/>
              <a:t>Accessible Rich Internet Application</a:t>
            </a:r>
            <a:endParaRPr lang="en-US" dirty="0"/>
          </a:p>
        </p:txBody>
      </p:sp>
      <p:sp>
        <p:nvSpPr>
          <p:cNvPr id="5" name="Pladsholder til indhold 4"/>
          <p:cNvSpPr>
            <a:spLocks noGrp="1"/>
          </p:cNvSpPr>
          <p:nvPr>
            <p:ph idx="1"/>
          </p:nvPr>
        </p:nvSpPr>
        <p:spPr/>
        <p:txBody>
          <a:bodyPr/>
          <a:lstStyle/>
          <a:p>
            <a:r>
              <a:rPr lang="en-US" dirty="0" smtClean="0"/>
              <a:t>ARIA - </a:t>
            </a:r>
            <a:r>
              <a:rPr lang="en-US" dirty="0" smtClean="0">
                <a:hlinkClick r:id="rId2"/>
              </a:rPr>
              <a:t>http://www.w3.org/TR/wai-aria/</a:t>
            </a:r>
            <a:endParaRPr lang="en-US" dirty="0" smtClean="0"/>
          </a:p>
          <a:p>
            <a:r>
              <a:rPr lang="en-US" dirty="0" smtClean="0">
                <a:hlinkClick r:id="rId3"/>
              </a:rPr>
              <a:t>http://dev.w3.org/html5/spec/wai-aria.html#wai-aria</a:t>
            </a:r>
            <a:endParaRPr lang="en-US" dirty="0" smtClean="0"/>
          </a:p>
          <a:p>
            <a:r>
              <a:rPr lang="en-US" dirty="0" smtClean="0">
                <a:hlinkClick r:id="rId4"/>
              </a:rPr>
              <a:t>http://dev.w3.org/html5/markup/aria/aria.html</a:t>
            </a:r>
            <a:r>
              <a:rPr lang="en-US" dirty="0" smtClean="0"/>
              <a:t> </a:t>
            </a:r>
          </a:p>
          <a:p>
            <a:endParaRPr lang="en-US" dirty="0"/>
          </a:p>
        </p:txBody>
      </p:sp>
    </p:spTree>
    <p:extLst>
      <p:ext uri="{BB962C8B-B14F-4D97-AF65-F5344CB8AC3E}">
        <p14:creationId xmlns:p14="http://schemas.microsoft.com/office/powerpoint/2010/main" val="145403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Four Principles of Accessibility</a:t>
            </a:r>
            <a:endParaRPr lang="en-US" dirty="0"/>
          </a:p>
        </p:txBody>
      </p:sp>
      <p:sp>
        <p:nvSpPr>
          <p:cNvPr id="3" name="Pladsholder til indhold 2"/>
          <p:cNvSpPr>
            <a:spLocks noGrp="1"/>
          </p:cNvSpPr>
          <p:nvPr>
            <p:ph idx="1"/>
          </p:nvPr>
        </p:nvSpPr>
        <p:spPr/>
        <p:txBody>
          <a:bodyPr>
            <a:normAutofit fontScale="70000" lnSpcReduction="20000"/>
          </a:bodyPr>
          <a:lstStyle/>
          <a:p>
            <a:r>
              <a:rPr lang="en-US" smtClean="0"/>
              <a:t>The guidelines and Success Criteria are organized around the following four principles, which lay the foundation necessary for anyone to access and use Web content.</a:t>
            </a:r>
          </a:p>
          <a:p>
            <a:r>
              <a:rPr lang="en-US" smtClean="0"/>
              <a:t>Anyone who wants to use the Web must have content that is:</a:t>
            </a:r>
          </a:p>
          <a:p>
            <a:pPr lvl="1"/>
            <a:r>
              <a:rPr lang="en-US" smtClean="0"/>
              <a:t>Perceivable</a:t>
            </a:r>
          </a:p>
          <a:p>
            <a:pPr lvl="1"/>
            <a:r>
              <a:rPr lang="en-US" smtClean="0"/>
              <a:t>Operable</a:t>
            </a:r>
          </a:p>
          <a:p>
            <a:pPr lvl="1"/>
            <a:r>
              <a:rPr lang="en-US" smtClean="0"/>
              <a:t>Understandable</a:t>
            </a:r>
          </a:p>
          <a:p>
            <a:pPr lvl="1"/>
            <a:r>
              <a:rPr lang="en-US" smtClean="0"/>
              <a:t>Robust</a:t>
            </a:r>
          </a:p>
          <a:p>
            <a:r>
              <a:rPr lang="en-US" smtClean="0"/>
              <a:t>If any of these are not true, users with disabilities will not be able to use the Web. </a:t>
            </a:r>
            <a:endParaRPr lang="en-US" dirty="0"/>
          </a:p>
        </p:txBody>
      </p:sp>
    </p:spTree>
    <p:extLst>
      <p:ext uri="{BB962C8B-B14F-4D97-AF65-F5344CB8AC3E}">
        <p14:creationId xmlns:p14="http://schemas.microsoft.com/office/powerpoint/2010/main" val="88292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Perceivable</a:t>
            </a:r>
            <a:endParaRPr lang="en-US" dirty="0"/>
          </a:p>
        </p:txBody>
      </p:sp>
      <p:sp>
        <p:nvSpPr>
          <p:cNvPr id="3" name="Pladsholder til indhold 2"/>
          <p:cNvSpPr>
            <a:spLocks noGrp="1"/>
          </p:cNvSpPr>
          <p:nvPr>
            <p:ph sz="half" idx="1"/>
          </p:nvPr>
        </p:nvSpPr>
        <p:spPr/>
        <p:txBody>
          <a:bodyPr>
            <a:normAutofit fontScale="85000" lnSpcReduction="10000"/>
          </a:bodyPr>
          <a:lstStyle/>
          <a:p>
            <a:pPr lvl="0"/>
            <a:r>
              <a:rPr lang="en-US" dirty="0" smtClean="0"/>
              <a:t>Information and user interface components must be presentable to users in ways they can perceive.</a:t>
            </a:r>
          </a:p>
          <a:p>
            <a:pPr lvl="1"/>
            <a:r>
              <a:rPr lang="en-US" dirty="0" smtClean="0"/>
              <a:t>This means that users must be able to perceive the information being presented</a:t>
            </a:r>
          </a:p>
          <a:p>
            <a:pPr lvl="1"/>
            <a:r>
              <a:rPr lang="en-US" dirty="0" smtClean="0"/>
              <a:t>It can't be invisible to all of their senses</a:t>
            </a:r>
          </a:p>
        </p:txBody>
      </p:sp>
      <p:sp>
        <p:nvSpPr>
          <p:cNvPr id="6" name="Pladsholder til indhold 5"/>
          <p:cNvSpPr>
            <a:spLocks noGrp="1"/>
          </p:cNvSpPr>
          <p:nvPr>
            <p:ph sz="half" idx="2"/>
          </p:nvPr>
        </p:nvSpPr>
        <p:spPr/>
        <p:txBody>
          <a:bodyPr>
            <a:normAutofit fontScale="85000" lnSpcReduction="10000"/>
          </a:bodyPr>
          <a:lstStyle/>
          <a:p>
            <a:r>
              <a:rPr lang="en-US" dirty="0" smtClean="0"/>
              <a:t>Examples</a:t>
            </a:r>
          </a:p>
          <a:p>
            <a:pPr lvl="1"/>
            <a:r>
              <a:rPr lang="en-US" dirty="0"/>
              <a:t>Create alternative to content</a:t>
            </a:r>
          </a:p>
          <a:p>
            <a:pPr lvl="1"/>
            <a:r>
              <a:rPr lang="en-US" dirty="0" smtClean="0"/>
              <a:t>Images AND text</a:t>
            </a:r>
          </a:p>
          <a:p>
            <a:pPr lvl="1"/>
            <a:r>
              <a:rPr lang="en-US" dirty="0" smtClean="0"/>
              <a:t>Text AND sound</a:t>
            </a:r>
          </a:p>
          <a:p>
            <a:pPr lvl="1"/>
            <a:r>
              <a:rPr lang="en-US" dirty="0" smtClean="0"/>
              <a:t>Video AND text</a:t>
            </a:r>
          </a:p>
        </p:txBody>
      </p:sp>
    </p:spTree>
    <p:extLst>
      <p:ext uri="{BB962C8B-B14F-4D97-AF65-F5344CB8AC3E}">
        <p14:creationId xmlns:p14="http://schemas.microsoft.com/office/powerpoint/2010/main" val="181493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en-US" smtClean="0"/>
              <a:t>Operable</a:t>
            </a:r>
            <a:endParaRPr lang="en-US" dirty="0"/>
          </a:p>
        </p:txBody>
      </p:sp>
      <p:sp>
        <p:nvSpPr>
          <p:cNvPr id="3" name="Pladsholder til indhold 2"/>
          <p:cNvSpPr>
            <a:spLocks noGrp="1"/>
          </p:cNvSpPr>
          <p:nvPr>
            <p:ph sz="half" idx="1"/>
          </p:nvPr>
        </p:nvSpPr>
        <p:spPr/>
        <p:txBody>
          <a:bodyPr>
            <a:normAutofit fontScale="92500" lnSpcReduction="20000"/>
          </a:bodyPr>
          <a:lstStyle/>
          <a:p>
            <a:pPr lvl="0"/>
            <a:r>
              <a:rPr lang="en-US" dirty="0" smtClean="0"/>
              <a:t>User interface components and navigation must be operable.</a:t>
            </a:r>
          </a:p>
          <a:p>
            <a:pPr lvl="1"/>
            <a:r>
              <a:rPr lang="en-US" dirty="0" smtClean="0"/>
              <a:t>This means that users must be able to operate the interface</a:t>
            </a:r>
          </a:p>
          <a:p>
            <a:pPr lvl="1"/>
            <a:r>
              <a:rPr lang="en-US" dirty="0" smtClean="0"/>
              <a:t>The interface cannot require interaction that a user cannot perform</a:t>
            </a:r>
          </a:p>
        </p:txBody>
      </p:sp>
      <p:sp>
        <p:nvSpPr>
          <p:cNvPr id="6" name="Pladsholder til indhold 5"/>
          <p:cNvSpPr>
            <a:spLocks noGrp="1"/>
          </p:cNvSpPr>
          <p:nvPr>
            <p:ph sz="half" idx="2"/>
          </p:nvPr>
        </p:nvSpPr>
        <p:spPr/>
        <p:txBody>
          <a:bodyPr>
            <a:normAutofit fontScale="92500" lnSpcReduction="20000"/>
          </a:bodyPr>
          <a:lstStyle/>
          <a:p>
            <a:r>
              <a:rPr lang="en-US" dirty="0" smtClean="0"/>
              <a:t>Examples</a:t>
            </a:r>
          </a:p>
          <a:p>
            <a:pPr lvl="1"/>
            <a:r>
              <a:rPr lang="en-US" dirty="0" smtClean="0"/>
              <a:t>Mouse interaction</a:t>
            </a:r>
          </a:p>
          <a:p>
            <a:pPr lvl="1"/>
            <a:r>
              <a:rPr lang="en-US" dirty="0" smtClean="0"/>
              <a:t>Keyboard interaction</a:t>
            </a:r>
          </a:p>
          <a:p>
            <a:pPr lvl="1"/>
            <a:r>
              <a:rPr lang="en-US" dirty="0" smtClean="0"/>
              <a:t>Use </a:t>
            </a:r>
            <a:r>
              <a:rPr lang="en-US" dirty="0"/>
              <a:t>standard form elements</a:t>
            </a:r>
          </a:p>
          <a:p>
            <a:pPr lvl="1"/>
            <a:endParaRPr lang="en-US" dirty="0" smtClean="0"/>
          </a:p>
          <a:p>
            <a:endParaRPr lang="da-DK" dirty="0" smtClean="0"/>
          </a:p>
          <a:p>
            <a:endParaRPr lang="da-DK" dirty="0"/>
          </a:p>
        </p:txBody>
      </p:sp>
    </p:spTree>
    <p:extLst>
      <p:ext uri="{BB962C8B-B14F-4D97-AF65-F5344CB8AC3E}">
        <p14:creationId xmlns:p14="http://schemas.microsoft.com/office/powerpoint/2010/main" val="8413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en-US" smtClean="0"/>
              <a:t>Understandable</a:t>
            </a:r>
            <a:endParaRPr lang="en-US" dirty="0"/>
          </a:p>
        </p:txBody>
      </p:sp>
      <p:sp>
        <p:nvSpPr>
          <p:cNvPr id="3" name="Pladsholder til indhold 2"/>
          <p:cNvSpPr>
            <a:spLocks noGrp="1"/>
          </p:cNvSpPr>
          <p:nvPr>
            <p:ph sz="half" idx="1"/>
          </p:nvPr>
        </p:nvSpPr>
        <p:spPr/>
        <p:txBody>
          <a:bodyPr>
            <a:normAutofit fontScale="85000" lnSpcReduction="20000"/>
          </a:bodyPr>
          <a:lstStyle/>
          <a:p>
            <a:pPr lvl="0"/>
            <a:r>
              <a:rPr lang="en-US" dirty="0" smtClean="0"/>
              <a:t>Information and the operation of user interface must be understandable.</a:t>
            </a:r>
          </a:p>
          <a:p>
            <a:pPr lvl="1"/>
            <a:r>
              <a:rPr lang="en-US" dirty="0" smtClean="0"/>
              <a:t>This means that users must be able to understand the information as well as the operation of the user interface</a:t>
            </a:r>
          </a:p>
          <a:p>
            <a:pPr lvl="1"/>
            <a:r>
              <a:rPr lang="en-US" dirty="0" smtClean="0"/>
              <a:t>The content or operation cannot be beyond their understanding</a:t>
            </a:r>
            <a:endParaRPr lang="en-US" dirty="0" smtClean="0"/>
          </a:p>
        </p:txBody>
      </p:sp>
      <p:sp>
        <p:nvSpPr>
          <p:cNvPr id="6" name="Pladsholder til indhold 5"/>
          <p:cNvSpPr>
            <a:spLocks noGrp="1"/>
          </p:cNvSpPr>
          <p:nvPr>
            <p:ph sz="half" idx="2"/>
          </p:nvPr>
        </p:nvSpPr>
        <p:spPr/>
        <p:txBody>
          <a:bodyPr>
            <a:normAutofit fontScale="85000" lnSpcReduction="20000"/>
          </a:bodyPr>
          <a:lstStyle/>
          <a:p>
            <a:r>
              <a:rPr lang="en-US" dirty="0" smtClean="0"/>
              <a:t>Examples</a:t>
            </a:r>
          </a:p>
          <a:p>
            <a:pPr lvl="1"/>
            <a:r>
              <a:rPr lang="en-US" dirty="0" smtClean="0"/>
              <a:t>Information architecture</a:t>
            </a:r>
          </a:p>
          <a:p>
            <a:pPr lvl="1"/>
            <a:r>
              <a:rPr lang="en-US" dirty="0" err="1" smtClean="0"/>
              <a:t>drag’n’drop</a:t>
            </a:r>
            <a:endParaRPr lang="da-DK" dirty="0"/>
          </a:p>
        </p:txBody>
      </p:sp>
    </p:spTree>
    <p:extLst>
      <p:ext uri="{BB962C8B-B14F-4D97-AF65-F5344CB8AC3E}">
        <p14:creationId xmlns:p14="http://schemas.microsoft.com/office/powerpoint/2010/main" val="4013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en-US" smtClean="0"/>
              <a:t>Robust</a:t>
            </a:r>
            <a:endParaRPr lang="en-US" dirty="0"/>
          </a:p>
        </p:txBody>
      </p:sp>
      <p:sp>
        <p:nvSpPr>
          <p:cNvPr id="3" name="Pladsholder til indhold 2"/>
          <p:cNvSpPr>
            <a:spLocks noGrp="1"/>
          </p:cNvSpPr>
          <p:nvPr>
            <p:ph idx="1"/>
          </p:nvPr>
        </p:nvSpPr>
        <p:spPr/>
        <p:txBody>
          <a:bodyPr>
            <a:normAutofit fontScale="77500" lnSpcReduction="20000"/>
          </a:bodyPr>
          <a:lstStyle/>
          <a:p>
            <a:pPr lvl="0"/>
            <a:r>
              <a:rPr lang="en-US" dirty="0" smtClean="0"/>
              <a:t>Content must be robust enough that it can be interpreted reliably by a wide variety of user agents, including assistive technologies.</a:t>
            </a:r>
          </a:p>
          <a:p>
            <a:pPr lvl="1"/>
            <a:r>
              <a:rPr lang="en-US" dirty="0" smtClean="0"/>
              <a:t>This means that users must be able to access the content as technologies advance</a:t>
            </a:r>
          </a:p>
          <a:p>
            <a:pPr lvl="1"/>
            <a:r>
              <a:rPr lang="en-US" dirty="0" smtClean="0"/>
              <a:t>As technologies and user agents evolve, the content should remain accessible</a:t>
            </a:r>
          </a:p>
          <a:p>
            <a:r>
              <a:rPr lang="en-US" dirty="0" smtClean="0"/>
              <a:t>Examples</a:t>
            </a:r>
          </a:p>
          <a:p>
            <a:pPr lvl="1"/>
            <a:r>
              <a:rPr lang="en-US" dirty="0" smtClean="0"/>
              <a:t>HTML while HTML is the standard</a:t>
            </a:r>
          </a:p>
          <a:p>
            <a:pPr lvl="1"/>
            <a:r>
              <a:rPr lang="en-US" dirty="0" smtClean="0"/>
              <a:t>Flash was not ever an alterative</a:t>
            </a:r>
            <a:endParaRPr lang="en-US" dirty="0" smtClean="0"/>
          </a:p>
        </p:txBody>
      </p:sp>
    </p:spTree>
    <p:extLst>
      <p:ext uri="{BB962C8B-B14F-4D97-AF65-F5344CB8AC3E}">
        <p14:creationId xmlns:p14="http://schemas.microsoft.com/office/powerpoint/2010/main" val="361397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Level of support</a:t>
            </a:r>
            <a:endParaRPr lang="en-US" dirty="0"/>
          </a:p>
        </p:txBody>
      </p:sp>
      <p:sp>
        <p:nvSpPr>
          <p:cNvPr id="3" name="Pladsholder til indhold 2"/>
          <p:cNvSpPr>
            <a:spLocks noGrp="1"/>
          </p:cNvSpPr>
          <p:nvPr>
            <p:ph idx="1"/>
          </p:nvPr>
        </p:nvSpPr>
        <p:spPr>
          <a:xfrm>
            <a:off x="457200" y="1200151"/>
            <a:ext cx="3581400" cy="3394472"/>
          </a:xfrm>
        </p:spPr>
        <p:txBody>
          <a:bodyPr>
            <a:normAutofit fontScale="77500" lnSpcReduction="20000"/>
          </a:bodyPr>
          <a:lstStyle/>
          <a:p>
            <a:r>
              <a:rPr lang="en-US" dirty="0" smtClean="0"/>
              <a:t>Defined by success criteria</a:t>
            </a:r>
          </a:p>
          <a:p>
            <a:r>
              <a:rPr lang="en-US" dirty="0" smtClean="0"/>
              <a:t>Success Criteria</a:t>
            </a:r>
          </a:p>
          <a:p>
            <a:pPr lvl="1"/>
            <a:r>
              <a:rPr lang="en-US" dirty="0" smtClean="0"/>
              <a:t>For each guideline, testable success criteria are provided</a:t>
            </a:r>
          </a:p>
          <a:p>
            <a:r>
              <a:rPr lang="en-US" dirty="0" smtClean="0"/>
              <a:t>Conformance Level: One of the following levels of conformance is met in full.</a:t>
            </a:r>
          </a:p>
        </p:txBody>
      </p:sp>
      <p:graphicFrame>
        <p:nvGraphicFramePr>
          <p:cNvPr id="9" name="Diagram 8"/>
          <p:cNvGraphicFramePr/>
          <p:nvPr>
            <p:extLst>
              <p:ext uri="{D42A27DB-BD31-4B8C-83A1-F6EECF244321}">
                <p14:modId xmlns:p14="http://schemas.microsoft.com/office/powerpoint/2010/main" val="4279380521"/>
              </p:ext>
            </p:extLst>
          </p:nvPr>
        </p:nvGraphicFramePr>
        <p:xfrm>
          <a:off x="3962400" y="1123950"/>
          <a:ext cx="5029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231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2201</Words>
  <Application>Microsoft Office PowerPoint</Application>
  <PresentationFormat>Skærmshow (16:9)</PresentationFormat>
  <Paragraphs>214</Paragraphs>
  <Slides>34</Slides>
  <Notes>2</Notes>
  <HiddenSlides>0</HiddenSlides>
  <MMClips>0</MMClips>
  <ScaleCrop>false</ScaleCrop>
  <HeadingPairs>
    <vt:vector size="4" baseType="variant">
      <vt:variant>
        <vt:lpstr>Tema</vt:lpstr>
      </vt:variant>
      <vt:variant>
        <vt:i4>1</vt:i4>
      </vt:variant>
      <vt:variant>
        <vt:lpstr>Diastitler</vt:lpstr>
      </vt:variant>
      <vt:variant>
        <vt:i4>34</vt:i4>
      </vt:variant>
    </vt:vector>
  </HeadingPairs>
  <TitlesOfParts>
    <vt:vector size="35" baseType="lpstr">
      <vt:lpstr>Office Theme</vt:lpstr>
      <vt:lpstr>Web Accessibility</vt:lpstr>
      <vt:lpstr>Web Content Accessibility Guidelines (WCAG) 2.0</vt:lpstr>
      <vt:lpstr>Who WCAG is for?</vt:lpstr>
      <vt:lpstr>Four Principles of Accessibility</vt:lpstr>
      <vt:lpstr>Perceivable</vt:lpstr>
      <vt:lpstr>Operable</vt:lpstr>
      <vt:lpstr>Understandable</vt:lpstr>
      <vt:lpstr>Robust</vt:lpstr>
      <vt:lpstr>Level of support</vt:lpstr>
      <vt:lpstr>Guidelines</vt:lpstr>
      <vt:lpstr>Principle 1: Perceivable</vt:lpstr>
      <vt:lpstr>Text Alternatives</vt:lpstr>
      <vt:lpstr>Non-text Content</vt:lpstr>
      <vt:lpstr>Time-based Media</vt:lpstr>
      <vt:lpstr>Adaptable</vt:lpstr>
      <vt:lpstr>Distinguishable</vt:lpstr>
      <vt:lpstr>Distinguishable</vt:lpstr>
      <vt:lpstr>Distinguishable</vt:lpstr>
      <vt:lpstr>Distinguishable</vt:lpstr>
      <vt:lpstr>Principle 2: Operable</vt:lpstr>
      <vt:lpstr>Keyboard Accessible</vt:lpstr>
      <vt:lpstr>Enough Time</vt:lpstr>
      <vt:lpstr>Enough Time</vt:lpstr>
      <vt:lpstr>Seizures</vt:lpstr>
      <vt:lpstr>Navigable</vt:lpstr>
      <vt:lpstr>Navigable</vt:lpstr>
      <vt:lpstr>Principle 3: Understandable</vt:lpstr>
      <vt:lpstr>Readable</vt:lpstr>
      <vt:lpstr>Predictable</vt:lpstr>
      <vt:lpstr>Input Assistance</vt:lpstr>
      <vt:lpstr>Principle 4: Robust</vt:lpstr>
      <vt:lpstr>Compatible</vt:lpstr>
      <vt:lpstr>Accessible Rich Internet Application</vt:lpstr>
      <vt:lpstr>Accessible Rich Internet Application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Accessibility</dc:title>
  <dc:creator>Christian Wahl</dc:creator>
  <cp:lastModifiedBy>Christian Wahl</cp:lastModifiedBy>
  <cp:revision>25</cp:revision>
  <dcterms:created xsi:type="dcterms:W3CDTF">2006-08-16T00:00:00Z</dcterms:created>
  <dcterms:modified xsi:type="dcterms:W3CDTF">2014-11-18T20:10:34Z</dcterms:modified>
</cp:coreProperties>
</file>