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0" r:id="rId6"/>
    <p:sldId id="261" r:id="rId7"/>
    <p:sldId id="259" r:id="rId8"/>
    <p:sldId id="265" r:id="rId9"/>
    <p:sldId id="257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84" autoAdjust="0"/>
  </p:normalViewPr>
  <p:slideViewPr>
    <p:cSldViewPr>
      <p:cViewPr varScale="1">
        <p:scale>
          <a:sx n="95" d="100"/>
          <a:sy n="95" d="100"/>
        </p:scale>
        <p:origin x="-37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tetype.com/" TargetMode="External"/><Relationship Id="rId2" Type="http://schemas.openxmlformats.org/officeDocument/2006/relationships/hyperlink" Target="https://creative.adobe.com/products/anim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webdesign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s3button.net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ponsinator.com/" TargetMode="External"/><Relationship Id="rId5" Type="http://schemas.openxmlformats.org/officeDocument/2006/relationships/hyperlink" Target="http://daneden.github.io/animate.css/" TargetMode="External"/><Relationship Id="rId4" Type="http://schemas.openxmlformats.org/officeDocument/2006/relationships/hyperlink" Target="http://css3genera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Designing with HTML</a:t>
            </a:r>
            <a:endParaRPr lang="en-US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 and </a:t>
            </a:r>
            <a:r>
              <a:rPr lang="en-US" dirty="0" err="1" smtClean="0"/>
              <a:t>css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45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tools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Edge</a:t>
            </a:r>
            <a:r>
              <a:rPr lang="da-DK" dirty="0"/>
              <a:t> (Animate, </a:t>
            </a:r>
            <a:r>
              <a:rPr lang="da-DK" dirty="0" err="1"/>
              <a:t>Reflow</a:t>
            </a:r>
            <a:r>
              <a:rPr lang="da-DK" dirty="0"/>
              <a:t> etc</a:t>
            </a:r>
            <a:r>
              <a:rPr lang="da-DK" dirty="0" smtClean="0"/>
              <a:t>.)</a:t>
            </a:r>
          </a:p>
          <a:p>
            <a:pPr lvl="1"/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creative.adobe.com/products/animate</a:t>
            </a:r>
            <a:endParaRPr lang="da-DK" dirty="0"/>
          </a:p>
          <a:p>
            <a:r>
              <a:rPr lang="en-US" dirty="0" err="1" smtClean="0"/>
              <a:t>Antetype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http://antetype.com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Google Web Designer</a:t>
            </a:r>
          </a:p>
          <a:p>
            <a:pPr lvl="1"/>
            <a:r>
              <a:rPr lang="en-US" dirty="0">
                <a:hlinkClick r:id="rId4"/>
              </a:rPr>
              <a:t>http://www.google.com/webdesigner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82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Lige pilforbindelse 12"/>
          <p:cNvCxnSpPr>
            <a:stCxn id="4" idx="2"/>
          </p:cNvCxnSpPr>
          <p:nvPr/>
        </p:nvCxnSpPr>
        <p:spPr>
          <a:xfrm>
            <a:off x="1371600" y="2058948"/>
            <a:ext cx="2078198" cy="1764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>
            <a:stCxn id="7" idx="2"/>
          </p:cNvCxnSpPr>
          <p:nvPr/>
        </p:nvCxnSpPr>
        <p:spPr>
          <a:xfrm>
            <a:off x="2993843" y="2058948"/>
            <a:ext cx="587557" cy="16558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8" idx="2"/>
          </p:cNvCxnSpPr>
          <p:nvPr/>
        </p:nvCxnSpPr>
        <p:spPr>
          <a:xfrm>
            <a:off x="1311350" y="3322082"/>
            <a:ext cx="1889050" cy="7736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6" idx="2"/>
          </p:cNvCxnSpPr>
          <p:nvPr/>
        </p:nvCxnSpPr>
        <p:spPr>
          <a:xfrm flipH="1">
            <a:off x="5181600" y="2058948"/>
            <a:ext cx="1334170" cy="1764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5" idx="2"/>
          </p:cNvCxnSpPr>
          <p:nvPr/>
        </p:nvCxnSpPr>
        <p:spPr>
          <a:xfrm>
            <a:off x="3681852" y="2689300"/>
            <a:ext cx="319959" cy="105763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>
            <a:stCxn id="10" idx="2"/>
          </p:cNvCxnSpPr>
          <p:nvPr/>
        </p:nvCxnSpPr>
        <p:spPr>
          <a:xfrm flipH="1">
            <a:off x="5410200" y="2873966"/>
            <a:ext cx="1968962" cy="12217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>
            <a:stCxn id="9" idx="2"/>
          </p:cNvCxnSpPr>
          <p:nvPr/>
        </p:nvCxnSpPr>
        <p:spPr>
          <a:xfrm flipH="1">
            <a:off x="4565156" y="2580697"/>
            <a:ext cx="470887" cy="11282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website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903523" y="1689616"/>
            <a:ext cx="93615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3361892" y="2319968"/>
            <a:ext cx="6399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5271487" y="1689616"/>
            <a:ext cx="24885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Information architecture</a:t>
            </a:r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057400" y="1689616"/>
            <a:ext cx="1872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Interaction design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763764" y="2952750"/>
            <a:ext cx="10951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Functions</a:t>
            </a:r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4193248" y="2211365"/>
            <a:ext cx="16855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Interface design</a:t>
            </a:r>
          </a:p>
        </p:txBody>
      </p:sp>
      <p:sp>
        <p:nvSpPr>
          <p:cNvPr id="10" name="Tekstboks 9"/>
          <p:cNvSpPr txBox="1"/>
          <p:nvPr/>
        </p:nvSpPr>
        <p:spPr>
          <a:xfrm>
            <a:off x="6455191" y="2504634"/>
            <a:ext cx="18479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Navigation design</a:t>
            </a:r>
            <a:endParaRPr lang="da-DK" dirty="0"/>
          </a:p>
        </p:txBody>
      </p:sp>
      <p:sp>
        <p:nvSpPr>
          <p:cNvPr id="11" name="Sky 10"/>
          <p:cNvSpPr/>
          <p:nvPr/>
        </p:nvSpPr>
        <p:spPr>
          <a:xfrm>
            <a:off x="3361892" y="3714750"/>
            <a:ext cx="1909595" cy="1219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91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da-DK" dirty="0"/>
          </a:p>
        </p:txBody>
      </p:sp>
      <p:grpSp>
        <p:nvGrpSpPr>
          <p:cNvPr id="17" name="Gruppe 16"/>
          <p:cNvGrpSpPr/>
          <p:nvPr/>
        </p:nvGrpSpPr>
        <p:grpSpPr>
          <a:xfrm>
            <a:off x="452613" y="1866840"/>
            <a:ext cx="8238774" cy="2025803"/>
            <a:chOff x="838200" y="1866840"/>
            <a:chExt cx="8238774" cy="2025803"/>
          </a:xfrm>
        </p:grpSpPr>
        <p:sp>
          <p:nvSpPr>
            <p:cNvPr id="11" name="Tekstboks 10"/>
            <p:cNvSpPr txBox="1"/>
            <p:nvPr/>
          </p:nvSpPr>
          <p:spPr>
            <a:xfrm>
              <a:off x="7149715" y="1866840"/>
              <a:ext cx="1927259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Finished website</a:t>
              </a:r>
              <a:endParaRPr lang="da-DK" sz="2000" dirty="0"/>
            </a:p>
          </p:txBody>
        </p:sp>
        <p:sp>
          <p:nvSpPr>
            <p:cNvPr id="15" name="Kombinationstegning 14"/>
            <p:cNvSpPr/>
            <p:nvPr/>
          </p:nvSpPr>
          <p:spPr>
            <a:xfrm>
              <a:off x="955570" y="2190750"/>
              <a:ext cx="7157776" cy="1509465"/>
            </a:xfrm>
            <a:custGeom>
              <a:avLst/>
              <a:gdLst>
                <a:gd name="connsiteX0" fmla="*/ 0 w 7646796"/>
                <a:gd name="connsiteY0" fmla="*/ 0 h 2132672"/>
                <a:gd name="connsiteX1" fmla="*/ 1547446 w 7646796"/>
                <a:gd name="connsiteY1" fmla="*/ 2130250 h 2132672"/>
                <a:gd name="connsiteX2" fmla="*/ 3707842 w 7646796"/>
                <a:gd name="connsiteY2" fmla="*/ 442127 h 2132672"/>
                <a:gd name="connsiteX3" fmla="*/ 5828044 w 7646796"/>
                <a:gd name="connsiteY3" fmla="*/ 1346479 h 2132672"/>
                <a:gd name="connsiteX4" fmla="*/ 7646796 w 7646796"/>
                <a:gd name="connsiteY4" fmla="*/ 40193 h 2132672"/>
                <a:gd name="connsiteX5" fmla="*/ 7646796 w 7646796"/>
                <a:gd name="connsiteY5" fmla="*/ 40193 h 213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6796" h="2132672">
                  <a:moveTo>
                    <a:pt x="0" y="0"/>
                  </a:moveTo>
                  <a:cubicBezTo>
                    <a:pt x="464736" y="1028281"/>
                    <a:pt x="929472" y="2056562"/>
                    <a:pt x="1547446" y="2130250"/>
                  </a:cubicBezTo>
                  <a:cubicBezTo>
                    <a:pt x="2165420" y="2203938"/>
                    <a:pt x="2994409" y="572755"/>
                    <a:pt x="3707842" y="442127"/>
                  </a:cubicBezTo>
                  <a:cubicBezTo>
                    <a:pt x="4421275" y="311499"/>
                    <a:pt x="5171552" y="1413468"/>
                    <a:pt x="5828044" y="1346479"/>
                  </a:cubicBezTo>
                  <a:cubicBezTo>
                    <a:pt x="6484536" y="1279490"/>
                    <a:pt x="7646796" y="40193"/>
                    <a:pt x="7646796" y="40193"/>
                  </a:cubicBezTo>
                  <a:lnTo>
                    <a:pt x="7646796" y="40193"/>
                  </a:ln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kstboks 3"/>
            <p:cNvSpPr txBox="1"/>
            <p:nvPr/>
          </p:nvSpPr>
          <p:spPr>
            <a:xfrm>
              <a:off x="955570" y="3000405"/>
              <a:ext cx="866006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sz="2000" dirty="0" smtClean="0"/>
                <a:t>Sketch</a:t>
              </a:r>
              <a:endParaRPr lang="da-DK" sz="2000" dirty="0"/>
            </a:p>
          </p:txBody>
        </p:sp>
        <p:sp>
          <p:nvSpPr>
            <p:cNvPr id="5" name="Tekstboks 4"/>
            <p:cNvSpPr txBox="1"/>
            <p:nvPr/>
          </p:nvSpPr>
          <p:spPr>
            <a:xfrm>
              <a:off x="2943651" y="2940384"/>
              <a:ext cx="1030988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sz="2000" dirty="0" err="1" smtClean="0"/>
                <a:t>Mockup</a:t>
              </a:r>
              <a:endParaRPr lang="da-DK" sz="2000" dirty="0"/>
            </a:p>
          </p:txBody>
        </p:sp>
        <p:sp>
          <p:nvSpPr>
            <p:cNvPr id="6" name="Tekstboks 5"/>
            <p:cNvSpPr txBox="1"/>
            <p:nvPr/>
          </p:nvSpPr>
          <p:spPr>
            <a:xfrm>
              <a:off x="3282697" y="2301444"/>
              <a:ext cx="1221616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sz="2000" dirty="0" smtClean="0"/>
                <a:t>Prototype</a:t>
              </a:r>
              <a:endParaRPr lang="da-DK" sz="2000" dirty="0"/>
            </a:p>
          </p:txBody>
        </p:sp>
        <p:sp>
          <p:nvSpPr>
            <p:cNvPr id="7" name="Tekstboks 6"/>
            <p:cNvSpPr txBox="1"/>
            <p:nvPr/>
          </p:nvSpPr>
          <p:spPr>
            <a:xfrm>
              <a:off x="838200" y="1990695"/>
              <a:ext cx="635110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Idea</a:t>
              </a:r>
              <a:endParaRPr lang="da-DK" sz="2000" dirty="0"/>
            </a:p>
          </p:txBody>
        </p:sp>
        <p:sp>
          <p:nvSpPr>
            <p:cNvPr id="9" name="Tekstboks 8"/>
            <p:cNvSpPr txBox="1"/>
            <p:nvPr/>
          </p:nvSpPr>
          <p:spPr>
            <a:xfrm>
              <a:off x="4680343" y="2532347"/>
              <a:ext cx="2153410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Working prototype</a:t>
              </a:r>
              <a:endParaRPr lang="da-DK" sz="2000" dirty="0"/>
            </a:p>
          </p:txBody>
        </p:sp>
        <p:sp>
          <p:nvSpPr>
            <p:cNvPr id="10" name="Tekstboks 9"/>
            <p:cNvSpPr txBox="1"/>
            <p:nvPr/>
          </p:nvSpPr>
          <p:spPr>
            <a:xfrm>
              <a:off x="6949511" y="2732402"/>
              <a:ext cx="1251496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r>
                <a:rPr lang="en-US" sz="2000" baseline="30000" dirty="0" smtClean="0"/>
                <a:t>st</a:t>
              </a:r>
              <a:r>
                <a:rPr lang="en-US" sz="2000" dirty="0" smtClean="0"/>
                <a:t> version</a:t>
              </a:r>
              <a:endParaRPr lang="da-DK" sz="2000" dirty="0"/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1819953" y="3492533"/>
              <a:ext cx="1303883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Wireframe</a:t>
              </a:r>
              <a:endParaRPr lang="da-DK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5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Browser an editor was the same</a:t>
            </a:r>
          </a:p>
          <a:p>
            <a:pPr lvl="1"/>
            <a:r>
              <a:rPr lang="en-US" dirty="0" smtClean="0"/>
              <a:t>Text based, limited styles (no CSS)</a:t>
            </a:r>
          </a:p>
          <a:p>
            <a:r>
              <a:rPr lang="en-US" dirty="0" smtClean="0"/>
              <a:t>First HTML editor tools and CSS</a:t>
            </a:r>
          </a:p>
          <a:p>
            <a:r>
              <a:rPr lang="en-US" dirty="0" smtClean="0"/>
              <a:t>Graphical design</a:t>
            </a:r>
          </a:p>
          <a:p>
            <a:pPr lvl="1"/>
            <a:r>
              <a:rPr lang="en-US" dirty="0" smtClean="0"/>
              <a:t>Pixel perfect and focus on the layout</a:t>
            </a:r>
          </a:p>
          <a:p>
            <a:pPr lvl="1"/>
            <a:r>
              <a:rPr lang="en-US" dirty="0" smtClean="0"/>
              <a:t>Image editors for creating the layout</a:t>
            </a:r>
          </a:p>
          <a:p>
            <a:r>
              <a:rPr lang="en-US" dirty="0" smtClean="0"/>
              <a:t>Now?</a:t>
            </a:r>
          </a:p>
          <a:p>
            <a:pPr lvl="1"/>
            <a:r>
              <a:rPr lang="en-US" dirty="0" smtClean="0"/>
              <a:t>More design in the browser</a:t>
            </a:r>
          </a:p>
          <a:p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60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Photoshop?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Double work;</a:t>
            </a:r>
            <a:r>
              <a:rPr lang="en-US" baseline="0" dirty="0" smtClean="0"/>
              <a:t> first a picture, then the code</a:t>
            </a:r>
          </a:p>
          <a:p>
            <a:r>
              <a:rPr lang="en-US" dirty="0" smtClean="0"/>
              <a:t>Only a mockup. Hard to iterate the process – picture, code, redo, picture, code…</a:t>
            </a:r>
          </a:p>
          <a:p>
            <a:r>
              <a:rPr lang="en-US" dirty="0" smtClean="0"/>
              <a:t>Hard to make changes to the picture (live)</a:t>
            </a:r>
          </a:p>
          <a:p>
            <a:r>
              <a:rPr lang="en-US" dirty="0" smtClean="0"/>
              <a:t>CSS has a lot of the features that we needed Photoshop to do (like shadow, rounded corners etc.)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41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not Photoshop?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Photoshop is expensive</a:t>
            </a:r>
          </a:p>
          <a:p>
            <a:r>
              <a:rPr lang="en-US" dirty="0"/>
              <a:t>Photoshop is static. Hard to create responsive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The picture is not a prototype</a:t>
            </a:r>
          </a:p>
          <a:p>
            <a:r>
              <a:rPr lang="en-US" dirty="0" smtClean="0"/>
              <a:t>Return to “content first” – then style</a:t>
            </a:r>
          </a:p>
          <a:p>
            <a:pPr lvl="1"/>
            <a:r>
              <a:rPr lang="en-US" dirty="0" smtClean="0"/>
              <a:t>We still use a lot of text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right markup from the start</a:t>
            </a:r>
          </a:p>
          <a:p>
            <a:r>
              <a:rPr lang="en-US" dirty="0" smtClean="0"/>
              <a:t>Separating data and presentation</a:t>
            </a:r>
          </a:p>
          <a:p>
            <a:r>
              <a:rPr lang="en-US" dirty="0" smtClean="0"/>
              <a:t>More flexibility – responsive design</a:t>
            </a:r>
          </a:p>
          <a:p>
            <a:r>
              <a:rPr lang="en-US" dirty="0" smtClean="0"/>
              <a:t>Graphical tools</a:t>
            </a:r>
          </a:p>
          <a:p>
            <a:pPr lvl="1"/>
            <a:r>
              <a:rPr lang="en-US" dirty="0" smtClean="0"/>
              <a:t>Still useful but not the same use</a:t>
            </a:r>
            <a:endParaRPr lang="da-DK" dirty="0" smtClean="0"/>
          </a:p>
          <a:p>
            <a:pPr lvl="1"/>
            <a:r>
              <a:rPr lang="en-US" dirty="0" smtClean="0"/>
              <a:t>Photoshop, Illustrator etc.</a:t>
            </a:r>
          </a:p>
        </p:txBody>
      </p:sp>
    </p:spTree>
    <p:extLst>
      <p:ext uri="{BB962C8B-B14F-4D97-AF65-F5344CB8AC3E}">
        <p14:creationId xmlns:p14="http://schemas.microsoft.com/office/powerpoint/2010/main" val="20499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Tools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Text</a:t>
            </a:r>
            <a:r>
              <a:rPr lang="da-DK" dirty="0" smtClean="0"/>
              <a:t> editor</a:t>
            </a:r>
          </a:p>
          <a:p>
            <a:r>
              <a:rPr lang="da-DK" dirty="0" smtClean="0"/>
              <a:t>Browser</a:t>
            </a:r>
          </a:p>
          <a:p>
            <a:r>
              <a:rPr lang="da-DK" dirty="0" smtClean="0"/>
              <a:t>Browser </a:t>
            </a:r>
            <a:r>
              <a:rPr lang="da-DK" dirty="0" err="1" smtClean="0"/>
              <a:t>extensions</a:t>
            </a:r>
            <a:endParaRPr lang="da-DK" dirty="0" smtClean="0"/>
          </a:p>
          <a:p>
            <a:r>
              <a:rPr lang="da-DK" dirty="0" smtClean="0"/>
              <a:t>Developer </a:t>
            </a:r>
            <a:r>
              <a:rPr lang="da-DK" dirty="0" err="1" smtClean="0"/>
              <a:t>tools</a:t>
            </a:r>
            <a:r>
              <a:rPr lang="da-DK" dirty="0" smtClean="0"/>
              <a:t> </a:t>
            </a:r>
            <a:r>
              <a:rPr lang="en-US" dirty="0" smtClean="0"/>
              <a:t>(like web server, generator programs)</a:t>
            </a:r>
            <a:endParaRPr lang="da-DK" dirty="0" smtClean="0"/>
          </a:p>
          <a:p>
            <a:r>
              <a:rPr lang="da-DK" dirty="0" smtClean="0"/>
              <a:t>Web </a:t>
            </a:r>
            <a:r>
              <a:rPr lang="da-DK" dirty="0" err="1" smtClean="0"/>
              <a:t>based</a:t>
            </a:r>
            <a:r>
              <a:rPr lang="da-DK" dirty="0" smtClean="0"/>
              <a:t> </a:t>
            </a:r>
            <a:r>
              <a:rPr lang="da-DK" dirty="0" err="1" smtClean="0"/>
              <a:t>tools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49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based tools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examples</a:t>
            </a:r>
            <a:endParaRPr lang="da-DK" dirty="0" smtClean="0">
              <a:hlinkClick r:id="rId2"/>
            </a:endParaRPr>
          </a:p>
          <a:p>
            <a:r>
              <a:rPr lang="da-DK" dirty="0" smtClean="0">
                <a:hlinkClick r:id="rId2"/>
              </a:rPr>
              <a:t>http</a:t>
            </a:r>
            <a:r>
              <a:rPr lang="da-DK" dirty="0">
                <a:hlinkClick r:id="rId2"/>
              </a:rPr>
              <a:t>://www.colorzilla.com/gradient-editor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r>
              <a:rPr lang="da-DK" dirty="0">
                <a:hlinkClick r:id="rId3"/>
              </a:rPr>
              <a:t>http://css3button.net</a:t>
            </a:r>
            <a:r>
              <a:rPr lang="da-DK" dirty="0" smtClean="0">
                <a:hlinkClick r:id="rId3"/>
              </a:rPr>
              <a:t>/</a:t>
            </a:r>
            <a:r>
              <a:rPr lang="da-DK" dirty="0" smtClean="0"/>
              <a:t> </a:t>
            </a:r>
          </a:p>
          <a:p>
            <a:r>
              <a:rPr lang="da-DK" dirty="0">
                <a:hlinkClick r:id="rId4"/>
              </a:rPr>
              <a:t>http://css3generator.com</a:t>
            </a:r>
            <a:r>
              <a:rPr lang="da-DK" dirty="0" smtClean="0">
                <a:hlinkClick r:id="rId4"/>
              </a:rPr>
              <a:t>/</a:t>
            </a:r>
            <a:r>
              <a:rPr lang="da-DK" dirty="0" smtClean="0"/>
              <a:t> </a:t>
            </a:r>
          </a:p>
          <a:p>
            <a:r>
              <a:rPr lang="da-DK" dirty="0">
                <a:hlinkClick r:id="rId5"/>
              </a:rPr>
              <a:t>http://daneden.github.io/animate.css</a:t>
            </a:r>
            <a:r>
              <a:rPr lang="da-DK" dirty="0" smtClean="0">
                <a:hlinkClick r:id="rId5"/>
              </a:rPr>
              <a:t>/</a:t>
            </a:r>
            <a:r>
              <a:rPr lang="da-DK" dirty="0" smtClean="0"/>
              <a:t> </a:t>
            </a:r>
            <a:endParaRPr lang="da-DK" dirty="0"/>
          </a:p>
          <a:p>
            <a:r>
              <a:rPr lang="da-DK" dirty="0" smtClean="0">
                <a:hlinkClick r:id="rId6"/>
              </a:rPr>
              <a:t>http</a:t>
            </a:r>
            <a:r>
              <a:rPr lang="da-DK" dirty="0">
                <a:hlinkClick r:id="rId6"/>
              </a:rPr>
              <a:t>://www.responsinator.com</a:t>
            </a:r>
            <a:r>
              <a:rPr lang="da-DK" dirty="0" smtClean="0">
                <a:hlinkClick r:id="rId6"/>
              </a:rPr>
              <a:t>/</a:t>
            </a:r>
            <a:r>
              <a:rPr lang="da-DK" dirty="0" smtClean="0"/>
              <a:t>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30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285</Words>
  <Application>Microsoft Office PowerPoint</Application>
  <PresentationFormat>Skærmshow (16:9)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Designing with HTML</vt:lpstr>
      <vt:lpstr>Designing a website</vt:lpstr>
      <vt:lpstr>How to get started?</vt:lpstr>
      <vt:lpstr>Historical</vt:lpstr>
      <vt:lpstr>Why not Photoshop?</vt:lpstr>
      <vt:lpstr>Why not Photoshop?</vt:lpstr>
      <vt:lpstr>HTML and CSS</vt:lpstr>
      <vt:lpstr>Tools</vt:lpstr>
      <vt:lpstr>Web based tools</vt:lpstr>
      <vt:lpstr>Upcoming tools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with HTML</dc:title>
  <dc:creator>Christian Wahl</dc:creator>
  <cp:lastModifiedBy>Christian Wahl</cp:lastModifiedBy>
  <cp:revision>10</cp:revision>
  <dcterms:created xsi:type="dcterms:W3CDTF">2006-08-16T00:00:00Z</dcterms:created>
  <dcterms:modified xsi:type="dcterms:W3CDTF">2014-11-12T07:33:54Z</dcterms:modified>
</cp:coreProperties>
</file>