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3" autoAdjust="0"/>
    <p:restoredTop sz="77182" autoAdjust="0"/>
  </p:normalViewPr>
  <p:slideViewPr>
    <p:cSldViewPr snapToGrid="0" snapToObjects="1">
      <p:cViewPr>
        <p:scale>
          <a:sx n="76" d="100"/>
          <a:sy n="76" d="100"/>
        </p:scale>
        <p:origin x="-33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01-09-2015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Personal </a:t>
            </a:r>
            <a:r>
              <a:rPr lang="da-DK" dirty="0" err="1" smtClean="0"/>
              <a:t>advice</a:t>
            </a:r>
            <a:r>
              <a:rPr lang="da-DK" dirty="0" smtClean="0"/>
              <a:t>,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smtClean="0"/>
              <a:t>a webhotel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01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QUICK </a:t>
            </a:r>
            <a:r>
              <a:rPr lang="da-DK" dirty="0" err="1" smtClean="0"/>
              <a:t>Sanity</a:t>
            </a:r>
            <a:r>
              <a:rPr lang="da-DK" dirty="0" smtClean="0"/>
              <a:t> check, </a:t>
            </a:r>
            <a:r>
              <a:rPr lang="da-DK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=“../../images/logo.png”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=“35”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=“30”/&gt;</a:t>
            </a: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height,width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53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Bonus info… to </a:t>
            </a:r>
            <a:r>
              <a:rPr lang="da-DK" dirty="0" err="1" smtClean="0"/>
              <a:t>create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special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chars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windows</a:t>
            </a:r>
            <a:r>
              <a:rPr lang="da-DK" baseline="0" dirty="0" smtClean="0"/>
              <a:t>, hold alt and </a:t>
            </a:r>
            <a:r>
              <a:rPr lang="da-DK" baseline="0" dirty="0" err="1" smtClean="0"/>
              <a:t>press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correct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combination</a:t>
            </a:r>
            <a:r>
              <a:rPr lang="da-DK" baseline="0" dirty="0" smtClean="0"/>
              <a:t>  (find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on the web, or in START-&gt;RUN-&gt;</a:t>
            </a:r>
            <a:r>
              <a:rPr lang="da-DK" baseline="0" dirty="0" err="1" smtClean="0"/>
              <a:t>charmap</a:t>
            </a:r>
            <a:r>
              <a:rPr lang="da-DK" baseline="0" dirty="0" smtClean="0"/>
              <a:t> &lt;ENTER&gt; )</a:t>
            </a:r>
          </a:p>
          <a:p>
            <a:endParaRPr lang="da-DK" baseline="0" dirty="0" smtClean="0"/>
          </a:p>
          <a:p>
            <a:r>
              <a:rPr lang="da-DK" dirty="0" smtClean="0"/>
              <a:t>http://dev.w3.org/html5/html-author/charref </a:t>
            </a:r>
            <a:r>
              <a:rPr lang="da-DK" dirty="0" smtClean="0">
                <a:sym typeface="Wingdings" panose="05000000000000000000" pitchFamily="2" charset="2"/>
              </a:rPr>
              <a:t> </a:t>
            </a:r>
            <a:r>
              <a:rPr lang="da-DK" dirty="0" err="1" smtClean="0">
                <a:sym typeface="Wingdings" panose="05000000000000000000" pitchFamily="2" charset="2"/>
              </a:rPr>
              <a:t>Character</a:t>
            </a:r>
            <a:r>
              <a:rPr lang="da-DK" smtClean="0">
                <a:sym typeface="Wingdings" panose="05000000000000000000" pitchFamily="2" charset="2"/>
              </a:rPr>
              <a:t> reference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229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Target:</a:t>
            </a:r>
            <a:r>
              <a:rPr lang="da-DK" baseline="0" dirty="0" smtClean="0"/>
              <a:t> _blank, _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, _</a:t>
            </a:r>
            <a:r>
              <a:rPr lang="da-DK" baseline="0" dirty="0" err="1" smtClean="0"/>
              <a:t>parent</a:t>
            </a:r>
            <a:r>
              <a:rPr lang="da-DK" baseline="0" dirty="0" smtClean="0"/>
              <a:t>, _top, </a:t>
            </a:r>
            <a:r>
              <a:rPr lang="da-DK" baseline="0" dirty="0" err="1" smtClean="0"/>
              <a:t>framename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72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Notice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background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color</a:t>
            </a:r>
            <a:r>
              <a:rPr lang="da-DK" baseline="0" dirty="0" smtClean="0"/>
              <a:t>. (RGBA and HSL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aswell</a:t>
            </a:r>
            <a:r>
              <a:rPr lang="da-DK" baseline="0" dirty="0" smtClean="0"/>
              <a:t>)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4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More on HTTP </a:t>
            </a:r>
            <a:r>
              <a:rPr lang="da-DK" dirty="0" err="1" smtClean="0"/>
              <a:t>requests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endParaRPr lang="da-DK" dirty="0" smtClean="0"/>
          </a:p>
          <a:p>
            <a:r>
              <a:rPr lang="da-DK" dirty="0" smtClean="0"/>
              <a:t>More 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protocols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later</a:t>
            </a:r>
            <a:endParaRPr lang="da-DK" baseline="0" dirty="0" smtClean="0"/>
          </a:p>
          <a:p>
            <a:r>
              <a:rPr lang="da-DK" baseline="0" dirty="0" err="1" smtClean="0"/>
              <a:t>What</a:t>
            </a:r>
            <a:r>
              <a:rPr lang="da-DK" baseline="0" dirty="0" smtClean="0"/>
              <a:t> is a route?</a:t>
            </a:r>
          </a:p>
          <a:p>
            <a:r>
              <a:rPr lang="da-DK" baseline="0" dirty="0" err="1" smtClean="0"/>
              <a:t>What</a:t>
            </a:r>
            <a:r>
              <a:rPr lang="da-DK" baseline="0" dirty="0" smtClean="0"/>
              <a:t> is a subdomain?</a:t>
            </a:r>
          </a:p>
          <a:p>
            <a:r>
              <a:rPr lang="da-DK" baseline="0" dirty="0" err="1" smtClean="0"/>
              <a:t>What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toplevel</a:t>
            </a:r>
            <a:r>
              <a:rPr lang="da-DK" baseline="0" dirty="0" smtClean="0"/>
              <a:t> domain?</a:t>
            </a:r>
          </a:p>
          <a:p>
            <a:endParaRPr lang="da-DK" baseline="0" dirty="0" smtClean="0"/>
          </a:p>
          <a:p>
            <a:r>
              <a:rPr lang="da-DK" baseline="0" dirty="0" smtClean="0"/>
              <a:t>Subdomain is a--- subdomain of </a:t>
            </a:r>
            <a:r>
              <a:rPr lang="da-DK" baseline="0" dirty="0" err="1" smtClean="0"/>
              <a:t>host_name</a:t>
            </a:r>
            <a:endParaRPr lang="da-DK" baseline="0" dirty="0" smtClean="0"/>
          </a:p>
          <a:p>
            <a:r>
              <a:rPr lang="da-DK" baseline="0" dirty="0" err="1" smtClean="0"/>
              <a:t>Host_name</a:t>
            </a:r>
            <a:r>
              <a:rPr lang="da-DK" baseline="0" dirty="0" smtClean="0"/>
              <a:t> is a subdomain of the top </a:t>
            </a:r>
            <a:r>
              <a:rPr lang="da-DK" baseline="0" dirty="0" err="1" smtClean="0"/>
              <a:t>level</a:t>
            </a:r>
            <a:r>
              <a:rPr lang="da-DK" baseline="0" dirty="0" smtClean="0"/>
              <a:t> domain</a:t>
            </a:r>
          </a:p>
          <a:p>
            <a:endParaRPr lang="da-DK" baseline="0" dirty="0" smtClean="0"/>
          </a:p>
          <a:p>
            <a:r>
              <a:rPr lang="da-DK" baseline="0" dirty="0" smtClean="0"/>
              <a:t>So 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access</a:t>
            </a:r>
            <a:r>
              <a:rPr lang="da-DK" baseline="0" dirty="0" smtClean="0"/>
              <a:t> to a web page as the </a:t>
            </a:r>
            <a:r>
              <a:rPr lang="da-DK" baseline="0" dirty="0" err="1" smtClean="0"/>
              <a:t>colored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above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come</a:t>
            </a:r>
            <a:r>
              <a:rPr lang="da-DK" baseline="0" dirty="0" smtClean="0"/>
              <a:t> http://www.google.com </a:t>
            </a:r>
            <a:r>
              <a:rPr lang="da-DK" baseline="0" dirty="0" err="1" smtClean="0"/>
              <a:t>works</a:t>
            </a:r>
            <a:r>
              <a:rPr lang="da-DK" baseline="0" dirty="0" smtClean="0"/>
              <a:t>?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920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no</a:t>
            </a:r>
            <a:r>
              <a:rPr lang="da-DK" dirty="0" smtClean="0"/>
              <a:t> port i </a:t>
            </a:r>
            <a:r>
              <a:rPr lang="da-DK" dirty="0" err="1" smtClean="0"/>
              <a:t>specified</a:t>
            </a:r>
            <a:r>
              <a:rPr lang="da-DK" baseline="0" dirty="0" smtClean="0"/>
              <a:t> in a browser web </a:t>
            </a:r>
            <a:r>
              <a:rPr lang="da-DK" baseline="0" dirty="0" err="1" smtClean="0"/>
              <a:t>request</a:t>
            </a:r>
            <a:r>
              <a:rPr lang="da-DK" baseline="0" dirty="0" smtClean="0"/>
              <a:t>, the browser </a:t>
            </a:r>
            <a:r>
              <a:rPr lang="da-DK" baseline="0" dirty="0" err="1" smtClean="0"/>
              <a:t>assumes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mean</a:t>
            </a:r>
            <a:r>
              <a:rPr lang="da-DK" baseline="0" dirty="0" smtClean="0"/>
              <a:t> port 80, the default webserver port.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436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Chrome</a:t>
            </a:r>
            <a:r>
              <a:rPr lang="da-DK" dirty="0" smtClean="0"/>
              <a:t>, FF,</a:t>
            </a:r>
            <a:r>
              <a:rPr lang="da-DK" baseline="0" dirty="0" smtClean="0"/>
              <a:t> IE/</a:t>
            </a:r>
            <a:r>
              <a:rPr lang="da-DK" baseline="0" dirty="0" err="1" smtClean="0"/>
              <a:t>Edge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07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feeding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alot</a:t>
            </a:r>
            <a:r>
              <a:rPr lang="da-DK" baseline="0" dirty="0" smtClean="0"/>
              <a:t> of information </a:t>
            </a:r>
            <a:r>
              <a:rPr lang="da-DK" baseline="0" dirty="0" err="1" smtClean="0"/>
              <a:t>today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the basic web </a:t>
            </a:r>
            <a:r>
              <a:rPr lang="da-DK" baseline="0" dirty="0" err="1" smtClean="0"/>
              <a:t>stuff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asap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75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introducing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git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on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45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NOTEPAD </a:t>
            </a:r>
            <a:r>
              <a:rPr lang="da-DK" dirty="0" err="1" smtClean="0"/>
              <a:t>example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366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8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16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walkthrough</a:t>
            </a:r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discuss</a:t>
            </a:r>
            <a:r>
              <a:rPr lang="da-DK" baseline="0" dirty="0" smtClean="0"/>
              <a:t> the elements in </a:t>
            </a:r>
            <a:r>
              <a:rPr lang="da-DK" baseline="0" dirty="0" err="1" smtClean="0"/>
              <a:t>detail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later</a:t>
            </a:r>
            <a:endParaRPr lang="da-DK" baseline="0" dirty="0" smtClean="0"/>
          </a:p>
          <a:p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39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W3C:</a:t>
            </a:r>
            <a:r>
              <a:rPr lang="da-DK" baseline="0" dirty="0" smtClean="0"/>
              <a:t> World Wide Web </a:t>
            </a:r>
            <a:r>
              <a:rPr lang="da-DK" baseline="0" dirty="0" err="1" smtClean="0"/>
              <a:t>Consortium</a:t>
            </a:r>
            <a:r>
              <a:rPr lang="da-DK" baseline="0" dirty="0" smtClean="0"/>
              <a:t> – </a:t>
            </a:r>
            <a:r>
              <a:rPr lang="da-DK" baseline="0" dirty="0" err="1" smtClean="0"/>
              <a:t>Standardizing</a:t>
            </a:r>
            <a:r>
              <a:rPr lang="da-DK" baseline="0" dirty="0" smtClean="0"/>
              <a:t> the web</a:t>
            </a:r>
          </a:p>
          <a:p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standardizes</a:t>
            </a:r>
            <a:r>
              <a:rPr lang="da-DK" baseline="0" dirty="0" smtClean="0"/>
              <a:t> CSS and </a:t>
            </a:r>
            <a:r>
              <a:rPr lang="da-DK" baseline="0" dirty="0" err="1" smtClean="0"/>
              <a:t>much</a:t>
            </a:r>
            <a:r>
              <a:rPr lang="da-DK" baseline="0" dirty="0" smtClean="0"/>
              <a:t> more.</a:t>
            </a:r>
          </a:p>
          <a:p>
            <a:endParaRPr lang="da-DK" baseline="0" dirty="0" smtClean="0"/>
          </a:p>
          <a:p>
            <a:r>
              <a:rPr lang="da-DK" baseline="0" dirty="0" smtClean="0"/>
              <a:t>HTML is </a:t>
            </a:r>
            <a:r>
              <a:rPr lang="da-DK" baseline="0" dirty="0" err="1" smtClean="0"/>
              <a:t>based</a:t>
            </a:r>
            <a:r>
              <a:rPr lang="da-DK" baseline="0" dirty="0" smtClean="0"/>
              <a:t> on XML. </a:t>
            </a:r>
            <a:r>
              <a:rPr lang="da-DK" baseline="0" dirty="0" err="1" smtClean="0"/>
              <a:t>DTD’s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certain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rules</a:t>
            </a:r>
            <a:r>
              <a:rPr lang="da-DK" baseline="0" dirty="0" smtClean="0"/>
              <a:t> for XML </a:t>
            </a:r>
            <a:r>
              <a:rPr lang="da-DK" baseline="0" dirty="0" err="1" smtClean="0"/>
              <a:t>documents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XML in </a:t>
            </a:r>
            <a:r>
              <a:rPr lang="da-DK" baseline="0" dirty="0" err="1" smtClean="0"/>
              <a:t>itself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doesnt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rules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rules</a:t>
            </a:r>
            <a:r>
              <a:rPr lang="da-DK" baseline="0" dirty="0" smtClean="0"/>
              <a:t> and standards for </a:t>
            </a:r>
            <a:r>
              <a:rPr lang="da-DK" baseline="0" dirty="0" err="1" smtClean="0"/>
              <a:t>rendering</a:t>
            </a:r>
            <a:r>
              <a:rPr lang="da-DK" baseline="0" dirty="0" smtClean="0"/>
              <a:t> websites </a:t>
            </a:r>
            <a:r>
              <a:rPr lang="da-DK" baseline="0" dirty="0" err="1" smtClean="0"/>
              <a:t>correctly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across</a:t>
            </a:r>
            <a:r>
              <a:rPr lang="da-DK" baseline="0" dirty="0" smtClean="0"/>
              <a:t> browsers.</a:t>
            </a:r>
          </a:p>
          <a:p>
            <a:endParaRPr lang="da-DK" baseline="0" dirty="0" smtClean="0"/>
          </a:p>
          <a:p>
            <a:r>
              <a:rPr lang="da-DK" dirty="0" smtClean="0"/>
              <a:t>4.01 </a:t>
            </a:r>
            <a:r>
              <a:rPr lang="da-DK" dirty="0" err="1" smtClean="0"/>
              <a:t>loose</a:t>
            </a:r>
            <a:r>
              <a:rPr lang="da-DK" dirty="0" smtClean="0"/>
              <a:t> </a:t>
            </a:r>
            <a:r>
              <a:rPr lang="da-DK" dirty="0" err="1" smtClean="0"/>
              <a:t>dtd</a:t>
            </a:r>
            <a:r>
              <a:rPr lang="da-DK" baseline="0" dirty="0" smtClean="0"/>
              <a:t> – </a:t>
            </a:r>
          </a:p>
          <a:p>
            <a:r>
              <a:rPr lang="da-DK" dirty="0" smtClean="0"/>
              <a:t>4.01 </a:t>
            </a:r>
            <a:r>
              <a:rPr lang="da-DK" dirty="0" err="1" smtClean="0"/>
              <a:t>strict</a:t>
            </a:r>
            <a:r>
              <a:rPr lang="da-DK" dirty="0" smtClean="0"/>
              <a:t> </a:t>
            </a:r>
            <a:r>
              <a:rPr lang="da-DK" dirty="0" err="1" smtClean="0"/>
              <a:t>dtd</a:t>
            </a:r>
            <a:r>
              <a:rPr lang="da-DK" dirty="0" smtClean="0"/>
              <a:t> –</a:t>
            </a:r>
          </a:p>
          <a:p>
            <a:r>
              <a:rPr lang="da-DK" dirty="0" err="1" smtClean="0"/>
              <a:t>Xhtml</a:t>
            </a:r>
            <a:r>
              <a:rPr lang="da-DK" dirty="0" smtClean="0"/>
              <a:t> basic </a:t>
            </a:r>
            <a:r>
              <a:rPr lang="da-DK" dirty="0" err="1" smtClean="0"/>
              <a:t>dtd</a:t>
            </a:r>
            <a:r>
              <a:rPr lang="da-DK" baseline="0" dirty="0" smtClean="0"/>
              <a:t> –</a:t>
            </a:r>
          </a:p>
          <a:p>
            <a:r>
              <a:rPr lang="da-DK" baseline="0" dirty="0" smtClean="0"/>
              <a:t>Html NO </a:t>
            </a:r>
            <a:r>
              <a:rPr lang="da-DK" baseline="0" dirty="0" err="1" smtClean="0"/>
              <a:t>dtd</a:t>
            </a:r>
            <a:r>
              <a:rPr lang="da-DK" baseline="0" dirty="0" smtClean="0"/>
              <a:t> -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811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Tags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certain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rules</a:t>
            </a:r>
            <a:endParaRPr lang="da-DK" baseline="0" dirty="0" smtClean="0"/>
          </a:p>
          <a:p>
            <a:r>
              <a:rPr lang="da-DK" baseline="0" dirty="0" smtClean="0"/>
              <a:t>Ex: &lt;Li&gt; tags has </a:t>
            </a:r>
            <a:r>
              <a:rPr lang="da-DK" baseline="0" dirty="0" err="1" smtClean="0"/>
              <a:t>exist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either</a:t>
            </a:r>
            <a:r>
              <a:rPr lang="da-DK" baseline="0" dirty="0" smtClean="0"/>
              <a:t> &lt;ol&gt; or &lt;</a:t>
            </a:r>
            <a:r>
              <a:rPr lang="da-DK" baseline="0" dirty="0" err="1" smtClean="0"/>
              <a:t>ul</a:t>
            </a:r>
            <a:r>
              <a:rPr lang="da-DK" baseline="0" dirty="0" smtClean="0"/>
              <a:t>&gt; elements</a:t>
            </a:r>
          </a:p>
          <a:p>
            <a:endParaRPr lang="da-DK" dirty="0" smtClean="0"/>
          </a:p>
          <a:p>
            <a:r>
              <a:rPr lang="da-DK" dirty="0" err="1" smtClean="0"/>
              <a:t>Self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closing</a:t>
            </a:r>
            <a:r>
              <a:rPr lang="da-DK" baseline="0" dirty="0" smtClean="0"/>
              <a:t> tags:</a:t>
            </a:r>
          </a:p>
          <a:p>
            <a:r>
              <a:rPr lang="da-DK" baseline="0" dirty="0" smtClean="0"/>
              <a:t>Makes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to have elements </a:t>
            </a:r>
            <a:r>
              <a:rPr lang="da-DK" baseline="0" dirty="0" err="1" smtClean="0"/>
              <a:t>inside</a:t>
            </a:r>
            <a:r>
              <a:rPr lang="da-DK" baseline="0" dirty="0" smtClean="0"/>
              <a:t> a image or a line break.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DFC5-4454-4C09-B47C-C81628E7680D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37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ir.yahoo.com/Recreation/sports/soccer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r.yahoo.com/Recreation/sports/soccer/index.html?id=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Web basics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 the </a:t>
            </a:r>
            <a:r>
              <a:rPr lang="da-DK" dirty="0" err="1" smtClean="0"/>
              <a:t>pic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r>
              <a:rPr lang="da-DK" dirty="0" smtClean="0"/>
              <a:t> of HTML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Tags</a:t>
            </a:r>
          </a:p>
          <a:p>
            <a:pPr lvl="1"/>
            <a:r>
              <a:rPr lang="da-DK" dirty="0" err="1" smtClean="0"/>
              <a:t>Describes</a:t>
            </a:r>
            <a:r>
              <a:rPr lang="da-DK" dirty="0" smtClean="0"/>
              <a:t> the elements of the website</a:t>
            </a:r>
          </a:p>
          <a:p>
            <a:r>
              <a:rPr lang="da-DK" dirty="0" err="1" smtClean="0"/>
              <a:t>Attributes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Adds</a:t>
            </a:r>
            <a:r>
              <a:rPr lang="da-DK" dirty="0" smtClean="0"/>
              <a:t> information to the tag</a:t>
            </a:r>
          </a:p>
          <a:p>
            <a:r>
              <a:rPr lang="da-DK" dirty="0" err="1" smtClean="0"/>
              <a:t>Syntax</a:t>
            </a:r>
            <a:endParaRPr lang="da-DK" dirty="0" smtClean="0"/>
          </a:p>
          <a:p>
            <a:pPr lvl="1"/>
            <a:r>
              <a:rPr lang="da-DK" dirty="0" smtClean="0"/>
              <a:t>How is the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.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”&lt;&gt;&lt;/&gt;” go.</a:t>
            </a:r>
          </a:p>
          <a:p>
            <a:pPr lvl="1"/>
            <a:r>
              <a:rPr lang="da-DK" dirty="0" smtClean="0"/>
              <a:t>The ”</a:t>
            </a:r>
            <a:r>
              <a:rPr lang="da-DK" dirty="0" err="1" smtClean="0"/>
              <a:t>grammar</a:t>
            </a:r>
            <a:r>
              <a:rPr lang="da-DK" dirty="0" smtClean="0"/>
              <a:t>” </a:t>
            </a:r>
            <a:r>
              <a:rPr lang="da-DK" dirty="0" smtClean="0">
                <a:sym typeface="Wingdings" panose="05000000000000000000" pitchFamily="2" charset="2"/>
              </a:rPr>
              <a:t> How do </a:t>
            </a:r>
            <a:r>
              <a:rPr lang="da-DK" dirty="0" err="1" smtClean="0">
                <a:sym typeface="Wingdings" panose="05000000000000000000" pitchFamily="2" charset="2"/>
              </a:rPr>
              <a:t>you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construct</a:t>
            </a:r>
            <a:r>
              <a:rPr lang="da-DK" dirty="0" smtClean="0">
                <a:sym typeface="Wingdings" panose="05000000000000000000" pitchFamily="2" charset="2"/>
              </a:rPr>
              <a:t> a </a:t>
            </a:r>
            <a:r>
              <a:rPr lang="da-DK" dirty="0" err="1" smtClean="0">
                <a:sym typeface="Wingdings" panose="05000000000000000000" pitchFamily="2" charset="2"/>
              </a:rPr>
              <a:t>correct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sentence</a:t>
            </a:r>
            <a:endParaRPr lang="da-DK" dirty="0" smtClean="0">
              <a:sym typeface="Wingdings" panose="05000000000000000000" pitchFamily="2" charset="2"/>
            </a:endParaRPr>
          </a:p>
          <a:p>
            <a:pPr lvl="1"/>
            <a:r>
              <a:rPr lang="da-DK" dirty="0"/>
              <a:t>Int i = ”</a:t>
            </a:r>
            <a:r>
              <a:rPr lang="da-DK" dirty="0" err="1"/>
              <a:t>hello</a:t>
            </a:r>
            <a:r>
              <a:rPr lang="da-DK" dirty="0" smtClean="0"/>
              <a:t>” – </a:t>
            </a:r>
            <a:r>
              <a:rPr lang="da-DK" dirty="0" err="1" smtClean="0"/>
              <a:t>Syntax</a:t>
            </a:r>
            <a:r>
              <a:rPr lang="da-DK" dirty="0" smtClean="0"/>
              <a:t> OK</a:t>
            </a:r>
          </a:p>
          <a:p>
            <a:r>
              <a:rPr lang="da-DK" dirty="0" err="1" smtClean="0"/>
              <a:t>Semantics</a:t>
            </a:r>
            <a:endParaRPr lang="da-DK" dirty="0" smtClean="0"/>
          </a:p>
          <a:p>
            <a:pPr lvl="1"/>
            <a:r>
              <a:rPr lang="da-DK" dirty="0" smtClean="0"/>
              <a:t>The </a:t>
            </a:r>
            <a:r>
              <a:rPr lang="da-DK" dirty="0" err="1" smtClean="0"/>
              <a:t>meaning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writing</a:t>
            </a:r>
            <a:endParaRPr lang="da-DK" dirty="0" smtClean="0"/>
          </a:p>
          <a:p>
            <a:pPr lvl="1"/>
            <a:r>
              <a:rPr lang="da-DK" dirty="0"/>
              <a:t>Int i = ”</a:t>
            </a:r>
            <a:r>
              <a:rPr lang="da-DK" dirty="0" err="1"/>
              <a:t>hello</a:t>
            </a:r>
            <a:r>
              <a:rPr lang="da-DK" dirty="0" smtClean="0"/>
              <a:t>” – </a:t>
            </a:r>
            <a:r>
              <a:rPr lang="da-DK" dirty="0" err="1" smtClean="0"/>
              <a:t>Semantically</a:t>
            </a:r>
            <a:r>
              <a:rPr lang="da-DK" dirty="0" smtClean="0"/>
              <a:t> FAIL</a:t>
            </a:r>
          </a:p>
          <a:p>
            <a:pPr lvl="1"/>
            <a:r>
              <a:rPr lang="da-DK" dirty="0" smtClean="0"/>
              <a:t>More on </a:t>
            </a:r>
            <a:r>
              <a:rPr lang="da-DK" dirty="0" err="1" smtClean="0"/>
              <a:t>semantic</a:t>
            </a:r>
            <a:r>
              <a:rPr lang="da-DK" dirty="0" smtClean="0"/>
              <a:t> web </a:t>
            </a:r>
            <a:r>
              <a:rPr lang="da-DK" dirty="0" err="1" smtClean="0"/>
              <a:t>later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01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HTML –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it look </a:t>
            </a:r>
            <a:r>
              <a:rPr lang="da-DK" dirty="0" err="1" smtClean="0"/>
              <a:t>like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" y="1701267"/>
            <a:ext cx="8129116" cy="455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4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is it </a:t>
            </a:r>
            <a:r>
              <a:rPr lang="da-DK" dirty="0" err="1" smtClean="0"/>
              <a:t>read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 is </a:t>
            </a:r>
            <a:r>
              <a:rPr lang="da-DK" dirty="0" err="1" smtClean="0"/>
              <a:t>read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 to right; top to </a:t>
            </a:r>
            <a:r>
              <a:rPr lang="da-DK" dirty="0" err="1" smtClean="0"/>
              <a:t>bottom</a:t>
            </a:r>
            <a:r>
              <a:rPr lang="da-DK" dirty="0" smtClean="0"/>
              <a:t>. </a:t>
            </a:r>
          </a:p>
          <a:p>
            <a:pPr lvl="1"/>
            <a:r>
              <a:rPr lang="da-DK" smtClean="0"/>
              <a:t>As is CSS and JS</a:t>
            </a:r>
            <a:endParaRPr lang="da-DK" dirty="0" smtClean="0"/>
          </a:p>
          <a:p>
            <a:r>
              <a:rPr lang="da-DK" dirty="0" smtClean="0"/>
              <a:t>This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Where</a:t>
            </a:r>
            <a:r>
              <a:rPr lang="da-DK" dirty="0" smtClean="0"/>
              <a:t> do </a:t>
            </a:r>
            <a:r>
              <a:rPr lang="da-DK" dirty="0" err="1" smtClean="0"/>
              <a:t>you</a:t>
            </a:r>
            <a:r>
              <a:rPr lang="da-DK" dirty="0" smtClean="0"/>
              <a:t> put </a:t>
            </a:r>
            <a:r>
              <a:rPr lang="da-DK" dirty="0" err="1" smtClean="0"/>
              <a:t>your</a:t>
            </a:r>
            <a:r>
              <a:rPr lang="da-DK" dirty="0" smtClean="0"/>
              <a:t> scripts/.css</a:t>
            </a:r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 if </a:t>
            </a:r>
            <a:r>
              <a:rPr lang="da-DK" dirty="0" err="1" smtClean="0"/>
              <a:t>you</a:t>
            </a:r>
            <a:r>
              <a:rPr lang="da-DK" dirty="0" smtClean="0"/>
              <a:t> have a css </a:t>
            </a:r>
            <a:r>
              <a:rPr lang="da-DK" dirty="0" err="1" smtClean="0"/>
              <a:t>syntax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r>
              <a:rPr lang="da-DK" dirty="0" smtClean="0"/>
              <a:t>, or JS </a:t>
            </a:r>
            <a:r>
              <a:rPr lang="da-DK" dirty="0" err="1" smtClean="0"/>
              <a:t>error</a:t>
            </a:r>
            <a:r>
              <a:rPr lang="da-DK" dirty="0" smtClean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9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DOCTYPE and DTD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err="1" smtClean="0"/>
              <a:t>Defined</a:t>
            </a:r>
            <a:r>
              <a:rPr lang="da-DK" sz="2400" dirty="0" smtClean="0"/>
              <a:t> by the W3C</a:t>
            </a:r>
          </a:p>
          <a:p>
            <a:r>
              <a:rPr lang="da-DK" sz="2400" dirty="0" err="1" smtClean="0"/>
              <a:t>Describes</a:t>
            </a:r>
            <a:r>
              <a:rPr lang="da-DK" sz="2400" dirty="0" smtClean="0"/>
              <a:t> the HTML in the </a:t>
            </a:r>
            <a:r>
              <a:rPr lang="da-DK" sz="2400" dirty="0" err="1" smtClean="0"/>
              <a:t>document</a:t>
            </a:r>
            <a:r>
              <a:rPr lang="da-DK" sz="2400" dirty="0" smtClean="0"/>
              <a:t>, and </a:t>
            </a:r>
            <a:r>
              <a:rPr lang="da-DK" sz="2400" dirty="0" err="1" smtClean="0"/>
              <a:t>how</a:t>
            </a:r>
            <a:r>
              <a:rPr lang="da-DK" sz="2400" dirty="0" smtClean="0"/>
              <a:t> it </a:t>
            </a:r>
            <a:r>
              <a:rPr lang="da-DK" sz="2400" dirty="0" err="1" smtClean="0"/>
              <a:t>should</a:t>
            </a:r>
            <a:r>
              <a:rPr lang="da-DK" sz="2400" dirty="0" smtClean="0"/>
              <a:t> </a:t>
            </a:r>
            <a:r>
              <a:rPr lang="da-DK" sz="2400" dirty="0" err="1" smtClean="0"/>
              <a:t>be</a:t>
            </a:r>
            <a:r>
              <a:rPr lang="da-DK" sz="2400" dirty="0" smtClean="0"/>
              <a:t> </a:t>
            </a:r>
            <a:r>
              <a:rPr lang="da-DK" sz="2400" dirty="0" err="1" smtClean="0"/>
              <a:t>read</a:t>
            </a:r>
            <a:endParaRPr lang="da-DK" sz="2400" dirty="0" smtClean="0"/>
          </a:p>
          <a:p>
            <a:pPr lvl="1"/>
            <a:r>
              <a:rPr lang="da-DK" sz="2000" dirty="0" smtClean="0"/>
              <a:t>If </a:t>
            </a:r>
            <a:r>
              <a:rPr lang="da-DK" sz="2000" dirty="0" err="1" smtClean="0"/>
              <a:t>this</a:t>
            </a:r>
            <a:r>
              <a:rPr lang="da-DK" sz="2000" dirty="0" smtClean="0"/>
              <a:t> is not done, the browser </a:t>
            </a:r>
            <a:r>
              <a:rPr lang="da-DK" sz="2000" dirty="0" err="1" smtClean="0"/>
              <a:t>will</a:t>
            </a:r>
            <a:r>
              <a:rPr lang="da-DK" sz="2000" dirty="0" smtClean="0"/>
              <a:t> </a:t>
            </a:r>
            <a:r>
              <a:rPr lang="da-DK" sz="2000" dirty="0" err="1" smtClean="0"/>
              <a:t>assume</a:t>
            </a:r>
            <a:r>
              <a:rPr lang="da-DK" sz="2000" dirty="0" smtClean="0"/>
              <a:t> a doctype; </a:t>
            </a:r>
            <a:r>
              <a:rPr lang="da-DK" sz="2000" dirty="0" err="1" smtClean="0"/>
              <a:t>this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problematic</a:t>
            </a:r>
            <a:r>
              <a:rPr lang="da-DK" sz="2000" dirty="0" smtClean="0"/>
              <a:t> as browsers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implemented</a:t>
            </a:r>
            <a:r>
              <a:rPr lang="da-DK" sz="2000" dirty="0" smtClean="0"/>
              <a:t> </a:t>
            </a:r>
            <a:r>
              <a:rPr lang="da-DK" sz="2000" dirty="0" err="1" smtClean="0"/>
              <a:t>differently</a:t>
            </a:r>
            <a:endParaRPr lang="da-DK" sz="2000" dirty="0" smtClean="0"/>
          </a:p>
          <a:p>
            <a:pPr lvl="1"/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want</a:t>
            </a:r>
            <a:r>
              <a:rPr lang="da-DK" sz="2000" dirty="0" smtClean="0"/>
              <a:t> </a:t>
            </a:r>
            <a:r>
              <a:rPr lang="da-DK" sz="2000" dirty="0" err="1" smtClean="0"/>
              <a:t>our</a:t>
            </a:r>
            <a:r>
              <a:rPr lang="da-DK" sz="2000" dirty="0" smtClean="0"/>
              <a:t> websites to look the same </a:t>
            </a:r>
            <a:r>
              <a:rPr lang="da-DK" sz="2000" dirty="0" err="1" smtClean="0"/>
              <a:t>across</a:t>
            </a:r>
            <a:r>
              <a:rPr lang="da-DK" sz="2000" dirty="0" smtClean="0"/>
              <a:t> </a:t>
            </a:r>
            <a:r>
              <a:rPr lang="da-DK" sz="2000" b="1" dirty="0" smtClean="0"/>
              <a:t>all</a:t>
            </a:r>
            <a:r>
              <a:rPr lang="da-DK" sz="2000" dirty="0" smtClean="0"/>
              <a:t> browsers</a:t>
            </a:r>
          </a:p>
          <a:p>
            <a:r>
              <a:rPr lang="da-DK" sz="2400" dirty="0" err="1" smtClean="0"/>
              <a:t>Different</a:t>
            </a:r>
            <a:r>
              <a:rPr lang="da-DK" sz="2400" dirty="0" smtClean="0"/>
              <a:t> DOCTYPES</a:t>
            </a:r>
          </a:p>
          <a:p>
            <a:endParaRPr lang="da-DK" sz="2400" dirty="0"/>
          </a:p>
        </p:txBody>
      </p:sp>
      <p:sp>
        <p:nvSpPr>
          <p:cNvPr id="9" name="Tekstboks 3"/>
          <p:cNvSpPr txBox="1"/>
          <p:nvPr/>
        </p:nvSpPr>
        <p:spPr>
          <a:xfrm>
            <a:off x="6801685" y="5657671"/>
            <a:ext cx="2342315" cy="1200329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Add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If this is a XML document with the content-type application/</a:t>
            </a:r>
            <a:r>
              <a:rPr lang="en-US" sz="1200" dirty="0" err="1" smtClean="0">
                <a:solidFill>
                  <a:schemeClr val="tx1"/>
                </a:solidFill>
              </a:rPr>
              <a:t>xhtml+xml</a:t>
            </a:r>
            <a:r>
              <a:rPr lang="en-US" sz="1200" dirty="0" smtClean="0">
                <a:solidFill>
                  <a:schemeClr val="tx1"/>
                </a:solidFill>
              </a:rPr>
              <a:t> or text/xml.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3551"/>
            <a:ext cx="9144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8" y="5866039"/>
            <a:ext cx="2277301" cy="26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3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Various</a:t>
            </a:r>
            <a:r>
              <a:rPr lang="da-DK" dirty="0" smtClean="0"/>
              <a:t> HTML Tags(elements) (</a:t>
            </a:r>
            <a:r>
              <a:rPr lang="da-DK" i="1" dirty="0" smtClean="0"/>
              <a:t>not all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Headings - &lt;h1&gt;, &lt;h2&gt;</a:t>
            </a:r>
          </a:p>
          <a:p>
            <a:r>
              <a:rPr lang="en-US" dirty="0"/>
              <a:t>Lists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 smtClean="0"/>
              <a:t>&gt;&lt;/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en-US" dirty="0"/>
              <a:t>- Ordered (numbered) list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r>
              <a:rPr lang="en-US" dirty="0"/>
              <a:t>- Unordered (bulleted) list </a:t>
            </a:r>
          </a:p>
          <a:p>
            <a:pPr lvl="1"/>
            <a:r>
              <a:rPr lang="en-US" dirty="0"/>
              <a:t>&lt;li</a:t>
            </a:r>
            <a:r>
              <a:rPr lang="en-US" dirty="0" smtClean="0"/>
              <a:t>&gt;&lt;/li&gt; </a:t>
            </a:r>
            <a:r>
              <a:rPr lang="en-US" dirty="0"/>
              <a:t>- List item </a:t>
            </a:r>
          </a:p>
          <a:p>
            <a:r>
              <a:rPr lang="en-US" dirty="0"/>
              <a:t>Tables </a:t>
            </a:r>
          </a:p>
          <a:p>
            <a:pPr lvl="1"/>
            <a:r>
              <a:rPr lang="en-US" dirty="0"/>
              <a:t>&lt;table&gt;, &lt;/table&gt; - Define table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&gt;- </a:t>
            </a:r>
            <a:r>
              <a:rPr lang="en-US" dirty="0"/>
              <a:t>Begin row </a:t>
            </a:r>
          </a:p>
          <a:p>
            <a:pPr lvl="1"/>
            <a:r>
              <a:rPr lang="en-US" dirty="0"/>
              <a:t>&lt;td&gt; </a:t>
            </a:r>
            <a:r>
              <a:rPr lang="en-US" dirty="0" smtClean="0"/>
              <a:t>&lt;/td&gt;- </a:t>
            </a:r>
            <a:r>
              <a:rPr lang="en-US" dirty="0"/>
              <a:t>Begin item in row </a:t>
            </a:r>
          </a:p>
          <a:p>
            <a:r>
              <a:rPr lang="en-US" dirty="0" smtClean="0"/>
              <a:t>Attributes</a:t>
            </a:r>
            <a:endParaRPr lang="en-US" dirty="0"/>
          </a:p>
          <a:p>
            <a:r>
              <a:rPr lang="en-US" dirty="0"/>
              <a:t>Keyword-value pairs in HTML tags </a:t>
            </a:r>
          </a:p>
          <a:p>
            <a:pPr lvl="1"/>
            <a:r>
              <a:rPr lang="en-US" dirty="0"/>
              <a:t>&lt;table </a:t>
            </a:r>
            <a:r>
              <a:rPr lang="en-US" dirty="0" smtClean="0"/>
              <a:t>id=“</a:t>
            </a:r>
            <a:r>
              <a:rPr lang="en-US" dirty="0" err="1" smtClean="0"/>
              <a:t>myTable</a:t>
            </a:r>
            <a:r>
              <a:rPr lang="en-US" dirty="0" smtClean="0"/>
              <a:t>”&gt;&lt;/table&gt;</a:t>
            </a:r>
            <a:endParaRPr lang="en-US" dirty="0"/>
          </a:p>
          <a:p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Semantic </a:t>
            </a:r>
            <a:r>
              <a:rPr lang="en-US" dirty="0" smtClean="0"/>
              <a:t>elements(HTML5)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 smtClean="0"/>
              <a:t>&gt;&lt;/</a:t>
            </a:r>
            <a:r>
              <a:rPr lang="en-US" dirty="0" err="1" smtClean="0"/>
              <a:t>nav</a:t>
            </a:r>
            <a:r>
              <a:rPr lang="en-US" dirty="0" smtClean="0"/>
              <a:t>&gt; </a:t>
            </a:r>
            <a:r>
              <a:rPr lang="en-US" dirty="0"/>
              <a:t>- main navigation on the page</a:t>
            </a:r>
          </a:p>
          <a:p>
            <a:pPr lvl="1"/>
            <a:r>
              <a:rPr lang="en-US" dirty="0"/>
              <a:t>&lt;main</a:t>
            </a:r>
            <a:r>
              <a:rPr lang="en-US" dirty="0" smtClean="0"/>
              <a:t>&gt;&lt;/main&gt; </a:t>
            </a:r>
            <a:r>
              <a:rPr lang="en-US" dirty="0"/>
              <a:t>- main content</a:t>
            </a:r>
          </a:p>
          <a:p>
            <a:pPr lvl="1"/>
            <a:r>
              <a:rPr lang="en-US" dirty="0"/>
              <a:t>&lt;aside</a:t>
            </a:r>
            <a:r>
              <a:rPr lang="en-US" dirty="0" smtClean="0"/>
              <a:t>&gt;&lt;/aside&gt; </a:t>
            </a:r>
            <a:r>
              <a:rPr lang="en-US" dirty="0"/>
              <a:t>- secondary content</a:t>
            </a:r>
          </a:p>
          <a:p>
            <a:pPr lvl="1"/>
            <a:r>
              <a:rPr lang="en-US" dirty="0"/>
              <a:t>&lt;section</a:t>
            </a:r>
            <a:r>
              <a:rPr lang="en-US" dirty="0" smtClean="0"/>
              <a:t>&gt;&lt;/section&gt;</a:t>
            </a:r>
            <a:endParaRPr lang="en-US" dirty="0"/>
          </a:p>
          <a:p>
            <a:pPr lvl="1"/>
            <a:r>
              <a:rPr lang="en-US" dirty="0"/>
              <a:t>&lt;article</a:t>
            </a:r>
            <a:r>
              <a:rPr lang="en-US" dirty="0" smtClean="0"/>
              <a:t>&gt;&lt;/article&gt;</a:t>
            </a:r>
            <a:endParaRPr lang="en-US" dirty="0"/>
          </a:p>
          <a:p>
            <a:r>
              <a:rPr lang="en-US" dirty="0"/>
              <a:t>Structuring content</a:t>
            </a:r>
          </a:p>
          <a:p>
            <a:pPr lvl="1"/>
            <a:r>
              <a:rPr lang="en-US" dirty="0"/>
              <a:t>&lt;p</a:t>
            </a:r>
            <a:r>
              <a:rPr lang="en-US" dirty="0" smtClean="0"/>
              <a:t>&gt;&lt;/p&gt;</a:t>
            </a:r>
            <a:endParaRPr lang="en-US" dirty="0"/>
          </a:p>
          <a:p>
            <a:pPr lvl="1"/>
            <a:r>
              <a:rPr lang="en-US" dirty="0"/>
              <a:t>&lt;div</a:t>
            </a:r>
            <a:r>
              <a:rPr lang="en-US" dirty="0" smtClean="0"/>
              <a:t>&gt;&lt;/div&gt;</a:t>
            </a:r>
          </a:p>
          <a:p>
            <a:pPr lvl="1"/>
            <a:r>
              <a:rPr lang="en-US" dirty="0" smtClean="0"/>
              <a:t>Self closing tags </a:t>
            </a:r>
          </a:p>
          <a:p>
            <a:pPr lvl="4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</a:t>
            </a:r>
          </a:p>
          <a:p>
            <a:pPr lvl="4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82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Embedding</a:t>
            </a:r>
            <a:r>
              <a:rPr lang="da-DK" dirty="0" smtClean="0"/>
              <a:t> Graphics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 specifies insertion of graphic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="filename"</a:t>
            </a:r>
          </a:p>
          <a:p>
            <a:pPr lvl="1"/>
            <a:r>
              <a:rPr lang="en-US" dirty="0"/>
              <a:t>align= - alignment relative to text (or use CSS)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width</a:t>
            </a:r>
          </a:p>
          <a:p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 must be in format known to browser:</a:t>
            </a:r>
          </a:p>
          <a:p>
            <a:pPr lvl="1"/>
            <a:r>
              <a:rPr lang="en-US" dirty="0"/>
              <a:t>Graphics Interchange Format (GIF)</a:t>
            </a:r>
          </a:p>
          <a:p>
            <a:pPr lvl="1"/>
            <a:r>
              <a:rPr lang="en-US" dirty="0"/>
              <a:t>Joint Photographic Experts Group (JPEG)</a:t>
            </a:r>
          </a:p>
          <a:p>
            <a:pPr lvl="1"/>
            <a:r>
              <a:rPr lang="en-US" dirty="0"/>
              <a:t>Portable Network Graphics (PNG)</a:t>
            </a:r>
          </a:p>
          <a:p>
            <a:pPr lvl="1"/>
            <a:r>
              <a:rPr lang="en-US" dirty="0"/>
              <a:t>Scalable Vector Graphics (SVG)</a:t>
            </a:r>
          </a:p>
          <a:p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1339963" y="5832932"/>
            <a:ext cx="57567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da-DK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img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="logo.png"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height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35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width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30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6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HTML Special </a:t>
            </a:r>
            <a:r>
              <a:rPr lang="da-DK" dirty="0" err="1" smtClean="0"/>
              <a:t>Characters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3" y="1600200"/>
            <a:ext cx="7909327" cy="4525963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How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express</a:t>
            </a:r>
            <a:r>
              <a:rPr lang="da-DK" dirty="0" smtClean="0"/>
              <a:t> the </a:t>
            </a:r>
            <a:r>
              <a:rPr lang="da-DK" dirty="0" err="1" smtClean="0"/>
              <a:t>danish</a:t>
            </a:r>
            <a:r>
              <a:rPr lang="da-DK" dirty="0" smtClean="0"/>
              <a:t> letter Æ </a:t>
            </a:r>
            <a:r>
              <a:rPr lang="da-DK" dirty="0" err="1" smtClean="0"/>
              <a:t>without</a:t>
            </a:r>
            <a:r>
              <a:rPr lang="da-DK" dirty="0" smtClean="0"/>
              <a:t> </a:t>
            </a:r>
            <a:r>
              <a:rPr lang="da-DK" dirty="0" err="1" smtClean="0"/>
              <a:t>having</a:t>
            </a:r>
            <a:r>
              <a:rPr lang="da-DK" dirty="0" smtClean="0"/>
              <a:t> a </a:t>
            </a:r>
            <a:r>
              <a:rPr lang="da-DK" dirty="0" err="1" smtClean="0"/>
              <a:t>danish</a:t>
            </a:r>
            <a:r>
              <a:rPr lang="da-DK" dirty="0" smtClean="0"/>
              <a:t> keyboard?</a:t>
            </a:r>
          </a:p>
          <a:p>
            <a:r>
              <a:rPr lang="da-DK" dirty="0" smtClean="0"/>
              <a:t>How </a:t>
            </a:r>
            <a:r>
              <a:rPr lang="da-DK" dirty="0" err="1" smtClean="0"/>
              <a:t>about</a:t>
            </a:r>
            <a:r>
              <a:rPr lang="da-DK" dirty="0" smtClean="0"/>
              <a:t> the </a:t>
            </a:r>
            <a:r>
              <a:rPr lang="da-DK" dirty="0" err="1" smtClean="0"/>
              <a:t>reverse</a:t>
            </a:r>
            <a:r>
              <a:rPr lang="da-DK" dirty="0" smtClean="0"/>
              <a:t> </a:t>
            </a:r>
            <a:r>
              <a:rPr lang="da-DK" dirty="0" err="1" smtClean="0"/>
              <a:t>exclamation</a:t>
            </a:r>
            <a:r>
              <a:rPr lang="da-DK" dirty="0" smtClean="0"/>
              <a:t> mark? </a:t>
            </a:r>
            <a:endParaRPr lang="da-DK" dirty="0" smtClean="0">
              <a:latin typeface="Baskerville Old Face" panose="02020602080505020303" pitchFamily="18" charset="0"/>
            </a:endParaRPr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HTML Special </a:t>
            </a:r>
            <a:r>
              <a:rPr lang="da-DK" dirty="0" err="1" smtClean="0"/>
              <a:t>Chars</a:t>
            </a:r>
            <a:endParaRPr lang="da-DK" dirty="0" smtClean="0"/>
          </a:p>
          <a:p>
            <a:pPr lvl="1"/>
            <a:r>
              <a:rPr lang="da-DK" dirty="0" smtClean="0"/>
              <a:t>&amp;#</a:t>
            </a:r>
            <a:r>
              <a:rPr lang="da-DK" dirty="0"/>
              <a:t>161</a:t>
            </a:r>
            <a:r>
              <a:rPr lang="da-DK" dirty="0" smtClean="0"/>
              <a:t>; =</a:t>
            </a:r>
            <a:r>
              <a:rPr lang="da-DK" dirty="0">
                <a:latin typeface="Baskerville Old Face" panose="02020602080505020303" pitchFamily="18" charset="0"/>
              </a:rPr>
              <a:t> </a:t>
            </a:r>
            <a:r>
              <a:rPr lang="da-DK" dirty="0" smtClean="0">
                <a:latin typeface="Baskerville Old Face" panose="02020602080505020303" pitchFamily="18" charset="0"/>
              </a:rPr>
              <a:t> ¡ </a:t>
            </a:r>
            <a:endParaRPr lang="da-DK" dirty="0" smtClean="0"/>
          </a:p>
          <a:p>
            <a:pPr lvl="1"/>
            <a:r>
              <a:rPr lang="da-DK" dirty="0"/>
              <a:t>&amp;#</a:t>
            </a:r>
            <a:r>
              <a:rPr lang="da-DK" dirty="0" smtClean="0"/>
              <a:t>9829; OR &amp;</a:t>
            </a:r>
            <a:r>
              <a:rPr lang="da-DK" dirty="0" err="1" smtClean="0"/>
              <a:t>hearts</a:t>
            </a:r>
            <a:r>
              <a:rPr lang="da-DK" dirty="0" smtClean="0"/>
              <a:t>; = </a:t>
            </a:r>
            <a:r>
              <a:rPr lang="da-DK" dirty="0"/>
              <a:t>♥ </a:t>
            </a:r>
            <a:r>
              <a:rPr lang="da-DK" dirty="0" smtClean="0"/>
              <a:t>  </a:t>
            </a:r>
          </a:p>
          <a:p>
            <a:pPr lvl="1"/>
            <a:r>
              <a:rPr lang="da-DK" dirty="0"/>
              <a:t>&amp;#8734; </a:t>
            </a:r>
            <a:r>
              <a:rPr lang="da-DK" dirty="0" smtClean="0"/>
              <a:t>= </a:t>
            </a:r>
            <a:r>
              <a:rPr lang="da-DK" dirty="0"/>
              <a:t>∞ </a:t>
            </a:r>
            <a:endParaRPr lang="da-DK" dirty="0" smtClean="0"/>
          </a:p>
          <a:p>
            <a:r>
              <a:rPr lang="da-DK" dirty="0" smtClean="0"/>
              <a:t>Using HTML </a:t>
            </a:r>
            <a:r>
              <a:rPr lang="da-DK" dirty="0" err="1" smtClean="0"/>
              <a:t>char</a:t>
            </a:r>
            <a:r>
              <a:rPr lang="da-DK" dirty="0" smtClean="0"/>
              <a:t> </a:t>
            </a:r>
            <a:r>
              <a:rPr lang="da-DK" dirty="0" err="1" smtClean="0"/>
              <a:t>codes</a:t>
            </a:r>
            <a:r>
              <a:rPr lang="da-DK" dirty="0" smtClean="0"/>
              <a:t>, the </a:t>
            </a:r>
            <a:r>
              <a:rPr lang="da-DK" dirty="0" err="1" smtClean="0"/>
              <a:t>character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the same, if the computer has a valid </a:t>
            </a:r>
            <a:r>
              <a:rPr lang="da-DK" dirty="0" err="1" smtClean="0"/>
              <a:t>charset</a:t>
            </a:r>
            <a:r>
              <a:rPr lang="da-DK" dirty="0" smtClean="0"/>
              <a:t> </a:t>
            </a:r>
            <a:r>
              <a:rPr lang="da-DK" dirty="0" err="1" smtClean="0"/>
              <a:t>installed</a:t>
            </a:r>
            <a:r>
              <a:rPr lang="da-DK" dirty="0" smtClean="0"/>
              <a:t>. </a:t>
            </a:r>
            <a:r>
              <a:rPr lang="da-DK" dirty="0"/>
              <a:t> </a:t>
            </a:r>
            <a:endParaRPr lang="da-DK" dirty="0" smtClean="0"/>
          </a:p>
          <a:p>
            <a:r>
              <a:rPr lang="da-DK" dirty="0" err="1" smtClean="0"/>
              <a:t>Characters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rendered due to missing </a:t>
            </a:r>
            <a:r>
              <a:rPr lang="da-DK" dirty="0" err="1" smtClean="0"/>
              <a:t>charset</a:t>
            </a:r>
            <a:r>
              <a:rPr lang="da-DK" dirty="0" smtClean="0"/>
              <a:t>,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shown</a:t>
            </a:r>
            <a:r>
              <a:rPr lang="da-DK" dirty="0" smtClean="0"/>
              <a:t> as a </a:t>
            </a:r>
            <a:r>
              <a:rPr lang="da-DK" dirty="0" err="1" smtClean="0"/>
              <a:t>square</a:t>
            </a:r>
            <a:r>
              <a:rPr lang="da-DK" dirty="0" smtClean="0"/>
              <a:t>: </a:t>
            </a:r>
            <a:r>
              <a:rPr lang="da-DK" dirty="0"/>
              <a:t>□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56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Hyperlinking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/>
              <a:t>Each hyperlink is specified in HTML by using a special </a:t>
            </a:r>
            <a:r>
              <a:rPr lang="en-US" sz="2400" dirty="0" smtClean="0"/>
              <a:t>tag, the anchor tag. </a:t>
            </a:r>
            <a:endParaRPr lang="en-US" sz="2400" dirty="0"/>
          </a:p>
          <a:p>
            <a:r>
              <a:rPr lang="en-US" sz="2400" dirty="0"/>
              <a:t>An item on a page is associated with another HTML document.</a:t>
            </a:r>
          </a:p>
          <a:p>
            <a:r>
              <a:rPr lang="en-US" sz="2400" dirty="0"/>
              <a:t>Each link is passive, no action is taken until link is selected.</a:t>
            </a:r>
          </a:p>
          <a:p>
            <a:r>
              <a:rPr lang="en-US" sz="2400" dirty="0"/>
              <a:t>HTML tags for a hyperlink are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400" dirty="0"/>
          </a:p>
          <a:p>
            <a:r>
              <a:rPr lang="en-US" sz="2400" dirty="0"/>
              <a:t>The linked document is specified by parameter to the tag: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=“document-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Whatever is between the HTML tags,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is the highlighted hyperlink.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311498" y="5727050"/>
            <a:ext cx="8832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=“http://www.google.com”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=“_blank”&gt;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Google Search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19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Styling</a:t>
            </a:r>
            <a:r>
              <a:rPr lang="da-DK" dirty="0" smtClean="0"/>
              <a:t> / </a:t>
            </a:r>
            <a:r>
              <a:rPr lang="da-DK" dirty="0" err="1" smtClean="0"/>
              <a:t>Cascading</a:t>
            </a:r>
            <a:r>
              <a:rPr lang="da-DK" dirty="0" smtClean="0"/>
              <a:t> </a:t>
            </a:r>
            <a:r>
              <a:rPr lang="da-DK" dirty="0" err="1" smtClean="0"/>
              <a:t>Stylesheets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 is </a:t>
            </a:r>
            <a:r>
              <a:rPr lang="da-DK" dirty="0" err="1" smtClean="0"/>
              <a:t>marking</a:t>
            </a:r>
            <a:r>
              <a:rPr lang="da-DK" dirty="0" smtClean="0"/>
              <a:t> up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exist</a:t>
            </a:r>
            <a:r>
              <a:rPr lang="da-DK" dirty="0" smtClean="0"/>
              <a:t>, and </a:t>
            </a:r>
            <a:r>
              <a:rPr lang="da-DK" dirty="0" err="1" smtClean="0"/>
              <a:t>where</a:t>
            </a:r>
            <a:r>
              <a:rPr lang="da-DK" dirty="0" smtClean="0"/>
              <a:t> it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in the </a:t>
            </a:r>
            <a:r>
              <a:rPr lang="da-DK" dirty="0" err="1" smtClean="0"/>
              <a:t>document</a:t>
            </a:r>
            <a:r>
              <a:rPr lang="da-DK" dirty="0" smtClean="0"/>
              <a:t> flow.</a:t>
            </a:r>
          </a:p>
          <a:p>
            <a:r>
              <a:rPr lang="da-DK" dirty="0" smtClean="0"/>
              <a:t>CSS is </a:t>
            </a:r>
            <a:r>
              <a:rPr lang="da-DK" dirty="0" err="1" smtClean="0"/>
              <a:t>styling</a:t>
            </a:r>
            <a:r>
              <a:rPr lang="da-DK" dirty="0" smtClean="0"/>
              <a:t> the HTML </a:t>
            </a:r>
            <a:r>
              <a:rPr lang="da-DK" dirty="0" err="1" smtClean="0"/>
              <a:t>markup</a:t>
            </a:r>
            <a:r>
              <a:rPr lang="da-DK" dirty="0" smtClean="0"/>
              <a:t>, and </a:t>
            </a:r>
            <a:r>
              <a:rPr lang="da-DK" dirty="0" err="1" smtClean="0"/>
              <a:t>defining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it </a:t>
            </a:r>
            <a:r>
              <a:rPr lang="da-DK" dirty="0" err="1" smtClean="0"/>
              <a:t>should</a:t>
            </a:r>
            <a:r>
              <a:rPr lang="da-DK" dirty="0" smtClean="0"/>
              <a:t> look and </a:t>
            </a:r>
            <a:r>
              <a:rPr lang="da-DK" dirty="0" err="1" smtClean="0"/>
              <a:t>where</a:t>
            </a:r>
            <a:r>
              <a:rPr lang="da-DK" dirty="0" smtClean="0"/>
              <a:t> it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appear</a:t>
            </a:r>
            <a:r>
              <a:rPr lang="da-DK" dirty="0" smtClean="0"/>
              <a:t>.</a:t>
            </a:r>
          </a:p>
          <a:p>
            <a:r>
              <a:rPr lang="da-DK" dirty="0" smtClean="0"/>
              <a:t>CSS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the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da-DK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da-DK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da-DK" dirty="0"/>
              <a:t> </a:t>
            </a:r>
            <a:r>
              <a:rPr lang="da-DK" dirty="0" err="1" smtClean="0"/>
              <a:t>section</a:t>
            </a:r>
            <a:r>
              <a:rPr lang="da-DK" dirty="0" smtClean="0"/>
              <a:t> of the website, or in </a:t>
            </a:r>
            <a:r>
              <a:rPr lang="da-DK" dirty="0" err="1" smtClean="0"/>
              <a:t>external</a:t>
            </a:r>
            <a:r>
              <a:rPr lang="da-DK" dirty="0" smtClean="0"/>
              <a:t> </a:t>
            </a:r>
            <a:r>
              <a:rPr lang="da-DK" dirty="0" err="1" smtClean="0"/>
              <a:t>stylesheets</a:t>
            </a:r>
            <a:r>
              <a:rPr lang="da-DK" dirty="0" smtClean="0"/>
              <a:t>. (.css files)</a:t>
            </a:r>
          </a:p>
          <a:p>
            <a:pPr lvl="1"/>
            <a:r>
              <a:rPr lang="da-DK" dirty="0" err="1" smtClean="0"/>
              <a:t>Styling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applied</a:t>
            </a:r>
            <a:r>
              <a:rPr lang="da-DK" dirty="0" smtClean="0"/>
              <a:t> with JS </a:t>
            </a:r>
            <a:r>
              <a:rPr lang="da-DK" dirty="0" err="1" smtClean="0"/>
              <a:t>aswell</a:t>
            </a:r>
            <a:r>
              <a:rPr lang="da-DK" dirty="0" smtClean="0"/>
              <a:t>, but </a:t>
            </a:r>
            <a:r>
              <a:rPr lang="da-DK" dirty="0" err="1" smtClean="0"/>
              <a:t>this</a:t>
            </a:r>
            <a:r>
              <a:rPr lang="da-DK" dirty="0" smtClean="0"/>
              <a:t> is just </a:t>
            </a:r>
            <a:r>
              <a:rPr lang="da-DK" dirty="0" err="1" smtClean="0"/>
              <a:t>dynamically</a:t>
            </a:r>
            <a:r>
              <a:rPr lang="da-DK" dirty="0" smtClean="0"/>
              <a:t> </a:t>
            </a:r>
            <a:r>
              <a:rPr lang="da-DK" dirty="0" err="1" smtClean="0"/>
              <a:t>changing</a:t>
            </a:r>
            <a:r>
              <a:rPr lang="da-DK" dirty="0" smtClean="0"/>
              <a:t> the </a:t>
            </a:r>
            <a:r>
              <a:rPr lang="da-DK" dirty="0" err="1" smtClean="0"/>
              <a:t>styling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62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Styling</a:t>
            </a:r>
            <a:r>
              <a:rPr lang="da-DK" dirty="0" smtClean="0"/>
              <a:t> - </a:t>
            </a:r>
            <a:r>
              <a:rPr lang="da-DK" dirty="0" err="1" smtClean="0"/>
              <a:t>Continued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2" y="1395356"/>
            <a:ext cx="3414048" cy="280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6" y="1395356"/>
            <a:ext cx="2934119" cy="194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2" y="4599623"/>
            <a:ext cx="385620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59" y="4740295"/>
            <a:ext cx="258163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edadgående pil 4"/>
          <p:cNvSpPr/>
          <p:nvPr/>
        </p:nvSpPr>
        <p:spPr>
          <a:xfrm>
            <a:off x="6429259" y="3547431"/>
            <a:ext cx="396608" cy="93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Nedadgående pil 9"/>
          <p:cNvSpPr/>
          <p:nvPr/>
        </p:nvSpPr>
        <p:spPr>
          <a:xfrm>
            <a:off x="2089977" y="4111310"/>
            <a:ext cx="396608" cy="468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4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 for the </a:t>
            </a:r>
            <a:r>
              <a:rPr lang="da-DK" dirty="0" err="1" smtClean="0"/>
              <a:t>day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Web Basics &amp; HTML</a:t>
            </a:r>
          </a:p>
          <a:p>
            <a:r>
              <a:rPr lang="da-DK" dirty="0" smtClean="0"/>
              <a:t>GIT </a:t>
            </a:r>
            <a:r>
              <a:rPr lang="da-DK" dirty="0" err="1" smtClean="0"/>
              <a:t>Introduction</a:t>
            </a:r>
            <a:r>
              <a:rPr lang="da-DK" dirty="0" smtClean="0"/>
              <a:t> </a:t>
            </a:r>
          </a:p>
          <a:p>
            <a:r>
              <a:rPr lang="da-DK" dirty="0" smtClean="0"/>
              <a:t>HTML / HTML5</a:t>
            </a:r>
          </a:p>
          <a:p>
            <a:r>
              <a:rPr lang="da-DK" dirty="0" smtClean="0"/>
              <a:t>The Client - Server Model &amp; HTTP</a:t>
            </a:r>
          </a:p>
          <a:p>
            <a:r>
              <a:rPr lang="da-DK" dirty="0" err="1" smtClean="0"/>
              <a:t>Divided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4 ”</a:t>
            </a:r>
            <a:r>
              <a:rPr lang="da-DK" dirty="0" err="1" smtClean="0"/>
              <a:t>Sections</a:t>
            </a:r>
            <a:r>
              <a:rPr lang="da-DK" dirty="0" smtClean="0"/>
              <a:t>”</a:t>
            </a:r>
          </a:p>
          <a:p>
            <a:r>
              <a:rPr lang="da-DK" i="1" dirty="0" err="1" smtClean="0"/>
              <a:t>Were</a:t>
            </a:r>
            <a:r>
              <a:rPr lang="da-DK" i="1" dirty="0" smtClean="0"/>
              <a:t> </a:t>
            </a:r>
            <a:r>
              <a:rPr lang="da-DK" i="1" dirty="0" err="1" smtClean="0"/>
              <a:t>gonna</a:t>
            </a:r>
            <a:r>
              <a:rPr lang="da-DK" i="1" dirty="0" smtClean="0"/>
              <a:t> </a:t>
            </a:r>
            <a:r>
              <a:rPr lang="da-DK" i="1" dirty="0" err="1" smtClean="0"/>
              <a:t>dissect</a:t>
            </a:r>
            <a:r>
              <a:rPr lang="da-DK" i="1" dirty="0" smtClean="0"/>
              <a:t> and </a:t>
            </a:r>
            <a:r>
              <a:rPr lang="da-DK" i="1" dirty="0" err="1" smtClean="0"/>
              <a:t>get</a:t>
            </a:r>
            <a:r>
              <a:rPr lang="da-DK" i="1" dirty="0" smtClean="0"/>
              <a:t> to know the web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8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2800" dirty="0" smtClean="0"/>
              <a:t>How do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identify</a:t>
            </a:r>
            <a:r>
              <a:rPr lang="da-DK" sz="2800" dirty="0" smtClean="0"/>
              <a:t> and </a:t>
            </a:r>
            <a:r>
              <a:rPr lang="da-DK" sz="2800" dirty="0" err="1" smtClean="0"/>
              <a:t>navigate</a:t>
            </a:r>
            <a:r>
              <a:rPr lang="da-DK" sz="2800" dirty="0" smtClean="0"/>
              <a:t> to a web page?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Specific syntax for Uniform Resource Locator (URL)</a:t>
            </a:r>
          </a:p>
          <a:p>
            <a:r>
              <a:rPr lang="en-US" dirty="0"/>
              <a:t>A web page is identified by: </a:t>
            </a:r>
          </a:p>
          <a:p>
            <a:pPr lvl="1"/>
            <a:r>
              <a:rPr lang="en-US" dirty="0"/>
              <a:t>The protocol used to access the web page.</a:t>
            </a:r>
          </a:p>
          <a:p>
            <a:pPr lvl="1"/>
            <a:r>
              <a:rPr lang="en-US" dirty="0"/>
              <a:t>The computer on which the web page is stored.</a:t>
            </a:r>
          </a:p>
          <a:p>
            <a:pPr lvl="1"/>
            <a:r>
              <a:rPr lang="en-US" dirty="0"/>
              <a:t>The TCP port that the server is listening on to allow a client to access the web page.</a:t>
            </a:r>
          </a:p>
          <a:p>
            <a:pPr lvl="1"/>
            <a:r>
              <a:rPr lang="en-US" dirty="0"/>
              <a:t>Directory pathname of web page on server.</a:t>
            </a:r>
          </a:p>
          <a:p>
            <a:pPr lvl="2"/>
            <a:r>
              <a:rPr lang="da-DK" sz="2000" dirty="0" err="1" smtClean="0"/>
              <a:t>These</a:t>
            </a:r>
            <a:r>
              <a:rPr lang="da-DK" sz="2000" dirty="0" smtClean="0"/>
              <a:t> data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used</a:t>
            </a:r>
            <a:r>
              <a:rPr lang="da-DK" sz="2000" dirty="0" smtClean="0"/>
              <a:t> to </a:t>
            </a:r>
            <a:r>
              <a:rPr lang="da-DK" sz="2000" dirty="0" err="1" smtClean="0"/>
              <a:t>construct</a:t>
            </a:r>
            <a:r>
              <a:rPr lang="da-DK" sz="2000" dirty="0" smtClean="0"/>
              <a:t> a HTTP </a:t>
            </a:r>
            <a:r>
              <a:rPr lang="da-DK" sz="2000" dirty="0" err="1" smtClean="0"/>
              <a:t>request</a:t>
            </a:r>
            <a:endParaRPr lang="da-DK" sz="2000" dirty="0" smtClean="0"/>
          </a:p>
          <a:p>
            <a:r>
              <a:rPr lang="en-US" dirty="0"/>
              <a:t>Protocol </a:t>
            </a:r>
            <a:r>
              <a:rPr lang="en-US" dirty="0" smtClean="0"/>
              <a:t>examples are http</a:t>
            </a:r>
            <a:r>
              <a:rPr lang="en-US" dirty="0"/>
              <a:t>, </a:t>
            </a:r>
            <a:r>
              <a:rPr lang="en-US" dirty="0" smtClean="0"/>
              <a:t>https;.</a:t>
            </a:r>
            <a:endParaRPr lang="en-US" dirty="0"/>
          </a:p>
          <a:p>
            <a:r>
              <a:rPr lang="en-US" dirty="0"/>
              <a:t>Computer name can be DNS name or IP address.</a:t>
            </a:r>
          </a:p>
          <a:p>
            <a:r>
              <a:rPr lang="en-US" dirty="0"/>
              <a:t>TCP port is optional (http uses port 80 as its default port).</a:t>
            </a:r>
          </a:p>
          <a:p>
            <a:r>
              <a:rPr lang="en-US" dirty="0" smtClean="0"/>
              <a:t>Document </a:t>
            </a:r>
            <a:r>
              <a:rPr lang="en-US" dirty="0"/>
              <a:t>name is path on server to web page (</a:t>
            </a:r>
            <a:r>
              <a:rPr lang="en-US" dirty="0" smtClean="0"/>
              <a:t>file or route).</a:t>
            </a:r>
            <a:endParaRPr lang="en-US" dirty="0"/>
          </a:p>
          <a:p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785328" y="5901946"/>
            <a:ext cx="778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Protocol://</a:t>
            </a:r>
            <a:r>
              <a:rPr lang="da-DK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subdomain.</a:t>
            </a:r>
            <a:r>
              <a:rPr lang="da-DK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host_name.</a:t>
            </a:r>
            <a:r>
              <a:rPr lang="da-DK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tld</a:t>
            </a:r>
            <a:r>
              <a:rPr lang="da-DK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:port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da-DK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document_name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(route)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6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URL </a:t>
            </a:r>
            <a:r>
              <a:rPr lang="da-DK" sz="3200" dirty="0" err="1" smtClean="0"/>
              <a:t>Example</a:t>
            </a:r>
            <a:endParaRPr lang="da-DK" sz="32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Protocol: 					http</a:t>
            </a:r>
          </a:p>
          <a:p>
            <a:r>
              <a:rPr lang="da-DK" sz="2400" dirty="0" smtClean="0"/>
              <a:t>Subdomain: 				dir</a:t>
            </a:r>
          </a:p>
          <a:p>
            <a:r>
              <a:rPr lang="da-DK" sz="2400" dirty="0" smtClean="0"/>
              <a:t>Host </a:t>
            </a:r>
            <a:r>
              <a:rPr lang="da-DK" sz="2400" dirty="0" err="1" smtClean="0"/>
              <a:t>name</a:t>
            </a:r>
            <a:r>
              <a:rPr lang="da-DK" sz="2400" dirty="0" smtClean="0"/>
              <a:t> (DNS </a:t>
            </a:r>
            <a:r>
              <a:rPr lang="da-DK" sz="2400" dirty="0" err="1" smtClean="0"/>
              <a:t>name</a:t>
            </a:r>
            <a:r>
              <a:rPr lang="da-DK" sz="2400" dirty="0" smtClean="0"/>
              <a:t>):	</a:t>
            </a:r>
            <a:r>
              <a:rPr lang="da-DK" sz="2400" dirty="0" err="1" smtClean="0"/>
              <a:t>yahoo</a:t>
            </a:r>
            <a:endParaRPr lang="da-DK" sz="2400" dirty="0" smtClean="0"/>
          </a:p>
          <a:p>
            <a:r>
              <a:rPr lang="da-DK" sz="2400" dirty="0" smtClean="0"/>
              <a:t>Top </a:t>
            </a:r>
            <a:r>
              <a:rPr lang="da-DK" sz="2400" dirty="0" err="1" smtClean="0"/>
              <a:t>level</a:t>
            </a:r>
            <a:r>
              <a:rPr lang="da-DK" sz="2400" dirty="0" smtClean="0"/>
              <a:t> domain:			.com</a:t>
            </a:r>
          </a:p>
          <a:p>
            <a:r>
              <a:rPr lang="da-DK" sz="2400" dirty="0" smtClean="0"/>
              <a:t>Port:						80</a:t>
            </a:r>
          </a:p>
          <a:p>
            <a:r>
              <a:rPr lang="da-DK" sz="2400" dirty="0" err="1" smtClean="0"/>
              <a:t>Pathname</a:t>
            </a:r>
            <a:r>
              <a:rPr lang="da-DK" sz="2400" dirty="0" smtClean="0"/>
              <a:t>: 			</a:t>
            </a:r>
            <a:r>
              <a:rPr lang="en-US" sz="2400" dirty="0" smtClean="0">
                <a:solidFill>
                  <a:prstClr val="white"/>
                </a:solidFill>
                <a:latin typeface="Calibri"/>
                <a:hlinkClick r:id="rId3"/>
              </a:rPr>
              <a:t>/Recreation/sports/soccer/index.html</a:t>
            </a:r>
            <a:endParaRPr lang="en-US" sz="2400" dirty="0" smtClean="0">
              <a:solidFill>
                <a:prstClr val="white"/>
              </a:solidFill>
              <a:latin typeface="Calibri"/>
            </a:endParaRPr>
          </a:p>
          <a:p>
            <a:r>
              <a:rPr lang="en-US" sz="2400" dirty="0" err="1" smtClean="0">
                <a:latin typeface="Calibri"/>
              </a:rPr>
              <a:t>QueryString</a:t>
            </a:r>
            <a:r>
              <a:rPr lang="en-US" sz="2400" dirty="0">
                <a:latin typeface="Calibri"/>
              </a:rPr>
              <a:t>	</a:t>
            </a:r>
            <a:r>
              <a:rPr lang="en-US" sz="2400" dirty="0" smtClean="0">
                <a:latin typeface="Calibri"/>
              </a:rPr>
              <a:t>				id=1</a:t>
            </a:r>
          </a:p>
          <a:p>
            <a:endParaRPr lang="en-US" sz="2400" dirty="0" smtClean="0">
              <a:solidFill>
                <a:prstClr val="white"/>
              </a:solidFill>
              <a:latin typeface="Calibri"/>
            </a:endParaRPr>
          </a:p>
          <a:p>
            <a:endParaRPr lang="da-DK" sz="2400" dirty="0" smtClean="0"/>
          </a:p>
          <a:p>
            <a:endParaRPr lang="da-DK" sz="2400" dirty="0"/>
          </a:p>
        </p:txBody>
      </p:sp>
      <p:sp>
        <p:nvSpPr>
          <p:cNvPr id="4" name="Rektangel 3"/>
          <p:cNvSpPr/>
          <p:nvPr/>
        </p:nvSpPr>
        <p:spPr>
          <a:xfrm>
            <a:off x="477417" y="1140647"/>
            <a:ext cx="9560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2400" dirty="0" smtClean="0">
                <a:solidFill>
                  <a:prstClr val="white"/>
                </a:solidFill>
                <a:latin typeface="Calibri"/>
                <a:hlinkClick r:id="rId4"/>
              </a:rPr>
              <a:t>http://dir.yahoo.com/Recreation/sports/soccer/index.html?id=1</a:t>
            </a:r>
            <a:endParaRPr lang="en-US" sz="2400" dirty="0" smtClean="0">
              <a:solidFill>
                <a:prstClr val="white"/>
              </a:solidFill>
              <a:latin typeface="Calibri"/>
            </a:endParaRPr>
          </a:p>
          <a:p>
            <a:pPr lvl="0" defTabSz="91440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1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Protocols / HTTP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protocol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browsers and webservers </a:t>
            </a:r>
            <a:r>
              <a:rPr lang="da-DK" dirty="0" err="1" smtClean="0"/>
              <a:t>use</a:t>
            </a:r>
            <a:r>
              <a:rPr lang="da-DK" dirty="0" smtClean="0"/>
              <a:t> to </a:t>
            </a:r>
            <a:r>
              <a:rPr lang="da-DK" dirty="0" err="1" smtClean="0"/>
              <a:t>communicate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discussing</a:t>
            </a:r>
            <a:r>
              <a:rPr lang="da-DK" dirty="0" smtClean="0"/>
              <a:t> HTTP </a:t>
            </a:r>
            <a:r>
              <a:rPr lang="da-DK" dirty="0" err="1" smtClean="0"/>
              <a:t>later</a:t>
            </a:r>
            <a:r>
              <a:rPr lang="da-DK" dirty="0" smtClean="0"/>
              <a:t> in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lecture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51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Tools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F12,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bread</a:t>
            </a:r>
            <a:r>
              <a:rPr lang="da-DK" dirty="0" smtClean="0"/>
              <a:t> and </a:t>
            </a:r>
            <a:r>
              <a:rPr lang="da-DK" dirty="0" err="1" smtClean="0"/>
              <a:t>butter</a:t>
            </a:r>
            <a:r>
              <a:rPr lang="da-DK" dirty="0" smtClean="0"/>
              <a:t> in web </a:t>
            </a:r>
            <a:r>
              <a:rPr lang="da-DK" dirty="0" err="1" smtClean="0"/>
              <a:t>development</a:t>
            </a:r>
            <a:endParaRPr lang="da-DK" dirty="0" smtClean="0"/>
          </a:p>
          <a:p>
            <a:r>
              <a:rPr lang="da-DK" dirty="0" err="1" smtClean="0"/>
              <a:t>Both</a:t>
            </a:r>
            <a:r>
              <a:rPr lang="da-DK" dirty="0" smtClean="0"/>
              <a:t> for design and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debugging</a:t>
            </a:r>
            <a:endParaRPr lang="da-DK" dirty="0"/>
          </a:p>
        </p:txBody>
      </p:sp>
      <p:pic>
        <p:nvPicPr>
          <p:cNvPr id="1028" name="Picture 4" descr="http://4.bp.blogspot.com/-aGqnkOrGaF4/Uda5cZ5WHTI/AAAAAAAAAEk/BfzsOueuceI/s1600/Graph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65056"/>
            <a:ext cx="9144001" cy="14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6079252" y="4049441"/>
            <a:ext cx="1004837" cy="1004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/>
          <p:cNvCxnSpPr>
            <a:stCxn id="4" idx="0"/>
            <a:endCxn id="5" idx="2"/>
          </p:cNvCxnSpPr>
          <p:nvPr/>
        </p:nvCxnSpPr>
        <p:spPr>
          <a:xfrm flipH="1" flipV="1">
            <a:off x="6099350" y="3672648"/>
            <a:ext cx="482321" cy="376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4"/>
          <p:cNvSpPr txBox="1"/>
          <p:nvPr/>
        </p:nvSpPr>
        <p:spPr>
          <a:xfrm>
            <a:off x="5596932" y="3303316"/>
            <a:ext cx="10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Not F12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139165" y="4051071"/>
            <a:ext cx="1004837" cy="1004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/>
          <p:cNvCxnSpPr>
            <a:stCxn id="17" idx="0"/>
            <a:endCxn id="19" idx="2"/>
          </p:cNvCxnSpPr>
          <p:nvPr/>
        </p:nvCxnSpPr>
        <p:spPr>
          <a:xfrm flipH="1" flipV="1">
            <a:off x="8159263" y="3674278"/>
            <a:ext cx="482321" cy="376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boks 18"/>
          <p:cNvSpPr txBox="1"/>
          <p:nvPr/>
        </p:nvSpPr>
        <p:spPr>
          <a:xfrm>
            <a:off x="7656845" y="3304946"/>
            <a:ext cx="10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F12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17" grpId="0" animBg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3" y="1600200"/>
            <a:ext cx="7869133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err="1" smtClean="0"/>
              <a:t>History</a:t>
            </a:r>
            <a:r>
              <a:rPr lang="da-DK" dirty="0" smtClean="0"/>
              <a:t> of the web</a:t>
            </a:r>
          </a:p>
          <a:p>
            <a:r>
              <a:rPr lang="da-DK" dirty="0" smtClean="0"/>
              <a:t>Web pages in general</a:t>
            </a:r>
          </a:p>
          <a:p>
            <a:pPr lvl="1"/>
            <a:r>
              <a:rPr lang="da-DK" dirty="0" smtClean="0"/>
              <a:t>The basics</a:t>
            </a:r>
          </a:p>
          <a:p>
            <a:pPr lvl="1"/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basic </a:t>
            </a:r>
            <a:r>
              <a:rPr lang="da-DK" dirty="0" err="1" smtClean="0"/>
              <a:t>concepts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 descr="http://vignette2.wikia.nocookie.net/totaldramaisland/images/d/d0/Force_feed.png/revision/latest?cb=201009260324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9" y="4274258"/>
            <a:ext cx="4848504" cy="25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Examples</a:t>
            </a:r>
            <a:r>
              <a:rPr lang="da-DK" dirty="0" smtClean="0"/>
              <a:t> and slides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Available</a:t>
            </a:r>
            <a:r>
              <a:rPr lang="da-DK" dirty="0" smtClean="0"/>
              <a:t> on </a:t>
            </a:r>
            <a:r>
              <a:rPr lang="da-DK" dirty="0" err="1" smtClean="0"/>
              <a:t>GitHub</a:t>
            </a:r>
            <a:endParaRPr lang="da-DK" dirty="0" smtClean="0"/>
          </a:p>
          <a:p>
            <a:r>
              <a:rPr lang="da-DK" dirty="0" smtClean="0"/>
              <a:t>$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clone</a:t>
            </a:r>
            <a:r>
              <a:rPr lang="da-DK" dirty="0" smtClean="0"/>
              <a:t> </a:t>
            </a:r>
            <a:r>
              <a:rPr lang="da-DK" dirty="0"/>
              <a:t>https://github.com/ucnpbaweb/0915-Web-Programming-Front-end.git</a:t>
            </a:r>
            <a:endParaRPr lang="da-DK" dirty="0" smtClean="0"/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pull</a:t>
            </a:r>
            <a:endParaRPr lang="da-DK" dirty="0" smtClean="0"/>
          </a:p>
          <a:p>
            <a:pPr lvl="1"/>
            <a:r>
              <a:rPr lang="da-DK" dirty="0" err="1" smtClean="0"/>
              <a:t>Keep</a:t>
            </a:r>
            <a:r>
              <a:rPr lang="da-DK" smtClean="0"/>
              <a:t> up to date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6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265" y="2336112"/>
            <a:ext cx="5641932" cy="4525963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 rot="-660000">
            <a:off x="2392652" y="3021759"/>
            <a:ext cx="10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HTTP</a:t>
            </a:r>
            <a:endParaRPr lang="en-GB" sz="2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7"/>
          <p:cNvSpPr txBox="1"/>
          <p:nvPr/>
        </p:nvSpPr>
        <p:spPr>
          <a:xfrm rot="300000">
            <a:off x="5446394" y="1631461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da-D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</a:t>
            </a: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8"/>
          <p:cNvSpPr txBox="1"/>
          <p:nvPr/>
        </p:nvSpPr>
        <p:spPr>
          <a:xfrm rot="-240000">
            <a:off x="2698545" y="2496942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Request</a:t>
            </a:r>
            <a:endParaRPr lang="en-GB" sz="2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extBox 9"/>
          <p:cNvSpPr txBox="1"/>
          <p:nvPr/>
        </p:nvSpPr>
        <p:spPr>
          <a:xfrm rot="300000">
            <a:off x="3068585" y="2849304"/>
            <a:ext cx="171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Response</a:t>
            </a:r>
            <a:endParaRPr lang="en-GB" sz="2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TextBox 10"/>
          <p:cNvSpPr txBox="1"/>
          <p:nvPr/>
        </p:nvSpPr>
        <p:spPr>
          <a:xfrm rot="-300000">
            <a:off x="5955618" y="2408180"/>
            <a:ext cx="7906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da-D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CSS</a:t>
            </a: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11"/>
          <p:cNvSpPr txBox="1"/>
          <p:nvPr/>
        </p:nvSpPr>
        <p:spPr>
          <a:xfrm rot="-840000">
            <a:off x="4563416" y="2240781"/>
            <a:ext cx="184954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da-D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Javascript</a:t>
            </a: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2"/>
          <p:cNvSpPr txBox="1"/>
          <p:nvPr/>
        </p:nvSpPr>
        <p:spPr>
          <a:xfrm rot="360000">
            <a:off x="6049723" y="2046523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da-D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ASP.net</a:t>
            </a: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3"/>
          <p:cNvSpPr txBox="1"/>
          <p:nvPr/>
        </p:nvSpPr>
        <p:spPr>
          <a:xfrm rot="60000">
            <a:off x="6778718" y="1605578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da-D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PHP</a:t>
            </a:r>
            <a:endParaRPr lang="en-GB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TextBox 14"/>
          <p:cNvSpPr txBox="1"/>
          <p:nvPr/>
        </p:nvSpPr>
        <p:spPr>
          <a:xfrm rot="-540000">
            <a:off x="2661529" y="3428259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en-GB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TextBox 15"/>
          <p:cNvSpPr txBox="1"/>
          <p:nvPr/>
        </p:nvSpPr>
        <p:spPr>
          <a:xfrm rot="480000">
            <a:off x="1621080" y="3398792"/>
            <a:ext cx="88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SOAP</a:t>
            </a:r>
            <a:endParaRPr lang="en-GB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TextBox 16"/>
          <p:cNvSpPr txBox="1"/>
          <p:nvPr/>
        </p:nvSpPr>
        <p:spPr>
          <a:xfrm rot="-480000">
            <a:off x="2112651" y="397128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XML</a:t>
            </a:r>
            <a:endParaRPr lang="en-GB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TextBox 17"/>
          <p:cNvSpPr txBox="1"/>
          <p:nvPr/>
        </p:nvSpPr>
        <p:spPr>
          <a:xfrm rot="480000">
            <a:off x="4900188" y="3261080"/>
            <a:ext cx="164025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da-DK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Web server</a:t>
            </a:r>
            <a:endParaRPr lang="en-GB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8"/>
          <p:cNvSpPr txBox="1"/>
          <p:nvPr/>
        </p:nvSpPr>
        <p:spPr>
          <a:xfrm rot="-240000">
            <a:off x="5434236" y="3617592"/>
            <a:ext cx="18922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da-DK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Web browser</a:t>
            </a:r>
            <a:endParaRPr lang="en-GB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9"/>
          <p:cNvSpPr txBox="1"/>
          <p:nvPr/>
        </p:nvSpPr>
        <p:spPr>
          <a:xfrm rot="120000">
            <a:off x="4807330" y="404691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da-DK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GB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Box 20"/>
          <p:cNvSpPr txBox="1"/>
          <p:nvPr/>
        </p:nvSpPr>
        <p:spPr>
          <a:xfrm rot="-480000">
            <a:off x="3251101" y="5155857"/>
            <a:ext cx="102278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da-DK" sz="2400" b="1" dirty="0" smtClean="0">
                <a:ln/>
                <a:solidFill>
                  <a:schemeClr val="accent3"/>
                </a:solidFill>
              </a:rPr>
              <a:t>TCP/IP</a:t>
            </a:r>
            <a:endParaRPr lang="en-GB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0" name="TextBox 21"/>
          <p:cNvSpPr txBox="1"/>
          <p:nvPr/>
        </p:nvSpPr>
        <p:spPr>
          <a:xfrm rot="180000">
            <a:off x="3608809" y="483639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da-DK" sz="2400" b="1" dirty="0" smtClean="0">
                <a:ln/>
                <a:solidFill>
                  <a:schemeClr val="accent3"/>
                </a:solidFill>
              </a:rPr>
              <a:t>DNS</a:t>
            </a:r>
            <a:endParaRPr lang="en-GB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1" name="TextBox 22"/>
          <p:cNvSpPr txBox="1"/>
          <p:nvPr/>
        </p:nvSpPr>
        <p:spPr>
          <a:xfrm rot="480000">
            <a:off x="3208924" y="5485833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da-DK" sz="2400" b="1" dirty="0" smtClean="0">
                <a:ln/>
                <a:solidFill>
                  <a:schemeClr val="accent3"/>
                </a:solidFill>
              </a:rPr>
              <a:t>URL</a:t>
            </a:r>
            <a:endParaRPr lang="en-GB" sz="2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2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History</a:t>
            </a:r>
            <a:r>
              <a:rPr lang="da-DK" dirty="0" smtClean="0"/>
              <a:t> of the World Wide Web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Tim Berners-Lee and other research scientists at CERN in the late 1980s and early 1990s.</a:t>
            </a:r>
          </a:p>
          <a:p>
            <a:r>
              <a:rPr lang="en-US" dirty="0"/>
              <a:t>WWW is a client-server model and uses TCP connections to transfer information or web pages from server to client.</a:t>
            </a:r>
          </a:p>
          <a:p>
            <a:r>
              <a:rPr lang="en-US" dirty="0"/>
              <a:t>WWW uses a Hypertext model. Hypertext allows interactive accesses to a collection of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Webpages are in their essence, very simple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12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Web pages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Page can contain many different types of information; page must specify:</a:t>
            </a:r>
          </a:p>
          <a:p>
            <a:pPr lvl="1"/>
            <a:r>
              <a:rPr lang="en-US" dirty="0"/>
              <a:t>Content – The actual information</a:t>
            </a:r>
          </a:p>
          <a:p>
            <a:pPr lvl="1"/>
            <a:r>
              <a:rPr lang="en-US" dirty="0"/>
              <a:t>Type of content – The type of information, e.g. text (hypertext), Graphics, Sound, Animations, Video etc.</a:t>
            </a:r>
          </a:p>
          <a:p>
            <a:pPr lvl="1"/>
            <a:r>
              <a:rPr lang="en-US" dirty="0"/>
              <a:t>Links to other pages</a:t>
            </a:r>
          </a:p>
          <a:p>
            <a:r>
              <a:rPr lang="en-US" dirty="0"/>
              <a:t>Pages are linked together</a:t>
            </a:r>
          </a:p>
          <a:p>
            <a:pPr lvl="1"/>
            <a:r>
              <a:rPr lang="en-US" dirty="0"/>
              <a:t>Non-distributed – all pages are stored locally (</a:t>
            </a:r>
            <a:r>
              <a:rPr lang="en-US" dirty="0" err="1"/>
              <a:t>e.g</a:t>
            </a:r>
            <a:r>
              <a:rPr lang="en-US" dirty="0"/>
              <a:t> on </a:t>
            </a:r>
            <a:r>
              <a:rPr lang="en-US" dirty="0" err="1"/>
              <a:t>CD-Rom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Distributed – pages are stored at remote servers on the Internet.</a:t>
            </a:r>
          </a:p>
          <a:p>
            <a:r>
              <a:rPr lang="en-US" dirty="0"/>
              <a:t>Rather than having a fixed representation for every browser, pages are formatted with a mark up language.</a:t>
            </a:r>
          </a:p>
          <a:p>
            <a:pPr lvl="1"/>
            <a:r>
              <a:rPr lang="en-US" dirty="0"/>
              <a:t>This allows browser to format page to fit display.</a:t>
            </a:r>
          </a:p>
          <a:p>
            <a:pPr lvl="1"/>
            <a:r>
              <a:rPr lang="en-US" dirty="0"/>
              <a:t>Different browsers can display pages in different ways.</a:t>
            </a:r>
          </a:p>
          <a:p>
            <a:pPr lvl="1"/>
            <a:r>
              <a:rPr lang="en-US" dirty="0"/>
              <a:t>This also allows text-only browser to discard graphics for example.</a:t>
            </a:r>
          </a:p>
          <a:p>
            <a:r>
              <a:rPr lang="en-US" dirty="0"/>
              <a:t>Standard is called </a:t>
            </a:r>
            <a:r>
              <a:rPr lang="en-US" dirty="0" err="1"/>
              <a:t>HyperText</a:t>
            </a:r>
            <a:r>
              <a:rPr lang="en-US" dirty="0"/>
              <a:t> Markup Language (HTML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Hyperlinks – or just ”Links”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page contains links (pointers) to other pages.</a:t>
            </a:r>
          </a:p>
          <a:p>
            <a:r>
              <a:rPr lang="en-US" dirty="0"/>
              <a:t>The link represented by "active area" on screen</a:t>
            </a:r>
          </a:p>
          <a:p>
            <a:pPr lvl="1"/>
            <a:r>
              <a:rPr lang="en-US" dirty="0"/>
              <a:t>Graphic - button </a:t>
            </a:r>
          </a:p>
          <a:p>
            <a:pPr lvl="1"/>
            <a:r>
              <a:rPr lang="en-US" dirty="0"/>
              <a:t>Text - highlighted</a:t>
            </a:r>
          </a:p>
          <a:p>
            <a:r>
              <a:rPr lang="en-US" dirty="0"/>
              <a:t>By selecting a particular link, the client fetches the referenced page from a server for display.</a:t>
            </a:r>
          </a:p>
          <a:p>
            <a:r>
              <a:rPr lang="en-US" dirty="0"/>
              <a:t>Links may become invalid.</a:t>
            </a:r>
          </a:p>
          <a:p>
            <a:pPr lvl="1"/>
            <a:r>
              <a:rPr lang="en-US" dirty="0"/>
              <a:t>Link is simply a text name for a remote page.</a:t>
            </a:r>
          </a:p>
          <a:p>
            <a:pPr lvl="1"/>
            <a:r>
              <a:rPr lang="en-US" dirty="0"/>
              <a:t>Remote pages may be moved to a new location while name in link remains in place.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06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HTML – </a:t>
            </a:r>
            <a:r>
              <a:rPr lang="da-DK" dirty="0" err="1" smtClean="0"/>
              <a:t>What</a:t>
            </a:r>
            <a:r>
              <a:rPr lang="da-DK" dirty="0" smtClean="0"/>
              <a:t> is it?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specifies</a:t>
            </a:r>
          </a:p>
          <a:p>
            <a:pPr lvl="1"/>
            <a:r>
              <a:rPr lang="en-US" dirty="0"/>
              <a:t>Major structure of document </a:t>
            </a:r>
          </a:p>
          <a:p>
            <a:pPr lvl="1"/>
            <a:r>
              <a:rPr lang="en-US" dirty="0"/>
              <a:t>Formatting instructions for browsers to execute.</a:t>
            </a:r>
          </a:p>
          <a:p>
            <a:pPr lvl="1"/>
            <a:r>
              <a:rPr lang="en-US" dirty="0"/>
              <a:t>Hypertext links – Links to other documents</a:t>
            </a:r>
          </a:p>
          <a:p>
            <a:pPr lvl="1"/>
            <a:r>
              <a:rPr lang="en-US" dirty="0"/>
              <a:t>Additional information about document contents</a:t>
            </a:r>
          </a:p>
          <a:p>
            <a:r>
              <a:rPr lang="en-US" dirty="0"/>
              <a:t>Two parts to document:</a:t>
            </a:r>
          </a:p>
          <a:p>
            <a:pPr lvl="1"/>
            <a:r>
              <a:rPr lang="en-US" b="1" dirty="0"/>
              <a:t>Head</a:t>
            </a:r>
            <a:r>
              <a:rPr lang="en-US" dirty="0"/>
              <a:t> contains details about the document.</a:t>
            </a:r>
          </a:p>
          <a:p>
            <a:pPr lvl="1"/>
            <a:r>
              <a:rPr lang="en-US" b="1" dirty="0"/>
              <a:t>Body</a:t>
            </a:r>
            <a:r>
              <a:rPr lang="en-US" dirty="0"/>
              <a:t> contains the information/content of the document.</a:t>
            </a:r>
          </a:p>
          <a:p>
            <a:r>
              <a:rPr lang="en-US" dirty="0"/>
              <a:t>Each web page is represented in ASCII text with embedded HTML tags that give formatting instructions to the browser.</a:t>
            </a:r>
          </a:p>
          <a:p>
            <a:pPr lvl="1"/>
            <a:r>
              <a:rPr lang="en-US" dirty="0"/>
              <a:t>Formatted section begins with tag,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End of formatted section is indicated by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1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56</TotalTime>
  <Words>1695</Words>
  <Application>Microsoft Office PowerPoint</Application>
  <PresentationFormat>Skærmshow (4:3)</PresentationFormat>
  <Paragraphs>269</Paragraphs>
  <Slides>23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UCN PowerPoint skabelon</vt:lpstr>
      <vt:lpstr>Web basics</vt:lpstr>
      <vt:lpstr>Plan for the day</vt:lpstr>
      <vt:lpstr>Topics</vt:lpstr>
      <vt:lpstr>Examples and slides</vt:lpstr>
      <vt:lpstr>PowerPoint-præsentation</vt:lpstr>
      <vt:lpstr>History of the World Wide Web</vt:lpstr>
      <vt:lpstr>Web pages</vt:lpstr>
      <vt:lpstr>Hyperlinks – or just ”Links”</vt:lpstr>
      <vt:lpstr>HTML – What is it?</vt:lpstr>
      <vt:lpstr>So the pic picture of HTML</vt:lpstr>
      <vt:lpstr>HTML – What does it look like?</vt:lpstr>
      <vt:lpstr>How is it read?</vt:lpstr>
      <vt:lpstr>DOCTYPE and DTD</vt:lpstr>
      <vt:lpstr>Various HTML Tags(elements) (not all)</vt:lpstr>
      <vt:lpstr>Embedding Graphics</vt:lpstr>
      <vt:lpstr>HTML Special Characters</vt:lpstr>
      <vt:lpstr>Hyperlinking</vt:lpstr>
      <vt:lpstr>Styling / Cascading Stylesheets</vt:lpstr>
      <vt:lpstr>Styling - Continued</vt:lpstr>
      <vt:lpstr>How do we identify and navigate to a web page?</vt:lpstr>
      <vt:lpstr>URL Example</vt:lpstr>
      <vt:lpstr>Protocols / HTTP</vt:lpstr>
      <vt:lpstr>Developer Tools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40</cp:revision>
  <cp:lastPrinted>2011-10-11T07:40:35Z</cp:lastPrinted>
  <dcterms:created xsi:type="dcterms:W3CDTF">2015-08-13T10:40:33Z</dcterms:created>
  <dcterms:modified xsi:type="dcterms:W3CDTF">2015-09-01T13:06:37Z</dcterms:modified>
</cp:coreProperties>
</file>