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handoutMasterIdLst>
    <p:handoutMasterId r:id="rId29"/>
  </p:handoutMasterIdLst>
  <p:sldIdLst>
    <p:sldId id="256" r:id="rId2"/>
    <p:sldId id="259" r:id="rId3"/>
    <p:sldId id="260" r:id="rId4"/>
    <p:sldId id="261" r:id="rId5"/>
    <p:sldId id="262" r:id="rId6"/>
    <p:sldId id="263" r:id="rId7"/>
    <p:sldId id="264" r:id="rId8"/>
    <p:sldId id="286" r:id="rId9"/>
    <p:sldId id="266" r:id="rId10"/>
    <p:sldId id="267" r:id="rId11"/>
    <p:sldId id="268" r:id="rId12"/>
    <p:sldId id="269" r:id="rId13"/>
    <p:sldId id="270" r:id="rId14"/>
    <p:sldId id="271" r:id="rId15"/>
    <p:sldId id="272" r:id="rId16"/>
    <p:sldId id="273" r:id="rId17"/>
    <p:sldId id="274" r:id="rId18"/>
    <p:sldId id="285" r:id="rId19"/>
    <p:sldId id="275" r:id="rId20"/>
    <p:sldId id="276" r:id="rId21"/>
    <p:sldId id="277" r:id="rId22"/>
    <p:sldId id="278" r:id="rId23"/>
    <p:sldId id="280" r:id="rId24"/>
    <p:sldId id="281" r:id="rId25"/>
    <p:sldId id="282" r:id="rId26"/>
    <p:sldId id="287" r:id="rId27"/>
  </p:sldIdLst>
  <p:sldSz cx="9144000" cy="6858000" type="screen4x3"/>
  <p:notesSz cx="6858000" cy="9144000"/>
  <p:defaultTextStyle>
    <a:defPPr>
      <a:defRPr lang="da-DK"/>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776F65"/>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78759" autoAdjust="0"/>
  </p:normalViewPr>
  <p:slideViewPr>
    <p:cSldViewPr snapToGrid="0" snapToObjects="1">
      <p:cViewPr>
        <p:scale>
          <a:sx n="76" d="100"/>
          <a:sy n="76" d="100"/>
        </p:scale>
        <p:origin x="-1632" y="-1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550FFAF-B4F1-CB47-B89B-BD38FEB190AD}" type="datetime1">
              <a:rPr lang="da-DK" smtClean="0"/>
              <a:t>27-08-2015</a:t>
            </a:fld>
            <a:endParaRPr lang="da-DK"/>
          </a:p>
        </p:txBody>
      </p:sp>
      <p:sp>
        <p:nvSpPr>
          <p:cNvPr id="4" name="Pladsholder til sidefod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a-DK"/>
          </a:p>
        </p:txBody>
      </p:sp>
      <p:sp>
        <p:nvSpPr>
          <p:cNvPr id="5" name="Pladsholder til dias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3884DC-7C78-874B-B33E-4FD46E909915}" type="slidenum">
              <a:rPr lang="da-DK" smtClean="0"/>
              <a:t>‹nr.›</a:t>
            </a:fld>
            <a:endParaRPr lang="da-DK"/>
          </a:p>
        </p:txBody>
      </p:sp>
    </p:spTree>
    <p:extLst>
      <p:ext uri="{BB962C8B-B14F-4D97-AF65-F5344CB8AC3E}">
        <p14:creationId xmlns:p14="http://schemas.microsoft.com/office/powerpoint/2010/main" val="290981154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54A86D-88B8-3D40-955A-2A6093001EAF}" type="datetime1">
              <a:rPr lang="da-DK" smtClean="0"/>
              <a:t>27-08-2015</a:t>
            </a:fld>
            <a:endParaRPr lang="da-DK"/>
          </a:p>
        </p:txBody>
      </p:sp>
      <p:sp>
        <p:nvSpPr>
          <p:cNvPr id="4" name="Pladsholder til diasbille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a-DK"/>
          </a:p>
        </p:txBody>
      </p:sp>
      <p:sp>
        <p:nvSpPr>
          <p:cNvPr id="5" name="Pladsholder til no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a-DK" smtClean="0"/>
              <a:t>Klik for at redigere teksttypografierne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6" name="Pladsholder til sidefod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a-DK"/>
          </a:p>
        </p:txBody>
      </p:sp>
      <p:sp>
        <p:nvSpPr>
          <p:cNvPr id="7" name="Pladsholder til dias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C4E1A5-6CB7-5447-B42E-8AE694A2D83A}" type="slidenum">
              <a:rPr lang="da-DK" smtClean="0"/>
              <a:t>‹nr.›</a:t>
            </a:fld>
            <a:endParaRPr lang="da-DK"/>
          </a:p>
        </p:txBody>
      </p:sp>
    </p:spTree>
    <p:extLst>
      <p:ext uri="{BB962C8B-B14F-4D97-AF65-F5344CB8AC3E}">
        <p14:creationId xmlns:p14="http://schemas.microsoft.com/office/powerpoint/2010/main" val="3557566115"/>
      </p:ext>
    </p:extLst>
  </p:cSld>
  <p:clrMap bg1="lt1" tx1="dk1" bg2="lt2" tx2="dk2" accent1="accent1" accent2="accent2" accent3="accent3" accent4="accent4" accent5="accent5" accent6="accent6" hlink="hlink" folHlink="folHlink"/>
  <p:hf hdr="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p:txBody>
      </p:sp>
      <p:sp>
        <p:nvSpPr>
          <p:cNvPr id="4" name="Pladsholder til dato 3"/>
          <p:cNvSpPr>
            <a:spLocks noGrp="1"/>
          </p:cNvSpPr>
          <p:nvPr>
            <p:ph type="dt" idx="10"/>
          </p:nvPr>
        </p:nvSpPr>
        <p:spPr/>
        <p:txBody>
          <a:bodyPr/>
          <a:lstStyle/>
          <a:p>
            <a:fld id="{7C54A86D-88B8-3D40-955A-2A6093001EAF}" type="datetime1">
              <a:rPr lang="da-DK" smtClean="0"/>
              <a:t>27-08-2015</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diasnummer 5"/>
          <p:cNvSpPr>
            <a:spLocks noGrp="1"/>
          </p:cNvSpPr>
          <p:nvPr>
            <p:ph type="sldNum" sz="quarter" idx="12"/>
          </p:nvPr>
        </p:nvSpPr>
        <p:spPr/>
        <p:txBody>
          <a:bodyPr/>
          <a:lstStyle/>
          <a:p>
            <a:fld id="{A9C4E1A5-6CB7-5447-B42E-8AE694A2D83A}" type="slidenum">
              <a:rPr lang="da-DK" smtClean="0"/>
              <a:t>1</a:t>
            </a:fld>
            <a:endParaRPr lang="da-DK"/>
          </a:p>
        </p:txBody>
      </p:sp>
    </p:spTree>
    <p:extLst>
      <p:ext uri="{BB962C8B-B14F-4D97-AF65-F5344CB8AC3E}">
        <p14:creationId xmlns:p14="http://schemas.microsoft.com/office/powerpoint/2010/main" val="4269210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smtClean="0"/>
          </a:p>
          <a:p>
            <a:r>
              <a:rPr lang="da-DK" dirty="0" smtClean="0"/>
              <a:t>For </a:t>
            </a:r>
            <a:r>
              <a:rPr lang="da-DK" dirty="0" err="1" smtClean="0"/>
              <a:t>us</a:t>
            </a:r>
            <a:r>
              <a:rPr lang="da-DK" dirty="0" smtClean="0"/>
              <a:t> </a:t>
            </a:r>
            <a:r>
              <a:rPr lang="da-DK" dirty="0" smtClean="0">
                <a:sym typeface="Wingdings" panose="05000000000000000000" pitchFamily="2" charset="2"/>
              </a:rPr>
              <a:t> </a:t>
            </a:r>
            <a:r>
              <a:rPr lang="da-DK" dirty="0" err="1" smtClean="0">
                <a:sym typeface="Wingdings" panose="05000000000000000000" pitchFamily="2" charset="2"/>
              </a:rPr>
              <a:t>s</a:t>
            </a:r>
            <a:r>
              <a:rPr lang="da-DK" dirty="0" err="1" smtClean="0"/>
              <a:t>emantics</a:t>
            </a:r>
            <a:r>
              <a:rPr lang="da-DK" dirty="0" smtClean="0"/>
              <a:t> </a:t>
            </a:r>
            <a:r>
              <a:rPr lang="da-DK" dirty="0" err="1" smtClean="0"/>
              <a:t>add</a:t>
            </a:r>
            <a:r>
              <a:rPr lang="da-DK" dirty="0" smtClean="0"/>
              <a:t> to SEO</a:t>
            </a:r>
          </a:p>
          <a:p>
            <a:r>
              <a:rPr lang="da-DK" dirty="0" smtClean="0"/>
              <a:t>For mobile </a:t>
            </a:r>
            <a:r>
              <a:rPr lang="da-DK" dirty="0" err="1" smtClean="0"/>
              <a:t>dev</a:t>
            </a:r>
            <a:r>
              <a:rPr lang="da-DK" dirty="0" smtClean="0"/>
              <a:t>,</a:t>
            </a:r>
            <a:r>
              <a:rPr lang="da-DK" baseline="0" dirty="0" smtClean="0"/>
              <a:t> input types matter. </a:t>
            </a:r>
            <a:r>
              <a:rPr lang="da-DK" baseline="0" dirty="0" err="1" smtClean="0"/>
              <a:t>Numbers</a:t>
            </a:r>
            <a:r>
              <a:rPr lang="da-DK" baseline="0" dirty="0" smtClean="0"/>
              <a:t>, dates, </a:t>
            </a:r>
            <a:r>
              <a:rPr lang="da-DK" baseline="0" dirty="0" err="1" smtClean="0"/>
              <a:t>emails</a:t>
            </a:r>
            <a:r>
              <a:rPr lang="da-DK" baseline="0" dirty="0" smtClean="0"/>
              <a:t> and so </a:t>
            </a:r>
            <a:r>
              <a:rPr lang="da-DK" baseline="0" dirty="0" err="1" smtClean="0"/>
              <a:t>forth</a:t>
            </a:r>
            <a:endParaRPr lang="da-DK" dirty="0"/>
          </a:p>
        </p:txBody>
      </p:sp>
      <p:sp>
        <p:nvSpPr>
          <p:cNvPr id="4" name="Pladsholder til dato 3"/>
          <p:cNvSpPr>
            <a:spLocks noGrp="1"/>
          </p:cNvSpPr>
          <p:nvPr>
            <p:ph type="dt" idx="10"/>
          </p:nvPr>
        </p:nvSpPr>
        <p:spPr/>
        <p:txBody>
          <a:bodyPr/>
          <a:lstStyle/>
          <a:p>
            <a:fld id="{7C54A86D-88B8-3D40-955A-2A6093001EAF}" type="datetime1">
              <a:rPr lang="da-DK" smtClean="0"/>
              <a:t>27-08-2015</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diasnummer 5"/>
          <p:cNvSpPr>
            <a:spLocks noGrp="1"/>
          </p:cNvSpPr>
          <p:nvPr>
            <p:ph type="sldNum" sz="quarter" idx="12"/>
          </p:nvPr>
        </p:nvSpPr>
        <p:spPr/>
        <p:txBody>
          <a:bodyPr/>
          <a:lstStyle/>
          <a:p>
            <a:fld id="{A9C4E1A5-6CB7-5447-B42E-8AE694A2D83A}" type="slidenum">
              <a:rPr lang="da-DK" smtClean="0"/>
              <a:t>9</a:t>
            </a:fld>
            <a:endParaRPr lang="da-DK"/>
          </a:p>
        </p:txBody>
      </p:sp>
    </p:spTree>
    <p:extLst>
      <p:ext uri="{BB962C8B-B14F-4D97-AF65-F5344CB8AC3E}">
        <p14:creationId xmlns:p14="http://schemas.microsoft.com/office/powerpoint/2010/main" val="3329076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p:txBody>
      </p:sp>
      <p:sp>
        <p:nvSpPr>
          <p:cNvPr id="4" name="Pladsholder til dato 3"/>
          <p:cNvSpPr>
            <a:spLocks noGrp="1"/>
          </p:cNvSpPr>
          <p:nvPr>
            <p:ph type="dt" idx="10"/>
          </p:nvPr>
        </p:nvSpPr>
        <p:spPr/>
        <p:txBody>
          <a:bodyPr/>
          <a:lstStyle/>
          <a:p>
            <a:fld id="{7C54A86D-88B8-3D40-955A-2A6093001EAF}" type="datetime1">
              <a:rPr lang="da-DK" smtClean="0"/>
              <a:t>27-08-2015</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diasnummer 5"/>
          <p:cNvSpPr>
            <a:spLocks noGrp="1"/>
          </p:cNvSpPr>
          <p:nvPr>
            <p:ph type="sldNum" sz="quarter" idx="12"/>
          </p:nvPr>
        </p:nvSpPr>
        <p:spPr/>
        <p:txBody>
          <a:bodyPr/>
          <a:lstStyle/>
          <a:p>
            <a:fld id="{A9C4E1A5-6CB7-5447-B42E-8AE694A2D83A}" type="slidenum">
              <a:rPr lang="da-DK" smtClean="0"/>
              <a:t>20</a:t>
            </a:fld>
            <a:endParaRPr lang="da-DK"/>
          </a:p>
        </p:txBody>
      </p:sp>
    </p:spTree>
    <p:extLst>
      <p:ext uri="{BB962C8B-B14F-4D97-AF65-F5344CB8AC3E}">
        <p14:creationId xmlns:p14="http://schemas.microsoft.com/office/powerpoint/2010/main" val="1361186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smtClean="0"/>
              <a:t>This </a:t>
            </a:r>
            <a:r>
              <a:rPr lang="da-DK" dirty="0" err="1" smtClean="0"/>
              <a:t>works</a:t>
            </a:r>
            <a:r>
              <a:rPr lang="da-DK" dirty="0" smtClean="0"/>
              <a:t> </a:t>
            </a:r>
            <a:r>
              <a:rPr lang="da-DK" dirty="0" err="1" smtClean="0"/>
              <a:t>without</a:t>
            </a:r>
            <a:r>
              <a:rPr lang="da-DK" dirty="0" smtClean="0"/>
              <a:t> JS</a:t>
            </a:r>
          </a:p>
          <a:p>
            <a:r>
              <a:rPr lang="da-DK" dirty="0" smtClean="0"/>
              <a:t>Note</a:t>
            </a:r>
            <a:r>
              <a:rPr lang="da-DK" baseline="0" dirty="0" smtClean="0"/>
              <a:t> </a:t>
            </a:r>
            <a:r>
              <a:rPr lang="da-DK" baseline="0" dirty="0" err="1" smtClean="0"/>
              <a:t>that</a:t>
            </a:r>
            <a:r>
              <a:rPr lang="da-DK" baseline="0" dirty="0" smtClean="0"/>
              <a:t> the </a:t>
            </a:r>
            <a:r>
              <a:rPr lang="da-DK" baseline="0" dirty="0" err="1" smtClean="0"/>
              <a:t>validation</a:t>
            </a:r>
            <a:r>
              <a:rPr lang="da-DK" baseline="0" dirty="0" smtClean="0"/>
              <a:t> design </a:t>
            </a:r>
            <a:r>
              <a:rPr lang="da-DK" baseline="0" dirty="0" err="1" smtClean="0"/>
              <a:t>cannot</a:t>
            </a:r>
            <a:r>
              <a:rPr lang="da-DK" baseline="0" dirty="0" smtClean="0"/>
              <a:t> </a:t>
            </a:r>
            <a:r>
              <a:rPr lang="da-DK" baseline="0" dirty="0" err="1" smtClean="0"/>
              <a:t>be</a:t>
            </a:r>
            <a:r>
              <a:rPr lang="da-DK" baseline="0" dirty="0" smtClean="0"/>
              <a:t> </a:t>
            </a:r>
            <a:r>
              <a:rPr lang="da-DK" baseline="0" dirty="0" err="1" smtClean="0"/>
              <a:t>overridden</a:t>
            </a:r>
            <a:r>
              <a:rPr lang="da-DK" baseline="0" dirty="0" smtClean="0"/>
              <a:t>.</a:t>
            </a:r>
          </a:p>
          <a:p>
            <a:endParaRPr lang="da-DK" dirty="0"/>
          </a:p>
        </p:txBody>
      </p:sp>
      <p:sp>
        <p:nvSpPr>
          <p:cNvPr id="4" name="Pladsholder til dato 3"/>
          <p:cNvSpPr>
            <a:spLocks noGrp="1"/>
          </p:cNvSpPr>
          <p:nvPr>
            <p:ph type="dt" idx="10"/>
          </p:nvPr>
        </p:nvSpPr>
        <p:spPr/>
        <p:txBody>
          <a:bodyPr/>
          <a:lstStyle/>
          <a:p>
            <a:fld id="{7C54A86D-88B8-3D40-955A-2A6093001EAF}" type="datetime1">
              <a:rPr lang="da-DK" smtClean="0"/>
              <a:t>27-08-2015</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diasnummer 5"/>
          <p:cNvSpPr>
            <a:spLocks noGrp="1"/>
          </p:cNvSpPr>
          <p:nvPr>
            <p:ph type="sldNum" sz="quarter" idx="12"/>
          </p:nvPr>
        </p:nvSpPr>
        <p:spPr/>
        <p:txBody>
          <a:bodyPr/>
          <a:lstStyle/>
          <a:p>
            <a:fld id="{A9C4E1A5-6CB7-5447-B42E-8AE694A2D83A}" type="slidenum">
              <a:rPr lang="da-DK" smtClean="0"/>
              <a:t>21</a:t>
            </a:fld>
            <a:endParaRPr lang="da-DK"/>
          </a:p>
        </p:txBody>
      </p:sp>
    </p:spTree>
    <p:extLst>
      <p:ext uri="{BB962C8B-B14F-4D97-AF65-F5344CB8AC3E}">
        <p14:creationId xmlns:p14="http://schemas.microsoft.com/office/powerpoint/2010/main" val="4146183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smtClean="0"/>
              <a:t>Datalist</a:t>
            </a:r>
            <a:r>
              <a:rPr lang="da-DK" baseline="0" dirty="0" smtClean="0"/>
              <a:t> is </a:t>
            </a:r>
            <a:r>
              <a:rPr lang="da-DK" baseline="0" dirty="0" err="1" smtClean="0"/>
              <a:t>thought</a:t>
            </a:r>
            <a:r>
              <a:rPr lang="da-DK" baseline="0" dirty="0" smtClean="0"/>
              <a:t> as a suggestion</a:t>
            </a:r>
          </a:p>
          <a:p>
            <a:r>
              <a:rPr lang="da-DK" baseline="0" dirty="0" smtClean="0"/>
              <a:t>Select is a ”</a:t>
            </a:r>
            <a:r>
              <a:rPr lang="da-DK" baseline="0" dirty="0" err="1" smtClean="0"/>
              <a:t>you</a:t>
            </a:r>
            <a:r>
              <a:rPr lang="da-DK" baseline="0" dirty="0" smtClean="0"/>
              <a:t> have to </a:t>
            </a:r>
            <a:r>
              <a:rPr lang="da-DK" baseline="0" dirty="0" err="1" smtClean="0"/>
              <a:t>select</a:t>
            </a:r>
            <a:r>
              <a:rPr lang="da-DK" baseline="0" dirty="0" smtClean="0"/>
              <a:t> </a:t>
            </a:r>
            <a:r>
              <a:rPr lang="da-DK" baseline="0" dirty="0" err="1" smtClean="0"/>
              <a:t>one</a:t>
            </a:r>
            <a:r>
              <a:rPr lang="da-DK" baseline="0" dirty="0" smtClean="0"/>
              <a:t>”</a:t>
            </a:r>
            <a:endParaRPr lang="da-DK" dirty="0"/>
          </a:p>
        </p:txBody>
      </p:sp>
      <p:sp>
        <p:nvSpPr>
          <p:cNvPr id="4" name="Pladsholder til dato 3"/>
          <p:cNvSpPr>
            <a:spLocks noGrp="1"/>
          </p:cNvSpPr>
          <p:nvPr>
            <p:ph type="dt" idx="10"/>
          </p:nvPr>
        </p:nvSpPr>
        <p:spPr/>
        <p:txBody>
          <a:bodyPr/>
          <a:lstStyle/>
          <a:p>
            <a:fld id="{7C54A86D-88B8-3D40-955A-2A6093001EAF}" type="datetime1">
              <a:rPr lang="da-DK" smtClean="0"/>
              <a:t>27-08-2015</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diasnummer 5"/>
          <p:cNvSpPr>
            <a:spLocks noGrp="1"/>
          </p:cNvSpPr>
          <p:nvPr>
            <p:ph type="sldNum" sz="quarter" idx="12"/>
          </p:nvPr>
        </p:nvSpPr>
        <p:spPr/>
        <p:txBody>
          <a:bodyPr/>
          <a:lstStyle/>
          <a:p>
            <a:fld id="{A9C4E1A5-6CB7-5447-B42E-8AE694A2D83A}" type="slidenum">
              <a:rPr lang="da-DK" smtClean="0"/>
              <a:t>22</a:t>
            </a:fld>
            <a:endParaRPr lang="da-DK"/>
          </a:p>
        </p:txBody>
      </p:sp>
    </p:spTree>
    <p:extLst>
      <p:ext uri="{BB962C8B-B14F-4D97-AF65-F5344CB8AC3E}">
        <p14:creationId xmlns:p14="http://schemas.microsoft.com/office/powerpoint/2010/main" val="679835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smtClean="0"/>
              <a:t>https://validator.w3.org/</a:t>
            </a:r>
            <a:endParaRPr lang="da-DK" dirty="0"/>
          </a:p>
        </p:txBody>
      </p:sp>
      <p:sp>
        <p:nvSpPr>
          <p:cNvPr id="4" name="Pladsholder til dato 3"/>
          <p:cNvSpPr>
            <a:spLocks noGrp="1"/>
          </p:cNvSpPr>
          <p:nvPr>
            <p:ph type="dt" idx="10"/>
          </p:nvPr>
        </p:nvSpPr>
        <p:spPr/>
        <p:txBody>
          <a:bodyPr/>
          <a:lstStyle/>
          <a:p>
            <a:fld id="{7C54A86D-88B8-3D40-955A-2A6093001EAF}" type="datetime1">
              <a:rPr lang="da-DK" smtClean="0"/>
              <a:t>27-08-2015</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diasnummer 5"/>
          <p:cNvSpPr>
            <a:spLocks noGrp="1"/>
          </p:cNvSpPr>
          <p:nvPr>
            <p:ph type="sldNum" sz="quarter" idx="12"/>
          </p:nvPr>
        </p:nvSpPr>
        <p:spPr/>
        <p:txBody>
          <a:bodyPr/>
          <a:lstStyle/>
          <a:p>
            <a:fld id="{A9C4E1A5-6CB7-5447-B42E-8AE694A2D83A}" type="slidenum">
              <a:rPr lang="da-DK" smtClean="0"/>
              <a:t>26</a:t>
            </a:fld>
            <a:endParaRPr lang="da-DK"/>
          </a:p>
        </p:txBody>
      </p:sp>
    </p:spTree>
    <p:extLst>
      <p:ext uri="{BB962C8B-B14F-4D97-AF65-F5344CB8AC3E}">
        <p14:creationId xmlns:p14="http://schemas.microsoft.com/office/powerpoint/2010/main" val="9800597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Master" Target="../slideMasters/slideMaster1.xml"/><Relationship Id="rId5" Type="http://schemas.openxmlformats.org/officeDocument/2006/relationships/image" Target="../media/image10.emf"/><Relationship Id="rId4" Type="http://schemas.openxmlformats.org/officeDocument/2006/relationships/image" Target="../media/image9.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1.emf"/><Relationship Id="rId1" Type="http://schemas.openxmlformats.org/officeDocument/2006/relationships/slideMaster" Target="../slideMasters/slideMaster1.xml"/><Relationship Id="rId5" Type="http://schemas.openxmlformats.org/officeDocument/2006/relationships/image" Target="../media/image10.emf"/><Relationship Id="rId4" Type="http://schemas.openxmlformats.org/officeDocument/2006/relationships/image" Target="../media/image9.emf"/></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s">
    <p:spTree>
      <p:nvGrpSpPr>
        <p:cNvPr id="1" name=""/>
        <p:cNvGrpSpPr/>
        <p:nvPr/>
      </p:nvGrpSpPr>
      <p:grpSpPr>
        <a:xfrm>
          <a:off x="0" y="0"/>
          <a:ext cx="0" cy="0"/>
          <a:chOff x="0" y="0"/>
          <a:chExt cx="0" cy="0"/>
        </a:xfrm>
      </p:grpSpPr>
      <p:sp>
        <p:nvSpPr>
          <p:cNvPr id="10" name="Rektangel 9"/>
          <p:cNvSpPr/>
          <p:nvPr userDrawn="1"/>
        </p:nvSpPr>
        <p:spPr>
          <a:xfrm>
            <a:off x="0" y="3424591"/>
            <a:ext cx="9144000" cy="34334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5" name="Pladsholder til sidefod 4"/>
          <p:cNvSpPr>
            <a:spLocks noGrp="1"/>
          </p:cNvSpPr>
          <p:nvPr>
            <p:ph type="ftr" sz="quarter" idx="11"/>
          </p:nvPr>
        </p:nvSpPr>
        <p:spPr>
          <a:xfrm>
            <a:off x="2418374" y="6309647"/>
            <a:ext cx="5091831" cy="365125"/>
          </a:xfrm>
        </p:spPr>
        <p:txBody>
          <a:bodyPr/>
          <a:lstStyle/>
          <a:p>
            <a:endParaRPr lang="da-DK" dirty="0"/>
          </a:p>
        </p:txBody>
      </p:sp>
      <p:sp>
        <p:nvSpPr>
          <p:cNvPr id="6" name="Pladsholder til diasnummer 5"/>
          <p:cNvSpPr>
            <a:spLocks noGrp="1"/>
          </p:cNvSpPr>
          <p:nvPr>
            <p:ph type="sldNum" sz="quarter" idx="12"/>
          </p:nvPr>
        </p:nvSpPr>
        <p:spPr>
          <a:xfrm>
            <a:off x="8250726" y="6309647"/>
            <a:ext cx="609794" cy="365125"/>
          </a:xfrm>
        </p:spPr>
        <p:txBody>
          <a:bodyPr/>
          <a:lstStyle/>
          <a:p>
            <a:fld id="{F7AB382F-E9E6-CE49-B414-1E064FB7F064}" type="slidenum">
              <a:rPr lang="da-DK" smtClean="0"/>
              <a:t>‹nr.›</a:t>
            </a:fld>
            <a:endParaRPr lang="da-DK"/>
          </a:p>
        </p:txBody>
      </p:sp>
      <p:sp>
        <p:nvSpPr>
          <p:cNvPr id="3" name="Undertitel 2"/>
          <p:cNvSpPr>
            <a:spLocks noGrp="1"/>
          </p:cNvSpPr>
          <p:nvPr>
            <p:ph type="subTitle" idx="1"/>
          </p:nvPr>
        </p:nvSpPr>
        <p:spPr>
          <a:xfrm>
            <a:off x="685800" y="3574143"/>
            <a:ext cx="2137229" cy="1752600"/>
          </a:xfrm>
        </p:spPr>
        <p:txBody>
          <a:bodyPr anchor="t">
            <a:normAutofit/>
          </a:bodyPr>
          <a:lstStyle>
            <a:lvl1pPr marL="0" indent="0" algn="l">
              <a:lnSpc>
                <a:spcPct val="90000"/>
              </a:lnSpc>
              <a:buNone/>
              <a:defRPr sz="1600">
                <a:solidFill>
                  <a:srgbClr val="776F6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a-DK" smtClean="0"/>
              <a:t>Klik for at redigere i master</a:t>
            </a:r>
            <a:endParaRPr lang="da-DK" dirty="0"/>
          </a:p>
        </p:txBody>
      </p:sp>
      <p:pic>
        <p:nvPicPr>
          <p:cNvPr id="14" name="Billede 13" descr="UCN_Logo_forside.ai"/>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8113" y="6131772"/>
            <a:ext cx="1536700" cy="431800"/>
          </a:xfrm>
          <a:prstGeom prst="rect">
            <a:avLst/>
          </a:prstGeom>
        </p:spPr>
      </p:pic>
      <p:pic>
        <p:nvPicPr>
          <p:cNvPr id="7" name="Billede 6"/>
          <p:cNvPicPr>
            <a:picLocks noChangeAspect="1"/>
          </p:cNvPicPr>
          <p:nvPr userDrawn="1"/>
        </p:nvPicPr>
        <p:blipFill>
          <a:blip r:embed="rId3"/>
          <a:stretch>
            <a:fillRect/>
          </a:stretch>
        </p:blipFill>
        <p:spPr>
          <a:xfrm>
            <a:off x="-31910" y="2193909"/>
            <a:ext cx="11057500" cy="6478904"/>
          </a:xfrm>
          <a:prstGeom prst="rect">
            <a:avLst/>
          </a:prstGeom>
        </p:spPr>
      </p:pic>
      <p:pic>
        <p:nvPicPr>
          <p:cNvPr id="13" name="Billede 12" descr="Bjælke uden grafik_forside.ai"/>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9144000" cy="3429000"/>
          </a:xfrm>
          <a:prstGeom prst="rect">
            <a:avLst/>
          </a:prstGeom>
        </p:spPr>
      </p:pic>
      <p:sp>
        <p:nvSpPr>
          <p:cNvPr id="2" name="Titel 1"/>
          <p:cNvSpPr>
            <a:spLocks noGrp="1"/>
          </p:cNvSpPr>
          <p:nvPr>
            <p:ph type="ctrTitle"/>
          </p:nvPr>
        </p:nvSpPr>
        <p:spPr>
          <a:xfrm>
            <a:off x="662282" y="1741736"/>
            <a:ext cx="7772400" cy="1470025"/>
          </a:xfrm>
        </p:spPr>
        <p:txBody>
          <a:bodyPr anchor="b"/>
          <a:lstStyle>
            <a:lvl1pPr algn="l">
              <a:defRPr>
                <a:solidFill>
                  <a:schemeClr val="bg1"/>
                </a:solidFill>
              </a:defRPr>
            </a:lvl1pPr>
          </a:lstStyle>
          <a:p>
            <a:r>
              <a:rPr lang="da-DK" smtClean="0"/>
              <a:t>Klik for at redigere i master</a:t>
            </a:r>
            <a:endParaRPr lang="da-DK" dirty="0"/>
          </a:p>
        </p:txBody>
      </p:sp>
      <p:pic>
        <p:nvPicPr>
          <p:cNvPr id="12" name="Billede 11" descr="UCN_Payoff_DK_neg.ai"/>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300981" y="405128"/>
            <a:ext cx="1422400" cy="139700"/>
          </a:xfrm>
          <a:prstGeom prst="rect">
            <a:avLst/>
          </a:prstGeom>
        </p:spPr>
      </p:pic>
    </p:spTree>
    <p:extLst>
      <p:ext uri="{BB962C8B-B14F-4D97-AF65-F5344CB8AC3E}">
        <p14:creationId xmlns:p14="http://schemas.microsoft.com/office/powerpoint/2010/main" val="14251885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rugerdefineret layout">
    <p:spTree>
      <p:nvGrpSpPr>
        <p:cNvPr id="1" name=""/>
        <p:cNvGrpSpPr/>
        <p:nvPr/>
      </p:nvGrpSpPr>
      <p:grpSpPr>
        <a:xfrm>
          <a:off x="0" y="0"/>
          <a:ext cx="0" cy="0"/>
          <a:chOff x="0" y="0"/>
          <a:chExt cx="0" cy="0"/>
        </a:xfrm>
      </p:grpSpPr>
      <p:sp>
        <p:nvSpPr>
          <p:cNvPr id="5" name="Rektangel 4"/>
          <p:cNvSpPr/>
          <p:nvPr userDrawn="1"/>
        </p:nvSpPr>
        <p:spPr>
          <a:xfrm>
            <a:off x="0" y="3424591"/>
            <a:ext cx="9144000" cy="34334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6" name="Pladsholder til sidefod 4"/>
          <p:cNvSpPr>
            <a:spLocks noGrp="1"/>
          </p:cNvSpPr>
          <p:nvPr>
            <p:ph type="ftr" sz="quarter" idx="11"/>
          </p:nvPr>
        </p:nvSpPr>
        <p:spPr>
          <a:xfrm>
            <a:off x="2418374" y="6309647"/>
            <a:ext cx="5091831" cy="365125"/>
          </a:xfrm>
        </p:spPr>
        <p:txBody>
          <a:bodyPr/>
          <a:lstStyle/>
          <a:p>
            <a:endParaRPr lang="da-DK" dirty="0"/>
          </a:p>
        </p:txBody>
      </p:sp>
      <p:sp>
        <p:nvSpPr>
          <p:cNvPr id="7" name="Pladsholder til diasnummer 5"/>
          <p:cNvSpPr>
            <a:spLocks noGrp="1"/>
          </p:cNvSpPr>
          <p:nvPr>
            <p:ph type="sldNum" sz="quarter" idx="12"/>
          </p:nvPr>
        </p:nvSpPr>
        <p:spPr>
          <a:xfrm>
            <a:off x="8250726" y="6309647"/>
            <a:ext cx="609794" cy="365125"/>
          </a:xfrm>
        </p:spPr>
        <p:txBody>
          <a:bodyPr/>
          <a:lstStyle/>
          <a:p>
            <a:fld id="{F7AB382F-E9E6-CE49-B414-1E064FB7F064}" type="slidenum">
              <a:rPr lang="da-DK" smtClean="0"/>
              <a:t>‹nr.›</a:t>
            </a:fld>
            <a:endParaRPr lang="da-DK"/>
          </a:p>
        </p:txBody>
      </p:sp>
      <p:sp>
        <p:nvSpPr>
          <p:cNvPr id="9" name="Undertitel 2"/>
          <p:cNvSpPr>
            <a:spLocks noGrp="1"/>
          </p:cNvSpPr>
          <p:nvPr>
            <p:ph type="subTitle" idx="1"/>
          </p:nvPr>
        </p:nvSpPr>
        <p:spPr>
          <a:xfrm>
            <a:off x="685800" y="3574143"/>
            <a:ext cx="2137229" cy="1752600"/>
          </a:xfrm>
        </p:spPr>
        <p:txBody>
          <a:bodyPr anchor="t">
            <a:normAutofit/>
          </a:bodyPr>
          <a:lstStyle>
            <a:lvl1pPr marL="0" indent="0" algn="l">
              <a:lnSpc>
                <a:spcPct val="90000"/>
              </a:lnSpc>
              <a:buNone/>
              <a:defRPr sz="1600">
                <a:solidFill>
                  <a:srgbClr val="776F6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a-DK" smtClean="0"/>
              <a:t>Klik for at redigere i master</a:t>
            </a:r>
            <a:endParaRPr lang="da-DK" dirty="0"/>
          </a:p>
        </p:txBody>
      </p:sp>
      <p:pic>
        <p:nvPicPr>
          <p:cNvPr id="14" name="Billede 13" descr="FØ_Logo_forside.ai"/>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8113" y="5679757"/>
            <a:ext cx="1562100" cy="889000"/>
          </a:xfrm>
          <a:prstGeom prst="rect">
            <a:avLst/>
          </a:prstGeom>
        </p:spPr>
      </p:pic>
      <p:pic>
        <p:nvPicPr>
          <p:cNvPr id="11" name="Billede 10"/>
          <p:cNvPicPr>
            <a:picLocks noChangeAspect="1"/>
          </p:cNvPicPr>
          <p:nvPr userDrawn="1"/>
        </p:nvPicPr>
        <p:blipFill>
          <a:blip r:embed="rId3"/>
          <a:stretch>
            <a:fillRect/>
          </a:stretch>
        </p:blipFill>
        <p:spPr>
          <a:xfrm>
            <a:off x="-31910" y="2193909"/>
            <a:ext cx="11057500" cy="6478904"/>
          </a:xfrm>
          <a:prstGeom prst="rect">
            <a:avLst/>
          </a:prstGeom>
        </p:spPr>
      </p:pic>
      <p:pic>
        <p:nvPicPr>
          <p:cNvPr id="13" name="Billede 12" descr="Bjælke uden grafik_forside.ai"/>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9144000" cy="3429000"/>
          </a:xfrm>
          <a:prstGeom prst="rect">
            <a:avLst/>
          </a:prstGeom>
        </p:spPr>
      </p:pic>
      <p:sp>
        <p:nvSpPr>
          <p:cNvPr id="8" name="Titel 1"/>
          <p:cNvSpPr>
            <a:spLocks noGrp="1"/>
          </p:cNvSpPr>
          <p:nvPr>
            <p:ph type="ctrTitle"/>
          </p:nvPr>
        </p:nvSpPr>
        <p:spPr>
          <a:xfrm>
            <a:off x="662282" y="1741736"/>
            <a:ext cx="7772400" cy="1470025"/>
          </a:xfrm>
        </p:spPr>
        <p:txBody>
          <a:bodyPr anchor="b"/>
          <a:lstStyle>
            <a:lvl1pPr algn="l">
              <a:defRPr>
                <a:solidFill>
                  <a:schemeClr val="bg1"/>
                </a:solidFill>
              </a:defRPr>
            </a:lvl1pPr>
          </a:lstStyle>
          <a:p>
            <a:r>
              <a:rPr lang="da-DK" smtClean="0"/>
              <a:t>Klik for at redigere i master</a:t>
            </a:r>
            <a:endParaRPr lang="da-DK" dirty="0"/>
          </a:p>
        </p:txBody>
      </p:sp>
      <p:pic>
        <p:nvPicPr>
          <p:cNvPr id="10" name="Billede 9" descr="UCN_Payoff_DK_neg.ai"/>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300981" y="405128"/>
            <a:ext cx="1422400" cy="139700"/>
          </a:xfrm>
          <a:prstGeom prst="rect">
            <a:avLst/>
          </a:prstGeom>
        </p:spPr>
      </p:pic>
    </p:spTree>
    <p:extLst>
      <p:ext uri="{BB962C8B-B14F-4D97-AF65-F5344CB8AC3E}">
        <p14:creationId xmlns:p14="http://schemas.microsoft.com/office/powerpoint/2010/main" val="23273358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rugerdefineret layout">
    <p:spTree>
      <p:nvGrpSpPr>
        <p:cNvPr id="1" name=""/>
        <p:cNvGrpSpPr/>
        <p:nvPr/>
      </p:nvGrpSpPr>
      <p:grpSpPr>
        <a:xfrm>
          <a:off x="0" y="0"/>
          <a:ext cx="0" cy="0"/>
          <a:chOff x="0" y="0"/>
          <a:chExt cx="0" cy="0"/>
        </a:xfrm>
      </p:grpSpPr>
      <p:sp>
        <p:nvSpPr>
          <p:cNvPr id="15" name="Rektangel 14"/>
          <p:cNvSpPr/>
          <p:nvPr userDrawn="1"/>
        </p:nvSpPr>
        <p:spPr>
          <a:xfrm>
            <a:off x="0" y="5711086"/>
            <a:ext cx="1911113" cy="114691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a:p>
        </p:txBody>
      </p:sp>
      <p:sp>
        <p:nvSpPr>
          <p:cNvPr id="2" name="Titel 1"/>
          <p:cNvSpPr>
            <a:spLocks noGrp="1"/>
          </p:cNvSpPr>
          <p:nvPr>
            <p:ph type="title"/>
          </p:nvPr>
        </p:nvSpPr>
        <p:spPr/>
        <p:txBody>
          <a:bodyPr/>
          <a:lstStyle/>
          <a:p>
            <a:r>
              <a:rPr lang="da-DK" smtClean="0"/>
              <a:t>Klik for at redigere i master</a:t>
            </a:r>
            <a:endParaRPr lang="da-DK"/>
          </a:p>
        </p:txBody>
      </p:sp>
      <p:sp>
        <p:nvSpPr>
          <p:cNvPr id="3" name="Pladsholder til sidefod 2"/>
          <p:cNvSpPr>
            <a:spLocks noGrp="1"/>
          </p:cNvSpPr>
          <p:nvPr>
            <p:ph type="ftr" sz="quarter" idx="10"/>
          </p:nvPr>
        </p:nvSpPr>
        <p:spPr/>
        <p:txBody>
          <a:bodyPr/>
          <a:lstStyle/>
          <a:p>
            <a:endParaRPr lang="da-DK" dirty="0"/>
          </a:p>
        </p:txBody>
      </p:sp>
      <p:sp>
        <p:nvSpPr>
          <p:cNvPr id="4" name="Pladsholder til diasnummer 3"/>
          <p:cNvSpPr>
            <a:spLocks noGrp="1"/>
          </p:cNvSpPr>
          <p:nvPr>
            <p:ph type="sldNum" sz="quarter" idx="11"/>
          </p:nvPr>
        </p:nvSpPr>
        <p:spPr/>
        <p:txBody>
          <a:bodyPr/>
          <a:lstStyle/>
          <a:p>
            <a:fld id="{F7AB382F-E9E6-CE49-B414-1E064FB7F064}" type="slidenum">
              <a:rPr lang="da-DK" smtClean="0"/>
              <a:pPr/>
              <a:t>‹nr.›</a:t>
            </a:fld>
            <a:endParaRPr lang="da-DK" dirty="0"/>
          </a:p>
        </p:txBody>
      </p:sp>
      <p:sp>
        <p:nvSpPr>
          <p:cNvPr id="8" name="Pladsholder til tekst 2"/>
          <p:cNvSpPr>
            <a:spLocks noGrp="1"/>
          </p:cNvSpPr>
          <p:nvPr>
            <p:ph idx="1"/>
          </p:nvPr>
        </p:nvSpPr>
        <p:spPr>
          <a:xfrm>
            <a:off x="682014" y="1600200"/>
            <a:ext cx="7756587" cy="4525963"/>
          </a:xfrm>
          <a:prstGeom prst="rect">
            <a:avLst/>
          </a:prstGeom>
        </p:spPr>
        <p:txBody>
          <a:bodyPr vert="horz" lIns="91440" tIns="45720" rIns="91440" bIns="45720" rtlCol="0">
            <a:normAutofit/>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dirty="0"/>
          </a:p>
        </p:txBody>
      </p:sp>
      <p:sp>
        <p:nvSpPr>
          <p:cNvPr id="9" name="Pladsholder til diasnummer 5"/>
          <p:cNvSpPr txBox="1">
            <a:spLocks/>
          </p:cNvSpPr>
          <p:nvPr userDrawn="1"/>
        </p:nvSpPr>
        <p:spPr>
          <a:xfrm>
            <a:off x="8250726" y="6347672"/>
            <a:ext cx="609794" cy="365125"/>
          </a:xfrm>
          <a:prstGeom prst="rect">
            <a:avLst/>
          </a:prstGeom>
        </p:spPr>
        <p:txBody>
          <a:bodyPr vert="horz" lIns="91440" tIns="45720" rIns="91440" bIns="45720" rtlCol="0" anchor="ctr"/>
          <a:lstStyle>
            <a:defPPr>
              <a:defRPr lang="da-DK"/>
            </a:defPPr>
            <a:lvl1pPr marL="0" algn="r" defTabSz="457200" rtl="0" eaLnBrk="1" latinLnBrk="0" hangingPunct="1">
              <a:defRPr sz="1100" kern="1200">
                <a:solidFill>
                  <a:srgbClr val="776F65"/>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7AB382F-E9E6-CE49-B414-1E064FB7F064}" type="slidenum">
              <a:rPr lang="da-DK" smtClean="0"/>
              <a:pPr/>
              <a:t>‹nr.›</a:t>
            </a:fld>
            <a:endParaRPr lang="da-DK" dirty="0"/>
          </a:p>
        </p:txBody>
      </p:sp>
      <p:sp>
        <p:nvSpPr>
          <p:cNvPr id="10" name="Tekstfelt 9"/>
          <p:cNvSpPr txBox="1"/>
          <p:nvPr userDrawn="1"/>
        </p:nvSpPr>
        <p:spPr>
          <a:xfrm>
            <a:off x="1464336" y="4697815"/>
            <a:ext cx="184666" cy="369332"/>
          </a:xfrm>
          <a:prstGeom prst="rect">
            <a:avLst/>
          </a:prstGeom>
          <a:noFill/>
        </p:spPr>
        <p:txBody>
          <a:bodyPr wrap="none" rtlCol="0">
            <a:spAutoFit/>
          </a:bodyPr>
          <a:lstStyle/>
          <a:p>
            <a:endParaRPr lang="da-DK" dirty="0"/>
          </a:p>
        </p:txBody>
      </p:sp>
      <p:pic>
        <p:nvPicPr>
          <p:cNvPr id="13" name="Billede 12" descr="FØ_Logo_side 2.ai"/>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8113" y="5936065"/>
            <a:ext cx="1143000" cy="660400"/>
          </a:xfrm>
          <a:prstGeom prst="rect">
            <a:avLst/>
          </a:prstGeom>
        </p:spPr>
      </p:pic>
    </p:spTree>
    <p:extLst>
      <p:ext uri="{BB962C8B-B14F-4D97-AF65-F5344CB8AC3E}">
        <p14:creationId xmlns:p14="http://schemas.microsoft.com/office/powerpoint/2010/main" val="18634941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i master</a:t>
            </a:r>
            <a:endParaRPr lang="da-DK"/>
          </a:p>
        </p:txBody>
      </p:sp>
      <p:sp>
        <p:nvSpPr>
          <p:cNvPr id="3" name="Pladsholder til indhold 2"/>
          <p:cNvSpPr>
            <a:spLocks noGrp="1"/>
          </p:cNvSpPr>
          <p:nvPr>
            <p:ph idx="1"/>
          </p:nvPr>
        </p:nvSpPr>
        <p:spPr/>
        <p:txBody>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diasnummer 5"/>
          <p:cNvSpPr>
            <a:spLocks noGrp="1"/>
          </p:cNvSpPr>
          <p:nvPr>
            <p:ph type="sldNum" sz="quarter" idx="12"/>
          </p:nvPr>
        </p:nvSpPr>
        <p:spPr/>
        <p:txBody>
          <a:bodyPr/>
          <a:lstStyle/>
          <a:p>
            <a:fld id="{F7AB382F-E9E6-CE49-B414-1E064FB7F064}" type="slidenum">
              <a:rPr lang="da-DK" smtClean="0"/>
              <a:t>‹nr.›</a:t>
            </a:fld>
            <a:endParaRPr lang="da-DK"/>
          </a:p>
        </p:txBody>
      </p:sp>
    </p:spTree>
    <p:extLst>
      <p:ext uri="{BB962C8B-B14F-4D97-AF65-F5344CB8AC3E}">
        <p14:creationId xmlns:p14="http://schemas.microsoft.com/office/powerpoint/2010/main" val="2944010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a-DK" smtClean="0"/>
              <a:t>Klik for at redigere i master</a:t>
            </a:r>
            <a:endParaRPr lang="da-DK"/>
          </a:p>
        </p:txBody>
      </p:sp>
      <p:sp>
        <p:nvSpPr>
          <p:cNvPr id="3" name="Pladsholder til teks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smtClean="0"/>
              <a:t>Klik for at redigere i master</a:t>
            </a:r>
          </a:p>
        </p:txBody>
      </p:sp>
      <p:sp>
        <p:nvSpPr>
          <p:cNvPr id="5" name="Pladsholder til sidefod 4"/>
          <p:cNvSpPr>
            <a:spLocks noGrp="1"/>
          </p:cNvSpPr>
          <p:nvPr>
            <p:ph type="ftr" sz="quarter" idx="11"/>
          </p:nvPr>
        </p:nvSpPr>
        <p:spPr/>
        <p:txBody>
          <a:bodyPr/>
          <a:lstStyle/>
          <a:p>
            <a:endParaRPr lang="da-DK"/>
          </a:p>
        </p:txBody>
      </p:sp>
      <p:sp>
        <p:nvSpPr>
          <p:cNvPr id="6" name="Pladsholder til diasnummer 5"/>
          <p:cNvSpPr>
            <a:spLocks noGrp="1"/>
          </p:cNvSpPr>
          <p:nvPr>
            <p:ph type="sldNum" sz="quarter" idx="12"/>
          </p:nvPr>
        </p:nvSpPr>
        <p:spPr/>
        <p:txBody>
          <a:bodyPr/>
          <a:lstStyle/>
          <a:p>
            <a:fld id="{F7AB382F-E9E6-CE49-B414-1E064FB7F064}" type="slidenum">
              <a:rPr lang="da-DK" smtClean="0"/>
              <a:t>‹nr.›</a:t>
            </a:fld>
            <a:endParaRPr lang="da-DK"/>
          </a:p>
        </p:txBody>
      </p:sp>
    </p:spTree>
    <p:extLst>
      <p:ext uri="{BB962C8B-B14F-4D97-AF65-F5344CB8AC3E}">
        <p14:creationId xmlns:p14="http://schemas.microsoft.com/office/powerpoint/2010/main" val="21062533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i master</a:t>
            </a:r>
            <a:endParaRPr lang="da-DK"/>
          </a:p>
        </p:txBody>
      </p:sp>
      <p:sp>
        <p:nvSpPr>
          <p:cNvPr id="3" name="Pladsholder til indhold 2"/>
          <p:cNvSpPr>
            <a:spLocks noGrp="1"/>
          </p:cNvSpPr>
          <p:nvPr>
            <p:ph sz="half" idx="1"/>
          </p:nvPr>
        </p:nvSpPr>
        <p:spPr>
          <a:xfrm>
            <a:off x="682014" y="1600200"/>
            <a:ext cx="381378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dirty="0"/>
          </a:p>
        </p:txBody>
      </p:sp>
      <p:sp>
        <p:nvSpPr>
          <p:cNvPr id="4" name="Pladsholder til indhold 3"/>
          <p:cNvSpPr>
            <a:spLocks noGrp="1"/>
          </p:cNvSpPr>
          <p:nvPr>
            <p:ph sz="half" idx="2"/>
          </p:nvPr>
        </p:nvSpPr>
        <p:spPr>
          <a:xfrm>
            <a:off x="4648200" y="1600200"/>
            <a:ext cx="379040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dirty="0"/>
          </a:p>
        </p:txBody>
      </p:sp>
      <p:sp>
        <p:nvSpPr>
          <p:cNvPr id="6" name="Pladsholder til sidefod 5"/>
          <p:cNvSpPr>
            <a:spLocks noGrp="1"/>
          </p:cNvSpPr>
          <p:nvPr>
            <p:ph type="ftr" sz="quarter" idx="11"/>
          </p:nvPr>
        </p:nvSpPr>
        <p:spPr/>
        <p:txBody>
          <a:bodyPr/>
          <a:lstStyle/>
          <a:p>
            <a:endParaRPr lang="da-DK"/>
          </a:p>
        </p:txBody>
      </p:sp>
      <p:sp>
        <p:nvSpPr>
          <p:cNvPr id="7" name="Pladsholder til diasnummer 6"/>
          <p:cNvSpPr>
            <a:spLocks noGrp="1"/>
          </p:cNvSpPr>
          <p:nvPr>
            <p:ph type="sldNum" sz="quarter" idx="12"/>
          </p:nvPr>
        </p:nvSpPr>
        <p:spPr/>
        <p:txBody>
          <a:bodyPr/>
          <a:lstStyle/>
          <a:p>
            <a:fld id="{F7AB382F-E9E6-CE49-B414-1E064FB7F064}" type="slidenum">
              <a:rPr lang="da-DK" smtClean="0"/>
              <a:t>‹nr.›</a:t>
            </a:fld>
            <a:endParaRPr lang="da-DK"/>
          </a:p>
        </p:txBody>
      </p:sp>
    </p:spTree>
    <p:extLst>
      <p:ext uri="{BB962C8B-B14F-4D97-AF65-F5344CB8AC3E}">
        <p14:creationId xmlns:p14="http://schemas.microsoft.com/office/powerpoint/2010/main" val="40639661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a-DK" smtClean="0"/>
              <a:t>Klik for at redigere i master</a:t>
            </a:r>
            <a:endParaRPr lang="da-DK"/>
          </a:p>
        </p:txBody>
      </p:sp>
      <p:sp>
        <p:nvSpPr>
          <p:cNvPr id="3" name="Pladsholder til tekst 2"/>
          <p:cNvSpPr>
            <a:spLocks noGrp="1"/>
          </p:cNvSpPr>
          <p:nvPr>
            <p:ph type="body" idx="1"/>
          </p:nvPr>
        </p:nvSpPr>
        <p:spPr>
          <a:xfrm>
            <a:off x="682014" y="1535113"/>
            <a:ext cx="381537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smtClean="0"/>
              <a:t>Klik for at redigere i master</a:t>
            </a:r>
          </a:p>
        </p:txBody>
      </p:sp>
      <p:sp>
        <p:nvSpPr>
          <p:cNvPr id="4" name="Pladsholder til indhold 3"/>
          <p:cNvSpPr>
            <a:spLocks noGrp="1"/>
          </p:cNvSpPr>
          <p:nvPr>
            <p:ph sz="half" idx="2"/>
          </p:nvPr>
        </p:nvSpPr>
        <p:spPr>
          <a:xfrm>
            <a:off x="682014" y="2174875"/>
            <a:ext cx="381537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dirty="0"/>
          </a:p>
        </p:txBody>
      </p:sp>
      <p:sp>
        <p:nvSpPr>
          <p:cNvPr id="5" name="Pladsholder til tekst 4"/>
          <p:cNvSpPr>
            <a:spLocks noGrp="1"/>
          </p:cNvSpPr>
          <p:nvPr>
            <p:ph type="body" sz="quarter" idx="3"/>
          </p:nvPr>
        </p:nvSpPr>
        <p:spPr>
          <a:xfrm>
            <a:off x="4645026" y="1535113"/>
            <a:ext cx="379357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smtClean="0"/>
              <a:t>Klik for at redigere i master</a:t>
            </a:r>
          </a:p>
        </p:txBody>
      </p:sp>
      <p:sp>
        <p:nvSpPr>
          <p:cNvPr id="6" name="Pladsholder til indhold 5"/>
          <p:cNvSpPr>
            <a:spLocks noGrp="1"/>
          </p:cNvSpPr>
          <p:nvPr>
            <p:ph sz="quarter" idx="4"/>
          </p:nvPr>
        </p:nvSpPr>
        <p:spPr>
          <a:xfrm>
            <a:off x="4645026" y="2174875"/>
            <a:ext cx="379357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8" name="Pladsholder til sidefod 7"/>
          <p:cNvSpPr>
            <a:spLocks noGrp="1"/>
          </p:cNvSpPr>
          <p:nvPr>
            <p:ph type="ftr" sz="quarter" idx="11"/>
          </p:nvPr>
        </p:nvSpPr>
        <p:spPr/>
        <p:txBody>
          <a:bodyPr/>
          <a:lstStyle/>
          <a:p>
            <a:endParaRPr lang="da-DK"/>
          </a:p>
        </p:txBody>
      </p:sp>
      <p:sp>
        <p:nvSpPr>
          <p:cNvPr id="9" name="Pladsholder til diasnummer 8"/>
          <p:cNvSpPr>
            <a:spLocks noGrp="1"/>
          </p:cNvSpPr>
          <p:nvPr>
            <p:ph type="sldNum" sz="quarter" idx="12"/>
          </p:nvPr>
        </p:nvSpPr>
        <p:spPr/>
        <p:txBody>
          <a:bodyPr/>
          <a:lstStyle/>
          <a:p>
            <a:fld id="{F7AB382F-E9E6-CE49-B414-1E064FB7F064}" type="slidenum">
              <a:rPr lang="da-DK" smtClean="0"/>
              <a:t>‹nr.›</a:t>
            </a:fld>
            <a:endParaRPr lang="da-DK"/>
          </a:p>
        </p:txBody>
      </p:sp>
    </p:spTree>
    <p:extLst>
      <p:ext uri="{BB962C8B-B14F-4D97-AF65-F5344CB8AC3E}">
        <p14:creationId xmlns:p14="http://schemas.microsoft.com/office/powerpoint/2010/main" val="14804332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i master</a:t>
            </a:r>
            <a:endParaRPr lang="da-DK"/>
          </a:p>
        </p:txBody>
      </p:sp>
      <p:sp>
        <p:nvSpPr>
          <p:cNvPr id="4" name="Pladsholder til sidefod 3"/>
          <p:cNvSpPr>
            <a:spLocks noGrp="1"/>
          </p:cNvSpPr>
          <p:nvPr>
            <p:ph type="ftr" sz="quarter" idx="11"/>
          </p:nvPr>
        </p:nvSpPr>
        <p:spPr/>
        <p:txBody>
          <a:bodyPr/>
          <a:lstStyle/>
          <a:p>
            <a:endParaRPr lang="da-DK"/>
          </a:p>
        </p:txBody>
      </p:sp>
      <p:sp>
        <p:nvSpPr>
          <p:cNvPr id="5" name="Pladsholder til diasnummer 4"/>
          <p:cNvSpPr>
            <a:spLocks noGrp="1"/>
          </p:cNvSpPr>
          <p:nvPr>
            <p:ph type="sldNum" sz="quarter" idx="12"/>
          </p:nvPr>
        </p:nvSpPr>
        <p:spPr/>
        <p:txBody>
          <a:bodyPr/>
          <a:lstStyle/>
          <a:p>
            <a:fld id="{F7AB382F-E9E6-CE49-B414-1E064FB7F064}" type="slidenum">
              <a:rPr lang="da-DK" smtClean="0"/>
              <a:t>‹nr.›</a:t>
            </a:fld>
            <a:endParaRPr lang="da-DK"/>
          </a:p>
        </p:txBody>
      </p:sp>
    </p:spTree>
    <p:extLst>
      <p:ext uri="{BB962C8B-B14F-4D97-AF65-F5344CB8AC3E}">
        <p14:creationId xmlns:p14="http://schemas.microsoft.com/office/powerpoint/2010/main" val="3684431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3" name="Pladsholder til sidefod 2"/>
          <p:cNvSpPr>
            <a:spLocks noGrp="1"/>
          </p:cNvSpPr>
          <p:nvPr>
            <p:ph type="ftr" sz="quarter" idx="11"/>
          </p:nvPr>
        </p:nvSpPr>
        <p:spPr/>
        <p:txBody>
          <a:bodyPr/>
          <a:lstStyle/>
          <a:p>
            <a:endParaRPr lang="da-DK"/>
          </a:p>
        </p:txBody>
      </p:sp>
      <p:sp>
        <p:nvSpPr>
          <p:cNvPr id="4" name="Pladsholder til diasnummer 3"/>
          <p:cNvSpPr>
            <a:spLocks noGrp="1"/>
          </p:cNvSpPr>
          <p:nvPr>
            <p:ph type="sldNum" sz="quarter" idx="12"/>
          </p:nvPr>
        </p:nvSpPr>
        <p:spPr/>
        <p:txBody>
          <a:bodyPr/>
          <a:lstStyle/>
          <a:p>
            <a:fld id="{F7AB382F-E9E6-CE49-B414-1E064FB7F064}" type="slidenum">
              <a:rPr lang="da-DK" smtClean="0"/>
              <a:t>‹nr.›</a:t>
            </a:fld>
            <a:endParaRPr lang="da-DK"/>
          </a:p>
        </p:txBody>
      </p:sp>
    </p:spTree>
    <p:extLst>
      <p:ext uri="{BB962C8B-B14F-4D97-AF65-F5344CB8AC3E}">
        <p14:creationId xmlns:p14="http://schemas.microsoft.com/office/powerpoint/2010/main" val="15403732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dhold med billedtekst">
    <p:spTree>
      <p:nvGrpSpPr>
        <p:cNvPr id="1" name=""/>
        <p:cNvGrpSpPr/>
        <p:nvPr/>
      </p:nvGrpSpPr>
      <p:grpSpPr>
        <a:xfrm>
          <a:off x="0" y="0"/>
          <a:ext cx="0" cy="0"/>
          <a:chOff x="0" y="0"/>
          <a:chExt cx="0" cy="0"/>
        </a:xfrm>
      </p:grpSpPr>
      <p:sp>
        <p:nvSpPr>
          <p:cNvPr id="3" name="Pladsholder til indhold 2"/>
          <p:cNvSpPr>
            <a:spLocks noGrp="1"/>
          </p:cNvSpPr>
          <p:nvPr>
            <p:ph idx="1"/>
          </p:nvPr>
        </p:nvSpPr>
        <p:spPr>
          <a:xfrm>
            <a:off x="3575050" y="1435100"/>
            <a:ext cx="5111750" cy="46910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dirty="0"/>
          </a:p>
        </p:txBody>
      </p:sp>
      <p:sp>
        <p:nvSpPr>
          <p:cNvPr id="4" name="Pladsholder til tekst 3"/>
          <p:cNvSpPr>
            <a:spLocks noGrp="1"/>
          </p:cNvSpPr>
          <p:nvPr>
            <p:ph type="body" sz="half" idx="2"/>
          </p:nvPr>
        </p:nvSpPr>
        <p:spPr>
          <a:xfrm>
            <a:off x="682014" y="1435100"/>
            <a:ext cx="2783499" cy="5853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smtClean="0"/>
              <a:t>Klik for at redigere i master</a:t>
            </a:r>
          </a:p>
        </p:txBody>
      </p:sp>
      <p:sp>
        <p:nvSpPr>
          <p:cNvPr id="6" name="Pladsholder til sidefod 5"/>
          <p:cNvSpPr>
            <a:spLocks noGrp="1"/>
          </p:cNvSpPr>
          <p:nvPr>
            <p:ph type="ftr" sz="quarter" idx="11"/>
          </p:nvPr>
        </p:nvSpPr>
        <p:spPr/>
        <p:txBody>
          <a:bodyPr/>
          <a:lstStyle/>
          <a:p>
            <a:endParaRPr lang="da-DK"/>
          </a:p>
        </p:txBody>
      </p:sp>
      <p:sp>
        <p:nvSpPr>
          <p:cNvPr id="7" name="Pladsholder til diasnummer 6"/>
          <p:cNvSpPr>
            <a:spLocks noGrp="1"/>
          </p:cNvSpPr>
          <p:nvPr>
            <p:ph type="sldNum" sz="quarter" idx="12"/>
          </p:nvPr>
        </p:nvSpPr>
        <p:spPr/>
        <p:txBody>
          <a:bodyPr/>
          <a:lstStyle/>
          <a:p>
            <a:fld id="{F7AB382F-E9E6-CE49-B414-1E064FB7F064}" type="slidenum">
              <a:rPr lang="da-DK" smtClean="0"/>
              <a:t>‹nr.›</a:t>
            </a:fld>
            <a:endParaRPr lang="da-DK"/>
          </a:p>
        </p:txBody>
      </p:sp>
      <p:sp>
        <p:nvSpPr>
          <p:cNvPr id="9" name="Titel 1"/>
          <p:cNvSpPr>
            <a:spLocks noGrp="1"/>
          </p:cNvSpPr>
          <p:nvPr>
            <p:ph type="title"/>
          </p:nvPr>
        </p:nvSpPr>
        <p:spPr>
          <a:xfrm>
            <a:off x="682014" y="293956"/>
            <a:ext cx="7756587" cy="717256"/>
          </a:xfrm>
        </p:spPr>
        <p:txBody>
          <a:bodyPr/>
          <a:lstStyle>
            <a:lvl1pPr>
              <a:defRPr/>
            </a:lvl1pPr>
          </a:lstStyle>
          <a:p>
            <a:r>
              <a:rPr lang="da-DK" smtClean="0"/>
              <a:t>Klik for at redigere i master</a:t>
            </a:r>
            <a:endParaRPr lang="da-DK"/>
          </a:p>
        </p:txBody>
      </p:sp>
    </p:spTree>
    <p:extLst>
      <p:ext uri="{BB962C8B-B14F-4D97-AF65-F5344CB8AC3E}">
        <p14:creationId xmlns:p14="http://schemas.microsoft.com/office/powerpoint/2010/main" val="8149609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764565" y="4800600"/>
            <a:ext cx="7674036" cy="566738"/>
          </a:xfrm>
        </p:spPr>
        <p:txBody>
          <a:bodyPr anchor="b"/>
          <a:lstStyle>
            <a:lvl1pPr algn="l">
              <a:defRPr sz="2000" b="1"/>
            </a:lvl1pPr>
          </a:lstStyle>
          <a:p>
            <a:r>
              <a:rPr lang="da-DK" smtClean="0"/>
              <a:t>Klik for at redigere i master</a:t>
            </a:r>
            <a:endParaRPr lang="da-DK" dirty="0"/>
          </a:p>
        </p:txBody>
      </p:sp>
      <p:sp>
        <p:nvSpPr>
          <p:cNvPr id="3" name="Pladsholder til billede 2"/>
          <p:cNvSpPr>
            <a:spLocks noGrp="1"/>
          </p:cNvSpPr>
          <p:nvPr>
            <p:ph type="pic" idx="1"/>
          </p:nvPr>
        </p:nvSpPr>
        <p:spPr>
          <a:xfrm>
            <a:off x="764565" y="1302429"/>
            <a:ext cx="7674036" cy="34251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a-DK" smtClean="0"/>
              <a:t>Klik på ikonet for at tilføje et billede</a:t>
            </a:r>
            <a:endParaRPr lang="da-DK"/>
          </a:p>
        </p:txBody>
      </p:sp>
      <p:sp>
        <p:nvSpPr>
          <p:cNvPr id="4" name="Pladsholder til tekst 3"/>
          <p:cNvSpPr>
            <a:spLocks noGrp="1"/>
          </p:cNvSpPr>
          <p:nvPr>
            <p:ph type="body" sz="half" idx="2"/>
          </p:nvPr>
        </p:nvSpPr>
        <p:spPr>
          <a:xfrm>
            <a:off x="764565" y="5367338"/>
            <a:ext cx="7120819" cy="4903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smtClean="0"/>
              <a:t>Klik for at redigere i master</a:t>
            </a:r>
          </a:p>
        </p:txBody>
      </p:sp>
      <p:sp>
        <p:nvSpPr>
          <p:cNvPr id="6" name="Pladsholder til sidefod 5"/>
          <p:cNvSpPr>
            <a:spLocks noGrp="1"/>
          </p:cNvSpPr>
          <p:nvPr>
            <p:ph type="ftr" sz="quarter" idx="11"/>
          </p:nvPr>
        </p:nvSpPr>
        <p:spPr/>
        <p:txBody>
          <a:bodyPr/>
          <a:lstStyle/>
          <a:p>
            <a:endParaRPr lang="da-DK"/>
          </a:p>
        </p:txBody>
      </p:sp>
      <p:sp>
        <p:nvSpPr>
          <p:cNvPr id="7" name="Pladsholder til diasnummer 6"/>
          <p:cNvSpPr>
            <a:spLocks noGrp="1"/>
          </p:cNvSpPr>
          <p:nvPr>
            <p:ph type="sldNum" sz="quarter" idx="12"/>
          </p:nvPr>
        </p:nvSpPr>
        <p:spPr/>
        <p:txBody>
          <a:bodyPr/>
          <a:lstStyle/>
          <a:p>
            <a:fld id="{F7AB382F-E9E6-CE49-B414-1E064FB7F064}" type="slidenum">
              <a:rPr lang="da-DK" smtClean="0"/>
              <a:t>‹nr.›</a:t>
            </a:fld>
            <a:endParaRPr lang="da-DK"/>
          </a:p>
        </p:txBody>
      </p:sp>
    </p:spTree>
    <p:extLst>
      <p:ext uri="{BB962C8B-B14F-4D97-AF65-F5344CB8AC3E}">
        <p14:creationId xmlns:p14="http://schemas.microsoft.com/office/powerpoint/2010/main" val="3924553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18" Type="http://schemas.openxmlformats.org/officeDocument/2006/relationships/image" Target="../media/image6.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emf"/><Relationship Id="rId2" Type="http://schemas.openxmlformats.org/officeDocument/2006/relationships/slideLayout" Target="../slideLayouts/slideLayout2.xml"/><Relationship Id="rId16" Type="http://schemas.openxmlformats.org/officeDocument/2006/relationships/image" Target="../media/image4.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7" name="Billede 16" descr="Bjælke med grafik.ai"/>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0"/>
            <a:ext cx="9144000" cy="1092200"/>
          </a:xfrm>
          <a:prstGeom prst="rect">
            <a:avLst/>
          </a:prstGeom>
        </p:spPr>
      </p:pic>
      <p:sp>
        <p:nvSpPr>
          <p:cNvPr id="2" name="Pladsholder til titel 1"/>
          <p:cNvSpPr>
            <a:spLocks noGrp="1"/>
          </p:cNvSpPr>
          <p:nvPr>
            <p:ph type="title"/>
          </p:nvPr>
        </p:nvSpPr>
        <p:spPr>
          <a:xfrm>
            <a:off x="682014" y="293956"/>
            <a:ext cx="7756587" cy="717256"/>
          </a:xfrm>
          <a:prstGeom prst="rect">
            <a:avLst/>
          </a:prstGeom>
        </p:spPr>
        <p:txBody>
          <a:bodyPr vert="horz" lIns="91440" tIns="45720" rIns="91440" bIns="45720" rtlCol="0" anchor="b">
            <a:normAutofit/>
          </a:bodyPr>
          <a:lstStyle/>
          <a:p>
            <a:r>
              <a:rPr lang="da-DK" dirty="0" smtClean="0"/>
              <a:t>Klik for at redigere i masteren</a:t>
            </a:r>
            <a:endParaRPr lang="da-DK" dirty="0"/>
          </a:p>
        </p:txBody>
      </p:sp>
      <p:sp>
        <p:nvSpPr>
          <p:cNvPr id="3" name="Pladsholder til tekst 2"/>
          <p:cNvSpPr>
            <a:spLocks noGrp="1"/>
          </p:cNvSpPr>
          <p:nvPr>
            <p:ph type="body" idx="1"/>
          </p:nvPr>
        </p:nvSpPr>
        <p:spPr>
          <a:xfrm>
            <a:off x="682014" y="1600200"/>
            <a:ext cx="7756587" cy="4525963"/>
          </a:xfrm>
          <a:prstGeom prst="rect">
            <a:avLst/>
          </a:prstGeom>
        </p:spPr>
        <p:txBody>
          <a:bodyPr vert="horz" lIns="91440" tIns="45720" rIns="91440" bIns="45720" rtlCol="0">
            <a:normAutofit/>
          </a:bodyPr>
          <a:lstStyle/>
          <a:p>
            <a:pPr lvl="0"/>
            <a:r>
              <a:rPr lang="da-DK" dirty="0" smtClean="0"/>
              <a:t>Klik for at redigere teksttypografierne i masteren</a:t>
            </a:r>
          </a:p>
          <a:p>
            <a:pPr lvl="1"/>
            <a:r>
              <a:rPr lang="da-DK" dirty="0" smtClean="0"/>
              <a:t>Andet niveau</a:t>
            </a:r>
          </a:p>
          <a:p>
            <a:pPr lvl="2"/>
            <a:r>
              <a:rPr lang="da-DK" dirty="0" smtClean="0"/>
              <a:t>Tredje niveau</a:t>
            </a:r>
          </a:p>
          <a:p>
            <a:pPr lvl="3"/>
            <a:r>
              <a:rPr lang="da-DK" dirty="0" smtClean="0"/>
              <a:t>Fjerde niveau</a:t>
            </a:r>
          </a:p>
          <a:p>
            <a:pPr lvl="4"/>
            <a:r>
              <a:rPr lang="da-DK" dirty="0" smtClean="0"/>
              <a:t>Femte niveau</a:t>
            </a:r>
            <a:endParaRPr lang="da-DK" dirty="0"/>
          </a:p>
        </p:txBody>
      </p:sp>
      <p:sp>
        <p:nvSpPr>
          <p:cNvPr id="5" name="Pladsholder til sidefod 4"/>
          <p:cNvSpPr>
            <a:spLocks noGrp="1"/>
          </p:cNvSpPr>
          <p:nvPr>
            <p:ph type="ftr" sz="quarter" idx="3"/>
          </p:nvPr>
        </p:nvSpPr>
        <p:spPr>
          <a:xfrm>
            <a:off x="1931382" y="6347672"/>
            <a:ext cx="5578824" cy="365125"/>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da-DK" dirty="0"/>
          </a:p>
        </p:txBody>
      </p:sp>
      <p:sp>
        <p:nvSpPr>
          <p:cNvPr id="6" name="Pladsholder til diasnummer 5"/>
          <p:cNvSpPr>
            <a:spLocks noGrp="1"/>
          </p:cNvSpPr>
          <p:nvPr>
            <p:ph type="sldNum" sz="quarter" idx="4"/>
          </p:nvPr>
        </p:nvSpPr>
        <p:spPr>
          <a:xfrm>
            <a:off x="8250726" y="6347672"/>
            <a:ext cx="609794" cy="365125"/>
          </a:xfrm>
          <a:prstGeom prst="rect">
            <a:avLst/>
          </a:prstGeom>
        </p:spPr>
        <p:txBody>
          <a:bodyPr vert="horz" lIns="91440" tIns="45720" rIns="91440" bIns="45720" rtlCol="0" anchor="ctr"/>
          <a:lstStyle>
            <a:lvl1pPr algn="r">
              <a:defRPr sz="1100">
                <a:solidFill>
                  <a:srgbClr val="776F65"/>
                </a:solidFill>
              </a:defRPr>
            </a:lvl1pPr>
          </a:lstStyle>
          <a:p>
            <a:fld id="{F7AB382F-E9E6-CE49-B414-1E064FB7F064}" type="slidenum">
              <a:rPr lang="da-DK" smtClean="0"/>
              <a:pPr/>
              <a:t>‹nr.›</a:t>
            </a:fld>
            <a:endParaRPr lang="da-DK" dirty="0"/>
          </a:p>
        </p:txBody>
      </p:sp>
      <p:pic>
        <p:nvPicPr>
          <p:cNvPr id="18" name="Billede 17" descr="UCN_Logo_side 2.ai"/>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68113" y="6329765"/>
            <a:ext cx="927100" cy="266700"/>
          </a:xfrm>
          <a:prstGeom prst="rect">
            <a:avLst/>
          </a:prstGeom>
        </p:spPr>
      </p:pic>
    </p:spTree>
    <p:extLst>
      <p:ext uri="{BB962C8B-B14F-4D97-AF65-F5344CB8AC3E}">
        <p14:creationId xmlns:p14="http://schemas.microsoft.com/office/powerpoint/2010/main" val="17701289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hf hdr="0"/>
  <p:txStyles>
    <p:titleStyle>
      <a:lvl1pPr algn="l" defTabSz="457200" rtl="0" eaLnBrk="1" latinLnBrk="0" hangingPunct="1">
        <a:spcBef>
          <a:spcPct val="0"/>
        </a:spcBef>
        <a:buNone/>
        <a:defRPr sz="4000" kern="1200">
          <a:solidFill>
            <a:schemeClr val="bg1"/>
          </a:solidFill>
          <a:latin typeface="+mj-lt"/>
          <a:ea typeface="+mj-ea"/>
          <a:cs typeface="+mj-cs"/>
        </a:defRPr>
      </a:lvl1pPr>
    </p:titleStyle>
    <p:bodyStyle>
      <a:lvl1pPr marL="342900" indent="-342900" algn="l" defTabSz="457200" rtl="0" eaLnBrk="1" latinLnBrk="0" hangingPunct="1">
        <a:spcBef>
          <a:spcPct val="20000"/>
        </a:spcBef>
        <a:buClr>
          <a:schemeClr val="accent2"/>
        </a:buClr>
        <a:buSzPct val="100000"/>
        <a:buFontTx/>
        <a:buBlip>
          <a:blip r:embed="rId15"/>
        </a:buBlip>
        <a:defRPr sz="2800" kern="1200">
          <a:solidFill>
            <a:schemeClr val="tx1"/>
          </a:solidFill>
          <a:latin typeface="+mn-lt"/>
          <a:ea typeface="+mn-ea"/>
          <a:cs typeface="+mn-cs"/>
        </a:defRPr>
      </a:lvl1pPr>
      <a:lvl2pPr marL="594000" indent="-284400" algn="l" defTabSz="457200" rtl="0" eaLnBrk="1" latinLnBrk="0" hangingPunct="1">
        <a:spcBef>
          <a:spcPct val="20000"/>
        </a:spcBef>
        <a:buSzPct val="100000"/>
        <a:buFontTx/>
        <a:buBlip>
          <a:blip r:embed="rId16"/>
        </a:buBlip>
        <a:defRPr sz="2400" kern="1200">
          <a:solidFill>
            <a:schemeClr val="tx1"/>
          </a:solidFill>
          <a:latin typeface="+mn-lt"/>
          <a:ea typeface="+mn-ea"/>
          <a:cs typeface="+mn-cs"/>
        </a:defRPr>
      </a:lvl2pPr>
      <a:lvl3pPr marL="828000" indent="-284400" algn="l" defTabSz="457200" rtl="0" eaLnBrk="1" latinLnBrk="0" hangingPunct="1">
        <a:spcBef>
          <a:spcPct val="20000"/>
        </a:spcBef>
        <a:buSzPct val="100000"/>
        <a:buFontTx/>
        <a:buBlip>
          <a:blip r:embed="rId17"/>
        </a:buBlip>
        <a:defRPr sz="2400" kern="1200">
          <a:solidFill>
            <a:schemeClr val="tx1"/>
          </a:solidFill>
          <a:latin typeface="+mn-lt"/>
          <a:ea typeface="+mn-ea"/>
          <a:cs typeface="+mn-cs"/>
        </a:defRPr>
      </a:lvl3pPr>
      <a:lvl4pPr marL="1098000" indent="-284400" algn="l" defTabSz="457200" rtl="0" eaLnBrk="1" latinLnBrk="0" hangingPunct="1">
        <a:spcBef>
          <a:spcPct val="20000"/>
        </a:spcBef>
        <a:buSzPct val="100000"/>
        <a:buFontTx/>
        <a:buBlip>
          <a:blip r:embed="rId18"/>
        </a:buBlip>
        <a:defRPr sz="2400" kern="1200">
          <a:solidFill>
            <a:schemeClr val="tx1"/>
          </a:solidFill>
          <a:latin typeface="+mn-lt"/>
          <a:ea typeface="+mn-ea"/>
          <a:cs typeface="+mn-cs"/>
        </a:defRPr>
      </a:lvl4pPr>
      <a:lvl5pPr marL="1249200" indent="-176400" algn="l" defTabSz="457200" rtl="0" eaLnBrk="1" latinLnBrk="0" hangingPunct="1">
        <a:spcBef>
          <a:spcPct val="20000"/>
        </a:spcBef>
        <a:buFont typeface="Lucida Grande"/>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a-DK"/>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www.bradshawenterprises.com/tests/formdemo.ph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docs.webplatform.org/wiki/html/tutorial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www.bates-cargopak.com/default.aspx" TargetMode="External"/><Relationship Id="rId4" Type="http://schemas.openxmlformats.org/officeDocument/2006/relationships/hyperlink" Target="http://www.w3schools.com/html/"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www.w3.org/People/Berners-Lee/FAQ.html#Exampl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w3.org/TR/xhtml1/#guidelin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idefod 1"/>
          <p:cNvSpPr>
            <a:spLocks noGrp="1"/>
          </p:cNvSpPr>
          <p:nvPr>
            <p:ph type="ftr" sz="quarter" idx="11"/>
          </p:nvPr>
        </p:nvSpPr>
        <p:spPr/>
        <p:txBody>
          <a:bodyPr/>
          <a:lstStyle/>
          <a:p>
            <a:endParaRPr lang="da-DK" dirty="0"/>
          </a:p>
        </p:txBody>
      </p:sp>
      <p:sp>
        <p:nvSpPr>
          <p:cNvPr id="3" name="Pladsholder til diasnummer 2"/>
          <p:cNvSpPr>
            <a:spLocks noGrp="1"/>
          </p:cNvSpPr>
          <p:nvPr>
            <p:ph type="sldNum" sz="quarter" idx="12"/>
          </p:nvPr>
        </p:nvSpPr>
        <p:spPr/>
        <p:txBody>
          <a:bodyPr/>
          <a:lstStyle/>
          <a:p>
            <a:fld id="{F7AB382F-E9E6-CE49-B414-1E064FB7F064}" type="slidenum">
              <a:rPr lang="da-DK" smtClean="0"/>
              <a:t>1</a:t>
            </a:fld>
            <a:endParaRPr lang="da-DK"/>
          </a:p>
        </p:txBody>
      </p:sp>
      <p:sp>
        <p:nvSpPr>
          <p:cNvPr id="4" name="Undertitel 3"/>
          <p:cNvSpPr>
            <a:spLocks noGrp="1"/>
          </p:cNvSpPr>
          <p:nvPr>
            <p:ph type="subTitle" idx="1"/>
          </p:nvPr>
        </p:nvSpPr>
        <p:spPr/>
        <p:txBody>
          <a:bodyPr/>
          <a:lstStyle/>
          <a:p>
            <a:r>
              <a:rPr lang="da-DK" dirty="0" smtClean="0"/>
              <a:t>Web Programming</a:t>
            </a:r>
            <a:endParaRPr lang="da-DK" dirty="0"/>
          </a:p>
        </p:txBody>
      </p:sp>
      <p:sp>
        <p:nvSpPr>
          <p:cNvPr id="5" name="Titel 4"/>
          <p:cNvSpPr>
            <a:spLocks noGrp="1"/>
          </p:cNvSpPr>
          <p:nvPr>
            <p:ph type="ctrTitle"/>
          </p:nvPr>
        </p:nvSpPr>
        <p:spPr/>
        <p:txBody>
          <a:bodyPr/>
          <a:lstStyle/>
          <a:p>
            <a:r>
              <a:rPr lang="da-DK" dirty="0" smtClean="0"/>
              <a:t>HTML &amp; HTML5</a:t>
            </a:r>
            <a:endParaRPr lang="da-DK" dirty="0"/>
          </a:p>
        </p:txBody>
      </p:sp>
    </p:spTree>
    <p:extLst>
      <p:ext uri="{BB962C8B-B14F-4D97-AF65-F5344CB8AC3E}">
        <p14:creationId xmlns:p14="http://schemas.microsoft.com/office/powerpoint/2010/main" val="35315508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&lt;section&gt;</a:t>
            </a:r>
            <a:endParaRPr lang="en-US" dirty="0"/>
          </a:p>
        </p:txBody>
      </p:sp>
      <p:sp>
        <p:nvSpPr>
          <p:cNvPr id="3" name="Pladsholder til indhold 2"/>
          <p:cNvSpPr>
            <a:spLocks noGrp="1"/>
          </p:cNvSpPr>
          <p:nvPr>
            <p:ph idx="1"/>
          </p:nvPr>
        </p:nvSpPr>
        <p:spPr>
          <a:xfrm>
            <a:off x="457200" y="1600201"/>
            <a:ext cx="8229600" cy="2133600"/>
          </a:xfrm>
        </p:spPr>
        <p:txBody>
          <a:bodyPr>
            <a:normAutofit fontScale="85000" lnSpcReduction="20000"/>
          </a:bodyPr>
          <a:lstStyle/>
          <a:p>
            <a:r>
              <a:rPr lang="en-US" dirty="0" smtClean="0"/>
              <a:t>The section element represents a generic section of a document or application. A section, in this context, is a thematic grouping of content, typically with a heading.</a:t>
            </a:r>
          </a:p>
          <a:p>
            <a:r>
              <a:rPr lang="en-US" dirty="0" smtClean="0"/>
              <a:t>Authors are encouraged to use the article element instead of the section element when it would make sense to syndicate the contents of the element.</a:t>
            </a:r>
          </a:p>
        </p:txBody>
      </p:sp>
      <p:sp>
        <p:nvSpPr>
          <p:cNvPr id="5" name="Tekstboks 4"/>
          <p:cNvSpPr txBox="1"/>
          <p:nvPr/>
        </p:nvSpPr>
        <p:spPr>
          <a:xfrm>
            <a:off x="1843454" y="3733801"/>
            <a:ext cx="6019800" cy="2677656"/>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defTabSz="273050"/>
            <a:r>
              <a:rPr lang="en-US" sz="1200" dirty="0"/>
              <a:t>&lt;article&gt;</a:t>
            </a:r>
          </a:p>
          <a:p>
            <a:pPr defTabSz="273050"/>
            <a:r>
              <a:rPr lang="en-US" sz="1200" dirty="0"/>
              <a:t>	&lt;</a:t>
            </a:r>
            <a:r>
              <a:rPr lang="en-US" sz="1200" dirty="0" err="1"/>
              <a:t>hgroup</a:t>
            </a:r>
            <a:r>
              <a:rPr lang="en-US" sz="1200" dirty="0"/>
              <a:t>&gt;</a:t>
            </a:r>
          </a:p>
          <a:p>
            <a:pPr defTabSz="273050"/>
            <a:r>
              <a:rPr lang="en-US" sz="1200" dirty="0"/>
              <a:t>		&lt;h1&gt;Apples&lt;/h1&gt;</a:t>
            </a:r>
          </a:p>
          <a:p>
            <a:pPr defTabSz="273050"/>
            <a:r>
              <a:rPr lang="en-US" sz="1200" dirty="0"/>
              <a:t>		&lt;h2&gt;Tasty, delicious fruit!&lt;/h2&gt;</a:t>
            </a:r>
          </a:p>
          <a:p>
            <a:pPr defTabSz="273050"/>
            <a:r>
              <a:rPr lang="en-US" sz="1200" dirty="0"/>
              <a:t>	&lt;/</a:t>
            </a:r>
            <a:r>
              <a:rPr lang="en-US" sz="1200" dirty="0" err="1"/>
              <a:t>hgroup</a:t>
            </a:r>
            <a:r>
              <a:rPr lang="en-US" sz="1200" dirty="0"/>
              <a:t>&gt;</a:t>
            </a:r>
          </a:p>
          <a:p>
            <a:pPr defTabSz="273050"/>
            <a:r>
              <a:rPr lang="en-US" sz="1200" dirty="0"/>
              <a:t>	&lt;p&gt;The apple is the </a:t>
            </a:r>
            <a:r>
              <a:rPr lang="en-US" sz="1200" dirty="0" err="1"/>
              <a:t>pomaceous</a:t>
            </a:r>
            <a:r>
              <a:rPr lang="en-US" sz="1200" dirty="0"/>
              <a:t> fruit of the apple tree.&lt;/p&gt;</a:t>
            </a:r>
          </a:p>
          <a:p>
            <a:pPr defTabSz="273050"/>
            <a:r>
              <a:rPr lang="en-US" sz="1200" dirty="0"/>
              <a:t>	&lt;section&gt;</a:t>
            </a:r>
          </a:p>
          <a:p>
            <a:pPr defTabSz="273050"/>
            <a:r>
              <a:rPr lang="en-US" sz="1200" dirty="0"/>
              <a:t>		&lt;h1&gt;Red Delicious&lt;/h1&gt;</a:t>
            </a:r>
          </a:p>
          <a:p>
            <a:pPr defTabSz="273050"/>
            <a:r>
              <a:rPr lang="en-US" sz="1200" dirty="0"/>
              <a:t>		&lt;p&gt;These bright red apples are the most common found in </a:t>
            </a:r>
            <a:r>
              <a:rPr lang="en-US" sz="1200" dirty="0" smtClean="0"/>
              <a:t>many supermarkets</a:t>
            </a:r>
            <a:r>
              <a:rPr lang="en-US" sz="1200" dirty="0"/>
              <a:t>.&lt;/p&gt;</a:t>
            </a:r>
          </a:p>
          <a:p>
            <a:pPr defTabSz="273050"/>
            <a:r>
              <a:rPr lang="en-US" sz="1200" dirty="0"/>
              <a:t>	&lt;/section&gt;</a:t>
            </a:r>
          </a:p>
          <a:p>
            <a:pPr defTabSz="273050"/>
            <a:r>
              <a:rPr lang="en-US" sz="1200" dirty="0"/>
              <a:t>	&lt;section&gt;</a:t>
            </a:r>
          </a:p>
          <a:p>
            <a:pPr defTabSz="273050"/>
            <a:r>
              <a:rPr lang="en-US" sz="1200" dirty="0"/>
              <a:t>		</a:t>
            </a:r>
            <a:r>
              <a:rPr lang="en-US" sz="1200" dirty="0" smtClean="0"/>
              <a:t>…</a:t>
            </a:r>
          </a:p>
          <a:p>
            <a:pPr defTabSz="273050"/>
            <a:r>
              <a:rPr lang="en-US" sz="1200" dirty="0"/>
              <a:t>	&lt;/section&gt;</a:t>
            </a:r>
          </a:p>
          <a:p>
            <a:pPr defTabSz="273050"/>
            <a:r>
              <a:rPr lang="en-US" sz="1200" dirty="0"/>
              <a:t>&lt;/article&gt;</a:t>
            </a:r>
          </a:p>
        </p:txBody>
      </p:sp>
    </p:spTree>
    <p:extLst>
      <p:ext uri="{BB962C8B-B14F-4D97-AF65-F5344CB8AC3E}">
        <p14:creationId xmlns:p14="http://schemas.microsoft.com/office/powerpoint/2010/main" val="20455219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&lt;article&gt;</a:t>
            </a:r>
            <a:endParaRPr lang="en-US" dirty="0"/>
          </a:p>
        </p:txBody>
      </p:sp>
      <p:sp>
        <p:nvSpPr>
          <p:cNvPr id="3" name="Pladsholder til indhold 2"/>
          <p:cNvSpPr>
            <a:spLocks noGrp="1"/>
          </p:cNvSpPr>
          <p:nvPr>
            <p:ph idx="1"/>
          </p:nvPr>
        </p:nvSpPr>
        <p:spPr>
          <a:xfrm>
            <a:off x="457200" y="1600202"/>
            <a:ext cx="8229600" cy="2209799"/>
          </a:xfrm>
        </p:spPr>
        <p:txBody>
          <a:bodyPr>
            <a:normAutofit fontScale="77500" lnSpcReduction="20000"/>
          </a:bodyPr>
          <a:lstStyle/>
          <a:p>
            <a:r>
              <a:rPr lang="en-US" dirty="0" smtClean="0"/>
              <a:t>The article element represents a self-contained composition in a document, page, application, or site and that is, in principle, independently distributable or reusable, e.g. in syndication.</a:t>
            </a:r>
          </a:p>
          <a:p>
            <a:r>
              <a:rPr lang="en-US" dirty="0" smtClean="0"/>
              <a:t>E.g. a forum post, a magazine or newspaper article, a blog entry, a user-submitted comment, an interactive widget or gadget, or any other independent item of content.</a:t>
            </a:r>
            <a:endParaRPr lang="en-US" dirty="0"/>
          </a:p>
        </p:txBody>
      </p:sp>
      <p:sp>
        <p:nvSpPr>
          <p:cNvPr id="6" name="Tekstboks 5"/>
          <p:cNvSpPr txBox="1"/>
          <p:nvPr/>
        </p:nvSpPr>
        <p:spPr>
          <a:xfrm>
            <a:off x="1930942" y="3657600"/>
            <a:ext cx="5282119" cy="2308324"/>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defTabSz="273050"/>
            <a:r>
              <a:rPr lang="en-US" sz="1200" dirty="0"/>
              <a:t>&lt;article&gt;</a:t>
            </a:r>
          </a:p>
          <a:p>
            <a:pPr defTabSz="273050"/>
            <a:r>
              <a:rPr lang="en-US" sz="1200" dirty="0"/>
              <a:t>	&lt;header&gt;</a:t>
            </a:r>
          </a:p>
          <a:p>
            <a:pPr defTabSz="273050"/>
            <a:r>
              <a:rPr lang="en-US" sz="1200" dirty="0"/>
              <a:t>		&lt;h1&gt;The Very First Rule of Life&lt;/h1&gt;</a:t>
            </a:r>
          </a:p>
          <a:p>
            <a:pPr defTabSz="273050"/>
            <a:r>
              <a:rPr lang="en-US" sz="1200" dirty="0"/>
              <a:t>		&lt;p&gt;&lt;time </a:t>
            </a:r>
            <a:r>
              <a:rPr lang="en-US" sz="1200" dirty="0" err="1"/>
              <a:t>pubdate</a:t>
            </a:r>
            <a:r>
              <a:rPr lang="en-US" sz="1200" dirty="0"/>
              <a:t> </a:t>
            </a:r>
            <a:r>
              <a:rPr lang="en-US" sz="1200" dirty="0" err="1"/>
              <a:t>datetime</a:t>
            </a:r>
            <a:r>
              <a:rPr lang="en-US" sz="1200" dirty="0"/>
              <a:t>="2009-10-09T14:28-08:00"&gt;&lt;/time&gt;&lt;/p&gt;</a:t>
            </a:r>
          </a:p>
          <a:p>
            <a:pPr defTabSz="273050"/>
            <a:r>
              <a:rPr lang="en-US" sz="1200" dirty="0"/>
              <a:t>	&lt;/header&gt;</a:t>
            </a:r>
          </a:p>
          <a:p>
            <a:pPr defTabSz="273050"/>
            <a:r>
              <a:rPr lang="en-US" sz="1200" dirty="0"/>
              <a:t>		&lt;p&gt;If there's a microphone anywhere near you, assume it's hot and</a:t>
            </a:r>
          </a:p>
          <a:p>
            <a:pPr defTabSz="273050"/>
            <a:r>
              <a:rPr lang="en-US" sz="1200" dirty="0"/>
              <a:t>		sending whatever you're saying to the world. Seriously.&lt;/p&gt;</a:t>
            </a:r>
          </a:p>
          <a:p>
            <a:pPr defTabSz="273050"/>
            <a:r>
              <a:rPr lang="en-US" sz="1200" dirty="0"/>
              <a:t>		&lt;p&gt;...&lt;/p&gt;</a:t>
            </a:r>
          </a:p>
          <a:p>
            <a:pPr defTabSz="273050"/>
            <a:r>
              <a:rPr lang="en-US" sz="1200" dirty="0"/>
              <a:t>	&lt;footer&gt;</a:t>
            </a:r>
          </a:p>
          <a:p>
            <a:pPr defTabSz="273050"/>
            <a:r>
              <a:rPr lang="en-US" sz="1200" dirty="0"/>
              <a:t>		&lt;a </a:t>
            </a:r>
            <a:r>
              <a:rPr lang="en-US" sz="1200" dirty="0" err="1"/>
              <a:t>href</a:t>
            </a:r>
            <a:r>
              <a:rPr lang="en-US" sz="1200" dirty="0"/>
              <a:t>="?comments=1"&gt;Show comments...&lt;/a&gt;</a:t>
            </a:r>
          </a:p>
          <a:p>
            <a:pPr defTabSz="273050"/>
            <a:r>
              <a:rPr lang="en-US" sz="1200" dirty="0"/>
              <a:t>	&lt;/footer&gt;</a:t>
            </a:r>
          </a:p>
          <a:p>
            <a:pPr defTabSz="273050"/>
            <a:r>
              <a:rPr lang="en-US" sz="1200" dirty="0"/>
              <a:t>&lt;/article</a:t>
            </a:r>
            <a:r>
              <a:rPr lang="en-US" sz="1200" dirty="0" smtClean="0"/>
              <a:t>&gt;</a:t>
            </a:r>
            <a:endParaRPr lang="en-US" sz="1200" dirty="0"/>
          </a:p>
        </p:txBody>
      </p:sp>
    </p:spTree>
    <p:extLst>
      <p:ext uri="{BB962C8B-B14F-4D97-AF65-F5344CB8AC3E}">
        <p14:creationId xmlns:p14="http://schemas.microsoft.com/office/powerpoint/2010/main" val="3673924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&lt;</a:t>
            </a:r>
            <a:r>
              <a:rPr lang="en-US" dirty="0" err="1" smtClean="0"/>
              <a:t>nav</a:t>
            </a:r>
            <a:r>
              <a:rPr lang="en-US" dirty="0" smtClean="0"/>
              <a:t>&gt;</a:t>
            </a:r>
            <a:endParaRPr lang="en-US" dirty="0"/>
          </a:p>
        </p:txBody>
      </p:sp>
      <p:sp>
        <p:nvSpPr>
          <p:cNvPr id="3" name="Pladsholder til indhold 2"/>
          <p:cNvSpPr>
            <a:spLocks noGrp="1"/>
          </p:cNvSpPr>
          <p:nvPr>
            <p:ph idx="1"/>
          </p:nvPr>
        </p:nvSpPr>
        <p:spPr>
          <a:xfrm>
            <a:off x="457200" y="1600202"/>
            <a:ext cx="8229600" cy="1600199"/>
          </a:xfrm>
        </p:spPr>
        <p:txBody>
          <a:bodyPr>
            <a:normAutofit fontScale="77500" lnSpcReduction="20000"/>
          </a:bodyPr>
          <a:lstStyle/>
          <a:p>
            <a:r>
              <a:rPr lang="en-US" dirty="0"/>
              <a:t>The </a:t>
            </a:r>
            <a:r>
              <a:rPr lang="en-US" dirty="0" err="1"/>
              <a:t>nav</a:t>
            </a:r>
            <a:r>
              <a:rPr lang="en-US" dirty="0"/>
              <a:t> element represents a section of a page that links to other pages or to parts within the page: a section with navigation links</a:t>
            </a:r>
            <a:r>
              <a:rPr lang="en-US" dirty="0" smtClean="0"/>
              <a:t>.</a:t>
            </a:r>
          </a:p>
          <a:p>
            <a:r>
              <a:rPr lang="en-US" dirty="0"/>
              <a:t>Not all groups of links on a page need to be in a </a:t>
            </a:r>
            <a:r>
              <a:rPr lang="en-US" dirty="0" err="1"/>
              <a:t>nav</a:t>
            </a:r>
            <a:r>
              <a:rPr lang="en-US" dirty="0"/>
              <a:t> element </a:t>
            </a:r>
            <a:r>
              <a:rPr lang="en-US" dirty="0" smtClean="0"/>
              <a:t>– the </a:t>
            </a:r>
            <a:r>
              <a:rPr lang="en-US" dirty="0"/>
              <a:t>element is primarily intended for sections that consist of major navigation blocks.</a:t>
            </a:r>
          </a:p>
        </p:txBody>
      </p:sp>
      <p:sp>
        <p:nvSpPr>
          <p:cNvPr id="4" name="Tekstboks 3"/>
          <p:cNvSpPr txBox="1"/>
          <p:nvPr/>
        </p:nvSpPr>
        <p:spPr>
          <a:xfrm>
            <a:off x="773301" y="3200401"/>
            <a:ext cx="7597401" cy="2862322"/>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pPr defTabSz="271463"/>
            <a:r>
              <a:rPr lang="en-US" sz="1200" dirty="0"/>
              <a:t>&lt;body&gt;</a:t>
            </a:r>
          </a:p>
          <a:p>
            <a:pPr defTabSz="271463"/>
            <a:r>
              <a:rPr lang="en-US" sz="1200" dirty="0"/>
              <a:t>	&lt;header&gt;</a:t>
            </a:r>
          </a:p>
          <a:p>
            <a:pPr defTabSz="271463"/>
            <a:r>
              <a:rPr lang="en-US" sz="1200" dirty="0"/>
              <a:t>		&lt;h1&gt;Wake up </a:t>
            </a:r>
            <a:r>
              <a:rPr lang="en-US" sz="1200" dirty="0" err="1"/>
              <a:t>sheeple</a:t>
            </a:r>
            <a:r>
              <a:rPr lang="en-US" sz="1200" dirty="0"/>
              <a:t>!&lt;/h1&gt;</a:t>
            </a:r>
          </a:p>
          <a:p>
            <a:pPr defTabSz="271463"/>
            <a:r>
              <a:rPr lang="en-US" sz="1200" dirty="0"/>
              <a:t>		&lt;p&gt;&lt;a </a:t>
            </a:r>
            <a:r>
              <a:rPr lang="en-US" sz="1200" dirty="0" err="1"/>
              <a:t>href</a:t>
            </a:r>
            <a:r>
              <a:rPr lang="en-US" sz="1200" dirty="0"/>
              <a:t>="news.html"&gt;News&lt;/a&gt; - &lt;a </a:t>
            </a:r>
            <a:r>
              <a:rPr lang="en-US" sz="1200" dirty="0" err="1"/>
              <a:t>href</a:t>
            </a:r>
            <a:r>
              <a:rPr lang="en-US" sz="1200" dirty="0"/>
              <a:t>="blog.html"&gt;Blog&lt;/a&gt; - &lt;a </a:t>
            </a:r>
            <a:r>
              <a:rPr lang="en-US" sz="1200" dirty="0" err="1"/>
              <a:t>href</a:t>
            </a:r>
            <a:r>
              <a:rPr lang="en-US" sz="1200" dirty="0"/>
              <a:t>="forums.html"&gt;Forums&lt;/a&gt;&lt;/p&gt;</a:t>
            </a:r>
          </a:p>
          <a:p>
            <a:pPr defTabSz="271463"/>
            <a:r>
              <a:rPr lang="en-US" sz="1200" dirty="0"/>
              <a:t>		&lt;p&gt;Last Modified: &lt;time&gt;2009-04-01&lt;/time&gt;&lt;/p&gt;</a:t>
            </a:r>
          </a:p>
          <a:p>
            <a:pPr defTabSz="271463"/>
            <a:r>
              <a:rPr lang="en-US" sz="1200" dirty="0"/>
              <a:t>		&lt;</a:t>
            </a:r>
            <a:r>
              <a:rPr lang="en-US" sz="1200" dirty="0" err="1"/>
              <a:t>nav</a:t>
            </a:r>
            <a:r>
              <a:rPr lang="en-US" sz="1200" dirty="0"/>
              <a:t>&gt;</a:t>
            </a:r>
          </a:p>
          <a:p>
            <a:pPr defTabSz="271463"/>
            <a:r>
              <a:rPr lang="en-US" sz="1200" dirty="0"/>
              <a:t>			&lt;h1&gt;Navigation&lt;/h1&gt;</a:t>
            </a:r>
          </a:p>
          <a:p>
            <a:pPr defTabSz="271463"/>
            <a:r>
              <a:rPr lang="en-US" sz="1200" dirty="0"/>
              <a:t>			&lt;</a:t>
            </a:r>
            <a:r>
              <a:rPr lang="en-US" sz="1200" dirty="0" err="1"/>
              <a:t>ul</a:t>
            </a:r>
            <a:r>
              <a:rPr lang="en-US" sz="1200" dirty="0"/>
              <a:t>&gt;</a:t>
            </a:r>
          </a:p>
          <a:p>
            <a:pPr defTabSz="271463"/>
            <a:r>
              <a:rPr lang="en-US" sz="1200" dirty="0"/>
              <a:t>				&lt;li&gt;&lt;a </a:t>
            </a:r>
            <a:r>
              <a:rPr lang="en-US" sz="1200" dirty="0" err="1"/>
              <a:t>href</a:t>
            </a:r>
            <a:r>
              <a:rPr lang="en-US" sz="1200" dirty="0"/>
              <a:t>="articles.html"&gt;Index of all articles&lt;/a&gt;&lt;/li&gt;</a:t>
            </a:r>
          </a:p>
          <a:p>
            <a:pPr defTabSz="271463"/>
            <a:r>
              <a:rPr lang="en-US" sz="1200" dirty="0"/>
              <a:t>				&lt;li&gt;&lt;a </a:t>
            </a:r>
            <a:r>
              <a:rPr lang="en-US" sz="1200" dirty="0" err="1"/>
              <a:t>href</a:t>
            </a:r>
            <a:r>
              <a:rPr lang="en-US" sz="1200" dirty="0"/>
              <a:t>="today.html"&gt;</a:t>
            </a:r>
            <a:r>
              <a:rPr lang="en-US" sz="1200" dirty="0" smtClean="0"/>
              <a:t>Today</a:t>
            </a:r>
            <a:r>
              <a:rPr lang="en-US" sz="1200" dirty="0"/>
              <a:t>&lt;/a&gt;&lt;/li&gt;</a:t>
            </a:r>
          </a:p>
          <a:p>
            <a:pPr defTabSz="271463"/>
            <a:r>
              <a:rPr lang="en-US" sz="1200" dirty="0"/>
              <a:t>				&lt;li&gt;&lt;a </a:t>
            </a:r>
            <a:r>
              <a:rPr lang="en-US" sz="1200" dirty="0" err="1"/>
              <a:t>href</a:t>
            </a:r>
            <a:r>
              <a:rPr lang="en-US" sz="1200" dirty="0"/>
              <a:t>="successes.html"&gt;</a:t>
            </a:r>
            <a:r>
              <a:rPr lang="en-US" sz="1200" dirty="0" smtClean="0"/>
              <a:t>Successes&lt;/</a:t>
            </a:r>
            <a:r>
              <a:rPr lang="en-US" sz="1200" dirty="0"/>
              <a:t>a&gt;&lt;/li&gt;</a:t>
            </a:r>
          </a:p>
          <a:p>
            <a:pPr defTabSz="271463"/>
            <a:r>
              <a:rPr lang="en-US" sz="1200" dirty="0"/>
              <a:t>			&lt;/</a:t>
            </a:r>
            <a:r>
              <a:rPr lang="en-US" sz="1200" dirty="0" err="1"/>
              <a:t>ul</a:t>
            </a:r>
            <a:r>
              <a:rPr lang="en-US" sz="1200" dirty="0"/>
              <a:t>&gt;</a:t>
            </a:r>
          </a:p>
          <a:p>
            <a:pPr defTabSz="271463"/>
            <a:r>
              <a:rPr lang="en-US" sz="1200" dirty="0"/>
              <a:t>		&lt;/</a:t>
            </a:r>
            <a:r>
              <a:rPr lang="en-US" sz="1200" dirty="0" err="1"/>
              <a:t>nav</a:t>
            </a:r>
            <a:r>
              <a:rPr lang="en-US" sz="1200" dirty="0"/>
              <a:t>&gt;</a:t>
            </a:r>
          </a:p>
          <a:p>
            <a:pPr defTabSz="271463"/>
            <a:r>
              <a:rPr lang="en-US" sz="1200" dirty="0"/>
              <a:t>	&lt;/header</a:t>
            </a:r>
            <a:r>
              <a:rPr lang="en-US" sz="1200" dirty="0" smtClean="0"/>
              <a:t>&gt;</a:t>
            </a:r>
          </a:p>
          <a:p>
            <a:pPr defTabSz="271463"/>
            <a:r>
              <a:rPr lang="en-US" sz="1200" dirty="0"/>
              <a:t>	</a:t>
            </a:r>
            <a:r>
              <a:rPr lang="en-US" sz="1200" dirty="0" smtClean="0"/>
              <a:t>…</a:t>
            </a:r>
            <a:endParaRPr lang="en-US" sz="1200" dirty="0"/>
          </a:p>
        </p:txBody>
      </p:sp>
    </p:spTree>
    <p:extLst>
      <p:ext uri="{BB962C8B-B14F-4D97-AF65-F5344CB8AC3E}">
        <p14:creationId xmlns:p14="http://schemas.microsoft.com/office/powerpoint/2010/main" val="6905504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&lt;aside&gt;</a:t>
            </a:r>
            <a:endParaRPr lang="en-US" dirty="0"/>
          </a:p>
        </p:txBody>
      </p:sp>
      <p:sp>
        <p:nvSpPr>
          <p:cNvPr id="3" name="Pladsholder til indhold 2"/>
          <p:cNvSpPr>
            <a:spLocks noGrp="1"/>
          </p:cNvSpPr>
          <p:nvPr>
            <p:ph idx="1"/>
          </p:nvPr>
        </p:nvSpPr>
        <p:spPr>
          <a:xfrm>
            <a:off x="457200" y="1600201"/>
            <a:ext cx="3886200" cy="4525963"/>
          </a:xfrm>
        </p:spPr>
        <p:txBody>
          <a:bodyPr>
            <a:normAutofit fontScale="70000" lnSpcReduction="20000"/>
          </a:bodyPr>
          <a:lstStyle/>
          <a:p>
            <a:r>
              <a:rPr lang="en-US" dirty="0" smtClean="0"/>
              <a:t>The aside element represents a section of a page that consists of content that is tangentially related to the content around the aside element, and which could be considered separate from that content. Such sections are often represented as sidebars in printed typography.</a:t>
            </a:r>
          </a:p>
          <a:p>
            <a:r>
              <a:rPr lang="en-US" dirty="0" smtClean="0"/>
              <a:t>The element can be used for typographical effects like pull quotes or sidebars, for advertising, for groups of </a:t>
            </a:r>
            <a:r>
              <a:rPr lang="en-US" dirty="0" err="1" smtClean="0"/>
              <a:t>nav</a:t>
            </a:r>
            <a:r>
              <a:rPr lang="en-US" dirty="0" smtClean="0"/>
              <a:t> elements, and for other content that is considered separate from the main content of the page.</a:t>
            </a:r>
            <a:endParaRPr lang="en-US" dirty="0"/>
          </a:p>
        </p:txBody>
      </p:sp>
      <p:sp>
        <p:nvSpPr>
          <p:cNvPr id="4" name="Tekstboks 3"/>
          <p:cNvSpPr txBox="1"/>
          <p:nvPr/>
        </p:nvSpPr>
        <p:spPr>
          <a:xfrm>
            <a:off x="4267200" y="1488043"/>
            <a:ext cx="4419600" cy="3970318"/>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defTabSz="271463"/>
            <a:r>
              <a:rPr lang="en-US" sz="1050" dirty="0"/>
              <a:t>&lt;body&gt;</a:t>
            </a:r>
          </a:p>
          <a:p>
            <a:pPr defTabSz="271463"/>
            <a:r>
              <a:rPr lang="en-US" sz="1050" dirty="0"/>
              <a:t>	&lt;header&gt;</a:t>
            </a:r>
          </a:p>
          <a:p>
            <a:pPr defTabSz="271463"/>
            <a:r>
              <a:rPr lang="en-US" sz="1050" dirty="0"/>
              <a:t>		&lt;h1&gt;My wonderful blog&lt;/h1&gt;</a:t>
            </a:r>
          </a:p>
          <a:p>
            <a:pPr defTabSz="271463"/>
            <a:r>
              <a:rPr lang="en-US" sz="1050" dirty="0"/>
              <a:t>		&lt;p&gt;My tagline&lt;/p&gt;</a:t>
            </a:r>
          </a:p>
          <a:p>
            <a:pPr defTabSz="271463"/>
            <a:r>
              <a:rPr lang="en-US" sz="1050" dirty="0"/>
              <a:t>	&lt;/header&gt;</a:t>
            </a:r>
          </a:p>
          <a:p>
            <a:pPr defTabSz="271463"/>
            <a:r>
              <a:rPr lang="en-US" sz="1050" dirty="0"/>
              <a:t>	&lt;aside&gt;</a:t>
            </a:r>
          </a:p>
          <a:p>
            <a:pPr defTabSz="271463"/>
            <a:r>
              <a:rPr lang="en-US" sz="1050" dirty="0"/>
              <a:t>		&lt;!-- this aside contains two sections that are tangentially related to the page, namely, links to other blogs, and links to blog posts from this blog --&gt;</a:t>
            </a:r>
          </a:p>
          <a:p>
            <a:pPr defTabSz="271463"/>
            <a:r>
              <a:rPr lang="en-US" sz="1050" dirty="0"/>
              <a:t>		&lt;</a:t>
            </a:r>
            <a:r>
              <a:rPr lang="en-US" sz="1050" dirty="0" err="1"/>
              <a:t>nav</a:t>
            </a:r>
            <a:r>
              <a:rPr lang="en-US" sz="1050" dirty="0"/>
              <a:t>&gt;</a:t>
            </a:r>
          </a:p>
          <a:p>
            <a:pPr defTabSz="271463"/>
            <a:r>
              <a:rPr lang="en-US" sz="1050" dirty="0"/>
              <a:t>			&lt;h1&gt;My </a:t>
            </a:r>
            <a:r>
              <a:rPr lang="en-US" sz="1050" dirty="0" err="1"/>
              <a:t>blogroll</a:t>
            </a:r>
            <a:r>
              <a:rPr lang="en-US" sz="1050" dirty="0"/>
              <a:t>&lt;/h1&gt;</a:t>
            </a:r>
          </a:p>
          <a:p>
            <a:pPr defTabSz="271463"/>
            <a:r>
              <a:rPr lang="en-US" sz="1050" dirty="0"/>
              <a:t>			&lt;</a:t>
            </a:r>
            <a:r>
              <a:rPr lang="en-US" sz="1050" dirty="0" err="1"/>
              <a:t>ul</a:t>
            </a:r>
            <a:r>
              <a:rPr lang="en-US" sz="1050" dirty="0"/>
              <a:t>&gt;</a:t>
            </a:r>
          </a:p>
          <a:p>
            <a:pPr defTabSz="271463"/>
            <a:r>
              <a:rPr lang="en-US" sz="1050" dirty="0"/>
              <a:t>				&lt;li&gt;&lt;a </a:t>
            </a:r>
            <a:r>
              <a:rPr lang="en-US" sz="1050" dirty="0" err="1"/>
              <a:t>href</a:t>
            </a:r>
            <a:r>
              <a:rPr lang="en-US" sz="1050" dirty="0"/>
              <a:t>="http://blog.example.com/"&gt;Example Blog&lt;/a&gt;</a:t>
            </a:r>
          </a:p>
          <a:p>
            <a:pPr defTabSz="271463"/>
            <a:r>
              <a:rPr lang="en-US" sz="1050" dirty="0"/>
              <a:t>			&lt;/</a:t>
            </a:r>
            <a:r>
              <a:rPr lang="en-US" sz="1050" dirty="0" err="1"/>
              <a:t>ul</a:t>
            </a:r>
            <a:r>
              <a:rPr lang="en-US" sz="1050" dirty="0"/>
              <a:t>&gt;</a:t>
            </a:r>
          </a:p>
          <a:p>
            <a:pPr defTabSz="271463"/>
            <a:r>
              <a:rPr lang="en-US" sz="1050" dirty="0"/>
              <a:t>		&lt;/</a:t>
            </a:r>
            <a:r>
              <a:rPr lang="en-US" sz="1050" dirty="0" err="1"/>
              <a:t>nav</a:t>
            </a:r>
            <a:r>
              <a:rPr lang="en-US" sz="1050" dirty="0"/>
              <a:t>&gt;</a:t>
            </a:r>
          </a:p>
          <a:p>
            <a:pPr defTabSz="271463"/>
            <a:r>
              <a:rPr lang="en-US" sz="1050" dirty="0"/>
              <a:t>		&lt;</a:t>
            </a:r>
            <a:r>
              <a:rPr lang="en-US" sz="1050" dirty="0" err="1"/>
              <a:t>nav</a:t>
            </a:r>
            <a:r>
              <a:rPr lang="en-US" sz="1050" dirty="0"/>
              <a:t>&gt;</a:t>
            </a:r>
          </a:p>
          <a:p>
            <a:pPr defTabSz="271463"/>
            <a:r>
              <a:rPr lang="en-US" sz="1050" dirty="0"/>
              <a:t>			&lt;h1&gt;Archives&lt;/h1&gt;</a:t>
            </a:r>
          </a:p>
          <a:p>
            <a:pPr defTabSz="271463"/>
            <a:r>
              <a:rPr lang="en-US" sz="1050" dirty="0"/>
              <a:t>			&lt;</a:t>
            </a:r>
            <a:r>
              <a:rPr lang="en-US" sz="1050" dirty="0" err="1"/>
              <a:t>ol</a:t>
            </a:r>
            <a:r>
              <a:rPr lang="en-US" sz="1050" dirty="0"/>
              <a:t> reversed&gt;</a:t>
            </a:r>
          </a:p>
          <a:p>
            <a:pPr defTabSz="271463"/>
            <a:r>
              <a:rPr lang="en-US" sz="1050" dirty="0"/>
              <a:t>				&lt;li&gt;&lt;a </a:t>
            </a:r>
            <a:r>
              <a:rPr lang="en-US" sz="1050" dirty="0" err="1"/>
              <a:t>href</a:t>
            </a:r>
            <a:r>
              <a:rPr lang="en-US" sz="1050" dirty="0"/>
              <a:t>="/last-post"&gt;My last post&lt;/a&gt;</a:t>
            </a:r>
          </a:p>
          <a:p>
            <a:pPr defTabSz="271463"/>
            <a:r>
              <a:rPr lang="en-US" sz="1050" dirty="0"/>
              <a:t>				&lt;li&gt;&lt;a </a:t>
            </a:r>
            <a:r>
              <a:rPr lang="en-US" sz="1050" dirty="0" err="1"/>
              <a:t>href</a:t>
            </a:r>
            <a:r>
              <a:rPr lang="en-US" sz="1050" dirty="0"/>
              <a:t>="/first-post"&gt;My first post&lt;/a&gt;</a:t>
            </a:r>
          </a:p>
          <a:p>
            <a:pPr defTabSz="271463"/>
            <a:r>
              <a:rPr lang="en-US" sz="1050" dirty="0"/>
              <a:t>			&lt;/</a:t>
            </a:r>
            <a:r>
              <a:rPr lang="en-US" sz="1050" dirty="0" err="1"/>
              <a:t>ol</a:t>
            </a:r>
            <a:r>
              <a:rPr lang="en-US" sz="1050" dirty="0"/>
              <a:t>&gt;</a:t>
            </a:r>
          </a:p>
          <a:p>
            <a:pPr defTabSz="271463"/>
            <a:r>
              <a:rPr lang="en-US" sz="1050" dirty="0"/>
              <a:t>		&lt;/</a:t>
            </a:r>
            <a:r>
              <a:rPr lang="en-US" sz="1050" dirty="0" err="1"/>
              <a:t>nav</a:t>
            </a:r>
            <a:r>
              <a:rPr lang="en-US" sz="1050" dirty="0"/>
              <a:t>&gt;</a:t>
            </a:r>
          </a:p>
          <a:p>
            <a:pPr defTabSz="271463"/>
            <a:r>
              <a:rPr lang="en-US" sz="1050" dirty="0"/>
              <a:t>	&lt;/aside&gt;</a:t>
            </a:r>
          </a:p>
        </p:txBody>
      </p:sp>
    </p:spTree>
    <p:extLst>
      <p:ext uri="{BB962C8B-B14F-4D97-AF65-F5344CB8AC3E}">
        <p14:creationId xmlns:p14="http://schemas.microsoft.com/office/powerpoint/2010/main" val="7744196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&lt;header&gt;</a:t>
            </a:r>
            <a:endParaRPr lang="en-US" dirty="0"/>
          </a:p>
        </p:txBody>
      </p:sp>
      <p:sp>
        <p:nvSpPr>
          <p:cNvPr id="3" name="Pladsholder til indhold 2"/>
          <p:cNvSpPr>
            <a:spLocks noGrp="1"/>
          </p:cNvSpPr>
          <p:nvPr>
            <p:ph idx="1"/>
          </p:nvPr>
        </p:nvSpPr>
        <p:spPr>
          <a:xfrm>
            <a:off x="457200" y="1600201"/>
            <a:ext cx="8229600" cy="2133600"/>
          </a:xfrm>
        </p:spPr>
        <p:txBody>
          <a:bodyPr/>
          <a:lstStyle/>
          <a:p>
            <a:r>
              <a:rPr lang="en-US" dirty="0"/>
              <a:t>The header element represents a group of introductory or navigational aids</a:t>
            </a:r>
            <a:r>
              <a:rPr lang="en-US" dirty="0" smtClean="0"/>
              <a:t>.</a:t>
            </a:r>
          </a:p>
        </p:txBody>
      </p:sp>
      <p:sp>
        <p:nvSpPr>
          <p:cNvPr id="4" name="Tekstboks 3"/>
          <p:cNvSpPr txBox="1"/>
          <p:nvPr/>
        </p:nvSpPr>
        <p:spPr>
          <a:xfrm>
            <a:off x="2440968" y="3008392"/>
            <a:ext cx="4262064" cy="2677656"/>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pPr defTabSz="273050"/>
            <a:r>
              <a:rPr lang="en-US" sz="1400" dirty="0"/>
              <a:t>&lt;body&gt;</a:t>
            </a:r>
          </a:p>
          <a:p>
            <a:pPr defTabSz="273050"/>
            <a:r>
              <a:rPr lang="en-US" sz="1400" dirty="0"/>
              <a:t>	&lt;header&gt;</a:t>
            </a:r>
          </a:p>
          <a:p>
            <a:pPr defTabSz="273050"/>
            <a:r>
              <a:rPr lang="en-US" sz="1400" dirty="0"/>
              <a:t>		&lt;h1&gt;Little Green Guys With Guns&lt;/h1&gt;</a:t>
            </a:r>
          </a:p>
          <a:p>
            <a:pPr defTabSz="273050"/>
            <a:r>
              <a:rPr lang="en-US" sz="1400" dirty="0"/>
              <a:t>		&lt;</a:t>
            </a:r>
            <a:r>
              <a:rPr lang="en-US" sz="1400" dirty="0" err="1"/>
              <a:t>nav</a:t>
            </a:r>
            <a:r>
              <a:rPr lang="en-US" sz="1400" dirty="0"/>
              <a:t>&gt;</a:t>
            </a:r>
          </a:p>
          <a:p>
            <a:pPr defTabSz="273050"/>
            <a:r>
              <a:rPr lang="en-US" sz="1400" dirty="0"/>
              <a:t>			&lt;</a:t>
            </a:r>
            <a:r>
              <a:rPr lang="en-US" sz="1400" dirty="0" err="1"/>
              <a:t>ul</a:t>
            </a:r>
            <a:r>
              <a:rPr lang="en-US" sz="1400" dirty="0"/>
              <a:t>&gt;</a:t>
            </a:r>
          </a:p>
          <a:p>
            <a:pPr defTabSz="273050"/>
            <a:r>
              <a:rPr lang="en-US" sz="1400" dirty="0"/>
              <a:t>				&lt;li&gt;&lt;a </a:t>
            </a:r>
            <a:r>
              <a:rPr lang="en-US" sz="1400" dirty="0" err="1"/>
              <a:t>href</a:t>
            </a:r>
            <a:r>
              <a:rPr lang="en-US" sz="1400" dirty="0"/>
              <a:t>="/games"&gt;Games&lt;/a&gt;</a:t>
            </a:r>
          </a:p>
          <a:p>
            <a:pPr defTabSz="273050"/>
            <a:r>
              <a:rPr lang="en-US" sz="1400" dirty="0"/>
              <a:t>				&lt;li&gt;&lt;a </a:t>
            </a:r>
            <a:r>
              <a:rPr lang="en-US" sz="1400" dirty="0" err="1"/>
              <a:t>href</a:t>
            </a:r>
            <a:r>
              <a:rPr lang="en-US" sz="1400" dirty="0"/>
              <a:t>="/forum"&gt;Forum&lt;/a&gt;</a:t>
            </a:r>
          </a:p>
          <a:p>
            <a:pPr defTabSz="273050"/>
            <a:r>
              <a:rPr lang="en-US" sz="1400" dirty="0"/>
              <a:t>				&lt;li&gt;&lt;a </a:t>
            </a:r>
            <a:r>
              <a:rPr lang="en-US" sz="1400" dirty="0" err="1"/>
              <a:t>href</a:t>
            </a:r>
            <a:r>
              <a:rPr lang="en-US" sz="1400" dirty="0"/>
              <a:t>="/download"&gt;Download&lt;/a&gt;</a:t>
            </a:r>
          </a:p>
          <a:p>
            <a:pPr defTabSz="273050"/>
            <a:r>
              <a:rPr lang="en-US" sz="1400" dirty="0"/>
              <a:t>			&lt;/</a:t>
            </a:r>
            <a:r>
              <a:rPr lang="en-US" sz="1400" dirty="0" err="1"/>
              <a:t>ul</a:t>
            </a:r>
            <a:r>
              <a:rPr lang="en-US" sz="1400" dirty="0"/>
              <a:t>&gt;</a:t>
            </a:r>
          </a:p>
          <a:p>
            <a:pPr defTabSz="273050"/>
            <a:r>
              <a:rPr lang="en-US" sz="1400" dirty="0"/>
              <a:t>		&lt;/</a:t>
            </a:r>
            <a:r>
              <a:rPr lang="en-US" sz="1400" dirty="0" err="1"/>
              <a:t>nav</a:t>
            </a:r>
            <a:r>
              <a:rPr lang="en-US" sz="1400" dirty="0"/>
              <a:t>&gt;</a:t>
            </a:r>
          </a:p>
          <a:p>
            <a:pPr defTabSz="273050"/>
            <a:r>
              <a:rPr lang="en-US" sz="1400" dirty="0"/>
              <a:t>		&lt;h2&gt;Important News&lt;/h2</a:t>
            </a:r>
            <a:r>
              <a:rPr lang="en-US" sz="1400" dirty="0" smtClean="0"/>
              <a:t>&gt;</a:t>
            </a:r>
          </a:p>
          <a:p>
            <a:pPr defTabSz="273050"/>
            <a:r>
              <a:rPr lang="en-US" sz="1400" dirty="0"/>
              <a:t>	</a:t>
            </a:r>
            <a:r>
              <a:rPr lang="en-US" sz="1400" dirty="0" smtClean="0"/>
              <a:t>	…</a:t>
            </a:r>
            <a:endParaRPr lang="en-US" sz="1400" dirty="0"/>
          </a:p>
        </p:txBody>
      </p:sp>
    </p:spTree>
    <p:extLst>
      <p:ext uri="{BB962C8B-B14F-4D97-AF65-F5344CB8AC3E}">
        <p14:creationId xmlns:p14="http://schemas.microsoft.com/office/powerpoint/2010/main" val="3825804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&lt;footer&gt;</a:t>
            </a:r>
            <a:endParaRPr lang="en-US" dirty="0"/>
          </a:p>
        </p:txBody>
      </p:sp>
      <p:sp>
        <p:nvSpPr>
          <p:cNvPr id="3" name="Pladsholder til indhold 2"/>
          <p:cNvSpPr>
            <a:spLocks noGrp="1"/>
          </p:cNvSpPr>
          <p:nvPr>
            <p:ph idx="1"/>
          </p:nvPr>
        </p:nvSpPr>
        <p:spPr>
          <a:xfrm>
            <a:off x="457200" y="1600201"/>
            <a:ext cx="8229600" cy="2133600"/>
          </a:xfrm>
        </p:spPr>
        <p:txBody>
          <a:bodyPr>
            <a:normAutofit lnSpcReduction="10000"/>
          </a:bodyPr>
          <a:lstStyle/>
          <a:p>
            <a:r>
              <a:rPr lang="en-US" dirty="0" smtClean="0"/>
              <a:t>The footer element represents a footer for its nearest ancestor sectioning content or sectioning root element. A footer typically contains information about its section such as who wrote it, links to related documents, copyright data, and the like.</a:t>
            </a:r>
          </a:p>
        </p:txBody>
      </p:sp>
      <p:sp>
        <p:nvSpPr>
          <p:cNvPr id="4" name="Tekstboks 3"/>
          <p:cNvSpPr txBox="1"/>
          <p:nvPr/>
        </p:nvSpPr>
        <p:spPr>
          <a:xfrm>
            <a:off x="581531" y="3598176"/>
            <a:ext cx="8000999" cy="2677656"/>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defTabSz="271463"/>
            <a:r>
              <a:rPr lang="en-US" sz="1200" dirty="0"/>
              <a:t>		</a:t>
            </a:r>
            <a:r>
              <a:rPr lang="en-US" sz="1200" dirty="0" smtClean="0"/>
              <a:t>…</a:t>
            </a:r>
          </a:p>
          <a:p>
            <a:pPr defTabSz="271463"/>
            <a:r>
              <a:rPr lang="en-US" sz="1200" dirty="0" smtClean="0"/>
              <a:t>		&lt;footer&gt; </a:t>
            </a:r>
            <a:r>
              <a:rPr lang="en-US" sz="1200" dirty="0"/>
              <a:t>&lt;!-- footer for article --&gt;</a:t>
            </a:r>
          </a:p>
          <a:p>
            <a:pPr defTabSz="271463"/>
            <a:r>
              <a:rPr lang="en-US" sz="1200" dirty="0"/>
              <a:t>			</a:t>
            </a:r>
            <a:r>
              <a:rPr lang="en-US" sz="1200" dirty="0" smtClean="0"/>
              <a:t>&lt;p&gt;Published &lt;time </a:t>
            </a:r>
            <a:r>
              <a:rPr lang="en-US" sz="1200" dirty="0" err="1" smtClean="0"/>
              <a:t>pubdate</a:t>
            </a:r>
            <a:r>
              <a:rPr lang="en-US" sz="1200" dirty="0" smtClean="0"/>
              <a:t> </a:t>
            </a:r>
            <a:r>
              <a:rPr lang="en-US" sz="1200" dirty="0" err="1" smtClean="0"/>
              <a:t>datetime</a:t>
            </a:r>
            <a:r>
              <a:rPr lang="en-US" sz="1200" dirty="0" smtClean="0"/>
              <a:t>="</a:t>
            </a:r>
            <a:r>
              <a:rPr lang="en-US" sz="1200" dirty="0"/>
              <a:t>2009-09-15T14:54-07:00</a:t>
            </a:r>
            <a:r>
              <a:rPr lang="en-US" sz="1200" dirty="0" smtClean="0"/>
              <a:t>"&gt;&lt;/time&gt;&lt;/</a:t>
            </a:r>
            <a:r>
              <a:rPr lang="en-US" sz="1200" dirty="0"/>
              <a:t>p</a:t>
            </a:r>
            <a:r>
              <a:rPr lang="en-US" sz="1200" dirty="0" smtClean="0"/>
              <a:t>&gt;</a:t>
            </a:r>
            <a:endParaRPr lang="en-US" sz="1200" dirty="0"/>
          </a:p>
          <a:p>
            <a:pPr defTabSz="271463"/>
            <a:r>
              <a:rPr lang="en-US" sz="1200" dirty="0"/>
              <a:t>		</a:t>
            </a:r>
            <a:r>
              <a:rPr lang="en-US" sz="1200" dirty="0" smtClean="0"/>
              <a:t>&lt;/footer&gt;</a:t>
            </a:r>
            <a:endParaRPr lang="en-US" sz="1200" dirty="0"/>
          </a:p>
          <a:p>
            <a:pPr defTabSz="271463"/>
            <a:r>
              <a:rPr lang="en-US" sz="1200" dirty="0"/>
              <a:t>		</a:t>
            </a:r>
            <a:r>
              <a:rPr lang="en-US" sz="1200" dirty="0" smtClean="0"/>
              <a:t>&lt;/article&gt;</a:t>
            </a:r>
            <a:endParaRPr lang="en-US" sz="1200" dirty="0"/>
          </a:p>
          <a:p>
            <a:pPr defTabSz="271463"/>
            <a:r>
              <a:rPr lang="en-US" sz="1200" dirty="0"/>
              <a:t>		</a:t>
            </a:r>
            <a:r>
              <a:rPr lang="en-US" sz="1200" dirty="0" smtClean="0"/>
              <a:t>&lt;footer&gt; </a:t>
            </a:r>
            <a:r>
              <a:rPr lang="en-US" sz="1200" dirty="0"/>
              <a:t>&lt;!-- site wide footer --&gt;</a:t>
            </a:r>
          </a:p>
          <a:p>
            <a:pPr defTabSz="271463"/>
            <a:r>
              <a:rPr lang="en-US" sz="1200" dirty="0"/>
              <a:t>			</a:t>
            </a:r>
            <a:r>
              <a:rPr lang="en-US" sz="1200" dirty="0" smtClean="0"/>
              <a:t>&lt;</a:t>
            </a:r>
            <a:r>
              <a:rPr lang="en-US" sz="1200" dirty="0" err="1" smtClean="0"/>
              <a:t>nav</a:t>
            </a:r>
            <a:r>
              <a:rPr lang="en-US" sz="1200" dirty="0" smtClean="0"/>
              <a:t>&gt;</a:t>
            </a:r>
            <a:endParaRPr lang="en-US" sz="1200" dirty="0"/>
          </a:p>
          <a:p>
            <a:pPr defTabSz="271463"/>
            <a:r>
              <a:rPr lang="en-US" sz="1200" dirty="0"/>
              <a:t>				</a:t>
            </a:r>
            <a:r>
              <a:rPr lang="en-US" sz="1200" dirty="0" smtClean="0"/>
              <a:t>&lt;p&gt;&lt;a </a:t>
            </a:r>
            <a:r>
              <a:rPr lang="en-US" sz="1200" dirty="0" err="1" smtClean="0"/>
              <a:t>href</a:t>
            </a:r>
            <a:r>
              <a:rPr lang="en-US" sz="1200" dirty="0" smtClean="0"/>
              <a:t>="/</a:t>
            </a:r>
            <a:r>
              <a:rPr lang="en-US" sz="1200" dirty="0"/>
              <a:t>credits.html"&gt;Credits</a:t>
            </a:r>
            <a:r>
              <a:rPr lang="en-US" sz="1200" dirty="0" smtClean="0"/>
              <a:t>&lt;/a&gt; </a:t>
            </a:r>
            <a:r>
              <a:rPr lang="en-US" sz="1200" dirty="0"/>
              <a:t>— </a:t>
            </a:r>
            <a:r>
              <a:rPr lang="en-US" sz="1200" dirty="0" smtClean="0"/>
              <a:t>&lt;a </a:t>
            </a:r>
            <a:r>
              <a:rPr lang="en-US" sz="1200" dirty="0" err="1" smtClean="0"/>
              <a:t>href</a:t>
            </a:r>
            <a:r>
              <a:rPr lang="en-US" sz="1200" dirty="0" smtClean="0"/>
              <a:t>="/</a:t>
            </a:r>
            <a:r>
              <a:rPr lang="en-US" sz="1200" dirty="0"/>
              <a:t>tos.html"&gt;Terms of Service</a:t>
            </a:r>
            <a:r>
              <a:rPr lang="en-US" sz="1200" dirty="0" smtClean="0"/>
              <a:t>&lt;/a&gt; </a:t>
            </a:r>
            <a:r>
              <a:rPr lang="en-US" sz="1200" dirty="0"/>
              <a:t>—	</a:t>
            </a:r>
            <a:r>
              <a:rPr lang="en-US" sz="1200" dirty="0" smtClean="0"/>
              <a:t>&lt;a </a:t>
            </a:r>
            <a:r>
              <a:rPr lang="en-US" sz="1200" dirty="0" err="1" smtClean="0"/>
              <a:t>href</a:t>
            </a:r>
            <a:r>
              <a:rPr lang="en-US" sz="1200" dirty="0" smtClean="0"/>
              <a:t>="/</a:t>
            </a:r>
            <a:r>
              <a:rPr lang="en-US" sz="1200" dirty="0"/>
              <a:t>index.html"&gt;Blog Index</a:t>
            </a:r>
            <a:r>
              <a:rPr lang="en-US" sz="1200" dirty="0" smtClean="0"/>
              <a:t>&lt;/a&gt;&lt;/</a:t>
            </a:r>
            <a:r>
              <a:rPr lang="en-US" sz="1200" dirty="0"/>
              <a:t>p</a:t>
            </a:r>
            <a:r>
              <a:rPr lang="en-US" sz="1200" dirty="0" smtClean="0"/>
              <a:t>&gt;</a:t>
            </a:r>
            <a:endParaRPr lang="en-US" sz="1200" dirty="0"/>
          </a:p>
          <a:p>
            <a:pPr defTabSz="271463"/>
            <a:r>
              <a:rPr lang="en-US" sz="1200" dirty="0"/>
              <a:t>			</a:t>
            </a:r>
            <a:r>
              <a:rPr lang="en-US" sz="1200" dirty="0" smtClean="0"/>
              <a:t>&lt;/</a:t>
            </a:r>
            <a:r>
              <a:rPr lang="en-US" sz="1200" dirty="0" err="1" smtClean="0"/>
              <a:t>nav</a:t>
            </a:r>
            <a:r>
              <a:rPr lang="en-US" sz="1200" dirty="0" smtClean="0"/>
              <a:t>&gt;</a:t>
            </a:r>
            <a:endParaRPr lang="en-US" sz="1200" dirty="0"/>
          </a:p>
          <a:p>
            <a:pPr defTabSz="271463"/>
            <a:r>
              <a:rPr lang="en-US" sz="1200" dirty="0"/>
              <a:t>			</a:t>
            </a:r>
            <a:r>
              <a:rPr lang="en-US" sz="1200" dirty="0" smtClean="0"/>
              <a:t>&lt;p&gt;Copyright </a:t>
            </a:r>
            <a:r>
              <a:rPr lang="en-US" sz="1200" dirty="0"/>
              <a:t>© </a:t>
            </a:r>
            <a:r>
              <a:rPr lang="en-US" sz="1200" dirty="0" smtClean="0"/>
              <a:t>2014&lt;/</a:t>
            </a:r>
            <a:r>
              <a:rPr lang="en-US" sz="1200" dirty="0"/>
              <a:t>p</a:t>
            </a:r>
            <a:r>
              <a:rPr lang="en-US" sz="1200" dirty="0" smtClean="0"/>
              <a:t>&gt;</a:t>
            </a:r>
            <a:endParaRPr lang="en-US" sz="1200" dirty="0"/>
          </a:p>
          <a:p>
            <a:pPr defTabSz="271463"/>
            <a:r>
              <a:rPr lang="en-US" sz="1200" dirty="0"/>
              <a:t>		</a:t>
            </a:r>
            <a:r>
              <a:rPr lang="en-US" sz="1200" dirty="0" smtClean="0"/>
              <a:t>&lt;/footer&gt;</a:t>
            </a:r>
            <a:endParaRPr lang="en-US" sz="1200" dirty="0"/>
          </a:p>
          <a:p>
            <a:pPr defTabSz="271463"/>
            <a:r>
              <a:rPr lang="en-US" sz="1200" dirty="0"/>
              <a:t>	</a:t>
            </a:r>
            <a:r>
              <a:rPr lang="en-US" sz="1200" dirty="0" smtClean="0"/>
              <a:t>&lt;/body&gt;</a:t>
            </a:r>
            <a:endParaRPr lang="en-US" sz="1200" dirty="0"/>
          </a:p>
          <a:p>
            <a:pPr defTabSz="271463"/>
            <a:r>
              <a:rPr lang="en-US" sz="1200" dirty="0" smtClean="0"/>
              <a:t>&lt;/html&gt;</a:t>
            </a:r>
            <a:endParaRPr lang="en-US" sz="1200" dirty="0"/>
          </a:p>
        </p:txBody>
      </p:sp>
    </p:spTree>
    <p:extLst>
      <p:ext uri="{BB962C8B-B14F-4D97-AF65-F5344CB8AC3E}">
        <p14:creationId xmlns:p14="http://schemas.microsoft.com/office/powerpoint/2010/main" val="31652113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&lt;</a:t>
            </a:r>
            <a:r>
              <a:rPr lang="en-US" dirty="0" err="1" smtClean="0"/>
              <a:t>hgroup</a:t>
            </a:r>
            <a:r>
              <a:rPr lang="en-US" dirty="0" smtClean="0"/>
              <a:t>&gt;</a:t>
            </a:r>
            <a:endParaRPr lang="en-US" dirty="0"/>
          </a:p>
        </p:txBody>
      </p:sp>
      <p:sp>
        <p:nvSpPr>
          <p:cNvPr id="3" name="Pladsholder til indhold 2"/>
          <p:cNvSpPr>
            <a:spLocks noGrp="1"/>
          </p:cNvSpPr>
          <p:nvPr>
            <p:ph idx="1"/>
          </p:nvPr>
        </p:nvSpPr>
        <p:spPr>
          <a:xfrm>
            <a:off x="457200" y="1600201"/>
            <a:ext cx="8229600" cy="2819400"/>
          </a:xfrm>
        </p:spPr>
        <p:txBody>
          <a:bodyPr>
            <a:normAutofit fontScale="92500" lnSpcReduction="10000"/>
          </a:bodyPr>
          <a:lstStyle/>
          <a:p>
            <a:r>
              <a:rPr lang="en-US" dirty="0"/>
              <a:t>The </a:t>
            </a:r>
            <a:r>
              <a:rPr lang="en-US" dirty="0" err="1"/>
              <a:t>hgroup</a:t>
            </a:r>
            <a:r>
              <a:rPr lang="en-US" dirty="0"/>
              <a:t> element represents the heading of a section. The element is used to group a set of h1–h6 elements when the heading has multiple levels, such as subheadings, alternative titles, or taglines</a:t>
            </a:r>
            <a:r>
              <a:rPr lang="en-US" dirty="0" smtClean="0"/>
              <a:t>.</a:t>
            </a:r>
          </a:p>
          <a:p>
            <a:r>
              <a:rPr lang="en-US" dirty="0"/>
              <a:t>The point of using </a:t>
            </a:r>
            <a:r>
              <a:rPr lang="en-US" dirty="0" err="1"/>
              <a:t>hgroup</a:t>
            </a:r>
            <a:r>
              <a:rPr lang="en-US" dirty="0"/>
              <a:t> in </a:t>
            </a:r>
            <a:r>
              <a:rPr lang="en-US" dirty="0" smtClean="0"/>
              <a:t>this example </a:t>
            </a:r>
            <a:r>
              <a:rPr lang="en-US" dirty="0"/>
              <a:t>is to mask the h2 element (which acts as a secondary title) from the outline algorithm.</a:t>
            </a:r>
          </a:p>
        </p:txBody>
      </p:sp>
      <p:sp>
        <p:nvSpPr>
          <p:cNvPr id="4" name="Tekstboks 3"/>
          <p:cNvSpPr txBox="1"/>
          <p:nvPr/>
        </p:nvSpPr>
        <p:spPr>
          <a:xfrm>
            <a:off x="1143002" y="4800601"/>
            <a:ext cx="3882281" cy="1200329"/>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pPr defTabSz="273050"/>
            <a:r>
              <a:rPr lang="en-US" dirty="0"/>
              <a:t>&lt;</a:t>
            </a:r>
            <a:r>
              <a:rPr lang="en-US" dirty="0" err="1"/>
              <a:t>hgroup</a:t>
            </a:r>
            <a:r>
              <a:rPr lang="en-US" dirty="0"/>
              <a:t>&gt;</a:t>
            </a:r>
          </a:p>
          <a:p>
            <a:pPr defTabSz="273050"/>
            <a:r>
              <a:rPr lang="en-US" dirty="0"/>
              <a:t>	&lt;h1&gt;The reality dysfunction&lt;/h1&gt;</a:t>
            </a:r>
          </a:p>
          <a:p>
            <a:pPr defTabSz="273050"/>
            <a:r>
              <a:rPr lang="en-US" dirty="0"/>
              <a:t>	&lt;h2&gt;Space is not the only void&lt;/h2&gt;</a:t>
            </a:r>
          </a:p>
          <a:p>
            <a:pPr defTabSz="273050"/>
            <a:r>
              <a:rPr lang="en-US" dirty="0"/>
              <a:t>&lt;/</a:t>
            </a:r>
            <a:r>
              <a:rPr lang="en-US" dirty="0" err="1"/>
              <a:t>hgroup</a:t>
            </a:r>
            <a:r>
              <a:rPr lang="en-US" dirty="0"/>
              <a:t>&gt;</a:t>
            </a:r>
          </a:p>
        </p:txBody>
      </p:sp>
    </p:spTree>
    <p:extLst>
      <p:ext uri="{BB962C8B-B14F-4D97-AF65-F5344CB8AC3E}">
        <p14:creationId xmlns:p14="http://schemas.microsoft.com/office/powerpoint/2010/main" val="33214541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&lt;figure&gt;</a:t>
            </a:r>
            <a:endParaRPr lang="en-US" dirty="0"/>
          </a:p>
        </p:txBody>
      </p:sp>
      <p:sp>
        <p:nvSpPr>
          <p:cNvPr id="3" name="Pladsholder til indhold 2"/>
          <p:cNvSpPr>
            <a:spLocks noGrp="1"/>
          </p:cNvSpPr>
          <p:nvPr>
            <p:ph idx="1"/>
          </p:nvPr>
        </p:nvSpPr>
        <p:spPr>
          <a:xfrm>
            <a:off x="457200" y="1600201"/>
            <a:ext cx="8229600" cy="3200400"/>
          </a:xfrm>
        </p:spPr>
        <p:txBody>
          <a:bodyPr>
            <a:normAutofit/>
          </a:bodyPr>
          <a:lstStyle/>
          <a:p>
            <a:r>
              <a:rPr lang="en-US" dirty="0"/>
              <a:t>The figure element represents some flow content, optionally with a caption, that is self-contained and is typically referenced as a single unit from the main flow of the document.</a:t>
            </a:r>
          </a:p>
        </p:txBody>
      </p:sp>
      <p:sp>
        <p:nvSpPr>
          <p:cNvPr id="4" name="Tekstboks 3"/>
          <p:cNvSpPr txBox="1"/>
          <p:nvPr/>
        </p:nvSpPr>
        <p:spPr>
          <a:xfrm>
            <a:off x="533400" y="4648202"/>
            <a:ext cx="8077200" cy="1323439"/>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defTabSz="271463"/>
            <a:r>
              <a:rPr lang="en-US" sz="1600" dirty="0"/>
              <a:t>&lt;figure&gt;</a:t>
            </a:r>
          </a:p>
          <a:p>
            <a:pPr defTabSz="271463"/>
            <a:r>
              <a:rPr lang="en-US" sz="1600" dirty="0"/>
              <a:t>	&lt;</a:t>
            </a:r>
            <a:r>
              <a:rPr lang="en-US" sz="1600" dirty="0" err="1"/>
              <a:t>img</a:t>
            </a:r>
            <a:r>
              <a:rPr lang="en-US" sz="1600" dirty="0"/>
              <a:t> </a:t>
            </a:r>
            <a:r>
              <a:rPr lang="en-US" sz="1600" dirty="0" err="1"/>
              <a:t>src</a:t>
            </a:r>
            <a:r>
              <a:rPr lang="en-US" sz="1600" dirty="0"/>
              <a:t>="bubbles-work.jpeg" alt="Bubbles, sitting in his office chair, works on his latest project intently."&gt;</a:t>
            </a:r>
          </a:p>
          <a:p>
            <a:pPr defTabSz="271463"/>
            <a:r>
              <a:rPr lang="en-US" sz="1600" dirty="0"/>
              <a:t>	&lt;</a:t>
            </a:r>
            <a:r>
              <a:rPr lang="en-US" sz="1600" dirty="0" err="1"/>
              <a:t>figcaption</a:t>
            </a:r>
            <a:r>
              <a:rPr lang="en-US" sz="1600" dirty="0"/>
              <a:t>&gt;Bubbles at work&lt;/</a:t>
            </a:r>
            <a:r>
              <a:rPr lang="en-US" sz="1600" dirty="0" err="1"/>
              <a:t>figcaption</a:t>
            </a:r>
            <a:r>
              <a:rPr lang="en-US" sz="1600" dirty="0"/>
              <a:t>&gt;</a:t>
            </a:r>
          </a:p>
          <a:p>
            <a:pPr defTabSz="271463"/>
            <a:r>
              <a:rPr lang="en-US" sz="1600" dirty="0"/>
              <a:t>&lt;/figure&gt;</a:t>
            </a:r>
          </a:p>
        </p:txBody>
      </p:sp>
    </p:spTree>
    <p:extLst>
      <p:ext uri="{BB962C8B-B14F-4D97-AF65-F5344CB8AC3E}">
        <p14:creationId xmlns:p14="http://schemas.microsoft.com/office/powerpoint/2010/main" val="1870515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a-DK" dirty="0"/>
          </a:p>
        </p:txBody>
      </p:sp>
      <p:sp>
        <p:nvSpPr>
          <p:cNvPr id="3" name="Pladsholder til indhold 2"/>
          <p:cNvSpPr>
            <a:spLocks noGrp="1"/>
          </p:cNvSpPr>
          <p:nvPr>
            <p:ph idx="1"/>
          </p:nvPr>
        </p:nvSpPr>
        <p:spPr/>
        <p:txBody>
          <a:bodyPr/>
          <a:lstStyle/>
          <a:p>
            <a:endParaRPr lang="da-DK"/>
          </a:p>
        </p:txBody>
      </p:sp>
      <p:sp>
        <p:nvSpPr>
          <p:cNvPr id="4" name="Pladsholder til sidefod 3"/>
          <p:cNvSpPr>
            <a:spLocks noGrp="1"/>
          </p:cNvSpPr>
          <p:nvPr>
            <p:ph type="ftr" sz="quarter" idx="11"/>
          </p:nvPr>
        </p:nvSpPr>
        <p:spPr/>
        <p:txBody>
          <a:bodyPr/>
          <a:lstStyle/>
          <a:p>
            <a:endParaRPr lang="da-DK"/>
          </a:p>
        </p:txBody>
      </p:sp>
      <p:sp>
        <p:nvSpPr>
          <p:cNvPr id="5" name="Pladsholder til diasnummer 4"/>
          <p:cNvSpPr>
            <a:spLocks noGrp="1"/>
          </p:cNvSpPr>
          <p:nvPr>
            <p:ph type="sldNum" sz="quarter" idx="12"/>
          </p:nvPr>
        </p:nvSpPr>
        <p:spPr/>
        <p:txBody>
          <a:bodyPr/>
          <a:lstStyle/>
          <a:p>
            <a:fld id="{F7AB382F-E9E6-CE49-B414-1E064FB7F064}" type="slidenum">
              <a:rPr lang="da-DK" smtClean="0"/>
              <a:t>18</a:t>
            </a:fld>
            <a:endParaRPr lang="da-DK"/>
          </a:p>
        </p:txBody>
      </p:sp>
      <p:pic>
        <p:nvPicPr>
          <p:cNvPr id="2050" name="Picture 2" descr="http://html5doctor.com/downloads/h5d-sectioning-flowchar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286" y="1122172"/>
            <a:ext cx="8104170" cy="5735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3169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a-DK" dirty="0" smtClean="0"/>
              <a:t>Forms – new input types and elements</a:t>
            </a:r>
            <a:endParaRPr lang="en-US" dirty="0"/>
          </a:p>
        </p:txBody>
      </p:sp>
      <p:sp>
        <p:nvSpPr>
          <p:cNvPr id="3" name="Pladsholder til indhold 2"/>
          <p:cNvSpPr>
            <a:spLocks noGrp="1"/>
          </p:cNvSpPr>
          <p:nvPr>
            <p:ph idx="1"/>
          </p:nvPr>
        </p:nvSpPr>
        <p:spPr>
          <a:xfrm>
            <a:off x="457200" y="1600202"/>
            <a:ext cx="8229600" cy="3428999"/>
          </a:xfrm>
        </p:spPr>
        <p:txBody>
          <a:bodyPr>
            <a:normAutofit/>
          </a:bodyPr>
          <a:lstStyle/>
          <a:p>
            <a:r>
              <a:rPr lang="en-US" dirty="0" smtClean="0"/>
              <a:t>New input types</a:t>
            </a:r>
          </a:p>
          <a:p>
            <a:r>
              <a:rPr lang="en-US" dirty="0" smtClean="0"/>
              <a:t>Form validation</a:t>
            </a:r>
          </a:p>
          <a:p>
            <a:r>
              <a:rPr lang="en-US" dirty="0" smtClean="0"/>
              <a:t>New elements</a:t>
            </a:r>
          </a:p>
          <a:p>
            <a:pPr lvl="1"/>
            <a:r>
              <a:rPr lang="en-US" dirty="0" err="1" smtClean="0"/>
              <a:t>Datalists</a:t>
            </a:r>
            <a:endParaRPr lang="en-US" dirty="0" smtClean="0"/>
          </a:p>
          <a:p>
            <a:pPr lvl="1"/>
            <a:r>
              <a:rPr lang="en-US" dirty="0" smtClean="0"/>
              <a:t>Output</a:t>
            </a:r>
          </a:p>
          <a:p>
            <a:endParaRPr lang="en-US" dirty="0"/>
          </a:p>
        </p:txBody>
      </p:sp>
      <p:sp>
        <p:nvSpPr>
          <p:cNvPr id="4" name="Tekstboks 3"/>
          <p:cNvSpPr txBox="1"/>
          <p:nvPr/>
        </p:nvSpPr>
        <p:spPr>
          <a:xfrm>
            <a:off x="381002" y="5715000"/>
            <a:ext cx="5881803" cy="369332"/>
          </a:xfrm>
          <a:prstGeom prst="rect">
            <a:avLst/>
          </a:prstGeom>
          <a:noFill/>
        </p:spPr>
        <p:txBody>
          <a:bodyPr wrap="none" rtlCol="0">
            <a:spAutoFit/>
          </a:bodyPr>
          <a:lstStyle/>
          <a:p>
            <a:r>
              <a:rPr lang="en-US" dirty="0">
                <a:hlinkClick r:id="rId2"/>
              </a:rPr>
              <a:t>http://</a:t>
            </a:r>
            <a:r>
              <a:rPr lang="en-US" dirty="0" smtClean="0">
                <a:hlinkClick r:id="rId2"/>
              </a:rPr>
              <a:t>www.bradshawenterprises.com/tests/formdemo.php</a:t>
            </a:r>
            <a:r>
              <a:rPr lang="en-US" dirty="0" smtClean="0"/>
              <a:t> </a:t>
            </a:r>
            <a:endParaRPr lang="en-US" dirty="0"/>
          </a:p>
        </p:txBody>
      </p:sp>
    </p:spTree>
    <p:extLst>
      <p:ext uri="{BB962C8B-B14F-4D97-AF65-F5344CB8AC3E}">
        <p14:creationId xmlns:p14="http://schemas.microsoft.com/office/powerpoint/2010/main" val="2397995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Why do we need HTML5?</a:t>
            </a:r>
            <a:endParaRPr lang="en-US" dirty="0"/>
          </a:p>
        </p:txBody>
      </p:sp>
      <p:sp>
        <p:nvSpPr>
          <p:cNvPr id="3" name="Pladsholder til indhold 2"/>
          <p:cNvSpPr>
            <a:spLocks noGrp="1"/>
          </p:cNvSpPr>
          <p:nvPr>
            <p:ph idx="1"/>
          </p:nvPr>
        </p:nvSpPr>
        <p:spPr/>
        <p:txBody>
          <a:bodyPr/>
          <a:lstStyle/>
          <a:p>
            <a:r>
              <a:rPr lang="en-US" dirty="0"/>
              <a:t>R</a:t>
            </a:r>
            <a:r>
              <a:rPr lang="en-US" dirty="0" smtClean="0"/>
              <a:t>ich </a:t>
            </a:r>
            <a:r>
              <a:rPr lang="en-US" dirty="0"/>
              <a:t>Web-based </a:t>
            </a:r>
            <a:r>
              <a:rPr lang="en-US" dirty="0" smtClean="0"/>
              <a:t>applications.</a:t>
            </a:r>
          </a:p>
          <a:p>
            <a:r>
              <a:rPr lang="en-US" dirty="0" smtClean="0"/>
              <a:t>Generate better </a:t>
            </a:r>
            <a:r>
              <a:rPr lang="en-US" dirty="0"/>
              <a:t>search </a:t>
            </a:r>
            <a:r>
              <a:rPr lang="en-US" dirty="0" smtClean="0"/>
              <a:t>results.</a:t>
            </a:r>
          </a:p>
          <a:p>
            <a:r>
              <a:rPr lang="en-US" dirty="0" smtClean="0"/>
              <a:t>Better accessibility for people </a:t>
            </a:r>
            <a:r>
              <a:rPr lang="en-US" dirty="0"/>
              <a:t>of all </a:t>
            </a:r>
            <a:r>
              <a:rPr lang="en-US" dirty="0" smtClean="0"/>
              <a:t>abilities.</a:t>
            </a:r>
          </a:p>
          <a:p>
            <a:r>
              <a:rPr lang="en-US" dirty="0" smtClean="0"/>
              <a:t>Using different types of devices.</a:t>
            </a:r>
            <a:endParaRPr lang="en-US" dirty="0"/>
          </a:p>
        </p:txBody>
      </p:sp>
    </p:spTree>
    <p:extLst>
      <p:ext uri="{BB962C8B-B14F-4D97-AF65-F5344CB8AC3E}">
        <p14:creationId xmlns:p14="http://schemas.microsoft.com/office/powerpoint/2010/main" val="5366775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Forms – Input types</a:t>
            </a:r>
            <a:endParaRPr lang="en-US" dirty="0"/>
          </a:p>
        </p:txBody>
      </p:sp>
      <p:graphicFrame>
        <p:nvGraphicFramePr>
          <p:cNvPr id="13" name="Tabel 12"/>
          <p:cNvGraphicFramePr>
            <a:graphicFrameLocks noGrp="1"/>
          </p:cNvGraphicFramePr>
          <p:nvPr>
            <p:extLst>
              <p:ext uri="{D42A27DB-BD31-4B8C-83A1-F6EECF244321}">
                <p14:modId xmlns:p14="http://schemas.microsoft.com/office/powerpoint/2010/main" val="1299570322"/>
              </p:ext>
            </p:extLst>
          </p:nvPr>
        </p:nvGraphicFramePr>
        <p:xfrm>
          <a:off x="228600" y="1326816"/>
          <a:ext cx="8686800" cy="5226408"/>
        </p:xfrm>
        <a:graphic>
          <a:graphicData uri="http://schemas.openxmlformats.org/drawingml/2006/table">
            <a:tbl>
              <a:tblPr firstRow="1" firstCol="1">
                <a:tableStyleId>{3C2FFA5D-87B4-456A-9821-1D502468CF0F}</a:tableStyleId>
              </a:tblPr>
              <a:tblGrid>
                <a:gridCol w="1295400"/>
                <a:gridCol w="5594131"/>
                <a:gridCol w="1797269"/>
              </a:tblGrid>
              <a:tr h="189827">
                <a:tc>
                  <a:txBody>
                    <a:bodyPr/>
                    <a:lstStyle/>
                    <a:p>
                      <a:r>
                        <a:rPr lang="en-US" sz="1100" dirty="0"/>
                        <a:t>Keyword </a:t>
                      </a:r>
                    </a:p>
                  </a:txBody>
                  <a:tcPr marL="22186" marR="22186" marT="11093" marB="11093" anchor="ctr"/>
                </a:tc>
                <a:tc>
                  <a:txBody>
                    <a:bodyPr/>
                    <a:lstStyle/>
                    <a:p>
                      <a:r>
                        <a:rPr lang="en-US" sz="1100"/>
                        <a:t>Data type </a:t>
                      </a:r>
                    </a:p>
                  </a:txBody>
                  <a:tcPr marL="22186" marR="22186" marT="11093" marB="11093" anchor="ctr"/>
                </a:tc>
                <a:tc>
                  <a:txBody>
                    <a:bodyPr/>
                    <a:lstStyle/>
                    <a:p>
                      <a:r>
                        <a:rPr lang="en-US" sz="1100"/>
                        <a:t>Control type </a:t>
                      </a:r>
                    </a:p>
                  </a:txBody>
                  <a:tcPr marL="22186" marR="22186" marT="11093" marB="11093" anchor="ctr"/>
                </a:tc>
              </a:tr>
              <a:tr h="189827">
                <a:tc>
                  <a:txBody>
                    <a:bodyPr/>
                    <a:lstStyle/>
                    <a:p>
                      <a:r>
                        <a:rPr lang="en-US" sz="1100" dirty="0"/>
                        <a:t>hidden </a:t>
                      </a:r>
                    </a:p>
                  </a:txBody>
                  <a:tcPr marL="22186" marR="22186" marT="11093" marB="11093" anchor="ctr"/>
                </a:tc>
                <a:tc>
                  <a:txBody>
                    <a:bodyPr/>
                    <a:lstStyle/>
                    <a:p>
                      <a:r>
                        <a:rPr lang="en-US" sz="1100"/>
                        <a:t>An arbitrary string </a:t>
                      </a:r>
                    </a:p>
                  </a:txBody>
                  <a:tcPr marL="22186" marR="22186" marT="11093" marB="11093" anchor="ctr"/>
                </a:tc>
                <a:tc>
                  <a:txBody>
                    <a:bodyPr/>
                    <a:lstStyle/>
                    <a:p>
                      <a:r>
                        <a:rPr lang="en-US" sz="1100"/>
                        <a:t>n/a </a:t>
                      </a:r>
                    </a:p>
                  </a:txBody>
                  <a:tcPr marL="22186" marR="22186" marT="11093" marB="11093" anchor="ctr"/>
                </a:tc>
              </a:tr>
              <a:tr h="189827">
                <a:tc>
                  <a:txBody>
                    <a:bodyPr/>
                    <a:lstStyle/>
                    <a:p>
                      <a:r>
                        <a:rPr lang="en-US" sz="1100" dirty="0"/>
                        <a:t>text </a:t>
                      </a:r>
                    </a:p>
                  </a:txBody>
                  <a:tcPr marL="22186" marR="22186" marT="11093" marB="11093" anchor="ctr"/>
                </a:tc>
                <a:tc>
                  <a:txBody>
                    <a:bodyPr/>
                    <a:lstStyle/>
                    <a:p>
                      <a:r>
                        <a:rPr lang="en-US" sz="1100"/>
                        <a:t>Text with no line breaks </a:t>
                      </a:r>
                    </a:p>
                  </a:txBody>
                  <a:tcPr marL="22186" marR="22186" marT="11093" marB="11093" anchor="ctr"/>
                </a:tc>
                <a:tc>
                  <a:txBody>
                    <a:bodyPr/>
                    <a:lstStyle/>
                    <a:p>
                      <a:r>
                        <a:rPr lang="en-US" sz="1100"/>
                        <a:t>Text field </a:t>
                      </a:r>
                    </a:p>
                  </a:txBody>
                  <a:tcPr marL="22186" marR="22186" marT="11093" marB="11093" anchor="ctr"/>
                </a:tc>
              </a:tr>
              <a:tr h="189827">
                <a:tc>
                  <a:txBody>
                    <a:bodyPr/>
                    <a:lstStyle/>
                    <a:p>
                      <a:r>
                        <a:rPr lang="en-US" sz="1100" dirty="0"/>
                        <a:t>search </a:t>
                      </a:r>
                    </a:p>
                  </a:txBody>
                  <a:tcPr marL="22186" marR="22186" marT="11093" marB="11093" anchor="ctr"/>
                </a:tc>
                <a:tc>
                  <a:txBody>
                    <a:bodyPr/>
                    <a:lstStyle/>
                    <a:p>
                      <a:r>
                        <a:rPr lang="en-US" sz="1100"/>
                        <a:t>Text with no line breaks </a:t>
                      </a:r>
                    </a:p>
                  </a:txBody>
                  <a:tcPr marL="22186" marR="22186" marT="11093" marB="11093" anchor="ctr"/>
                </a:tc>
                <a:tc>
                  <a:txBody>
                    <a:bodyPr/>
                    <a:lstStyle/>
                    <a:p>
                      <a:r>
                        <a:rPr lang="en-US" sz="1100"/>
                        <a:t>Search field </a:t>
                      </a:r>
                    </a:p>
                  </a:txBody>
                  <a:tcPr marL="22186" marR="22186" marT="11093" marB="11093" anchor="ctr"/>
                </a:tc>
              </a:tr>
              <a:tr h="189827">
                <a:tc>
                  <a:txBody>
                    <a:bodyPr/>
                    <a:lstStyle/>
                    <a:p>
                      <a:r>
                        <a:rPr lang="en-US" sz="1100" dirty="0" err="1"/>
                        <a:t>tel</a:t>
                      </a:r>
                      <a:r>
                        <a:rPr lang="en-US" sz="1100" dirty="0"/>
                        <a:t> </a:t>
                      </a:r>
                    </a:p>
                  </a:txBody>
                  <a:tcPr marL="22186" marR="22186" marT="11093" marB="11093" anchor="ctr"/>
                </a:tc>
                <a:tc>
                  <a:txBody>
                    <a:bodyPr/>
                    <a:lstStyle/>
                    <a:p>
                      <a:r>
                        <a:rPr lang="en-US" sz="1100" dirty="0"/>
                        <a:t>Text with no line breaks </a:t>
                      </a:r>
                    </a:p>
                  </a:txBody>
                  <a:tcPr marL="22186" marR="22186" marT="11093" marB="11093" anchor="ctr"/>
                </a:tc>
                <a:tc>
                  <a:txBody>
                    <a:bodyPr/>
                    <a:lstStyle/>
                    <a:p>
                      <a:r>
                        <a:rPr lang="en-US" sz="1100"/>
                        <a:t>A text field </a:t>
                      </a:r>
                    </a:p>
                  </a:txBody>
                  <a:tcPr marL="22186" marR="22186" marT="11093" marB="11093" anchor="ctr"/>
                </a:tc>
              </a:tr>
              <a:tr h="189827">
                <a:tc>
                  <a:txBody>
                    <a:bodyPr/>
                    <a:lstStyle/>
                    <a:p>
                      <a:r>
                        <a:rPr lang="en-US" sz="1100" dirty="0" err="1"/>
                        <a:t>url</a:t>
                      </a:r>
                      <a:r>
                        <a:rPr lang="en-US" sz="1100" dirty="0"/>
                        <a:t> </a:t>
                      </a:r>
                    </a:p>
                  </a:txBody>
                  <a:tcPr marL="22186" marR="22186" marT="11093" marB="11093" anchor="ctr"/>
                </a:tc>
                <a:tc>
                  <a:txBody>
                    <a:bodyPr/>
                    <a:lstStyle/>
                    <a:p>
                      <a:r>
                        <a:rPr lang="en-US" sz="1100"/>
                        <a:t>An absolute IRI </a:t>
                      </a:r>
                    </a:p>
                  </a:txBody>
                  <a:tcPr marL="22186" marR="22186" marT="11093" marB="11093" anchor="ctr"/>
                </a:tc>
                <a:tc>
                  <a:txBody>
                    <a:bodyPr/>
                    <a:lstStyle/>
                    <a:p>
                      <a:r>
                        <a:rPr lang="en-US" sz="1100"/>
                        <a:t>A text field </a:t>
                      </a:r>
                    </a:p>
                  </a:txBody>
                  <a:tcPr marL="22186" marR="22186" marT="11093" marB="11093" anchor="ctr"/>
                </a:tc>
              </a:tr>
              <a:tr h="189827">
                <a:tc>
                  <a:txBody>
                    <a:bodyPr/>
                    <a:lstStyle/>
                    <a:p>
                      <a:r>
                        <a:rPr lang="en-US" sz="1100" dirty="0"/>
                        <a:t>email </a:t>
                      </a:r>
                    </a:p>
                  </a:txBody>
                  <a:tcPr marL="22186" marR="22186" marT="11093" marB="11093" anchor="ctr"/>
                </a:tc>
                <a:tc>
                  <a:txBody>
                    <a:bodyPr/>
                    <a:lstStyle/>
                    <a:p>
                      <a:r>
                        <a:rPr lang="en-US" sz="1100"/>
                        <a:t>An e-mail address or list of e-mail addresses </a:t>
                      </a:r>
                    </a:p>
                  </a:txBody>
                  <a:tcPr marL="22186" marR="22186" marT="11093" marB="11093" anchor="ctr"/>
                </a:tc>
                <a:tc>
                  <a:txBody>
                    <a:bodyPr/>
                    <a:lstStyle/>
                    <a:p>
                      <a:r>
                        <a:rPr lang="en-US" sz="1100"/>
                        <a:t>A text field </a:t>
                      </a:r>
                    </a:p>
                  </a:txBody>
                  <a:tcPr marL="22186" marR="22186" marT="11093" marB="11093" anchor="ctr"/>
                </a:tc>
              </a:tr>
              <a:tr h="357467">
                <a:tc>
                  <a:txBody>
                    <a:bodyPr/>
                    <a:lstStyle/>
                    <a:p>
                      <a:r>
                        <a:rPr lang="en-US" sz="1100" dirty="0"/>
                        <a:t>password </a:t>
                      </a:r>
                    </a:p>
                  </a:txBody>
                  <a:tcPr marL="22186" marR="22186" marT="11093" marB="11093" anchor="ctr"/>
                </a:tc>
                <a:tc>
                  <a:txBody>
                    <a:bodyPr/>
                    <a:lstStyle/>
                    <a:p>
                      <a:r>
                        <a:rPr lang="en-US" sz="1100"/>
                        <a:t>Text with no line breaks (sensitive information) </a:t>
                      </a:r>
                    </a:p>
                  </a:txBody>
                  <a:tcPr marL="22186" marR="22186" marT="11093" marB="11093" anchor="ctr"/>
                </a:tc>
                <a:tc>
                  <a:txBody>
                    <a:bodyPr/>
                    <a:lstStyle/>
                    <a:p>
                      <a:r>
                        <a:rPr lang="en-US" sz="1100"/>
                        <a:t>Text field that obscures data entry </a:t>
                      </a:r>
                    </a:p>
                  </a:txBody>
                  <a:tcPr marL="22186" marR="22186" marT="11093" marB="11093" anchor="ctr"/>
                </a:tc>
              </a:tr>
              <a:tr h="357467">
                <a:tc>
                  <a:txBody>
                    <a:bodyPr/>
                    <a:lstStyle/>
                    <a:p>
                      <a:r>
                        <a:rPr lang="en-US" sz="1100" dirty="0" err="1"/>
                        <a:t>datetime</a:t>
                      </a:r>
                      <a:r>
                        <a:rPr lang="en-US" sz="1100" dirty="0"/>
                        <a:t> </a:t>
                      </a:r>
                    </a:p>
                  </a:txBody>
                  <a:tcPr marL="22186" marR="22186" marT="11093" marB="11093" anchor="ctr"/>
                </a:tc>
                <a:tc>
                  <a:txBody>
                    <a:bodyPr/>
                    <a:lstStyle/>
                    <a:p>
                      <a:r>
                        <a:rPr lang="en-US" sz="1100"/>
                        <a:t>A date and time (year, month, day, hour, minute, second, fraction of a second) with the time zone set to UTC </a:t>
                      </a:r>
                    </a:p>
                  </a:txBody>
                  <a:tcPr marL="22186" marR="22186" marT="11093" marB="11093" anchor="ctr"/>
                </a:tc>
                <a:tc>
                  <a:txBody>
                    <a:bodyPr/>
                    <a:lstStyle/>
                    <a:p>
                      <a:r>
                        <a:rPr lang="en-US" sz="1100"/>
                        <a:t>A date and time control </a:t>
                      </a:r>
                    </a:p>
                  </a:txBody>
                  <a:tcPr marL="22186" marR="22186" marT="11093" marB="11093" anchor="ctr"/>
                </a:tc>
              </a:tr>
              <a:tr h="189827">
                <a:tc>
                  <a:txBody>
                    <a:bodyPr/>
                    <a:lstStyle/>
                    <a:p>
                      <a:r>
                        <a:rPr lang="en-US" sz="1100" dirty="0"/>
                        <a:t>date </a:t>
                      </a:r>
                    </a:p>
                  </a:txBody>
                  <a:tcPr marL="22186" marR="22186" marT="11093" marB="11093" anchor="ctr"/>
                </a:tc>
                <a:tc>
                  <a:txBody>
                    <a:bodyPr/>
                    <a:lstStyle/>
                    <a:p>
                      <a:r>
                        <a:rPr lang="en-US" sz="1100"/>
                        <a:t>A date (year, month, day) with no time zone </a:t>
                      </a:r>
                    </a:p>
                  </a:txBody>
                  <a:tcPr marL="22186" marR="22186" marT="11093" marB="11093" anchor="ctr"/>
                </a:tc>
                <a:tc>
                  <a:txBody>
                    <a:bodyPr/>
                    <a:lstStyle/>
                    <a:p>
                      <a:r>
                        <a:rPr lang="en-US" sz="1100"/>
                        <a:t>A date control </a:t>
                      </a:r>
                    </a:p>
                  </a:txBody>
                  <a:tcPr marL="22186" marR="22186" marT="11093" marB="11093" anchor="ctr"/>
                </a:tc>
              </a:tr>
              <a:tr h="189827">
                <a:tc>
                  <a:txBody>
                    <a:bodyPr/>
                    <a:lstStyle/>
                    <a:p>
                      <a:r>
                        <a:rPr lang="en-US" sz="1100" dirty="0"/>
                        <a:t>month </a:t>
                      </a:r>
                    </a:p>
                  </a:txBody>
                  <a:tcPr marL="22186" marR="22186" marT="11093" marB="11093" anchor="ctr"/>
                </a:tc>
                <a:tc>
                  <a:txBody>
                    <a:bodyPr/>
                    <a:lstStyle/>
                    <a:p>
                      <a:r>
                        <a:rPr lang="en-US" sz="1100"/>
                        <a:t>A date consisting of a year and a month with no time zone </a:t>
                      </a:r>
                    </a:p>
                  </a:txBody>
                  <a:tcPr marL="22186" marR="22186" marT="11093" marB="11093" anchor="ctr"/>
                </a:tc>
                <a:tc>
                  <a:txBody>
                    <a:bodyPr/>
                    <a:lstStyle/>
                    <a:p>
                      <a:r>
                        <a:rPr lang="en-US" sz="1100"/>
                        <a:t>A month control </a:t>
                      </a:r>
                    </a:p>
                  </a:txBody>
                  <a:tcPr marL="22186" marR="22186" marT="11093" marB="11093" anchor="ctr"/>
                </a:tc>
              </a:tr>
              <a:tr h="189827">
                <a:tc>
                  <a:txBody>
                    <a:bodyPr/>
                    <a:lstStyle/>
                    <a:p>
                      <a:r>
                        <a:rPr lang="en-US" sz="1100" dirty="0"/>
                        <a:t>week </a:t>
                      </a:r>
                    </a:p>
                  </a:txBody>
                  <a:tcPr marL="22186" marR="22186" marT="11093" marB="11093" anchor="ctr"/>
                </a:tc>
                <a:tc>
                  <a:txBody>
                    <a:bodyPr/>
                    <a:lstStyle/>
                    <a:p>
                      <a:r>
                        <a:rPr lang="en-US" sz="1100"/>
                        <a:t>A date consisting of a week-year number and a week number with no time zone </a:t>
                      </a:r>
                    </a:p>
                  </a:txBody>
                  <a:tcPr marL="22186" marR="22186" marT="11093" marB="11093" anchor="ctr"/>
                </a:tc>
                <a:tc>
                  <a:txBody>
                    <a:bodyPr/>
                    <a:lstStyle/>
                    <a:p>
                      <a:r>
                        <a:rPr lang="en-US" sz="1100"/>
                        <a:t>A week control </a:t>
                      </a:r>
                    </a:p>
                  </a:txBody>
                  <a:tcPr marL="22186" marR="22186" marT="11093" marB="11093" anchor="ctr"/>
                </a:tc>
              </a:tr>
              <a:tr h="189827">
                <a:tc>
                  <a:txBody>
                    <a:bodyPr/>
                    <a:lstStyle/>
                    <a:p>
                      <a:r>
                        <a:rPr lang="en-US" sz="1100" dirty="0"/>
                        <a:t>time </a:t>
                      </a:r>
                    </a:p>
                  </a:txBody>
                  <a:tcPr marL="22186" marR="22186" marT="11093" marB="11093" anchor="ctr"/>
                </a:tc>
                <a:tc>
                  <a:txBody>
                    <a:bodyPr/>
                    <a:lstStyle/>
                    <a:p>
                      <a:r>
                        <a:rPr lang="en-US" sz="1100"/>
                        <a:t>A time (hour, minute, seconds, fractional seconds) with no time zone </a:t>
                      </a:r>
                    </a:p>
                  </a:txBody>
                  <a:tcPr marL="22186" marR="22186" marT="11093" marB="11093" anchor="ctr"/>
                </a:tc>
                <a:tc>
                  <a:txBody>
                    <a:bodyPr/>
                    <a:lstStyle/>
                    <a:p>
                      <a:r>
                        <a:rPr lang="en-US" sz="1100"/>
                        <a:t>A time control </a:t>
                      </a:r>
                    </a:p>
                  </a:txBody>
                  <a:tcPr marL="22186" marR="22186" marT="11093" marB="11093" anchor="ctr"/>
                </a:tc>
              </a:tr>
              <a:tr h="189827">
                <a:tc>
                  <a:txBody>
                    <a:bodyPr/>
                    <a:lstStyle/>
                    <a:p>
                      <a:r>
                        <a:rPr lang="en-US" sz="1100" dirty="0" err="1"/>
                        <a:t>datetime</a:t>
                      </a:r>
                      <a:r>
                        <a:rPr lang="en-US" sz="1100" dirty="0"/>
                        <a:t>-local </a:t>
                      </a:r>
                    </a:p>
                  </a:txBody>
                  <a:tcPr marL="22186" marR="22186" marT="11093" marB="11093" anchor="ctr"/>
                </a:tc>
                <a:tc>
                  <a:txBody>
                    <a:bodyPr/>
                    <a:lstStyle/>
                    <a:p>
                      <a:r>
                        <a:rPr lang="en-US" sz="1100"/>
                        <a:t>A date and time (year, month, day, hour, minute, second, fraction of a second) with no time zone </a:t>
                      </a:r>
                    </a:p>
                  </a:txBody>
                  <a:tcPr marL="22186" marR="22186" marT="11093" marB="11093" anchor="ctr"/>
                </a:tc>
                <a:tc>
                  <a:txBody>
                    <a:bodyPr/>
                    <a:lstStyle/>
                    <a:p>
                      <a:r>
                        <a:rPr lang="en-US" sz="1100" dirty="0"/>
                        <a:t>A date and time control </a:t>
                      </a:r>
                    </a:p>
                  </a:txBody>
                  <a:tcPr marL="22186" marR="22186" marT="11093" marB="11093" anchor="ctr"/>
                </a:tc>
              </a:tr>
              <a:tr h="189827">
                <a:tc>
                  <a:txBody>
                    <a:bodyPr/>
                    <a:lstStyle/>
                    <a:p>
                      <a:r>
                        <a:rPr lang="en-US" sz="1100" dirty="0"/>
                        <a:t>number </a:t>
                      </a:r>
                    </a:p>
                  </a:txBody>
                  <a:tcPr marL="22186" marR="22186" marT="11093" marB="11093" anchor="ctr"/>
                </a:tc>
                <a:tc>
                  <a:txBody>
                    <a:bodyPr/>
                    <a:lstStyle/>
                    <a:p>
                      <a:r>
                        <a:rPr lang="en-US" sz="1100"/>
                        <a:t>A numerical value </a:t>
                      </a:r>
                    </a:p>
                  </a:txBody>
                  <a:tcPr marL="22186" marR="22186" marT="11093" marB="11093" anchor="ctr"/>
                </a:tc>
                <a:tc>
                  <a:txBody>
                    <a:bodyPr/>
                    <a:lstStyle/>
                    <a:p>
                      <a:r>
                        <a:rPr lang="en-US" sz="1100"/>
                        <a:t>A text field or spinner control </a:t>
                      </a:r>
                    </a:p>
                  </a:txBody>
                  <a:tcPr marL="22186" marR="22186" marT="11093" marB="11093" anchor="ctr"/>
                </a:tc>
              </a:tr>
              <a:tr h="189827">
                <a:tc>
                  <a:txBody>
                    <a:bodyPr/>
                    <a:lstStyle/>
                    <a:p>
                      <a:r>
                        <a:rPr lang="en-US" sz="1100" dirty="0"/>
                        <a:t>range </a:t>
                      </a:r>
                    </a:p>
                  </a:txBody>
                  <a:tcPr marL="22186" marR="22186" marT="11093" marB="11093" anchor="ctr"/>
                </a:tc>
                <a:tc>
                  <a:txBody>
                    <a:bodyPr/>
                    <a:lstStyle/>
                    <a:p>
                      <a:r>
                        <a:rPr lang="en-US" sz="1100"/>
                        <a:t>A numerical value, with the extra semantic that the exact value is not important </a:t>
                      </a:r>
                    </a:p>
                  </a:txBody>
                  <a:tcPr marL="22186" marR="22186" marT="11093" marB="11093" anchor="ctr"/>
                </a:tc>
                <a:tc>
                  <a:txBody>
                    <a:bodyPr/>
                    <a:lstStyle/>
                    <a:p>
                      <a:r>
                        <a:rPr lang="en-US" sz="1100"/>
                        <a:t>A slider control or similar </a:t>
                      </a:r>
                    </a:p>
                  </a:txBody>
                  <a:tcPr marL="22186" marR="22186" marT="11093" marB="11093" anchor="ctr"/>
                </a:tc>
              </a:tr>
              <a:tr h="189827">
                <a:tc>
                  <a:txBody>
                    <a:bodyPr/>
                    <a:lstStyle/>
                    <a:p>
                      <a:r>
                        <a:rPr lang="en-US" sz="1100"/>
                        <a:t>color </a:t>
                      </a:r>
                    </a:p>
                  </a:txBody>
                  <a:tcPr marL="22186" marR="22186" marT="11093" marB="11093" anchor="ctr"/>
                </a:tc>
                <a:tc>
                  <a:txBody>
                    <a:bodyPr/>
                    <a:lstStyle/>
                    <a:p>
                      <a:r>
                        <a:rPr lang="en-US" sz="1100"/>
                        <a:t>An sRGB color with 8-bit red, green, and blue components </a:t>
                      </a:r>
                    </a:p>
                  </a:txBody>
                  <a:tcPr marL="22186" marR="22186" marT="11093" marB="11093" anchor="ctr"/>
                </a:tc>
                <a:tc>
                  <a:txBody>
                    <a:bodyPr/>
                    <a:lstStyle/>
                    <a:p>
                      <a:r>
                        <a:rPr lang="en-US" sz="1100"/>
                        <a:t>A color well </a:t>
                      </a:r>
                    </a:p>
                  </a:txBody>
                  <a:tcPr marL="22186" marR="22186" marT="11093" marB="11093" anchor="ctr"/>
                </a:tc>
              </a:tr>
              <a:tr h="189827">
                <a:tc>
                  <a:txBody>
                    <a:bodyPr/>
                    <a:lstStyle/>
                    <a:p>
                      <a:r>
                        <a:rPr lang="en-US" sz="1100"/>
                        <a:t>checkbox </a:t>
                      </a:r>
                    </a:p>
                  </a:txBody>
                  <a:tcPr marL="22186" marR="22186" marT="11093" marB="11093" anchor="ctr"/>
                </a:tc>
                <a:tc>
                  <a:txBody>
                    <a:bodyPr/>
                    <a:lstStyle/>
                    <a:p>
                      <a:r>
                        <a:rPr lang="en-US" sz="1100"/>
                        <a:t>A set of zero or more values from a predefined list </a:t>
                      </a:r>
                    </a:p>
                  </a:txBody>
                  <a:tcPr marL="22186" marR="22186" marT="11093" marB="11093" anchor="ctr"/>
                </a:tc>
                <a:tc>
                  <a:txBody>
                    <a:bodyPr/>
                    <a:lstStyle/>
                    <a:p>
                      <a:r>
                        <a:rPr lang="en-US" sz="1100"/>
                        <a:t>A checkbox </a:t>
                      </a:r>
                    </a:p>
                  </a:txBody>
                  <a:tcPr marL="22186" marR="22186" marT="11093" marB="11093" anchor="ctr"/>
                </a:tc>
              </a:tr>
              <a:tr h="189827">
                <a:tc>
                  <a:txBody>
                    <a:bodyPr/>
                    <a:lstStyle/>
                    <a:p>
                      <a:r>
                        <a:rPr lang="en-US" sz="1100"/>
                        <a:t>radio </a:t>
                      </a:r>
                    </a:p>
                  </a:txBody>
                  <a:tcPr marL="22186" marR="22186" marT="11093" marB="11093" anchor="ctr"/>
                </a:tc>
                <a:tc>
                  <a:txBody>
                    <a:bodyPr/>
                    <a:lstStyle/>
                    <a:p>
                      <a:r>
                        <a:rPr lang="en-US" sz="1100"/>
                        <a:t>An enumerated value </a:t>
                      </a:r>
                    </a:p>
                  </a:txBody>
                  <a:tcPr marL="22186" marR="22186" marT="11093" marB="11093" anchor="ctr"/>
                </a:tc>
                <a:tc>
                  <a:txBody>
                    <a:bodyPr/>
                    <a:lstStyle/>
                    <a:p>
                      <a:r>
                        <a:rPr lang="en-US" sz="1100"/>
                        <a:t>A radio button </a:t>
                      </a:r>
                    </a:p>
                  </a:txBody>
                  <a:tcPr marL="22186" marR="22186" marT="11093" marB="11093" anchor="ctr"/>
                </a:tc>
              </a:tr>
              <a:tr h="189827">
                <a:tc>
                  <a:txBody>
                    <a:bodyPr/>
                    <a:lstStyle/>
                    <a:p>
                      <a:r>
                        <a:rPr lang="en-US" sz="1100"/>
                        <a:t>file </a:t>
                      </a:r>
                    </a:p>
                  </a:txBody>
                  <a:tcPr marL="22186" marR="22186" marT="11093" marB="11093" anchor="ctr"/>
                </a:tc>
                <a:tc>
                  <a:txBody>
                    <a:bodyPr/>
                    <a:lstStyle/>
                    <a:p>
                      <a:r>
                        <a:rPr lang="en-US" sz="1100" dirty="0"/>
                        <a:t>Zero or more files each with a MIME type and optionally a file name </a:t>
                      </a:r>
                    </a:p>
                  </a:txBody>
                  <a:tcPr marL="22186" marR="22186" marT="11093" marB="11093" anchor="ctr"/>
                </a:tc>
                <a:tc>
                  <a:txBody>
                    <a:bodyPr/>
                    <a:lstStyle/>
                    <a:p>
                      <a:r>
                        <a:rPr lang="en-US" sz="1100"/>
                        <a:t>A label and a button </a:t>
                      </a:r>
                    </a:p>
                  </a:txBody>
                  <a:tcPr marL="22186" marR="22186" marT="11093" marB="11093" anchor="ctr"/>
                </a:tc>
              </a:tr>
              <a:tr h="357467">
                <a:tc>
                  <a:txBody>
                    <a:bodyPr/>
                    <a:lstStyle/>
                    <a:p>
                      <a:r>
                        <a:rPr lang="en-US" sz="1100"/>
                        <a:t>submit </a:t>
                      </a:r>
                    </a:p>
                  </a:txBody>
                  <a:tcPr marL="22186" marR="22186" marT="11093" marB="11093" anchor="ctr"/>
                </a:tc>
                <a:tc>
                  <a:txBody>
                    <a:bodyPr/>
                    <a:lstStyle/>
                    <a:p>
                      <a:r>
                        <a:rPr lang="en-US" sz="1100"/>
                        <a:t>An enumerated value, with the extra semantic that it must be the last value selected and initiates form submission </a:t>
                      </a:r>
                    </a:p>
                  </a:txBody>
                  <a:tcPr marL="22186" marR="22186" marT="11093" marB="11093" anchor="ctr"/>
                </a:tc>
                <a:tc>
                  <a:txBody>
                    <a:bodyPr/>
                    <a:lstStyle/>
                    <a:p>
                      <a:r>
                        <a:rPr lang="en-US" sz="1100"/>
                        <a:t>A button </a:t>
                      </a:r>
                    </a:p>
                  </a:txBody>
                  <a:tcPr marL="22186" marR="22186" marT="11093" marB="11093" anchor="ctr"/>
                </a:tc>
              </a:tr>
              <a:tr h="357467">
                <a:tc>
                  <a:txBody>
                    <a:bodyPr/>
                    <a:lstStyle/>
                    <a:p>
                      <a:r>
                        <a:rPr lang="en-US" sz="1100"/>
                        <a:t>image </a:t>
                      </a:r>
                    </a:p>
                  </a:txBody>
                  <a:tcPr marL="22186" marR="22186" marT="11093" marB="11093" anchor="ctr"/>
                </a:tc>
                <a:tc>
                  <a:txBody>
                    <a:bodyPr/>
                    <a:lstStyle/>
                    <a:p>
                      <a:r>
                        <a:rPr lang="en-US" sz="1100"/>
                        <a:t>A coordinate, relative to a particular image's size, with the extra semantic that it must be the last value selected and initiates form submission </a:t>
                      </a:r>
                    </a:p>
                  </a:txBody>
                  <a:tcPr marL="22186" marR="22186" marT="11093" marB="11093" anchor="ctr"/>
                </a:tc>
                <a:tc>
                  <a:txBody>
                    <a:bodyPr/>
                    <a:lstStyle/>
                    <a:p>
                      <a:r>
                        <a:rPr lang="en-US" sz="1100"/>
                        <a:t>Either a clickable image, or a button </a:t>
                      </a:r>
                    </a:p>
                  </a:txBody>
                  <a:tcPr marL="22186" marR="22186" marT="11093" marB="11093" anchor="ctr"/>
                </a:tc>
              </a:tr>
              <a:tr h="189827">
                <a:tc>
                  <a:txBody>
                    <a:bodyPr/>
                    <a:lstStyle/>
                    <a:p>
                      <a:r>
                        <a:rPr lang="en-US" sz="1100"/>
                        <a:t>reset </a:t>
                      </a:r>
                    </a:p>
                  </a:txBody>
                  <a:tcPr marL="22186" marR="22186" marT="11093" marB="11093" anchor="ctr"/>
                </a:tc>
                <a:tc>
                  <a:txBody>
                    <a:bodyPr/>
                    <a:lstStyle/>
                    <a:p>
                      <a:r>
                        <a:rPr lang="en-US" sz="1100"/>
                        <a:t>n/a </a:t>
                      </a:r>
                    </a:p>
                  </a:txBody>
                  <a:tcPr marL="22186" marR="22186" marT="11093" marB="11093" anchor="ctr"/>
                </a:tc>
                <a:tc>
                  <a:txBody>
                    <a:bodyPr/>
                    <a:lstStyle/>
                    <a:p>
                      <a:r>
                        <a:rPr lang="en-US" sz="1100"/>
                        <a:t>A button </a:t>
                      </a:r>
                    </a:p>
                  </a:txBody>
                  <a:tcPr marL="22186" marR="22186" marT="11093" marB="11093" anchor="ctr"/>
                </a:tc>
              </a:tr>
              <a:tr h="189827">
                <a:tc>
                  <a:txBody>
                    <a:bodyPr/>
                    <a:lstStyle/>
                    <a:p>
                      <a:r>
                        <a:rPr lang="en-US" sz="1100"/>
                        <a:t>button </a:t>
                      </a:r>
                    </a:p>
                  </a:txBody>
                  <a:tcPr marL="22186" marR="22186" marT="11093" marB="11093" anchor="ctr"/>
                </a:tc>
                <a:tc>
                  <a:txBody>
                    <a:bodyPr/>
                    <a:lstStyle/>
                    <a:p>
                      <a:r>
                        <a:rPr lang="en-US" sz="1100"/>
                        <a:t>n/a </a:t>
                      </a:r>
                    </a:p>
                  </a:txBody>
                  <a:tcPr marL="22186" marR="22186" marT="11093" marB="11093" anchor="ctr"/>
                </a:tc>
                <a:tc>
                  <a:txBody>
                    <a:bodyPr/>
                    <a:lstStyle/>
                    <a:p>
                      <a:r>
                        <a:rPr lang="en-US" sz="1100" dirty="0"/>
                        <a:t>A button </a:t>
                      </a:r>
                    </a:p>
                  </a:txBody>
                  <a:tcPr marL="22186" marR="22186" marT="11093" marB="11093" anchor="ctr"/>
                </a:tc>
              </a:tr>
            </a:tbl>
          </a:graphicData>
        </a:graphic>
      </p:graphicFrame>
    </p:spTree>
    <p:extLst>
      <p:ext uri="{BB962C8B-B14F-4D97-AF65-F5344CB8AC3E}">
        <p14:creationId xmlns:p14="http://schemas.microsoft.com/office/powerpoint/2010/main" val="29607673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Form validation</a:t>
            </a:r>
            <a:endParaRPr lang="en-US" dirty="0"/>
          </a:p>
        </p:txBody>
      </p:sp>
      <p:sp>
        <p:nvSpPr>
          <p:cNvPr id="3" name="Pladsholder til indhold 2"/>
          <p:cNvSpPr>
            <a:spLocks noGrp="1"/>
          </p:cNvSpPr>
          <p:nvPr>
            <p:ph idx="1"/>
          </p:nvPr>
        </p:nvSpPr>
        <p:spPr>
          <a:xfrm>
            <a:off x="457200" y="1600201"/>
            <a:ext cx="3352800" cy="4525963"/>
          </a:xfrm>
        </p:spPr>
        <p:txBody>
          <a:bodyPr>
            <a:normAutofit lnSpcReduction="10000"/>
          </a:bodyPr>
          <a:lstStyle/>
          <a:p>
            <a:r>
              <a:rPr lang="en-US" dirty="0" smtClean="0"/>
              <a:t>Depend on the type</a:t>
            </a:r>
          </a:p>
          <a:p>
            <a:r>
              <a:rPr lang="en-US" dirty="0" smtClean="0"/>
              <a:t>Validating on a predefined pattern or value</a:t>
            </a:r>
          </a:p>
          <a:p>
            <a:pPr lvl="1"/>
            <a:r>
              <a:rPr lang="en-US" dirty="0" smtClean="0"/>
              <a:t>The pattern can be controlled by the attribute pattern</a:t>
            </a:r>
          </a:p>
          <a:p>
            <a:pPr lvl="1"/>
            <a:r>
              <a:rPr lang="en-US" dirty="0" smtClean="0"/>
              <a:t>Other attributes:</a:t>
            </a:r>
          </a:p>
          <a:p>
            <a:pPr lvl="2"/>
            <a:r>
              <a:rPr lang="en-US" dirty="0" smtClean="0"/>
              <a:t>min, max, </a:t>
            </a:r>
            <a:r>
              <a:rPr lang="en-US" dirty="0" err="1" smtClean="0"/>
              <a:t>maxlength</a:t>
            </a:r>
            <a:endParaRPr lang="en-US" dirty="0"/>
          </a:p>
        </p:txBody>
      </p:sp>
      <p:sp>
        <p:nvSpPr>
          <p:cNvPr id="5" name="Tekstboks 4"/>
          <p:cNvSpPr txBox="1"/>
          <p:nvPr/>
        </p:nvSpPr>
        <p:spPr>
          <a:xfrm>
            <a:off x="3810000" y="1718707"/>
            <a:ext cx="5241984" cy="341632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defTabSz="265113"/>
            <a:r>
              <a:rPr lang="en-US" sz="1200" dirty="0"/>
              <a:t>&lt;form method="post" action="</a:t>
            </a:r>
            <a:r>
              <a:rPr lang="en-US" sz="1200" dirty="0" err="1"/>
              <a:t>formdemo.php</a:t>
            </a:r>
            <a:r>
              <a:rPr lang="en-US" sz="1200" dirty="0"/>
              <a:t>"&gt; </a:t>
            </a:r>
          </a:p>
          <a:p>
            <a:pPr defTabSz="265113"/>
            <a:r>
              <a:rPr lang="en-US" sz="1200" dirty="0"/>
              <a:t>	&lt;label for="name"&gt;Name:&lt;/label&gt; </a:t>
            </a:r>
          </a:p>
          <a:p>
            <a:pPr defTabSz="265113"/>
            <a:r>
              <a:rPr lang="en-US" sz="1200" dirty="0"/>
              <a:t>	&lt;input type="text" placeholder="Name" required="" name="name"&gt;</a:t>
            </a:r>
          </a:p>
          <a:p>
            <a:pPr defTabSz="265113"/>
            <a:r>
              <a:rPr lang="en-US" sz="1200" dirty="0"/>
              <a:t>	&lt;label for="email"&gt;Email:&lt;/label&gt; </a:t>
            </a:r>
          </a:p>
          <a:p>
            <a:pPr defTabSz="265113"/>
            <a:r>
              <a:rPr lang="en-US" sz="1200" dirty="0"/>
              <a:t>	&lt;input type="email" placeholder="email@example.com" required="" name="email"&gt;</a:t>
            </a:r>
          </a:p>
          <a:p>
            <a:pPr defTabSz="265113"/>
            <a:r>
              <a:rPr lang="en-US" sz="1200" dirty="0"/>
              <a:t>	&lt;label for="website"&gt;Website:&lt;/label&gt; </a:t>
            </a:r>
          </a:p>
          <a:p>
            <a:pPr defTabSz="265113"/>
            <a:r>
              <a:rPr lang="en-US" sz="1200" dirty="0"/>
              <a:t>	&lt;input type="</a:t>
            </a:r>
            <a:r>
              <a:rPr lang="en-US" sz="1200" dirty="0" err="1"/>
              <a:t>url</a:t>
            </a:r>
            <a:r>
              <a:rPr lang="en-US" sz="1200" dirty="0"/>
              <a:t>" placeholder="http://www.example.com" required="" name="website"&gt;</a:t>
            </a:r>
          </a:p>
          <a:p>
            <a:pPr defTabSz="265113"/>
            <a:r>
              <a:rPr lang="en-US" sz="1200" dirty="0"/>
              <a:t>	&lt;label for="number"&gt;Number:&lt;/label&gt; </a:t>
            </a:r>
          </a:p>
          <a:p>
            <a:pPr defTabSz="265113"/>
            <a:r>
              <a:rPr lang="en-US" sz="1200" dirty="0"/>
              <a:t>	&lt;input type="number" placeholder="Even </a:t>
            </a:r>
            <a:r>
              <a:rPr lang="en-US" sz="1200" dirty="0" err="1"/>
              <a:t>num</a:t>
            </a:r>
            <a:r>
              <a:rPr lang="en-US" sz="1200" dirty="0"/>
              <a:t> &amp;</a:t>
            </a:r>
            <a:r>
              <a:rPr lang="en-US" sz="1200" dirty="0" err="1"/>
              <a:t>lt</a:t>
            </a:r>
            <a:r>
              <a:rPr lang="en-US" sz="1200" dirty="0"/>
              <a:t>; 10" required="" step="2" max="10" min="</a:t>
            </a:r>
            <a:r>
              <a:rPr lang="en-US" sz="1200" dirty="0" smtClean="0"/>
              <a:t>0“ name</a:t>
            </a:r>
            <a:r>
              <a:rPr lang="en-US" sz="1200" dirty="0"/>
              <a:t>="number"&gt;</a:t>
            </a:r>
          </a:p>
          <a:p>
            <a:pPr defTabSz="265113"/>
            <a:r>
              <a:rPr lang="en-US" sz="1200" dirty="0"/>
              <a:t>	&lt;label for="range"&gt;Range:&lt;/label&gt; </a:t>
            </a:r>
          </a:p>
          <a:p>
            <a:pPr defTabSz="265113"/>
            <a:r>
              <a:rPr lang="en-US" sz="1200" dirty="0"/>
              <a:t>	&lt;input type="range" step="2" max="10" min="0" name="range"&gt;</a:t>
            </a:r>
          </a:p>
          <a:p>
            <a:pPr defTabSz="265113"/>
            <a:r>
              <a:rPr lang="en-US" sz="1200" dirty="0"/>
              <a:t>	&lt;label for="message"&gt;Message:&lt;/label&gt; </a:t>
            </a:r>
          </a:p>
          <a:p>
            <a:pPr defTabSz="265113"/>
            <a:r>
              <a:rPr lang="en-US" sz="1200" dirty="0"/>
              <a:t>	&lt;</a:t>
            </a:r>
            <a:r>
              <a:rPr lang="en-US" sz="1200" dirty="0" err="1"/>
              <a:t>textarea</a:t>
            </a:r>
            <a:r>
              <a:rPr lang="en-US" sz="1200" dirty="0"/>
              <a:t> required="" name="message"&gt;&lt;/</a:t>
            </a:r>
            <a:r>
              <a:rPr lang="en-US" sz="1200" dirty="0" err="1"/>
              <a:t>textarea</a:t>
            </a:r>
            <a:r>
              <a:rPr lang="en-US" sz="1200" dirty="0"/>
              <a:t>&gt;</a:t>
            </a:r>
          </a:p>
          <a:p>
            <a:pPr defTabSz="265113"/>
            <a:r>
              <a:rPr lang="en-US" sz="1200" dirty="0"/>
              <a:t>	&lt;input type="submit" value="Send Message"&gt;</a:t>
            </a:r>
          </a:p>
          <a:p>
            <a:pPr defTabSz="265113"/>
            <a:r>
              <a:rPr lang="en-US" sz="1200" dirty="0"/>
              <a:t>&lt;/form&gt;</a:t>
            </a:r>
          </a:p>
        </p:txBody>
      </p:sp>
    </p:spTree>
    <p:extLst>
      <p:ext uri="{BB962C8B-B14F-4D97-AF65-F5344CB8AC3E}">
        <p14:creationId xmlns:p14="http://schemas.microsoft.com/office/powerpoint/2010/main" val="9742373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Form – Datalist element</a:t>
            </a:r>
            <a:endParaRPr lang="en-US" dirty="0"/>
          </a:p>
        </p:txBody>
      </p:sp>
      <p:sp>
        <p:nvSpPr>
          <p:cNvPr id="3" name="Pladsholder til indhold 2"/>
          <p:cNvSpPr>
            <a:spLocks noGrp="1"/>
          </p:cNvSpPr>
          <p:nvPr>
            <p:ph idx="1"/>
          </p:nvPr>
        </p:nvSpPr>
        <p:spPr/>
        <p:txBody>
          <a:bodyPr>
            <a:normAutofit/>
          </a:bodyPr>
          <a:lstStyle/>
          <a:p>
            <a:r>
              <a:rPr lang="en-US" dirty="0"/>
              <a:t>The </a:t>
            </a:r>
            <a:r>
              <a:rPr lang="en-US" dirty="0" err="1"/>
              <a:t>datalist</a:t>
            </a:r>
            <a:r>
              <a:rPr lang="en-US" dirty="0"/>
              <a:t> element represents a set of option elements that represent predefined options for other </a:t>
            </a:r>
            <a:r>
              <a:rPr lang="en-US" dirty="0" smtClean="0"/>
              <a:t>controls.</a:t>
            </a:r>
          </a:p>
        </p:txBody>
      </p:sp>
      <p:sp>
        <p:nvSpPr>
          <p:cNvPr id="4" name="Tekstboks 3"/>
          <p:cNvSpPr txBox="1"/>
          <p:nvPr/>
        </p:nvSpPr>
        <p:spPr>
          <a:xfrm>
            <a:off x="1180646" y="4291186"/>
            <a:ext cx="6744154" cy="1754326"/>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pPr defTabSz="265113"/>
            <a:r>
              <a:rPr lang="en-US" dirty="0"/>
              <a:t>&lt;input type="</a:t>
            </a:r>
            <a:r>
              <a:rPr lang="en-US" dirty="0" err="1"/>
              <a:t>url</a:t>
            </a:r>
            <a:r>
              <a:rPr lang="en-US" dirty="0"/>
              <a:t>" list="</a:t>
            </a:r>
            <a:r>
              <a:rPr lang="en-US" dirty="0" err="1"/>
              <a:t>url_list</a:t>
            </a:r>
            <a:r>
              <a:rPr lang="en-US" dirty="0"/>
              <a:t>" name="link" /&gt;</a:t>
            </a:r>
          </a:p>
          <a:p>
            <a:pPr defTabSz="265113"/>
            <a:r>
              <a:rPr lang="en-US" dirty="0"/>
              <a:t>&lt;</a:t>
            </a:r>
            <a:r>
              <a:rPr lang="en-US" dirty="0" err="1"/>
              <a:t>datalist</a:t>
            </a:r>
            <a:r>
              <a:rPr lang="en-US" dirty="0"/>
              <a:t> id="</a:t>
            </a:r>
            <a:r>
              <a:rPr lang="en-US" dirty="0" err="1"/>
              <a:t>url_list</a:t>
            </a:r>
            <a:r>
              <a:rPr lang="en-US" dirty="0"/>
              <a:t>"&gt;</a:t>
            </a:r>
          </a:p>
          <a:p>
            <a:pPr defTabSz="265113"/>
            <a:r>
              <a:rPr lang="en-US" dirty="0"/>
              <a:t>	&lt;option label="W3Schools" value="http://www.w3schools.com" /&gt;</a:t>
            </a:r>
          </a:p>
          <a:p>
            <a:pPr defTabSz="265113"/>
            <a:r>
              <a:rPr lang="en-US" dirty="0"/>
              <a:t>	&lt;option label="Google" value="http://www.google.com" /&gt;</a:t>
            </a:r>
          </a:p>
          <a:p>
            <a:pPr defTabSz="265113"/>
            <a:r>
              <a:rPr lang="en-US" dirty="0"/>
              <a:t>	&lt;option label="Microsoft" value="http://www.microsoft.com" /&gt;</a:t>
            </a:r>
          </a:p>
          <a:p>
            <a:pPr defTabSz="265113"/>
            <a:r>
              <a:rPr lang="en-US" dirty="0"/>
              <a:t>&lt;/</a:t>
            </a:r>
            <a:r>
              <a:rPr lang="en-US" dirty="0" err="1"/>
              <a:t>datalist</a:t>
            </a:r>
            <a:r>
              <a:rPr lang="en-US" dirty="0"/>
              <a:t>&gt;</a:t>
            </a:r>
          </a:p>
        </p:txBody>
      </p:sp>
    </p:spTree>
    <p:extLst>
      <p:ext uri="{BB962C8B-B14F-4D97-AF65-F5344CB8AC3E}">
        <p14:creationId xmlns:p14="http://schemas.microsoft.com/office/powerpoint/2010/main" val="794018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Forms – </a:t>
            </a:r>
            <a:r>
              <a:rPr lang="en-US" dirty="0"/>
              <a:t>O</a:t>
            </a:r>
            <a:r>
              <a:rPr lang="en-US" dirty="0" smtClean="0"/>
              <a:t>utput element</a:t>
            </a:r>
            <a:endParaRPr lang="en-US" dirty="0"/>
          </a:p>
        </p:txBody>
      </p:sp>
      <p:sp>
        <p:nvSpPr>
          <p:cNvPr id="3" name="Pladsholder til indhold 2"/>
          <p:cNvSpPr>
            <a:spLocks noGrp="1"/>
          </p:cNvSpPr>
          <p:nvPr>
            <p:ph idx="1"/>
          </p:nvPr>
        </p:nvSpPr>
        <p:spPr/>
        <p:txBody>
          <a:bodyPr/>
          <a:lstStyle/>
          <a:p>
            <a:r>
              <a:rPr lang="en-US" dirty="0"/>
              <a:t>The </a:t>
            </a:r>
            <a:r>
              <a:rPr lang="en-US" dirty="0" smtClean="0"/>
              <a:t>output </a:t>
            </a:r>
            <a:r>
              <a:rPr lang="en-US" dirty="0"/>
              <a:t>element is used for different types of output, like </a:t>
            </a:r>
            <a:r>
              <a:rPr lang="en-US" dirty="0" smtClean="0"/>
              <a:t>calculations.</a:t>
            </a:r>
            <a:endParaRPr lang="en-US" dirty="0"/>
          </a:p>
        </p:txBody>
      </p:sp>
      <p:sp>
        <p:nvSpPr>
          <p:cNvPr id="4" name="Tekstboks 3"/>
          <p:cNvSpPr txBox="1"/>
          <p:nvPr/>
        </p:nvSpPr>
        <p:spPr>
          <a:xfrm>
            <a:off x="1524000" y="4648200"/>
            <a:ext cx="5993628" cy="1477328"/>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pPr defTabSz="265113"/>
            <a:r>
              <a:rPr lang="en-US" dirty="0"/>
              <a:t>&lt;form </a:t>
            </a:r>
            <a:r>
              <a:rPr lang="en-US" dirty="0" err="1"/>
              <a:t>oninput</a:t>
            </a:r>
            <a:r>
              <a:rPr lang="en-US" dirty="0"/>
              <a:t>="</a:t>
            </a:r>
            <a:r>
              <a:rPr lang="en-US" dirty="0" err="1"/>
              <a:t>x.value</a:t>
            </a:r>
            <a:r>
              <a:rPr lang="en-US" dirty="0"/>
              <a:t>=</a:t>
            </a:r>
            <a:r>
              <a:rPr lang="en-US" dirty="0" err="1"/>
              <a:t>parseInt</a:t>
            </a:r>
            <a:r>
              <a:rPr lang="en-US" dirty="0"/>
              <a:t>(</a:t>
            </a:r>
            <a:r>
              <a:rPr lang="en-US" dirty="0" err="1"/>
              <a:t>a.value</a:t>
            </a:r>
            <a:r>
              <a:rPr lang="en-US" dirty="0"/>
              <a:t>)+</a:t>
            </a:r>
            <a:r>
              <a:rPr lang="en-US" dirty="0" err="1"/>
              <a:t>parseInt</a:t>
            </a:r>
            <a:r>
              <a:rPr lang="en-US" dirty="0"/>
              <a:t>(</a:t>
            </a:r>
            <a:r>
              <a:rPr lang="en-US" dirty="0" err="1"/>
              <a:t>b.value</a:t>
            </a:r>
            <a:r>
              <a:rPr lang="en-US" dirty="0"/>
              <a:t>)"&gt;</a:t>
            </a:r>
          </a:p>
          <a:p>
            <a:pPr defTabSz="265113"/>
            <a:r>
              <a:rPr lang="en-US" dirty="0"/>
              <a:t>	&lt;input type="range" name="a" value="50" /&gt;</a:t>
            </a:r>
          </a:p>
          <a:p>
            <a:pPr defTabSz="265113"/>
            <a:r>
              <a:rPr lang="en-US" dirty="0"/>
              <a:t>	+&lt;input type="number" name="b" value="50" /&gt;</a:t>
            </a:r>
          </a:p>
          <a:p>
            <a:pPr defTabSz="265113"/>
            <a:r>
              <a:rPr lang="en-US" dirty="0"/>
              <a:t>	=&lt;output name="x" for="a b"&gt;&lt;/output&gt;</a:t>
            </a:r>
          </a:p>
          <a:p>
            <a:pPr defTabSz="265113"/>
            <a:r>
              <a:rPr lang="en-US" dirty="0"/>
              <a:t>&lt;/form&gt;</a:t>
            </a:r>
          </a:p>
        </p:txBody>
      </p:sp>
    </p:spTree>
    <p:extLst>
      <p:ext uri="{BB962C8B-B14F-4D97-AF65-F5344CB8AC3E}">
        <p14:creationId xmlns:p14="http://schemas.microsoft.com/office/powerpoint/2010/main" val="38962760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New attributes</a:t>
            </a:r>
            <a:endParaRPr lang="en-US" dirty="0"/>
          </a:p>
        </p:txBody>
      </p:sp>
      <p:graphicFrame>
        <p:nvGraphicFramePr>
          <p:cNvPr id="4" name="Pladsholder til indhold 3"/>
          <p:cNvGraphicFramePr>
            <a:graphicFrameLocks/>
          </p:cNvGraphicFramePr>
          <p:nvPr>
            <p:extLst>
              <p:ext uri="{D42A27DB-BD31-4B8C-83A1-F6EECF244321}">
                <p14:modId xmlns:p14="http://schemas.microsoft.com/office/powerpoint/2010/main" val="1905847024"/>
              </p:ext>
            </p:extLst>
          </p:nvPr>
        </p:nvGraphicFramePr>
        <p:xfrm>
          <a:off x="304802" y="1676400"/>
          <a:ext cx="8534399" cy="4235352"/>
        </p:xfrm>
        <a:graphic>
          <a:graphicData uri="http://schemas.openxmlformats.org/drawingml/2006/table">
            <a:tbl>
              <a:tblPr firstRow="1" firstCol="1">
                <a:tableStyleId>{3C2FFA5D-87B4-456A-9821-1D502468CF0F}</a:tableStyleId>
              </a:tblPr>
              <a:tblGrid>
                <a:gridCol w="1524000"/>
                <a:gridCol w="1143000"/>
                <a:gridCol w="5867399"/>
              </a:tblGrid>
              <a:tr h="255099">
                <a:tc>
                  <a:txBody>
                    <a:bodyPr/>
                    <a:lstStyle/>
                    <a:p>
                      <a:pPr algn="l"/>
                      <a:r>
                        <a:rPr lang="en-US" sz="1600" dirty="0"/>
                        <a:t>Attribute</a:t>
                      </a:r>
                    </a:p>
                  </a:txBody>
                  <a:tcPr marL="11259" marR="11259" marT="5629" marB="5629" anchor="ctr"/>
                </a:tc>
                <a:tc>
                  <a:txBody>
                    <a:bodyPr/>
                    <a:lstStyle/>
                    <a:p>
                      <a:pPr algn="l"/>
                      <a:r>
                        <a:rPr lang="en-US" sz="1600"/>
                        <a:t>Value</a:t>
                      </a:r>
                    </a:p>
                  </a:txBody>
                  <a:tcPr marL="11259" marR="11259" marT="5629" marB="5629" anchor="ctr"/>
                </a:tc>
                <a:tc>
                  <a:txBody>
                    <a:bodyPr/>
                    <a:lstStyle/>
                    <a:p>
                      <a:pPr algn="l"/>
                      <a:r>
                        <a:rPr lang="en-US" sz="1600" dirty="0"/>
                        <a:t>Description</a:t>
                      </a:r>
                    </a:p>
                  </a:txBody>
                  <a:tcPr marL="11259" marR="11259" marT="5629" marB="5629" anchor="ctr"/>
                </a:tc>
              </a:tr>
              <a:tr h="742779">
                <a:tc>
                  <a:txBody>
                    <a:bodyPr/>
                    <a:lstStyle/>
                    <a:p>
                      <a:r>
                        <a:rPr lang="en-US" sz="1600" dirty="0" err="1" smtClean="0"/>
                        <a:t>contenteditable</a:t>
                      </a:r>
                      <a:endParaRPr lang="en-US" sz="1600" dirty="0"/>
                    </a:p>
                  </a:txBody>
                  <a:tcPr marL="11259" marR="11259" marT="5629" marB="5629" anchor="ctr"/>
                </a:tc>
                <a:tc>
                  <a:txBody>
                    <a:bodyPr/>
                    <a:lstStyle/>
                    <a:p>
                      <a:r>
                        <a:rPr lang="en-US" sz="1600"/>
                        <a:t>true</a:t>
                      </a:r>
                      <a:br>
                        <a:rPr lang="en-US" sz="1600"/>
                      </a:br>
                      <a:r>
                        <a:rPr lang="en-US" sz="1600"/>
                        <a:t>false</a:t>
                      </a:r>
                      <a:br>
                        <a:rPr lang="en-US" sz="1600"/>
                      </a:br>
                      <a:r>
                        <a:rPr lang="en-US" sz="1600"/>
                        <a:t>inherit</a:t>
                      </a:r>
                    </a:p>
                  </a:txBody>
                  <a:tcPr marL="11259" marR="11259" marT="5629" marB="5629" anchor="ctr"/>
                </a:tc>
                <a:tc>
                  <a:txBody>
                    <a:bodyPr/>
                    <a:lstStyle/>
                    <a:p>
                      <a:r>
                        <a:rPr lang="en-US" sz="1600"/>
                        <a:t>Specifies whether a user can edit the content of an element or not</a:t>
                      </a:r>
                    </a:p>
                  </a:txBody>
                  <a:tcPr marL="11259" marR="11259" marT="5629" marB="5629" anchor="ctr"/>
                </a:tc>
              </a:tr>
              <a:tr h="498939">
                <a:tc>
                  <a:txBody>
                    <a:bodyPr/>
                    <a:lstStyle/>
                    <a:p>
                      <a:r>
                        <a:rPr lang="en-US" sz="1600" dirty="0" err="1" smtClean="0"/>
                        <a:t>contextmenu</a:t>
                      </a:r>
                      <a:endParaRPr lang="en-US" sz="1600" dirty="0"/>
                    </a:p>
                  </a:txBody>
                  <a:tcPr marL="11259" marR="11259" marT="5629" marB="5629" anchor="ctr"/>
                </a:tc>
                <a:tc>
                  <a:txBody>
                    <a:bodyPr/>
                    <a:lstStyle/>
                    <a:p>
                      <a:r>
                        <a:rPr lang="en-US" sz="1600"/>
                        <a:t>menu_id</a:t>
                      </a:r>
                    </a:p>
                  </a:txBody>
                  <a:tcPr marL="11259" marR="11259" marT="5629" marB="5629" anchor="ctr"/>
                </a:tc>
                <a:tc>
                  <a:txBody>
                    <a:bodyPr/>
                    <a:lstStyle/>
                    <a:p>
                      <a:r>
                        <a:rPr lang="en-US" sz="1600"/>
                        <a:t>Specifies a context menu for an element. The value must be the id of a &lt;menu&gt; element </a:t>
                      </a:r>
                    </a:p>
                  </a:txBody>
                  <a:tcPr marL="11259" marR="11259" marT="5629" marB="5629" anchor="ctr"/>
                </a:tc>
              </a:tr>
              <a:tr h="742779">
                <a:tc>
                  <a:txBody>
                    <a:bodyPr/>
                    <a:lstStyle/>
                    <a:p>
                      <a:r>
                        <a:rPr lang="en-US" sz="1600" dirty="0" err="1" smtClean="0"/>
                        <a:t>draggable</a:t>
                      </a:r>
                      <a:endParaRPr lang="en-US" sz="1600" dirty="0"/>
                    </a:p>
                  </a:txBody>
                  <a:tcPr marL="11259" marR="11259" marT="5629" marB="5629" anchor="ctr"/>
                </a:tc>
                <a:tc>
                  <a:txBody>
                    <a:bodyPr/>
                    <a:lstStyle/>
                    <a:p>
                      <a:r>
                        <a:rPr lang="en-US" sz="1600"/>
                        <a:t>true</a:t>
                      </a:r>
                      <a:br>
                        <a:rPr lang="en-US" sz="1600"/>
                      </a:br>
                      <a:r>
                        <a:rPr lang="en-US" sz="1600"/>
                        <a:t>false</a:t>
                      </a:r>
                      <a:br>
                        <a:rPr lang="en-US" sz="1600"/>
                      </a:br>
                      <a:r>
                        <a:rPr lang="en-US" sz="1600"/>
                        <a:t>auto</a:t>
                      </a:r>
                    </a:p>
                  </a:txBody>
                  <a:tcPr marL="11259" marR="11259" marT="5629" marB="5629" anchor="ctr"/>
                </a:tc>
                <a:tc>
                  <a:txBody>
                    <a:bodyPr/>
                    <a:lstStyle/>
                    <a:p>
                      <a:r>
                        <a:rPr lang="en-US" sz="1600" dirty="0"/>
                        <a:t>Specifies whether a user is allowed to drag an element or not</a:t>
                      </a:r>
                    </a:p>
                  </a:txBody>
                  <a:tcPr marL="11259" marR="11259" marT="5629" marB="5629" anchor="ctr"/>
                </a:tc>
              </a:tr>
              <a:tr h="742779">
                <a:tc>
                  <a:txBody>
                    <a:bodyPr/>
                    <a:lstStyle/>
                    <a:p>
                      <a:r>
                        <a:rPr lang="en-US" sz="1600" dirty="0" err="1" smtClean="0"/>
                        <a:t>dropzone</a:t>
                      </a:r>
                      <a:endParaRPr lang="en-US" sz="1600" dirty="0"/>
                    </a:p>
                  </a:txBody>
                  <a:tcPr marL="11259" marR="11259" marT="5629" marB="5629" anchor="ctr"/>
                </a:tc>
                <a:tc>
                  <a:txBody>
                    <a:bodyPr/>
                    <a:lstStyle/>
                    <a:p>
                      <a:r>
                        <a:rPr lang="en-US" sz="1600"/>
                        <a:t>copy</a:t>
                      </a:r>
                      <a:br>
                        <a:rPr lang="en-US" sz="1600"/>
                      </a:br>
                      <a:r>
                        <a:rPr lang="en-US" sz="1600"/>
                        <a:t>move</a:t>
                      </a:r>
                      <a:br>
                        <a:rPr lang="en-US" sz="1600"/>
                      </a:br>
                      <a:r>
                        <a:rPr lang="en-US" sz="1600"/>
                        <a:t>link</a:t>
                      </a:r>
                    </a:p>
                  </a:txBody>
                  <a:tcPr marL="11259" marR="11259" marT="5629" marB="5629" anchor="ctr"/>
                </a:tc>
                <a:tc>
                  <a:txBody>
                    <a:bodyPr/>
                    <a:lstStyle/>
                    <a:p>
                      <a:r>
                        <a:rPr lang="en-US" sz="1600"/>
                        <a:t>Specifies what happens when dragged items/data is dropped in the element</a:t>
                      </a:r>
                    </a:p>
                  </a:txBody>
                  <a:tcPr marL="11259" marR="11259" marT="5629" marB="5629" anchor="ctr"/>
                </a:tc>
              </a:tr>
              <a:tr h="255099">
                <a:tc>
                  <a:txBody>
                    <a:bodyPr/>
                    <a:lstStyle/>
                    <a:p>
                      <a:r>
                        <a:rPr lang="en-US" sz="1600" dirty="0" smtClean="0"/>
                        <a:t>hidden</a:t>
                      </a:r>
                      <a:endParaRPr lang="en-US" sz="1600" dirty="0"/>
                    </a:p>
                  </a:txBody>
                  <a:tcPr marL="11259" marR="11259" marT="5629" marB="5629" anchor="ctr"/>
                </a:tc>
                <a:tc>
                  <a:txBody>
                    <a:bodyPr/>
                    <a:lstStyle/>
                    <a:p>
                      <a:r>
                        <a:rPr lang="en-US" sz="1600"/>
                        <a:t>hidden</a:t>
                      </a:r>
                    </a:p>
                  </a:txBody>
                  <a:tcPr marL="11259" marR="11259" marT="5629" marB="5629" anchor="ctr"/>
                </a:tc>
                <a:tc>
                  <a:txBody>
                    <a:bodyPr/>
                    <a:lstStyle/>
                    <a:p>
                      <a:r>
                        <a:rPr lang="en-US" sz="1600"/>
                        <a:t>Specifies that an element should be hidden</a:t>
                      </a:r>
                    </a:p>
                  </a:txBody>
                  <a:tcPr marL="11259" marR="11259" marT="5629" marB="5629" anchor="ctr"/>
                </a:tc>
              </a:tr>
              <a:tr h="498939">
                <a:tc>
                  <a:txBody>
                    <a:bodyPr/>
                    <a:lstStyle/>
                    <a:p>
                      <a:r>
                        <a:rPr lang="en-US" sz="1600" dirty="0" smtClean="0"/>
                        <a:t>spellcheck</a:t>
                      </a:r>
                      <a:endParaRPr lang="en-US" sz="1600" dirty="0"/>
                    </a:p>
                  </a:txBody>
                  <a:tcPr marL="11259" marR="11259" marT="5629" marB="5629" anchor="ctr"/>
                </a:tc>
                <a:tc>
                  <a:txBody>
                    <a:bodyPr/>
                    <a:lstStyle/>
                    <a:p>
                      <a:r>
                        <a:rPr lang="en-US" sz="1600" dirty="0"/>
                        <a:t>true</a:t>
                      </a:r>
                      <a:br>
                        <a:rPr lang="en-US" sz="1600" dirty="0"/>
                      </a:br>
                      <a:r>
                        <a:rPr lang="en-US" sz="1600" dirty="0"/>
                        <a:t>false</a:t>
                      </a:r>
                    </a:p>
                  </a:txBody>
                  <a:tcPr marL="11259" marR="11259" marT="5629" marB="5629" anchor="ctr"/>
                </a:tc>
                <a:tc>
                  <a:txBody>
                    <a:bodyPr/>
                    <a:lstStyle/>
                    <a:p>
                      <a:r>
                        <a:rPr lang="en-US" sz="1600" dirty="0"/>
                        <a:t>Specifies if the element must have its spelling and grammar checked</a:t>
                      </a:r>
                    </a:p>
                  </a:txBody>
                  <a:tcPr marL="11259" marR="11259" marT="5629" marB="5629" anchor="ctr"/>
                </a:tc>
              </a:tr>
              <a:tr h="498939">
                <a:tc>
                  <a:txBody>
                    <a:bodyPr/>
                    <a:lstStyle/>
                    <a:p>
                      <a:r>
                        <a:rPr lang="en-US" sz="1600" dirty="0" smtClean="0"/>
                        <a:t>data-*</a:t>
                      </a:r>
                      <a:endParaRPr lang="en-US" sz="1600" dirty="0"/>
                    </a:p>
                  </a:txBody>
                  <a:tcPr marL="11259" marR="11259" marT="5629" marB="5629" anchor="ctr"/>
                </a:tc>
                <a:tc>
                  <a:txBody>
                    <a:bodyPr/>
                    <a:lstStyle/>
                    <a:p>
                      <a:r>
                        <a:rPr lang="en-US" sz="1600" dirty="0" smtClean="0"/>
                        <a:t>value</a:t>
                      </a:r>
                      <a:endParaRPr lang="en-US" sz="1600" dirty="0"/>
                    </a:p>
                  </a:txBody>
                  <a:tcPr marL="11259" marR="11259" marT="5629" marB="5629" anchor="ctr"/>
                </a:tc>
                <a:tc>
                  <a:txBody>
                    <a:bodyPr/>
                    <a:lstStyle/>
                    <a:p>
                      <a:r>
                        <a:rPr lang="en-US" sz="1600" dirty="0" smtClean="0"/>
                        <a:t>Custom data attributes are intended to store custom data private to the page or application.</a:t>
                      </a:r>
                    </a:p>
                  </a:txBody>
                  <a:tcPr marL="11259" marR="11259" marT="5629" marB="5629" anchor="ctr"/>
                </a:tc>
              </a:tr>
            </a:tbl>
          </a:graphicData>
        </a:graphic>
      </p:graphicFrame>
    </p:spTree>
    <p:extLst>
      <p:ext uri="{BB962C8B-B14F-4D97-AF65-F5344CB8AC3E}">
        <p14:creationId xmlns:p14="http://schemas.microsoft.com/office/powerpoint/2010/main" val="14233241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data-* attribute</a:t>
            </a:r>
            <a:endParaRPr lang="en-US" dirty="0"/>
          </a:p>
        </p:txBody>
      </p:sp>
      <p:sp>
        <p:nvSpPr>
          <p:cNvPr id="3" name="Pladsholder til indhold 2"/>
          <p:cNvSpPr>
            <a:spLocks noGrp="1"/>
          </p:cNvSpPr>
          <p:nvPr>
            <p:ph idx="1"/>
          </p:nvPr>
        </p:nvSpPr>
        <p:spPr>
          <a:xfrm>
            <a:off x="457200" y="1600201"/>
            <a:ext cx="8229600" cy="3657600"/>
          </a:xfrm>
        </p:spPr>
        <p:txBody>
          <a:bodyPr>
            <a:normAutofit lnSpcReduction="10000"/>
          </a:bodyPr>
          <a:lstStyle/>
          <a:p>
            <a:r>
              <a:rPr lang="en-US" dirty="0"/>
              <a:t>A custom data attribute is an attribute in no namespace whose name starts with the string "data-", has at least one character after the </a:t>
            </a:r>
            <a:r>
              <a:rPr lang="en-US" dirty="0" smtClean="0"/>
              <a:t>hyphen.</a:t>
            </a:r>
          </a:p>
          <a:p>
            <a:r>
              <a:rPr lang="en-US" dirty="0" smtClean="0"/>
              <a:t>XML-compatible</a:t>
            </a:r>
          </a:p>
          <a:p>
            <a:r>
              <a:rPr lang="en-US" dirty="0" smtClean="0"/>
              <a:t>Custom </a:t>
            </a:r>
            <a:r>
              <a:rPr lang="en-US" dirty="0"/>
              <a:t>data attributes are intended to store custom data private to the page or application, for which there are no more appropriate attributes or elements.</a:t>
            </a:r>
          </a:p>
        </p:txBody>
      </p:sp>
      <p:sp>
        <p:nvSpPr>
          <p:cNvPr id="4" name="Tekstboks 3"/>
          <p:cNvSpPr txBox="1"/>
          <p:nvPr/>
        </p:nvSpPr>
        <p:spPr>
          <a:xfrm>
            <a:off x="1981200" y="5156201"/>
            <a:ext cx="4768228" cy="1200329"/>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pPr defTabSz="265113"/>
            <a:r>
              <a:rPr lang="en-US" dirty="0"/>
              <a:t>&lt;</a:t>
            </a:r>
            <a:r>
              <a:rPr lang="en-US" dirty="0" err="1"/>
              <a:t>ol</a:t>
            </a:r>
            <a:r>
              <a:rPr lang="en-US" dirty="0"/>
              <a:t>&gt;</a:t>
            </a:r>
          </a:p>
          <a:p>
            <a:pPr defTabSz="265113"/>
            <a:r>
              <a:rPr lang="en-US" dirty="0"/>
              <a:t>	&lt;li data-length="2m11s"&gt;Beyond The Sea&lt;/li&gt;</a:t>
            </a:r>
          </a:p>
          <a:p>
            <a:pPr defTabSz="265113"/>
            <a:r>
              <a:rPr lang="en-US" dirty="0"/>
              <a:t>	...</a:t>
            </a:r>
          </a:p>
          <a:p>
            <a:pPr defTabSz="265113"/>
            <a:r>
              <a:rPr lang="en-US" dirty="0"/>
              <a:t>&lt;/</a:t>
            </a:r>
            <a:r>
              <a:rPr lang="en-US" dirty="0" err="1"/>
              <a:t>ol</a:t>
            </a:r>
            <a:r>
              <a:rPr lang="en-US" dirty="0"/>
              <a:t>&gt;</a:t>
            </a:r>
          </a:p>
        </p:txBody>
      </p:sp>
    </p:spTree>
    <p:extLst>
      <p:ext uri="{BB962C8B-B14F-4D97-AF65-F5344CB8AC3E}">
        <p14:creationId xmlns:p14="http://schemas.microsoft.com/office/powerpoint/2010/main" val="2678737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err="1" smtClean="0"/>
              <a:t>Exercises</a:t>
            </a:r>
            <a:endParaRPr lang="da-DK" dirty="0"/>
          </a:p>
        </p:txBody>
      </p:sp>
      <p:sp>
        <p:nvSpPr>
          <p:cNvPr id="3" name="Pladsholder til indhold 2"/>
          <p:cNvSpPr>
            <a:spLocks noGrp="1"/>
          </p:cNvSpPr>
          <p:nvPr>
            <p:ph idx="1"/>
          </p:nvPr>
        </p:nvSpPr>
        <p:spPr/>
        <p:txBody>
          <a:bodyPr>
            <a:normAutofit fontScale="40000" lnSpcReduction="20000"/>
          </a:bodyPr>
          <a:lstStyle/>
          <a:p>
            <a:r>
              <a:rPr lang="en-US" dirty="0"/>
              <a:t>Basic HTML pages</a:t>
            </a:r>
          </a:p>
          <a:p>
            <a:r>
              <a:rPr lang="en-US" dirty="0"/>
              <a:t>Create a small website containing 3 pages that link to each other. You can start from scratch or you can copy the file basicpage.html.</a:t>
            </a:r>
          </a:p>
          <a:p>
            <a:r>
              <a:rPr lang="en-US" dirty="0"/>
              <a:t>Create a web page </a:t>
            </a:r>
            <a:r>
              <a:rPr lang="en-US" dirty="0" smtClean="0"/>
              <a:t>or </a:t>
            </a:r>
            <a:r>
              <a:rPr lang="en-US" dirty="0"/>
              <a:t>copy basicpage.html</a:t>
            </a:r>
          </a:p>
          <a:p>
            <a:r>
              <a:rPr lang="en-US" dirty="0"/>
              <a:t>At some point copy the web page and link them together. The links can be part of a menu on the pages.</a:t>
            </a:r>
          </a:p>
          <a:p>
            <a:r>
              <a:rPr lang="en-US" dirty="0"/>
              <a:t>More HTML elements</a:t>
            </a:r>
          </a:p>
          <a:p>
            <a:r>
              <a:rPr lang="en-US" dirty="0"/>
              <a:t>From the above exercise extend the web pages with more elements like:</a:t>
            </a:r>
          </a:p>
          <a:p>
            <a:r>
              <a:rPr lang="en-US" dirty="0" smtClean="0"/>
              <a:t>Lists</a:t>
            </a:r>
            <a:endParaRPr lang="en-US" dirty="0"/>
          </a:p>
          <a:p>
            <a:r>
              <a:rPr lang="en-US" dirty="0"/>
              <a:t>A table</a:t>
            </a:r>
          </a:p>
          <a:p>
            <a:r>
              <a:rPr lang="en-US" dirty="0"/>
              <a:t>An image</a:t>
            </a:r>
          </a:p>
          <a:p>
            <a:r>
              <a:rPr lang="en-US" dirty="0"/>
              <a:t>Semantic elements</a:t>
            </a:r>
          </a:p>
          <a:p>
            <a:r>
              <a:rPr lang="en-US" dirty="0"/>
              <a:t>For inspiration look at </a:t>
            </a:r>
            <a:r>
              <a:rPr lang="en-US" u="sng" dirty="0">
                <a:hlinkClick r:id="rId3"/>
              </a:rPr>
              <a:t>http://docs.webplatform.org/wiki/html/tutorials</a:t>
            </a:r>
            <a:r>
              <a:rPr lang="en-US" dirty="0"/>
              <a:t> or </a:t>
            </a:r>
            <a:r>
              <a:rPr lang="en-US" u="sng" dirty="0">
                <a:hlinkClick r:id="rId4"/>
              </a:rPr>
              <a:t>http://www.w3schools.com/html/</a:t>
            </a:r>
            <a:r>
              <a:rPr lang="en-US" dirty="0"/>
              <a:t>.</a:t>
            </a:r>
            <a:br>
              <a:rPr lang="en-US" dirty="0"/>
            </a:br>
            <a:endParaRPr lang="en-US" dirty="0"/>
          </a:p>
          <a:p>
            <a:r>
              <a:rPr lang="en-US" dirty="0"/>
              <a:t>Redo web page</a:t>
            </a:r>
            <a:br>
              <a:rPr lang="en-US" dirty="0"/>
            </a:br>
            <a:endParaRPr lang="en-US" dirty="0"/>
          </a:p>
          <a:p>
            <a:r>
              <a:rPr lang="en-US" dirty="0"/>
              <a:t>A web page is not just a web page. Redo the HTML markup for the web page </a:t>
            </a:r>
            <a:r>
              <a:rPr lang="en-US" u="sng" dirty="0">
                <a:hlinkClick r:id="rId5"/>
              </a:rPr>
              <a:t>http://www.bates-cargopak.com/default.aspx</a:t>
            </a:r>
            <a:r>
              <a:rPr lang="en-US" dirty="0"/>
              <a:t>. As a starting point the page should not be styled (CSS). I expect a web page that:</a:t>
            </a:r>
          </a:p>
          <a:p>
            <a:r>
              <a:rPr lang="en-US" dirty="0"/>
              <a:t>validates according to a defined </a:t>
            </a:r>
            <a:r>
              <a:rPr lang="en-US" dirty="0" err="1"/>
              <a:t>doctype</a:t>
            </a:r>
            <a:endParaRPr lang="en-US" dirty="0"/>
          </a:p>
          <a:p>
            <a:r>
              <a:rPr lang="en-US" dirty="0"/>
              <a:t>has a logical content flow. Look at the order in witch the content is ordered</a:t>
            </a:r>
          </a:p>
          <a:p>
            <a:r>
              <a:rPr lang="en-US" dirty="0"/>
              <a:t>requires a minimum of HTML markup. Look at the file size</a:t>
            </a:r>
          </a:p>
          <a:p>
            <a:r>
              <a:rPr lang="en-US" dirty="0"/>
              <a:t>is flexible, fitting in both a mobile phone and a desktop </a:t>
            </a:r>
            <a:r>
              <a:rPr lang="en-US" dirty="0" smtClean="0"/>
              <a:t>computer</a:t>
            </a:r>
          </a:p>
          <a:p>
            <a:r>
              <a:rPr lang="en-US" dirty="0" smtClean="0"/>
              <a:t>It's </a:t>
            </a:r>
            <a:r>
              <a:rPr lang="en-US" dirty="0"/>
              <a:t>up to you if you will a semantic HTML elements to the page.</a:t>
            </a:r>
            <a:endParaRPr lang="da-DK" dirty="0"/>
          </a:p>
        </p:txBody>
      </p:sp>
      <p:sp>
        <p:nvSpPr>
          <p:cNvPr id="4" name="Pladsholder til sidefod 3"/>
          <p:cNvSpPr>
            <a:spLocks noGrp="1"/>
          </p:cNvSpPr>
          <p:nvPr>
            <p:ph type="ftr" sz="quarter" idx="11"/>
          </p:nvPr>
        </p:nvSpPr>
        <p:spPr/>
        <p:txBody>
          <a:bodyPr/>
          <a:lstStyle/>
          <a:p>
            <a:endParaRPr lang="da-DK"/>
          </a:p>
        </p:txBody>
      </p:sp>
      <p:sp>
        <p:nvSpPr>
          <p:cNvPr id="5" name="Pladsholder til diasnummer 4"/>
          <p:cNvSpPr>
            <a:spLocks noGrp="1"/>
          </p:cNvSpPr>
          <p:nvPr>
            <p:ph type="sldNum" sz="quarter" idx="12"/>
          </p:nvPr>
        </p:nvSpPr>
        <p:spPr/>
        <p:txBody>
          <a:bodyPr/>
          <a:lstStyle/>
          <a:p>
            <a:fld id="{F7AB382F-E9E6-CE49-B414-1E064FB7F064}" type="slidenum">
              <a:rPr lang="da-DK" smtClean="0"/>
              <a:t>26</a:t>
            </a:fld>
            <a:endParaRPr lang="da-DK"/>
          </a:p>
        </p:txBody>
      </p:sp>
    </p:spTree>
    <p:extLst>
      <p:ext uri="{BB962C8B-B14F-4D97-AF65-F5344CB8AC3E}">
        <p14:creationId xmlns:p14="http://schemas.microsoft.com/office/powerpoint/2010/main" val="8227088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History of HTML</a:t>
            </a:r>
            <a:endParaRPr lang="en-US" dirty="0"/>
          </a:p>
        </p:txBody>
      </p:sp>
      <p:sp>
        <p:nvSpPr>
          <p:cNvPr id="3" name="Pladsholder til indhold 2"/>
          <p:cNvSpPr>
            <a:spLocks noGrp="1"/>
          </p:cNvSpPr>
          <p:nvPr>
            <p:ph idx="1"/>
          </p:nvPr>
        </p:nvSpPr>
        <p:spPr/>
        <p:txBody>
          <a:bodyPr>
            <a:normAutofit/>
          </a:bodyPr>
          <a:lstStyle/>
          <a:p>
            <a:r>
              <a:rPr lang="en-US" dirty="0"/>
              <a:t>An unbroken </a:t>
            </a:r>
            <a:r>
              <a:rPr lang="en-US" dirty="0" smtClean="0"/>
              <a:t>line</a:t>
            </a:r>
          </a:p>
          <a:p>
            <a:pPr lvl="1"/>
            <a:r>
              <a:rPr lang="en-US" dirty="0"/>
              <a:t>W</a:t>
            </a:r>
            <a:r>
              <a:rPr lang="en-US" dirty="0" smtClean="0"/>
              <a:t>eb </a:t>
            </a:r>
            <a:r>
              <a:rPr lang="en-US" dirty="0"/>
              <a:t>pages from 1990 still render in modern </a:t>
            </a:r>
            <a:r>
              <a:rPr lang="en-US" dirty="0" smtClean="0"/>
              <a:t>browsers. </a:t>
            </a:r>
            <a:r>
              <a:rPr lang="en-US" dirty="0" smtClean="0">
                <a:hlinkClick r:id="rId2"/>
              </a:rPr>
              <a:t>Berners-Lee FAQ Examples</a:t>
            </a:r>
            <a:r>
              <a:rPr lang="en-US" dirty="0" smtClean="0"/>
              <a:t> </a:t>
            </a:r>
          </a:p>
          <a:p>
            <a:pPr lvl="1"/>
            <a:r>
              <a:rPr lang="en-US" dirty="0"/>
              <a:t>The ones that win are the ones that ship. </a:t>
            </a:r>
          </a:p>
          <a:p>
            <a:pPr lvl="1"/>
            <a:r>
              <a:rPr lang="en-US" dirty="0" smtClean="0"/>
              <a:t>Most </a:t>
            </a:r>
            <a:r>
              <a:rPr lang="en-US" dirty="0"/>
              <a:t>of the successful versions of HTML have been “retro-specs,” catching up to the world while simultaneously trying to nudge it in the right direction</a:t>
            </a:r>
            <a:r>
              <a:rPr lang="en-US" dirty="0" smtClean="0"/>
              <a:t>.</a:t>
            </a:r>
          </a:p>
          <a:p>
            <a:r>
              <a:rPr lang="da-DK" dirty="0" smtClean="0"/>
              <a:t>HTML 1.0, 2.0</a:t>
            </a:r>
            <a:r>
              <a:rPr lang="da-DK" dirty="0"/>
              <a:t>, 3.2, </a:t>
            </a:r>
            <a:r>
              <a:rPr lang="da-DK" dirty="0" smtClean="0"/>
              <a:t>4.0 -&gt; HTML5</a:t>
            </a:r>
            <a:endParaRPr lang="en-US" dirty="0" smtClean="0"/>
          </a:p>
        </p:txBody>
      </p:sp>
    </p:spTree>
    <p:extLst>
      <p:ext uri="{BB962C8B-B14F-4D97-AF65-F5344CB8AC3E}">
        <p14:creationId xmlns:p14="http://schemas.microsoft.com/office/powerpoint/2010/main" val="24684996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Why not XHTML </a:t>
            </a:r>
            <a:r>
              <a:rPr lang="en-US" baseline="0" dirty="0" smtClean="0"/>
              <a:t>2?</a:t>
            </a:r>
            <a:endParaRPr lang="en-US" dirty="0"/>
          </a:p>
        </p:txBody>
      </p:sp>
      <p:sp>
        <p:nvSpPr>
          <p:cNvPr id="3" name="Pladsholder til indhold 2"/>
          <p:cNvSpPr>
            <a:spLocks noGrp="1"/>
          </p:cNvSpPr>
          <p:nvPr>
            <p:ph idx="1"/>
          </p:nvPr>
        </p:nvSpPr>
        <p:spPr/>
        <p:txBody>
          <a:bodyPr>
            <a:normAutofit fontScale="92500" lnSpcReduction="20000"/>
          </a:bodyPr>
          <a:lstStyle/>
          <a:p>
            <a:r>
              <a:rPr lang="en-US" dirty="0" smtClean="0"/>
              <a:t>1998: A transformation from HTML to XHTML</a:t>
            </a:r>
          </a:p>
          <a:p>
            <a:r>
              <a:rPr lang="en-US" dirty="0" smtClean="0"/>
              <a:t>A new </a:t>
            </a:r>
            <a:r>
              <a:rPr lang="en-US" dirty="0"/>
              <a:t>MIME type: </a:t>
            </a:r>
            <a:r>
              <a:rPr lang="en-US" dirty="0" smtClean="0"/>
              <a:t>application/</a:t>
            </a:r>
            <a:r>
              <a:rPr lang="en-US" dirty="0" err="1" smtClean="0"/>
              <a:t>xhtml+xml</a:t>
            </a:r>
            <a:endParaRPr lang="en-US" dirty="0" smtClean="0"/>
          </a:p>
          <a:p>
            <a:r>
              <a:rPr lang="en-US" dirty="0"/>
              <a:t>XHTML 1.0 spec: </a:t>
            </a:r>
            <a:r>
              <a:rPr lang="en-US" dirty="0">
                <a:hlinkClick r:id="rId2"/>
              </a:rPr>
              <a:t>http://www.w3.org/TR/xhtml1/#</a:t>
            </a:r>
            <a:r>
              <a:rPr lang="en-US" dirty="0" smtClean="0">
                <a:hlinkClick r:id="rId2"/>
              </a:rPr>
              <a:t>guidelines</a:t>
            </a:r>
            <a:r>
              <a:rPr lang="en-US" dirty="0" smtClean="0"/>
              <a:t> says that text/html can be used.</a:t>
            </a:r>
          </a:p>
          <a:p>
            <a:r>
              <a:rPr lang="en-US" dirty="0" smtClean="0"/>
              <a:t>The line is broken:</a:t>
            </a:r>
          </a:p>
          <a:p>
            <a:pPr lvl="1"/>
            <a:r>
              <a:rPr lang="en-US" dirty="0" smtClean="0"/>
              <a:t>New spec for creating forms: XHTML </a:t>
            </a:r>
            <a:r>
              <a:rPr lang="en-US" dirty="0"/>
              <a:t>Extended </a:t>
            </a:r>
            <a:r>
              <a:rPr lang="en-US" dirty="0" smtClean="0"/>
              <a:t>Forms (</a:t>
            </a:r>
            <a:r>
              <a:rPr lang="en-US" dirty="0" err="1" smtClean="0"/>
              <a:t>Xforms</a:t>
            </a:r>
            <a:r>
              <a:rPr lang="en-US" dirty="0" smtClean="0"/>
              <a:t>) fail</a:t>
            </a:r>
          </a:p>
          <a:p>
            <a:pPr lvl="1"/>
            <a:r>
              <a:rPr lang="en-US" dirty="0"/>
              <a:t>Starting with version 1.1, all XHTML documents were to be served with a MIME type of application/</a:t>
            </a:r>
            <a:r>
              <a:rPr lang="en-US" dirty="0" err="1"/>
              <a:t>xhtml+xml</a:t>
            </a:r>
            <a:r>
              <a:rPr lang="en-US" dirty="0" smtClean="0"/>
              <a:t>.</a:t>
            </a:r>
          </a:p>
          <a:p>
            <a:pPr lvl="1"/>
            <a:r>
              <a:rPr lang="da-DK" dirty="0" smtClean="0"/>
              <a:t>XHTML 2.0</a:t>
            </a:r>
            <a:endParaRPr lang="en-US" dirty="0" smtClean="0"/>
          </a:p>
          <a:p>
            <a:r>
              <a:rPr lang="en-US" dirty="0" smtClean="0"/>
              <a:t>Draconian </a:t>
            </a:r>
            <a:r>
              <a:rPr lang="en-US" dirty="0"/>
              <a:t>error </a:t>
            </a:r>
            <a:r>
              <a:rPr lang="en-US" dirty="0" smtClean="0"/>
              <a:t>handling!</a:t>
            </a:r>
          </a:p>
        </p:txBody>
      </p:sp>
    </p:spTree>
    <p:extLst>
      <p:ext uri="{BB962C8B-B14F-4D97-AF65-F5344CB8AC3E}">
        <p14:creationId xmlns:p14="http://schemas.microsoft.com/office/powerpoint/2010/main" val="22840220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Back to basics</a:t>
            </a:r>
            <a:endParaRPr lang="en-US" dirty="0"/>
          </a:p>
        </p:txBody>
      </p:sp>
      <p:sp>
        <p:nvSpPr>
          <p:cNvPr id="3" name="Pladsholder til indhold 2"/>
          <p:cNvSpPr>
            <a:spLocks noGrp="1"/>
          </p:cNvSpPr>
          <p:nvPr>
            <p:ph idx="1"/>
          </p:nvPr>
        </p:nvSpPr>
        <p:spPr/>
        <p:txBody>
          <a:bodyPr>
            <a:normAutofit/>
          </a:bodyPr>
          <a:lstStyle/>
          <a:p>
            <a:r>
              <a:rPr lang="en-US" dirty="0" smtClean="0"/>
              <a:t>HTML: How to make good better?</a:t>
            </a:r>
          </a:p>
          <a:p>
            <a:r>
              <a:rPr lang="en-US" dirty="0"/>
              <a:t>WHAT Working Group </a:t>
            </a:r>
            <a:r>
              <a:rPr lang="en-US" dirty="0" smtClean="0"/>
              <a:t>(Web </a:t>
            </a:r>
            <a:r>
              <a:rPr lang="en-US" dirty="0"/>
              <a:t>Hypertext Applications Technology Working </a:t>
            </a:r>
            <a:r>
              <a:rPr lang="en-US" dirty="0" smtClean="0"/>
              <a:t>Group)</a:t>
            </a:r>
          </a:p>
          <a:p>
            <a:pPr lvl="1"/>
            <a:r>
              <a:rPr lang="en-US" dirty="0" smtClean="0"/>
              <a:t>Loose</a:t>
            </a:r>
            <a:r>
              <a:rPr lang="en-US" dirty="0"/>
              <a:t>, unofficial, and open collaboration of Web browser </a:t>
            </a:r>
            <a:r>
              <a:rPr lang="en-US" dirty="0" smtClean="0"/>
              <a:t>manufacturers </a:t>
            </a:r>
            <a:r>
              <a:rPr lang="en-US" dirty="0"/>
              <a:t>and interested parties</a:t>
            </a:r>
            <a:r>
              <a:rPr lang="en-US" dirty="0" smtClean="0"/>
              <a:t>.</a:t>
            </a:r>
          </a:p>
          <a:p>
            <a:r>
              <a:rPr lang="en-US" dirty="0"/>
              <a:t>In October 2006, Tim </a:t>
            </a:r>
            <a:r>
              <a:rPr lang="en-US" dirty="0" smtClean="0"/>
              <a:t>Berners-Lee announced </a:t>
            </a:r>
            <a:r>
              <a:rPr lang="en-US" dirty="0"/>
              <a:t>that the W3C would work together with the WHAT </a:t>
            </a:r>
            <a:r>
              <a:rPr lang="en-US" dirty="0" smtClean="0"/>
              <a:t>WG </a:t>
            </a:r>
            <a:r>
              <a:rPr lang="en-US" dirty="0"/>
              <a:t>to evolve HTML</a:t>
            </a:r>
            <a:r>
              <a:rPr lang="en-US" dirty="0" smtClean="0"/>
              <a:t>.</a:t>
            </a:r>
          </a:p>
          <a:p>
            <a:r>
              <a:rPr lang="en-US" dirty="0" smtClean="0"/>
              <a:t>HTML5 – </a:t>
            </a:r>
            <a:r>
              <a:rPr lang="en-US" dirty="0"/>
              <a:t>or just HTML (</a:t>
            </a:r>
            <a:r>
              <a:rPr lang="en-US" dirty="0" smtClean="0"/>
              <a:t>HTML – Living </a:t>
            </a:r>
            <a:r>
              <a:rPr lang="en-US" dirty="0"/>
              <a:t>Standard</a:t>
            </a:r>
            <a:r>
              <a:rPr lang="en-US" dirty="0" smtClean="0"/>
              <a:t>)</a:t>
            </a:r>
          </a:p>
        </p:txBody>
      </p:sp>
    </p:spTree>
    <p:extLst>
      <p:ext uri="{BB962C8B-B14F-4D97-AF65-F5344CB8AC3E}">
        <p14:creationId xmlns:p14="http://schemas.microsoft.com/office/powerpoint/2010/main" val="37435873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 then what about XHTML?</a:t>
            </a:r>
            <a:endParaRPr lang="en-US" dirty="0"/>
          </a:p>
        </p:txBody>
      </p:sp>
      <p:sp>
        <p:nvSpPr>
          <p:cNvPr id="3" name="Pladsholder til indhold 2"/>
          <p:cNvSpPr>
            <a:spLocks noGrp="1"/>
          </p:cNvSpPr>
          <p:nvPr>
            <p:ph idx="1"/>
          </p:nvPr>
        </p:nvSpPr>
        <p:spPr/>
        <p:txBody>
          <a:bodyPr>
            <a:normAutofit/>
          </a:bodyPr>
          <a:lstStyle/>
          <a:p>
            <a:r>
              <a:rPr lang="en-US" dirty="0" smtClean="0"/>
              <a:t>HTML5 as well formed XML with the MIME type application/</a:t>
            </a:r>
            <a:r>
              <a:rPr lang="en-US" dirty="0" err="1" smtClean="0"/>
              <a:t>xhtml+xml</a:t>
            </a:r>
            <a:r>
              <a:rPr lang="en-US" dirty="0" smtClean="0"/>
              <a:t>:</a:t>
            </a:r>
          </a:p>
          <a:p>
            <a:pPr marL="0" indent="0" algn="ctr">
              <a:buNone/>
            </a:pPr>
            <a:r>
              <a:rPr lang="en-US" sz="4000" b="1" dirty="0" smtClean="0"/>
              <a:t>XHTML5</a:t>
            </a:r>
          </a:p>
          <a:p>
            <a:r>
              <a:rPr lang="en-US" dirty="0" smtClean="0"/>
              <a:t>OK, maybe not that important</a:t>
            </a:r>
            <a:r>
              <a:rPr lang="en-US" dirty="0"/>
              <a:t>… – </a:t>
            </a:r>
            <a:r>
              <a:rPr lang="en-US" dirty="0" smtClean="0"/>
              <a:t>but in some cases useful.</a:t>
            </a:r>
          </a:p>
          <a:p>
            <a:r>
              <a:rPr lang="en-US" dirty="0" smtClean="0"/>
              <a:t>Combining HTML with XML languages like RDF and SVG.</a:t>
            </a:r>
            <a:endParaRPr lang="en-US" dirty="0"/>
          </a:p>
        </p:txBody>
      </p:sp>
    </p:spTree>
    <p:extLst>
      <p:ext uri="{BB962C8B-B14F-4D97-AF65-F5344CB8AC3E}">
        <p14:creationId xmlns:p14="http://schemas.microsoft.com/office/powerpoint/2010/main" val="8705503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Polyglot Markup</a:t>
            </a:r>
            <a:endParaRPr lang="en-US" dirty="0"/>
          </a:p>
        </p:txBody>
      </p:sp>
      <p:sp>
        <p:nvSpPr>
          <p:cNvPr id="3" name="Pladsholder til indhold 2"/>
          <p:cNvSpPr>
            <a:spLocks noGrp="1"/>
          </p:cNvSpPr>
          <p:nvPr>
            <p:ph idx="1"/>
          </p:nvPr>
        </p:nvSpPr>
        <p:spPr/>
        <p:txBody>
          <a:bodyPr>
            <a:normAutofit/>
          </a:bodyPr>
          <a:lstStyle/>
          <a:p>
            <a:pPr marL="0" indent="0">
              <a:buNone/>
            </a:pPr>
            <a:r>
              <a:rPr lang="en-US" dirty="0" smtClean="0"/>
              <a:t>…And just to complicate things.</a:t>
            </a:r>
          </a:p>
          <a:p>
            <a:pPr marL="0" indent="0">
              <a:buNone/>
            </a:pPr>
            <a:endParaRPr lang="en-US" dirty="0" smtClean="0"/>
          </a:p>
          <a:p>
            <a:r>
              <a:rPr lang="en-US" dirty="0" smtClean="0"/>
              <a:t>HTML-Compatible </a:t>
            </a:r>
            <a:r>
              <a:rPr lang="en-US" dirty="0"/>
              <a:t>XHTML </a:t>
            </a:r>
            <a:r>
              <a:rPr lang="en-US" dirty="0" smtClean="0"/>
              <a:t>Documents</a:t>
            </a:r>
          </a:p>
          <a:p>
            <a:r>
              <a:rPr lang="en-US" dirty="0" smtClean="0"/>
              <a:t>Strict XML (XHTML) documents that can either be send with MIME type:</a:t>
            </a:r>
          </a:p>
          <a:p>
            <a:pPr lvl="1"/>
            <a:r>
              <a:rPr lang="en-US" dirty="0" smtClean="0"/>
              <a:t>text/html</a:t>
            </a:r>
          </a:p>
          <a:p>
            <a:pPr lvl="1"/>
            <a:r>
              <a:rPr lang="en-US" dirty="0" smtClean="0"/>
              <a:t>application/</a:t>
            </a:r>
            <a:r>
              <a:rPr lang="en-US" dirty="0" err="1" smtClean="0"/>
              <a:t>xhtml+xml</a:t>
            </a:r>
            <a:endParaRPr lang="en-US" dirty="0" smtClean="0"/>
          </a:p>
        </p:txBody>
      </p:sp>
    </p:spTree>
    <p:extLst>
      <p:ext uri="{BB962C8B-B14F-4D97-AF65-F5344CB8AC3E}">
        <p14:creationId xmlns:p14="http://schemas.microsoft.com/office/powerpoint/2010/main" val="31182821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err="1" smtClean="0"/>
              <a:t>Whats</a:t>
            </a:r>
            <a:r>
              <a:rPr lang="da-DK" dirty="0" smtClean="0"/>
              <a:t> </a:t>
            </a:r>
            <a:r>
              <a:rPr lang="da-DK" dirty="0" err="1" smtClean="0"/>
              <a:t>included</a:t>
            </a:r>
            <a:endParaRPr lang="da-DK" dirty="0"/>
          </a:p>
        </p:txBody>
      </p:sp>
      <p:sp>
        <p:nvSpPr>
          <p:cNvPr id="3" name="Pladsholder til indhold 2"/>
          <p:cNvSpPr>
            <a:spLocks noGrp="1"/>
          </p:cNvSpPr>
          <p:nvPr>
            <p:ph idx="1"/>
          </p:nvPr>
        </p:nvSpPr>
        <p:spPr/>
        <p:txBody>
          <a:bodyPr>
            <a:normAutofit fontScale="47500" lnSpcReduction="20000"/>
          </a:bodyPr>
          <a:lstStyle/>
          <a:p>
            <a:r>
              <a:rPr lang="en-US" dirty="0"/>
              <a:t>New semantic elements</a:t>
            </a:r>
          </a:p>
          <a:p>
            <a:r>
              <a:rPr lang="en-US" dirty="0"/>
              <a:t>Forms – new input types</a:t>
            </a:r>
          </a:p>
          <a:p>
            <a:r>
              <a:rPr lang="en-US" dirty="0"/>
              <a:t>New attributes</a:t>
            </a:r>
          </a:p>
          <a:p>
            <a:r>
              <a:rPr lang="en-US" dirty="0"/>
              <a:t>New APIs</a:t>
            </a:r>
          </a:p>
          <a:p>
            <a:r>
              <a:rPr lang="da-DK" dirty="0" smtClean="0"/>
              <a:t>3D, Graphics and </a:t>
            </a:r>
            <a:r>
              <a:rPr lang="da-DK" dirty="0" err="1" smtClean="0"/>
              <a:t>Effects</a:t>
            </a:r>
            <a:endParaRPr lang="da-DK" dirty="0" smtClean="0"/>
          </a:p>
          <a:p>
            <a:pPr lvl="1"/>
            <a:r>
              <a:rPr lang="da-DK" dirty="0" smtClean="0"/>
              <a:t>2D </a:t>
            </a:r>
            <a:r>
              <a:rPr lang="da-DK" dirty="0" err="1" smtClean="0"/>
              <a:t>Canvas</a:t>
            </a:r>
            <a:endParaRPr lang="da-DK" dirty="0" smtClean="0"/>
          </a:p>
          <a:p>
            <a:pPr lvl="1"/>
            <a:r>
              <a:rPr lang="da-DK" dirty="0" err="1" smtClean="0"/>
              <a:t>WebGL</a:t>
            </a:r>
            <a:endParaRPr lang="da-DK" dirty="0" smtClean="0"/>
          </a:p>
          <a:p>
            <a:r>
              <a:rPr lang="da-DK" dirty="0" smtClean="0"/>
              <a:t>Storage</a:t>
            </a:r>
          </a:p>
          <a:p>
            <a:pPr lvl="1"/>
            <a:r>
              <a:rPr lang="da-DK" dirty="0" smtClean="0"/>
              <a:t>Persistent and session </a:t>
            </a:r>
            <a:r>
              <a:rPr lang="da-DK" dirty="0" err="1" smtClean="0"/>
              <a:t>storage</a:t>
            </a:r>
            <a:endParaRPr lang="da-DK" dirty="0" smtClean="0"/>
          </a:p>
          <a:p>
            <a:pPr lvl="1"/>
            <a:r>
              <a:rPr lang="da-DK" dirty="0" err="1" smtClean="0"/>
              <a:t>Key</a:t>
            </a:r>
            <a:r>
              <a:rPr lang="da-DK" dirty="0" smtClean="0"/>
              <a:t>/</a:t>
            </a:r>
            <a:r>
              <a:rPr lang="da-DK" dirty="0" err="1" smtClean="0"/>
              <a:t>value</a:t>
            </a:r>
            <a:endParaRPr lang="da-DK" dirty="0" smtClean="0"/>
          </a:p>
          <a:p>
            <a:pPr lvl="1"/>
            <a:r>
              <a:rPr lang="da-DK" dirty="0" smtClean="0"/>
              <a:t>5mb+ (</a:t>
            </a:r>
            <a:r>
              <a:rPr lang="da-DK" dirty="0" err="1" smtClean="0"/>
              <a:t>depends</a:t>
            </a:r>
            <a:r>
              <a:rPr lang="da-DK" dirty="0" smtClean="0"/>
              <a:t> on browser)</a:t>
            </a:r>
          </a:p>
          <a:p>
            <a:pPr lvl="1"/>
            <a:r>
              <a:rPr lang="da-DK" dirty="0" err="1" smtClean="0"/>
              <a:t>IndexDb</a:t>
            </a:r>
            <a:endParaRPr lang="da-DK" dirty="0"/>
          </a:p>
          <a:p>
            <a:pPr lvl="1"/>
            <a:r>
              <a:rPr lang="da-DK" dirty="0" smtClean="0"/>
              <a:t>SQL Storage</a:t>
            </a:r>
          </a:p>
          <a:p>
            <a:r>
              <a:rPr lang="da-DK" dirty="0" smtClean="0"/>
              <a:t>Connectivity</a:t>
            </a:r>
          </a:p>
          <a:p>
            <a:r>
              <a:rPr lang="da-DK" dirty="0" smtClean="0"/>
              <a:t>Device Access</a:t>
            </a:r>
          </a:p>
          <a:p>
            <a:pPr lvl="1"/>
            <a:r>
              <a:rPr lang="da-DK" dirty="0" err="1" smtClean="0"/>
              <a:t>GeoLocation</a:t>
            </a:r>
            <a:endParaRPr lang="da-DK" dirty="0" smtClean="0"/>
          </a:p>
          <a:p>
            <a:pPr lvl="1"/>
            <a:r>
              <a:rPr lang="da-DK" dirty="0" err="1" smtClean="0"/>
              <a:t>Accelerometer</a:t>
            </a:r>
            <a:r>
              <a:rPr lang="da-DK" dirty="0" smtClean="0"/>
              <a:t> </a:t>
            </a:r>
          </a:p>
          <a:p>
            <a:pPr lvl="1"/>
            <a:r>
              <a:rPr lang="da-DK" dirty="0" smtClean="0"/>
              <a:t>Touch</a:t>
            </a:r>
          </a:p>
          <a:p>
            <a:pPr lvl="1"/>
            <a:r>
              <a:rPr lang="da-DK" dirty="0" err="1" smtClean="0"/>
              <a:t>Gyroscope</a:t>
            </a:r>
            <a:endParaRPr lang="da-DK" dirty="0" smtClean="0"/>
          </a:p>
          <a:p>
            <a:r>
              <a:rPr lang="da-DK" dirty="0" smtClean="0"/>
              <a:t>Multimedia</a:t>
            </a:r>
          </a:p>
          <a:p>
            <a:pPr lvl="1"/>
            <a:r>
              <a:rPr lang="da-DK" dirty="0" smtClean="0"/>
              <a:t>HTML5 Video</a:t>
            </a:r>
          </a:p>
          <a:p>
            <a:r>
              <a:rPr lang="da-DK" dirty="0" smtClean="0"/>
              <a:t>Web </a:t>
            </a:r>
            <a:r>
              <a:rPr lang="da-DK" dirty="0" err="1" smtClean="0"/>
              <a:t>Workers</a:t>
            </a:r>
            <a:r>
              <a:rPr lang="da-DK" dirty="0" smtClean="0"/>
              <a:t> / Web Sockets</a:t>
            </a:r>
          </a:p>
          <a:p>
            <a:r>
              <a:rPr lang="da-DK" dirty="0" smtClean="0"/>
              <a:t>XHR2</a:t>
            </a:r>
          </a:p>
          <a:p>
            <a:endParaRPr lang="da-DK" dirty="0"/>
          </a:p>
        </p:txBody>
      </p:sp>
      <p:sp>
        <p:nvSpPr>
          <p:cNvPr id="4" name="Pladsholder til sidefod 3"/>
          <p:cNvSpPr>
            <a:spLocks noGrp="1"/>
          </p:cNvSpPr>
          <p:nvPr>
            <p:ph type="ftr" sz="quarter" idx="11"/>
          </p:nvPr>
        </p:nvSpPr>
        <p:spPr/>
        <p:txBody>
          <a:bodyPr/>
          <a:lstStyle/>
          <a:p>
            <a:endParaRPr lang="da-DK"/>
          </a:p>
        </p:txBody>
      </p:sp>
      <p:sp>
        <p:nvSpPr>
          <p:cNvPr id="5" name="Pladsholder til diasnummer 4"/>
          <p:cNvSpPr>
            <a:spLocks noGrp="1"/>
          </p:cNvSpPr>
          <p:nvPr>
            <p:ph type="sldNum" sz="quarter" idx="12"/>
          </p:nvPr>
        </p:nvSpPr>
        <p:spPr/>
        <p:txBody>
          <a:bodyPr/>
          <a:lstStyle/>
          <a:p>
            <a:fld id="{F7AB382F-E9E6-CE49-B414-1E064FB7F064}" type="slidenum">
              <a:rPr lang="da-DK" smtClean="0"/>
              <a:t>8</a:t>
            </a:fld>
            <a:endParaRPr lang="da-DK"/>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5220" y="1886681"/>
            <a:ext cx="4305300" cy="3705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51310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New semantic elements</a:t>
            </a:r>
            <a:endParaRPr lang="en-US" dirty="0"/>
          </a:p>
        </p:txBody>
      </p:sp>
      <p:sp>
        <p:nvSpPr>
          <p:cNvPr id="3" name="Pladsholder til indhold 2"/>
          <p:cNvSpPr>
            <a:spLocks noGrp="1"/>
          </p:cNvSpPr>
          <p:nvPr>
            <p:ph idx="1"/>
          </p:nvPr>
        </p:nvSpPr>
        <p:spPr/>
        <p:txBody>
          <a:bodyPr>
            <a:normAutofit/>
          </a:bodyPr>
          <a:lstStyle/>
          <a:p>
            <a:r>
              <a:rPr lang="en-US" dirty="0" smtClean="0"/>
              <a:t>New elements for structuring</a:t>
            </a:r>
          </a:p>
          <a:p>
            <a:pPr lvl="1"/>
            <a:r>
              <a:rPr lang="en-US" dirty="0" smtClean="0"/>
              <a:t>section, article, aside, </a:t>
            </a:r>
            <a:r>
              <a:rPr lang="en-US" dirty="0" err="1" smtClean="0"/>
              <a:t>hgroup</a:t>
            </a:r>
            <a:r>
              <a:rPr lang="en-US" dirty="0" smtClean="0"/>
              <a:t>, header, footer, </a:t>
            </a:r>
            <a:r>
              <a:rPr lang="en-US" dirty="0" err="1" smtClean="0"/>
              <a:t>nav</a:t>
            </a:r>
            <a:r>
              <a:rPr lang="en-US" dirty="0" smtClean="0"/>
              <a:t>, figure </a:t>
            </a:r>
          </a:p>
          <a:p>
            <a:r>
              <a:rPr lang="en-US" dirty="0" smtClean="0"/>
              <a:t>New elements for content</a:t>
            </a:r>
          </a:p>
          <a:p>
            <a:pPr lvl="1"/>
            <a:r>
              <a:rPr lang="en-US" dirty="0"/>
              <a:t>v</a:t>
            </a:r>
            <a:r>
              <a:rPr lang="en-US" dirty="0" smtClean="0"/>
              <a:t>ideo, audio, track, embed, mark, progress,  meter, time, ruby, </a:t>
            </a:r>
            <a:r>
              <a:rPr lang="en-US" dirty="0" err="1" smtClean="0"/>
              <a:t>bdi</a:t>
            </a:r>
            <a:r>
              <a:rPr lang="en-US" dirty="0" smtClean="0"/>
              <a:t>, </a:t>
            </a:r>
            <a:r>
              <a:rPr lang="en-US" dirty="0" err="1" smtClean="0"/>
              <a:t>wbr</a:t>
            </a:r>
            <a:r>
              <a:rPr lang="en-US" dirty="0" smtClean="0"/>
              <a:t>, canvas, command, details, </a:t>
            </a:r>
            <a:r>
              <a:rPr lang="en-US" dirty="0" err="1" smtClean="0"/>
              <a:t>datalist</a:t>
            </a:r>
            <a:r>
              <a:rPr lang="en-US" dirty="0" smtClean="0"/>
              <a:t>, </a:t>
            </a:r>
            <a:r>
              <a:rPr lang="en-US" dirty="0" err="1" smtClean="0"/>
              <a:t>keygen</a:t>
            </a:r>
            <a:r>
              <a:rPr lang="en-US" dirty="0" smtClean="0"/>
              <a:t>, output</a:t>
            </a:r>
          </a:p>
          <a:p>
            <a:pPr lvl="1"/>
            <a:r>
              <a:rPr lang="en-US" dirty="0" smtClean="0"/>
              <a:t>… and a lot more for the input element.</a:t>
            </a:r>
          </a:p>
          <a:p>
            <a:r>
              <a:rPr lang="en-US" dirty="0" smtClean="0"/>
              <a:t>Why?</a:t>
            </a:r>
          </a:p>
          <a:p>
            <a:pPr lvl="1"/>
            <a:endParaRPr lang="en-US" dirty="0" smtClean="0"/>
          </a:p>
        </p:txBody>
      </p:sp>
    </p:spTree>
    <p:extLst>
      <p:ext uri="{BB962C8B-B14F-4D97-AF65-F5344CB8AC3E}">
        <p14:creationId xmlns:p14="http://schemas.microsoft.com/office/powerpoint/2010/main" val="5417011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UCN PowerPoint skabelon">
  <a:themeElements>
    <a:clrScheme name="Brugerdefineret 9">
      <a:dk1>
        <a:sysClr val="windowText" lastClr="000000"/>
      </a:dk1>
      <a:lt1>
        <a:sysClr val="window" lastClr="FFFFFF"/>
      </a:lt1>
      <a:dk2>
        <a:srgbClr val="776F65"/>
      </a:dk2>
      <a:lt2>
        <a:srgbClr val="EEECE1"/>
      </a:lt2>
      <a:accent1>
        <a:srgbClr val="776F65"/>
      </a:accent1>
      <a:accent2>
        <a:srgbClr val="FF6319"/>
      </a:accent2>
      <a:accent3>
        <a:srgbClr val="7AB800"/>
      </a:accent3>
      <a:accent4>
        <a:srgbClr val="952D98"/>
      </a:accent4>
      <a:accent5>
        <a:srgbClr val="5BBBB7"/>
      </a:accent5>
      <a:accent6>
        <a:srgbClr val="A09B59"/>
      </a:accent6>
      <a:hlink>
        <a:srgbClr val="5BBBB7"/>
      </a:hlink>
      <a:folHlink>
        <a:srgbClr val="A09B5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Kontor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Kontor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UCN PowerPoint skabelon</Template>
  <TotalTime>127</TotalTime>
  <Words>1736</Words>
  <Application>Microsoft Office PowerPoint</Application>
  <PresentationFormat>Skærmshow (4:3)</PresentationFormat>
  <Paragraphs>379</Paragraphs>
  <Slides>26</Slides>
  <Notes>6</Notes>
  <HiddenSlides>0</HiddenSlides>
  <MMClips>0</MMClips>
  <ScaleCrop>false</ScaleCrop>
  <HeadingPairs>
    <vt:vector size="4" baseType="variant">
      <vt:variant>
        <vt:lpstr>Tema</vt:lpstr>
      </vt:variant>
      <vt:variant>
        <vt:i4>1</vt:i4>
      </vt:variant>
      <vt:variant>
        <vt:lpstr>Diastitler</vt:lpstr>
      </vt:variant>
      <vt:variant>
        <vt:i4>26</vt:i4>
      </vt:variant>
    </vt:vector>
  </HeadingPairs>
  <TitlesOfParts>
    <vt:vector size="27" baseType="lpstr">
      <vt:lpstr>UCN PowerPoint skabelon</vt:lpstr>
      <vt:lpstr>HTML &amp; HTML5</vt:lpstr>
      <vt:lpstr>Why do we need HTML5?</vt:lpstr>
      <vt:lpstr>History of HTML</vt:lpstr>
      <vt:lpstr>Why not XHTML 2?</vt:lpstr>
      <vt:lpstr>Back to basics</vt:lpstr>
      <vt:lpstr>… then what about XHTML?</vt:lpstr>
      <vt:lpstr>Polyglot Markup</vt:lpstr>
      <vt:lpstr>Whats included</vt:lpstr>
      <vt:lpstr>New semantic elements</vt:lpstr>
      <vt:lpstr>&lt;section&gt;</vt:lpstr>
      <vt:lpstr>&lt;article&gt;</vt:lpstr>
      <vt:lpstr>&lt;nav&gt;</vt:lpstr>
      <vt:lpstr>&lt;aside&gt;</vt:lpstr>
      <vt:lpstr>&lt;header&gt;</vt:lpstr>
      <vt:lpstr>&lt;footer&gt;</vt:lpstr>
      <vt:lpstr>&lt;hgroup&gt;</vt:lpstr>
      <vt:lpstr>&lt;figure&gt;</vt:lpstr>
      <vt:lpstr>PowerPoint-præsentation</vt:lpstr>
      <vt:lpstr>Forms – new input types and elements</vt:lpstr>
      <vt:lpstr>Forms – Input types</vt:lpstr>
      <vt:lpstr>Form validation</vt:lpstr>
      <vt:lpstr>Form – Datalist element</vt:lpstr>
      <vt:lpstr>Forms – Output element</vt:lpstr>
      <vt:lpstr>New attributes</vt:lpstr>
      <vt:lpstr>data-* attribute</vt:lpstr>
      <vt:lpstr>Exercises</vt:lpstr>
    </vt:vector>
  </TitlesOfParts>
  <Company>University College Nordjylland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PowerPoint-præsentation</dc:title>
  <dc:creator>Ronni Hansen</dc:creator>
  <cp:lastModifiedBy>Ronni Hansen</cp:lastModifiedBy>
  <cp:revision>29</cp:revision>
  <cp:lastPrinted>2011-10-11T07:40:35Z</cp:lastPrinted>
  <dcterms:created xsi:type="dcterms:W3CDTF">2015-08-13T10:40:33Z</dcterms:created>
  <dcterms:modified xsi:type="dcterms:W3CDTF">2015-08-27T10:51:21Z</dcterms:modified>
</cp:coreProperties>
</file>