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92" r:id="rId16"/>
    <p:sldId id="261" r:id="rId17"/>
    <p:sldId id="274" r:id="rId18"/>
    <p:sldId id="29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4" r:id="rId31"/>
    <p:sldId id="286" r:id="rId32"/>
    <p:sldId id="291" r:id="rId33"/>
    <p:sldId id="287" r:id="rId34"/>
    <p:sldId id="288" r:id="rId35"/>
    <p:sldId id="293" r:id="rId36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82019" autoAdjust="0"/>
  </p:normalViewPr>
  <p:slideViewPr>
    <p:cSldViewPr snapToGrid="0" snapToObjects="1">
      <p:cViewPr>
        <p:scale>
          <a:sx n="76" d="100"/>
          <a:sy n="76" d="100"/>
        </p:scale>
        <p:origin x="-1632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01-09-2015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https://www.youtube.com/watch?v=8KuO4r5CHjM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CS75 (Summer 2012) Lecture 0 HTTP Harvard Web Development David Malan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668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420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71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Also</a:t>
            </a:r>
            <a:r>
              <a:rPr lang="da-DK" dirty="0" smtClean="0"/>
              <a:t> a </a:t>
            </a:r>
            <a:r>
              <a:rPr lang="da-DK" dirty="0" err="1" smtClean="0"/>
              <a:t>protocol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724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Instead of serving a static HTML file</a:t>
            </a:r>
            <a:r>
              <a:rPr lang="da-DK" baseline="0" dirty="0" smtClean="0"/>
              <a:t>, the S</a:t>
            </a:r>
            <a:r>
              <a:rPr lang="da-DK" dirty="0" smtClean="0"/>
              <a:t>erver can execute programs that generate the HTML to send to the Client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816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</a:t>
            </a:r>
            <a:r>
              <a:rPr lang="da-DK" baseline="0" dirty="0" smtClean="0"/>
              <a:t>n </a:t>
            </a:r>
            <a:r>
              <a:rPr lang="da-DK" baseline="0" dirty="0" err="1" smtClean="0"/>
              <a:t>agreed</a:t>
            </a:r>
            <a:r>
              <a:rPr lang="da-DK" baseline="0" dirty="0" smtClean="0"/>
              <a:t> upon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to do a </a:t>
            </a:r>
            <a:r>
              <a:rPr lang="da-DK" baseline="0" dirty="0" err="1" smtClean="0"/>
              <a:t>certain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thing</a:t>
            </a:r>
            <a:endParaRPr lang="da-DK" baseline="0" dirty="0" smtClean="0"/>
          </a:p>
          <a:p>
            <a:r>
              <a:rPr lang="da-DK" baseline="0" dirty="0" smtClean="0"/>
              <a:t>If person a and b know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commuicate</a:t>
            </a:r>
            <a:r>
              <a:rPr lang="da-DK" baseline="0" dirty="0" smtClean="0"/>
              <a:t> in the same ”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/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”, it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done </a:t>
            </a:r>
            <a:r>
              <a:rPr lang="da-DK" baseline="0" dirty="0" err="1" smtClean="0"/>
              <a:t>easily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Heard</a:t>
            </a:r>
            <a:r>
              <a:rPr lang="da-DK" baseline="0" dirty="0" smtClean="0"/>
              <a:t> of the SOAP </a:t>
            </a:r>
            <a:r>
              <a:rPr lang="da-DK" baseline="0" dirty="0" err="1" smtClean="0"/>
              <a:t>protocol</a:t>
            </a:r>
            <a:r>
              <a:rPr lang="da-DK" baseline="0" dirty="0" smtClean="0"/>
              <a:t> ? The metadata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the ”</a:t>
            </a:r>
            <a:r>
              <a:rPr lang="da-DK" baseline="0" dirty="0" err="1" smtClean="0"/>
              <a:t>envelope</a:t>
            </a:r>
            <a:r>
              <a:rPr lang="da-DK" baseline="0" dirty="0" smtClean="0"/>
              <a:t>”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220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https://en.wikipedia.org/wiki/List_of_HTTP_header_fields for more info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headers</a:t>
            </a: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297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Chrome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Dev</a:t>
            </a:r>
            <a:r>
              <a:rPr lang="da-DK" baseline="0" dirty="0" smtClean="0"/>
              <a:t> Tools</a:t>
            </a:r>
          </a:p>
          <a:p>
            <a:r>
              <a:rPr lang="da-DK" baseline="0" dirty="0" smtClean="0"/>
              <a:t>Or </a:t>
            </a:r>
            <a:r>
              <a:rPr lang="da-DK" baseline="0" dirty="0" err="1" smtClean="0"/>
              <a:t>fiddler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465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339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FileZilla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4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Secure</a:t>
            </a:r>
            <a:r>
              <a:rPr lang="da-DK" baseline="0" dirty="0" smtClean="0"/>
              <a:t> HTTP</a:t>
            </a:r>
          </a:p>
          <a:p>
            <a:r>
              <a:rPr lang="da-DK" baseline="0" dirty="0" smtClean="0"/>
              <a:t>https://blog.hartleybrody.com/https-certificates/</a:t>
            </a:r>
          </a:p>
          <a:p>
            <a:endParaRPr lang="da-DK" dirty="0" smtClean="0"/>
          </a:p>
          <a:p>
            <a:r>
              <a:rPr lang="da-DK" dirty="0" smtClean="0"/>
              <a:t>Simple Mail Transfer Protocol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279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ir.yahoo.com/Recreation/sports/soccer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ir.yahoo.com/Recreation/sports/soccer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cn.d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oN7ripK5uG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Web Programming</a:t>
            </a:r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The Client Server Model &amp; HTTP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15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842375"/>
          </a:xfrm>
        </p:spPr>
        <p:txBody>
          <a:bodyPr>
            <a:normAutofit/>
          </a:bodyPr>
          <a:lstStyle/>
          <a:p>
            <a:r>
              <a:rPr lang="en-US" dirty="0"/>
              <a:t>Client determines path and file to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785249" y="3249616"/>
            <a:ext cx="1816274" cy="814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Client</a:t>
            </a:r>
            <a:br>
              <a:rPr lang="da-DK" dirty="0" smtClean="0"/>
            </a:br>
            <a:r>
              <a:rPr lang="da-DK" sz="1400" dirty="0" smtClean="0"/>
              <a:t>(Chrome / Firefox / Safari / IE)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972460" y="3249616"/>
            <a:ext cx="1816274" cy="814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</a:t>
            </a:r>
            <a:br>
              <a:rPr lang="da-DK" dirty="0" smtClean="0"/>
            </a:br>
            <a:r>
              <a:rPr lang="da-DK" sz="1400" dirty="0" smtClean="0"/>
              <a:t>(Apache / IIS)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0758" y="4063808"/>
            <a:ext cx="304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http://www.thelittleco.com/</a:t>
            </a:r>
            <a:r>
              <a:rPr lang="da-DK" sz="1400" u="sng" dirty="0" smtClean="0"/>
              <a:t>index.html</a:t>
            </a:r>
            <a:endParaRPr lang="en-GB" sz="1400" u="sng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601523" y="3656712"/>
            <a:ext cx="3370937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842375"/>
          </a:xfrm>
        </p:spPr>
        <p:txBody>
          <a:bodyPr>
            <a:normAutofit/>
          </a:bodyPr>
          <a:lstStyle/>
          <a:p>
            <a:r>
              <a:rPr lang="en-US" dirty="0"/>
              <a:t>Client sends HTTP request to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785249" y="3249616"/>
            <a:ext cx="1816274" cy="814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Client</a:t>
            </a:r>
            <a:br>
              <a:rPr lang="da-DK" dirty="0" smtClean="0"/>
            </a:br>
            <a:r>
              <a:rPr lang="da-DK" sz="1400" dirty="0" smtClean="0"/>
              <a:t>(Chrome / Firefox / Safari / IE)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972460" y="3249616"/>
            <a:ext cx="1816274" cy="814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</a:t>
            </a:r>
            <a:br>
              <a:rPr lang="da-DK" dirty="0" smtClean="0"/>
            </a:br>
            <a:r>
              <a:rPr lang="da-DK" sz="1400" dirty="0" smtClean="0"/>
              <a:t>(Apache / IIS)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0758" y="4063808"/>
            <a:ext cx="304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http://www.thelittleco.com/</a:t>
            </a:r>
            <a:r>
              <a:rPr lang="da-DK" sz="1400" u="sng" dirty="0" smtClean="0"/>
              <a:t>index.html</a:t>
            </a:r>
            <a:endParaRPr lang="en-GB" sz="1400" u="sng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601523" y="3656712"/>
            <a:ext cx="3370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07185" y="3397551"/>
            <a:ext cx="256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latin typeface="Consolas" pitchFamily="49" charset="0"/>
                <a:cs typeface="Consolas" pitchFamily="49" charset="0"/>
              </a:rPr>
              <a:t>GET index.html HTTP/ 1.1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5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842375"/>
          </a:xfrm>
        </p:spPr>
        <p:txBody>
          <a:bodyPr>
            <a:normAutofit/>
          </a:bodyPr>
          <a:lstStyle/>
          <a:p>
            <a:r>
              <a:rPr lang="en-US" dirty="0"/>
              <a:t>Server determines which file to </a:t>
            </a:r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785249" y="3249616"/>
            <a:ext cx="1816274" cy="814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Client</a:t>
            </a:r>
            <a:br>
              <a:rPr lang="da-DK" dirty="0" smtClean="0"/>
            </a:br>
            <a:r>
              <a:rPr lang="da-DK" sz="1400" dirty="0" smtClean="0"/>
              <a:t>(Chrome / Firefox / Safari / IE)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972460" y="3249616"/>
            <a:ext cx="1816274" cy="814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</a:t>
            </a:r>
            <a:br>
              <a:rPr lang="da-DK" dirty="0" smtClean="0"/>
            </a:br>
            <a:r>
              <a:rPr lang="da-DK" sz="1400" dirty="0" smtClean="0"/>
              <a:t>(Apache / IIS)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0758" y="4063808"/>
            <a:ext cx="304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http://www.thelittleco.com/</a:t>
            </a:r>
            <a:r>
              <a:rPr lang="da-DK" sz="1400" u="sng" dirty="0" smtClean="0"/>
              <a:t>index.html</a:t>
            </a:r>
            <a:endParaRPr lang="en-GB" sz="1400" u="sng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601523" y="3656712"/>
            <a:ext cx="3370937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6750" y="4063808"/>
            <a:ext cx="234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/>
              <a:t>”index.html” is really</a:t>
            </a:r>
            <a:br>
              <a:rPr lang="da-DK" sz="1400" dirty="0" smtClean="0"/>
            </a:br>
            <a:r>
              <a:rPr lang="da-DK" sz="1400" dirty="0" smtClean="0"/>
              <a:t>/etc/httpd/htdocs/index.html</a:t>
            </a:r>
            <a:endParaRPr lang="en-GB" sz="1400" u="sng" dirty="0"/>
          </a:p>
        </p:txBody>
      </p:sp>
    </p:spTree>
    <p:extLst>
      <p:ext uri="{BB962C8B-B14F-4D97-AF65-F5344CB8AC3E}">
        <p14:creationId xmlns:p14="http://schemas.microsoft.com/office/powerpoint/2010/main" val="39115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842375"/>
          </a:xfrm>
        </p:spPr>
        <p:txBody>
          <a:bodyPr>
            <a:normAutofit/>
          </a:bodyPr>
          <a:lstStyle/>
          <a:p>
            <a:r>
              <a:rPr lang="en-US" dirty="0"/>
              <a:t>Server sends response code and the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785249" y="3249616"/>
            <a:ext cx="1816274" cy="814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Client</a:t>
            </a:r>
            <a:br>
              <a:rPr lang="da-DK" dirty="0" smtClean="0"/>
            </a:br>
            <a:r>
              <a:rPr lang="da-DK" sz="1400" dirty="0" smtClean="0"/>
              <a:t>(Chrome / Firefox / Safari / IE)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972460" y="3249616"/>
            <a:ext cx="1816274" cy="814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</a:t>
            </a:r>
            <a:br>
              <a:rPr lang="da-DK" dirty="0" smtClean="0"/>
            </a:br>
            <a:r>
              <a:rPr lang="da-DK" sz="1400" dirty="0" smtClean="0"/>
              <a:t>(Apache / IIS)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0758" y="4063808"/>
            <a:ext cx="304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http://www.thelittleco.com/</a:t>
            </a:r>
            <a:r>
              <a:rPr lang="da-DK" sz="1400" u="sng" dirty="0" smtClean="0"/>
              <a:t>index.html</a:t>
            </a:r>
            <a:endParaRPr lang="en-GB" sz="1400" u="sng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601523" y="3656712"/>
            <a:ext cx="337093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07187" y="3096927"/>
            <a:ext cx="2569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latin typeface="Consolas" pitchFamily="49" charset="0"/>
                <a:cs typeface="Consolas" pitchFamily="49" charset="0"/>
              </a:rPr>
              <a:t>HTTP/1.1 200 OK</a:t>
            </a:r>
            <a:br>
              <a:rPr lang="da-DK" sz="1400" dirty="0" smtClean="0">
                <a:latin typeface="Consolas" pitchFamily="49" charset="0"/>
                <a:cs typeface="Consolas" pitchFamily="49" charset="0"/>
              </a:rPr>
            </a:br>
            <a:r>
              <a:rPr lang="da-DK" sz="1400" dirty="0" smtClean="0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algn="ctr"/>
            <a:endParaRPr lang="da-DK" sz="14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da-DK" sz="1400" dirty="0" smtClean="0">
                <a:latin typeface="Consolas" pitchFamily="49" charset="0"/>
                <a:cs typeface="Consolas" pitchFamily="49" charset="0"/>
              </a:rPr>
              <a:t>[contents of index.html]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842375"/>
          </a:xfrm>
        </p:spPr>
        <p:txBody>
          <a:bodyPr>
            <a:normAutofit/>
          </a:bodyPr>
          <a:lstStyle/>
          <a:p>
            <a:r>
              <a:rPr lang="en-US" dirty="0" smtClean="0"/>
              <a:t>Connection is closed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785249" y="3249616"/>
            <a:ext cx="1816274" cy="814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Client</a:t>
            </a:r>
            <a:br>
              <a:rPr lang="da-DK" dirty="0" smtClean="0"/>
            </a:br>
            <a:r>
              <a:rPr lang="da-DK" sz="1400" dirty="0" smtClean="0"/>
              <a:t>(Chrome / Firefox / Safari / IE)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972460" y="3249616"/>
            <a:ext cx="1816274" cy="814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</a:t>
            </a:r>
            <a:br>
              <a:rPr lang="da-DK" dirty="0" smtClean="0"/>
            </a:br>
            <a:r>
              <a:rPr lang="da-DK" sz="1400" dirty="0" smtClean="0"/>
              <a:t>(Apache / IIS)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363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protocol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05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protocol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There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protocols</a:t>
            </a:r>
            <a:r>
              <a:rPr lang="da-DK" dirty="0" smtClean="0"/>
              <a:t> for sending </a:t>
            </a:r>
            <a:r>
              <a:rPr lang="da-DK" dirty="0" err="1" smtClean="0"/>
              <a:t>physical</a:t>
            </a:r>
            <a:r>
              <a:rPr lang="da-DK" dirty="0" smtClean="0"/>
              <a:t> mail</a:t>
            </a:r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is the </a:t>
            </a:r>
            <a:r>
              <a:rPr lang="da-DK" dirty="0" err="1" smtClean="0"/>
              <a:t>protocol</a:t>
            </a:r>
            <a:r>
              <a:rPr lang="da-DK" dirty="0" smtClean="0"/>
              <a:t>?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  <p:pic>
        <p:nvPicPr>
          <p:cNvPr id="1026" name="Picture 2" descr="http://career-city.com/resumeimages/letter-envelope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63" y="2572403"/>
            <a:ext cx="5802860" cy="35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7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Hyper Text Transfer Protocol – 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is…</a:t>
            </a:r>
          </a:p>
          <a:p>
            <a:pPr lvl="1"/>
            <a:r>
              <a:rPr lang="en-US" dirty="0"/>
              <a:t>Designed for document transfer</a:t>
            </a:r>
          </a:p>
          <a:p>
            <a:pPr lvl="1"/>
            <a:r>
              <a:rPr lang="en-US" dirty="0"/>
              <a:t>Generic</a:t>
            </a:r>
          </a:p>
          <a:p>
            <a:pPr lvl="2"/>
            <a:r>
              <a:rPr lang="en-US" dirty="0"/>
              <a:t>not tied to web browsers exclusively</a:t>
            </a:r>
          </a:p>
          <a:p>
            <a:pPr lvl="2"/>
            <a:r>
              <a:rPr lang="en-US" dirty="0"/>
              <a:t>can serve any data type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no persistent client/server </a:t>
            </a:r>
            <a:r>
              <a:rPr lang="en-US" dirty="0" smtClean="0"/>
              <a:t>connection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81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Protocol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MIME</a:t>
            </a:r>
          </a:p>
          <a:p>
            <a:pPr lvl="1"/>
            <a:r>
              <a:rPr lang="en-US" dirty="0"/>
              <a:t>Multipurpose Internet Mail Extensions</a:t>
            </a:r>
          </a:p>
          <a:p>
            <a:pPr lvl="1"/>
            <a:r>
              <a:rPr lang="en-US" dirty="0"/>
              <a:t>Standards for encoding different media types in a message</a:t>
            </a:r>
          </a:p>
          <a:p>
            <a:pPr lvl="1"/>
            <a:r>
              <a:rPr lang="en-US" dirty="0"/>
              <a:t>Originally developed for emailing files and messages in different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6" y="1600201"/>
            <a:ext cx="7950086" cy="2107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 user types in </a:t>
            </a:r>
            <a:r>
              <a:rPr lang="en-US" dirty="0">
                <a:hlinkClick r:id="rId3"/>
              </a:rPr>
              <a:t>http://dir.yahoo.com/Recreation/sports/soccer/index.html</a:t>
            </a:r>
            <a:r>
              <a:rPr lang="en-US" dirty="0"/>
              <a:t>, the browser creates a HTTP GET Request message and sends it over a TCP connection to the web server.</a:t>
            </a:r>
          </a:p>
          <a:p>
            <a:r>
              <a:rPr lang="en-US" dirty="0"/>
              <a:t>In the above case, the HTTP GET Request message would be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19</a:t>
            </a:fld>
            <a:endParaRPr lang="da-DK"/>
          </a:p>
        </p:txBody>
      </p:sp>
      <p:sp>
        <p:nvSpPr>
          <p:cNvPr id="6" name="Tekstboks 1"/>
          <p:cNvSpPr txBox="1"/>
          <p:nvPr/>
        </p:nvSpPr>
        <p:spPr>
          <a:xfrm>
            <a:off x="1009641" y="3475890"/>
            <a:ext cx="72410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GET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/Recreation/sports/soccer/index.html HTTP/1.1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Host: dir.yahoo.com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User-Agent: Mozilla/5.0 (Windows NT 6.1; WOW64;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rv:9.0.1)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Gecko/20100101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Firefox/9.0.1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Accept: text/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html,application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xhtml+xml,application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xml;q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=0.9,*/*;q=0.8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Accept-Language: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da,en-us;q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=0.7,en;q=0.3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Accept-Encoding: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gzip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deflate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Accept-Charset: ISO-8859-1,utf-8;q=0.7,*;q=0.7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Cookie: B=2j1aerh7b0km0&amp;b=3&amp;s=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Cache-Control: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max-age=0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“\r\n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”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Overview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DNS – </a:t>
            </a:r>
            <a:r>
              <a:rPr lang="da-DK" dirty="0" err="1" smtClean="0"/>
              <a:t>Quick</a:t>
            </a:r>
            <a:r>
              <a:rPr lang="da-DK" dirty="0" smtClean="0"/>
              <a:t> </a:t>
            </a:r>
            <a:r>
              <a:rPr lang="da-DK" dirty="0" err="1" smtClean="0"/>
              <a:t>explanation</a:t>
            </a:r>
            <a:endParaRPr lang="da-DK" dirty="0" smtClean="0"/>
          </a:p>
          <a:p>
            <a:r>
              <a:rPr lang="da-DK" dirty="0" smtClean="0"/>
              <a:t>Client Server Model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protocols</a:t>
            </a:r>
            <a:r>
              <a:rPr lang="da-DK" dirty="0" smtClean="0"/>
              <a:t>?</a:t>
            </a:r>
          </a:p>
          <a:p>
            <a:r>
              <a:rPr lang="da-DK" dirty="0" smtClean="0"/>
              <a:t>The </a:t>
            </a:r>
            <a:r>
              <a:rPr lang="da-DK" dirty="0" err="1" smtClean="0"/>
              <a:t>Hypertext</a:t>
            </a:r>
            <a:r>
              <a:rPr lang="da-DK" dirty="0" smtClean="0"/>
              <a:t> Transfer Protocol (HTTP)</a:t>
            </a:r>
          </a:p>
          <a:p>
            <a:r>
              <a:rPr lang="da-DK" dirty="0" smtClean="0"/>
              <a:t>Practical </a:t>
            </a:r>
            <a:r>
              <a:rPr lang="da-DK" dirty="0" err="1" smtClean="0"/>
              <a:t>example</a:t>
            </a:r>
            <a:endParaRPr lang="da-DK" dirty="0" smtClean="0"/>
          </a:p>
          <a:p>
            <a:pPr lvl="1"/>
            <a:r>
              <a:rPr lang="da-DK" dirty="0" smtClean="0"/>
              <a:t>Step by step </a:t>
            </a:r>
            <a:r>
              <a:rPr lang="da-DK" dirty="0" err="1" smtClean="0"/>
              <a:t>through</a:t>
            </a:r>
            <a:r>
              <a:rPr lang="da-DK" dirty="0" smtClean="0"/>
              <a:t> the </a:t>
            </a:r>
            <a:r>
              <a:rPr lang="da-DK" dirty="0" err="1" smtClean="0"/>
              <a:t>request</a:t>
            </a:r>
            <a:r>
              <a:rPr lang="da-DK" dirty="0" smtClean="0"/>
              <a:t> pipeline</a:t>
            </a:r>
          </a:p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protocols</a:t>
            </a:r>
            <a:endParaRPr lang="da-DK" dirty="0" smtClean="0"/>
          </a:p>
          <a:p>
            <a:r>
              <a:rPr lang="da-DK" dirty="0" smtClean="0"/>
              <a:t>Browsers</a:t>
            </a:r>
          </a:p>
          <a:p>
            <a:r>
              <a:rPr lang="da-DK" dirty="0" smtClean="0"/>
              <a:t>Website Caching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6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Request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136738"/>
            <a:ext cx="7756587" cy="3059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HTTP Request messages are sent from client to server.</a:t>
            </a:r>
          </a:p>
          <a:p>
            <a:r>
              <a:rPr lang="en-US" dirty="0"/>
              <a:t>There are a number of valid HTTP Request messages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Get</a:t>
            </a:r>
            <a:r>
              <a:rPr lang="en-US" dirty="0"/>
              <a:t> – Used to request a web page from a web server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– Return the header of a web page, used by search engines to test the validity of hyperlinks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Post</a:t>
            </a:r>
            <a:r>
              <a:rPr lang="en-US" dirty="0"/>
              <a:t> – Used to send data (e.g. results of registration form) to a web server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Put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– Not typically implemented by browsers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20</a:t>
            </a:fld>
            <a:endParaRPr lang="da-DK"/>
          </a:p>
        </p:txBody>
      </p:sp>
      <p:grpSp>
        <p:nvGrpSpPr>
          <p:cNvPr id="19" name="Group 18"/>
          <p:cNvGrpSpPr/>
          <p:nvPr/>
        </p:nvGrpSpPr>
        <p:grpSpPr>
          <a:xfrm>
            <a:off x="838200" y="4108028"/>
            <a:ext cx="7396163" cy="2273300"/>
            <a:chOff x="838200" y="4108028"/>
            <a:chExt cx="7396163" cy="2273300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905000" y="4108028"/>
              <a:ext cx="5154613" cy="533400"/>
              <a:chOff x="1200" y="1344"/>
              <a:chExt cx="3247" cy="336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384" cy="33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200"/>
                  <a:t>“\r\n”</a:t>
                </a: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200" y="1344"/>
                <a:ext cx="1008" cy="33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200" dirty="0"/>
                  <a:t>Request Line</a:t>
                </a:r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847" cy="33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200"/>
                  <a:t>Optional Data</a:t>
                </a:r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008" cy="33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200"/>
                  <a:t>Optional HTTP Header</a:t>
                </a:r>
              </a:p>
            </p:txBody>
          </p:sp>
        </p:grp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838200" y="5708228"/>
              <a:ext cx="15271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600" dirty="0"/>
                <a:t>Type of Request</a:t>
              </a:r>
            </a:p>
            <a:p>
              <a:r>
                <a:rPr lang="en-GB" sz="1600" dirty="0"/>
                <a:t>(e.g. GET)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819400" y="5327228"/>
              <a:ext cx="249953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600" dirty="0"/>
                <a:t>Additional information</a:t>
              </a:r>
            </a:p>
            <a:p>
              <a:r>
                <a:rPr lang="en-GB" sz="1600" dirty="0"/>
                <a:t>such as </a:t>
              </a:r>
              <a:r>
                <a:rPr lang="en-GB" sz="1600" dirty="0" smtClean="0"/>
                <a:t>browser </a:t>
              </a:r>
              <a:r>
                <a:rPr lang="en-GB" sz="1600" dirty="0"/>
                <a:t>being</a:t>
              </a:r>
            </a:p>
            <a:p>
              <a:r>
                <a:rPr lang="en-GB" sz="1600" dirty="0"/>
                <a:t>used, media types accepted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281613" y="5327228"/>
              <a:ext cx="1419225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600" dirty="0"/>
                <a:t>Delimiter</a:t>
              </a:r>
            </a:p>
            <a:p>
              <a:r>
                <a:rPr lang="en-GB" sz="1600" dirty="0"/>
                <a:t>Carriage return</a:t>
              </a:r>
            </a:p>
            <a:p>
              <a:r>
                <a:rPr lang="en-GB" sz="1600" dirty="0"/>
                <a:t>Line feed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705600" y="5555828"/>
              <a:ext cx="1528763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sz="1600" dirty="0"/>
                <a:t>User data e.g. contents of completed form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828800" y="4717628"/>
              <a:ext cx="533400" cy="91440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86200" y="4717628"/>
              <a:ext cx="228600" cy="68580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5486400" y="4717628"/>
              <a:ext cx="304800" cy="53340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 flipV="1">
              <a:off x="6553200" y="4717628"/>
              <a:ext cx="609600" cy="91440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9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Response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137600"/>
            <a:ext cx="7756587" cy="259601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HTTP Response messages are sent from server to client.</a:t>
            </a:r>
          </a:p>
          <a:p>
            <a:r>
              <a:rPr lang="en-US" dirty="0"/>
              <a:t>The Status Line gives information about the success of the previous HTTP Request</a:t>
            </a:r>
          </a:p>
          <a:p>
            <a:pPr lvl="1"/>
            <a:r>
              <a:rPr lang="en-US" dirty="0"/>
              <a:t>200 – 299	Success</a:t>
            </a:r>
          </a:p>
          <a:p>
            <a:pPr lvl="1"/>
            <a:r>
              <a:rPr lang="en-US" dirty="0"/>
              <a:t>300 – 399	Redirection – Document has been moved</a:t>
            </a:r>
          </a:p>
          <a:p>
            <a:pPr lvl="1"/>
            <a:r>
              <a:rPr lang="en-US" dirty="0"/>
              <a:t>400 – 499	Client Error – Bad Request, </a:t>
            </a:r>
            <a:r>
              <a:rPr lang="en-US" dirty="0" err="1"/>
              <a:t>Unauthorised</a:t>
            </a:r>
            <a:r>
              <a:rPr lang="en-US" dirty="0"/>
              <a:t>, Not found</a:t>
            </a:r>
          </a:p>
          <a:p>
            <a:pPr lvl="1"/>
            <a:r>
              <a:rPr lang="en-US" dirty="0"/>
              <a:t>500 – 599	Server Error – Internal Error, Service </a:t>
            </a:r>
            <a:r>
              <a:rPr lang="en-US" dirty="0" smtClean="0"/>
              <a:t>Overloaded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21</a:t>
            </a:fld>
            <a:endParaRPr lang="da-DK"/>
          </a:p>
        </p:txBody>
      </p:sp>
      <p:grpSp>
        <p:nvGrpSpPr>
          <p:cNvPr id="19" name="Group 18"/>
          <p:cNvGrpSpPr/>
          <p:nvPr/>
        </p:nvGrpSpPr>
        <p:grpSpPr>
          <a:xfrm>
            <a:off x="838200" y="4107600"/>
            <a:ext cx="7396163" cy="2289175"/>
            <a:chOff x="838200" y="4008146"/>
            <a:chExt cx="7396163" cy="228917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905000" y="4008146"/>
              <a:ext cx="5154613" cy="533400"/>
              <a:chOff x="1200" y="1344"/>
              <a:chExt cx="3247" cy="33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384" cy="33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200"/>
                  <a:t>“\r\n”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200" y="1344"/>
                <a:ext cx="1008" cy="33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200" dirty="0"/>
                  <a:t>Status Line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847" cy="33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200"/>
                  <a:t>Optional Data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008" cy="33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GB" sz="1200"/>
                  <a:t>Optional HTTP Header</a:t>
                </a:r>
              </a:p>
            </p:txBody>
          </p:sp>
        </p:grp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838200" y="5227346"/>
              <a:ext cx="157797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600" dirty="0"/>
                <a:t>Success/Failure</a:t>
              </a:r>
            </a:p>
            <a:p>
              <a:r>
                <a:rPr lang="en-GB" sz="1600" dirty="0"/>
                <a:t>Indication</a:t>
              </a:r>
            </a:p>
            <a:p>
              <a:r>
                <a:rPr lang="en-GB" sz="1600" dirty="0"/>
                <a:t>Number between</a:t>
              </a:r>
            </a:p>
            <a:p>
              <a:r>
                <a:rPr lang="en-GB" sz="1600" dirty="0"/>
                <a:t>200 and 599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819400" y="5227346"/>
              <a:ext cx="23114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600"/>
                <a:t>Type of content returned</a:t>
              </a:r>
            </a:p>
            <a:p>
              <a:r>
                <a:rPr lang="en-GB" sz="1600"/>
                <a:t>e.g. text/html or image/gif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562600" y="5608346"/>
              <a:ext cx="9636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600"/>
                <a:t>Delimiter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705600" y="5455946"/>
              <a:ext cx="1528763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sz="1600"/>
                <a:t>Requested Data e.g. web page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981200" y="4617746"/>
              <a:ext cx="381000" cy="60960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86200" y="4617746"/>
              <a:ext cx="228600" cy="68580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5486400" y="4617746"/>
              <a:ext cx="533400" cy="99060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 flipV="1">
              <a:off x="6553200" y="4617746"/>
              <a:ext cx="609600" cy="91440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3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Response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http://dir.yahoo.com/Recreation/sports/soccer/index.html</a:t>
            </a:r>
            <a:r>
              <a:rPr lang="en-US" sz="2200" dirty="0"/>
              <a:t> returns a </a:t>
            </a:r>
            <a:r>
              <a:rPr lang="en-US" sz="2200" dirty="0" smtClean="0"/>
              <a:t>response.</a:t>
            </a:r>
            <a:endParaRPr lang="en-US" sz="2200" dirty="0"/>
          </a:p>
          <a:p>
            <a:r>
              <a:rPr lang="en-US" sz="2200" dirty="0"/>
              <a:t>In the above case, the HTTP GET Response message would be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22</a:t>
            </a:fld>
            <a:endParaRPr lang="da-DK"/>
          </a:p>
        </p:txBody>
      </p:sp>
      <p:sp>
        <p:nvSpPr>
          <p:cNvPr id="6" name="Tekstboks 4"/>
          <p:cNvSpPr txBox="1"/>
          <p:nvPr/>
        </p:nvSpPr>
        <p:spPr>
          <a:xfrm>
            <a:off x="1825896" y="3472742"/>
            <a:ext cx="50097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Date: Wed, 11 Jan 2012 09:45:35 GMT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Cache-Control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private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Transfer-Encoding: chunked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Content-Type: text/html; charset=ISO-8859-1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Content-Encoding: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gzip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“\r\n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9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Lets</a:t>
            </a:r>
            <a:r>
              <a:rPr lang="da-DK" dirty="0" smtClean="0"/>
              <a:t> </a:t>
            </a:r>
            <a:r>
              <a:rPr lang="da-DK" dirty="0" err="1" smtClean="0"/>
              <a:t>dissect</a:t>
            </a:r>
            <a:r>
              <a:rPr lang="da-DK" dirty="0" smtClean="0"/>
              <a:t> and </a:t>
            </a:r>
            <a:r>
              <a:rPr lang="da-DK" dirty="0" err="1" smtClean="0"/>
              <a:t>see</a:t>
            </a:r>
            <a:r>
              <a:rPr lang="da-DK" dirty="0" smtClean="0"/>
              <a:t> it in action!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r>
              <a:rPr lang="da-DK" dirty="0" smtClean="0"/>
              <a:t>, </a:t>
            </a:r>
            <a:r>
              <a:rPr lang="da-DK" dirty="0" err="1" smtClean="0"/>
              <a:t>pressing</a:t>
            </a:r>
            <a:r>
              <a:rPr lang="da-DK" dirty="0" smtClean="0"/>
              <a:t> &gt;</a:t>
            </a:r>
            <a:r>
              <a:rPr lang="da-DK" dirty="0" err="1" smtClean="0"/>
              <a:t>return</a:t>
            </a:r>
            <a:r>
              <a:rPr lang="da-DK" dirty="0" smtClean="0"/>
              <a:t>&lt; in out browser.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happens</a:t>
            </a:r>
            <a:r>
              <a:rPr lang="da-DK" dirty="0" smtClean="0"/>
              <a:t>??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23</a:t>
            </a:fld>
            <a:endParaRPr lang="da-DK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1" y="2597910"/>
            <a:ext cx="8819909" cy="529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FTP - File Transfer Protocol</a:t>
            </a:r>
          </a:p>
          <a:p>
            <a:pPr lvl="1"/>
            <a:r>
              <a:rPr lang="en-US" dirty="0"/>
              <a:t>The Internet began development in the 1960s. </a:t>
            </a:r>
          </a:p>
          <a:p>
            <a:pPr lvl="1"/>
            <a:r>
              <a:rPr lang="en-US" dirty="0"/>
              <a:t>Moving a file from one computer to another computer required some form of removable medium (floppy disk or tape).</a:t>
            </a:r>
          </a:p>
          <a:p>
            <a:pPr lvl="1"/>
            <a:r>
              <a:rPr lang="en-US" dirty="0"/>
              <a:t>People required a protocol to reliably transfer files between any two computers connected to the Internet.</a:t>
            </a:r>
          </a:p>
          <a:p>
            <a:pPr lvl="1"/>
            <a:r>
              <a:rPr lang="en-US" dirty="0"/>
              <a:t>Why not use HTTP?</a:t>
            </a:r>
          </a:p>
          <a:p>
            <a:pPr lvl="2"/>
            <a:r>
              <a:rPr lang="en-US" dirty="0"/>
              <a:t>The HTTP protocol was developed in the late 1980s and the early 1990s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HTTP provides a poor authentication mechanism of users of the protocol.</a:t>
            </a:r>
          </a:p>
          <a:p>
            <a:pPr lvl="2"/>
            <a:r>
              <a:rPr lang="en-US" dirty="0"/>
              <a:t>HTTP doesn’t easily allow files to be sent in both directions.</a:t>
            </a:r>
          </a:p>
          <a:p>
            <a:pPr lvl="2"/>
            <a:r>
              <a:rPr lang="en-US" dirty="0"/>
              <a:t>HTTP doesn’t allow files to be downloaded in separate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function of FTP was to allow the sharing of files across the Internet.</a:t>
            </a:r>
          </a:p>
          <a:p>
            <a:r>
              <a:rPr lang="en-US" dirty="0"/>
              <a:t>Other functions included</a:t>
            </a:r>
          </a:p>
          <a:p>
            <a:pPr lvl="1"/>
            <a:r>
              <a:rPr lang="en-US" dirty="0"/>
              <a:t>Allowing computer users to use computers remotely.</a:t>
            </a:r>
          </a:p>
          <a:p>
            <a:pPr lvl="1"/>
            <a:r>
              <a:rPr lang="en-US" dirty="0"/>
              <a:t>Hiding file storage differences from the user. The format that files are stored on a Macintosh are different from a PC which in turn are different from a Unix workstation. Different length filenames also have to be accommodated.</a:t>
            </a:r>
          </a:p>
          <a:p>
            <a:pPr lvl="1"/>
            <a:r>
              <a:rPr lang="en-US" dirty="0"/>
              <a:t>Transfer of file data between computers has to be done reliably and efficiently. FTP should also allow transfer of very large files to be done in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FTP is a client/server program</a:t>
            </a:r>
          </a:p>
          <a:p>
            <a:r>
              <a:rPr lang="en-US" dirty="0"/>
              <a:t>An FTP client program enables the user to interact with an ftp server in order to access files on the ftp server computer.</a:t>
            </a:r>
          </a:p>
          <a:p>
            <a:r>
              <a:rPr lang="en-US" dirty="0"/>
              <a:t>Client programs can be:</a:t>
            </a:r>
          </a:p>
          <a:p>
            <a:pPr lvl="1"/>
            <a:r>
              <a:rPr lang="en-US" dirty="0"/>
              <a:t>Simple command line </a:t>
            </a:r>
            <a:r>
              <a:rPr lang="en-US" dirty="0" smtClean="0"/>
              <a:t>interfaces.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MS-Dos</a:t>
            </a:r>
            <a:r>
              <a:rPr lang="en-US" dirty="0"/>
              <a:t> </a:t>
            </a:r>
            <a:r>
              <a:rPr lang="en-US" dirty="0" smtClean="0"/>
              <a:t>Prompt - C:\ </a:t>
            </a:r>
            <a:r>
              <a:rPr lang="en-US" dirty="0"/>
              <a:t>ftp ftp.maths.tcd.ie</a:t>
            </a:r>
          </a:p>
          <a:p>
            <a:pPr lvl="1"/>
            <a:r>
              <a:rPr lang="en-US" dirty="0"/>
              <a:t>Integrated with Web </a:t>
            </a:r>
            <a:r>
              <a:rPr lang="en-US" dirty="0" smtClean="0"/>
              <a:t>browsers</a:t>
            </a:r>
            <a:endParaRPr lang="en-US" dirty="0"/>
          </a:p>
          <a:p>
            <a:r>
              <a:rPr lang="en-US" dirty="0"/>
              <a:t>FTP provides similar services to those available on most </a:t>
            </a:r>
            <a:r>
              <a:rPr lang="en-US" dirty="0" err="1" smtClean="0"/>
              <a:t>filesystems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 directories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download files</a:t>
            </a:r>
          </a:p>
          <a:p>
            <a:pPr lvl="1"/>
            <a:r>
              <a:rPr lang="en-US" dirty="0" smtClean="0"/>
              <a:t>delete files</a:t>
            </a:r>
            <a:endParaRPr lang="en-US" dirty="0"/>
          </a:p>
          <a:p>
            <a:r>
              <a:rPr lang="en-US" dirty="0"/>
              <a:t>FTP uses TCP connections and the default server port for FTP is 21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Transfer </a:t>
            </a:r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Batch </a:t>
            </a:r>
            <a:r>
              <a:rPr lang="en-US" dirty="0"/>
              <a:t>transfer </a:t>
            </a:r>
          </a:p>
          <a:p>
            <a:pPr lvl="1"/>
            <a:r>
              <a:rPr lang="en-US" dirty="0"/>
              <a:t>User creates list of files to be transferred by ftp program.</a:t>
            </a:r>
          </a:p>
          <a:p>
            <a:pPr lvl="1"/>
            <a:r>
              <a:rPr lang="en-US" dirty="0"/>
              <a:t>Users request is dropped into a queue of similar requests.</a:t>
            </a:r>
          </a:p>
          <a:p>
            <a:pPr lvl="1"/>
            <a:r>
              <a:rPr lang="en-US" dirty="0"/>
              <a:t>FTP program reads requests and performs transfers of files.</a:t>
            </a:r>
          </a:p>
          <a:p>
            <a:pPr lvl="1"/>
            <a:r>
              <a:rPr lang="en-US" dirty="0"/>
              <a:t>Transfer program can retry until successful.</a:t>
            </a:r>
          </a:p>
          <a:p>
            <a:pPr lvl="1"/>
            <a:r>
              <a:rPr lang="en-US" dirty="0"/>
              <a:t>Good for slow or unreliable transfers.</a:t>
            </a:r>
          </a:p>
          <a:p>
            <a:r>
              <a:rPr lang="en-US" dirty="0"/>
              <a:t>Interactive transfer</a:t>
            </a:r>
          </a:p>
          <a:p>
            <a:pPr lvl="1"/>
            <a:r>
              <a:rPr lang="en-US" dirty="0"/>
              <a:t>User starts ftp program</a:t>
            </a:r>
          </a:p>
          <a:p>
            <a:pPr lvl="1"/>
            <a:r>
              <a:rPr lang="en-US" dirty="0"/>
              <a:t>User can interactively list contents of directories, transfer files, delete files etc.</a:t>
            </a:r>
          </a:p>
          <a:p>
            <a:pPr lvl="1"/>
            <a:r>
              <a:rPr lang="en-US" dirty="0"/>
              <a:t>User can find and transfer files immediately </a:t>
            </a:r>
          </a:p>
          <a:p>
            <a:pPr lvl="1"/>
            <a:r>
              <a:rPr lang="en-US" dirty="0"/>
              <a:t>Quick feedback in case of mistakes, e.g., spelling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Sample </a:t>
            </a:r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3" name="Pladsholder til indhol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017251"/>
              </p:ext>
            </p:extLst>
          </p:nvPr>
        </p:nvGraphicFramePr>
        <p:xfrm>
          <a:off x="647564" y="1773907"/>
          <a:ext cx="7848872" cy="374332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105314"/>
                <a:gridCol w="5743558"/>
              </a:tblGrid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Command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Description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ftp maths.tcd.ie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Open connection to computer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List Directory contents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Change to another directory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4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Change to binary transfer, used for downloading 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executables</a:t>
                      </a:r>
                      <a:r>
                        <a:rPr lang="en-US" sz="2400" u="none" strike="noStrike" dirty="0" smtClean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get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Download a file from remote computer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Upload a file to the remote computer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mget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Start download of multiple files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Start upload of multiple files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</a:t>
            </a:r>
            <a:r>
              <a:rPr lang="en-US" dirty="0" smtClean="0"/>
              <a:t>Check pointing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data transfer may be aborted after only transferring part of a file.</a:t>
            </a:r>
          </a:p>
          <a:p>
            <a:pPr lvl="1"/>
            <a:r>
              <a:rPr lang="en-US" dirty="0"/>
              <a:t>This could be due to the client or the server crashing, the TCP connection being broken due to congestion, phone hanging up during dial up connection.</a:t>
            </a:r>
          </a:p>
          <a:p>
            <a:r>
              <a:rPr lang="en-US" dirty="0"/>
              <a:t>FTP allows the file transfer from where the transfer was stopped, no need to re-transfer part of file.</a:t>
            </a:r>
          </a:p>
          <a:p>
            <a:r>
              <a:rPr lang="en-US" dirty="0"/>
              <a:t>FTP achieves this by sending restart markers between the server and the client.</a:t>
            </a:r>
          </a:p>
          <a:p>
            <a:r>
              <a:rPr lang="en-US" dirty="0"/>
              <a:t>Restart markers are saved in a restart file by the client. Client sends restart marker when it wants to continue the transfer of a previously stopped transfer.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7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Domain Name System</a:t>
            </a:r>
          </a:p>
          <a:p>
            <a:r>
              <a:rPr lang="da-DK" dirty="0" smtClean="0"/>
              <a:t>Translates from domain to IP address</a:t>
            </a:r>
          </a:p>
          <a:p>
            <a:pPr lvl="1"/>
            <a:r>
              <a:rPr lang="da-DK" dirty="0" smtClean="0">
                <a:hlinkClick r:id="rId3"/>
              </a:rPr>
              <a:t>www.ucn.dk</a:t>
            </a:r>
            <a:r>
              <a:rPr lang="da-DK" dirty="0" smtClean="0"/>
              <a:t> </a:t>
            </a:r>
            <a:r>
              <a:rPr lang="da-DK" dirty="0" smtClean="0">
                <a:sym typeface="Wingdings" pitchFamily="2" charset="2"/>
              </a:rPr>
              <a:t> 81.27.214.15</a:t>
            </a:r>
          </a:p>
          <a:p>
            <a:pPr marL="309600" lvl="1" indent="0">
              <a:buNone/>
            </a:pPr>
            <a:r>
              <a:rPr lang="da-DK" dirty="0">
                <a:sym typeface="Wingdings" pitchFamily="2" charset="2"/>
              </a:rPr>
              <a:t>	</a:t>
            </a:r>
            <a:endParaRPr lang="da-DK" dirty="0" smtClean="0">
              <a:sym typeface="Wingdings" pitchFamily="2" charset="2"/>
            </a:endParaRPr>
          </a:p>
          <a:p>
            <a:pPr marL="58500" indent="0">
              <a:buNone/>
            </a:pPr>
            <a:r>
              <a:rPr lang="da-DK" dirty="0">
                <a:sym typeface="Wingdings" pitchFamily="2" charset="2"/>
              </a:rPr>
              <a:t>YouTube </a:t>
            </a:r>
            <a:r>
              <a:rPr lang="da-DK" dirty="0" smtClean="0">
                <a:sym typeface="Wingdings" pitchFamily="2" charset="2"/>
              </a:rPr>
              <a:t>video: </a:t>
            </a:r>
            <a:r>
              <a:rPr lang="da-DK" dirty="0" smtClean="0">
                <a:sym typeface="Wingdings" pitchFamily="2" charset="2"/>
                <a:hlinkClick r:id="rId4"/>
              </a:rPr>
              <a:t>DNS Explained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018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Quick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Uploading</a:t>
            </a:r>
            <a:r>
              <a:rPr lang="da-DK" dirty="0" smtClean="0"/>
              <a:t> files via a FTP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92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Other</a:t>
            </a:r>
            <a:r>
              <a:rPr lang="da-DK" dirty="0" smtClean="0"/>
              <a:t>	</a:t>
            </a:r>
            <a:r>
              <a:rPr lang="da-DK" dirty="0" err="1" smtClean="0"/>
              <a:t>protocols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HTTPS</a:t>
            </a:r>
          </a:p>
          <a:p>
            <a:pPr lvl="1"/>
            <a:r>
              <a:rPr lang="da-DK" dirty="0" smtClean="0"/>
              <a:t>Transport </a:t>
            </a:r>
            <a:r>
              <a:rPr lang="da-DK" dirty="0" err="1" smtClean="0"/>
              <a:t>layer</a:t>
            </a:r>
            <a:r>
              <a:rPr lang="da-DK" dirty="0" smtClean="0"/>
              <a:t> </a:t>
            </a:r>
            <a:r>
              <a:rPr lang="da-DK" dirty="0" err="1" smtClean="0"/>
              <a:t>security</a:t>
            </a:r>
            <a:endParaRPr lang="da-DK" dirty="0"/>
          </a:p>
          <a:p>
            <a:pPr lvl="2"/>
            <a:r>
              <a:rPr lang="da-DK" dirty="0" err="1" smtClean="0"/>
              <a:t>Encrypted</a:t>
            </a:r>
            <a:r>
              <a:rPr lang="da-DK" dirty="0" smtClean="0"/>
              <a:t> </a:t>
            </a:r>
            <a:r>
              <a:rPr lang="da-DK" dirty="0" err="1" smtClean="0"/>
              <a:t>before</a:t>
            </a:r>
            <a:r>
              <a:rPr lang="da-DK" dirty="0" smtClean="0"/>
              <a:t> it hits the wire</a:t>
            </a:r>
          </a:p>
          <a:p>
            <a:pPr lvl="2"/>
            <a:r>
              <a:rPr lang="da-DK" dirty="0" err="1" smtClean="0"/>
              <a:t>Prevents</a:t>
            </a:r>
            <a:r>
              <a:rPr lang="da-DK" dirty="0" smtClean="0"/>
              <a:t> man in the </a:t>
            </a:r>
            <a:r>
              <a:rPr lang="da-DK" dirty="0" err="1" smtClean="0"/>
              <a:t>middle</a:t>
            </a:r>
            <a:r>
              <a:rPr lang="da-DK" dirty="0" smtClean="0"/>
              <a:t> </a:t>
            </a:r>
            <a:r>
              <a:rPr lang="da-DK" dirty="0" err="1" smtClean="0"/>
              <a:t>attacks</a:t>
            </a:r>
            <a:endParaRPr lang="da-DK" dirty="0" smtClean="0"/>
          </a:p>
          <a:p>
            <a:pPr lvl="2"/>
            <a:r>
              <a:rPr lang="da-DK" dirty="0" smtClean="0"/>
              <a:t>HTTPS 442 Default</a:t>
            </a:r>
          </a:p>
          <a:p>
            <a:r>
              <a:rPr lang="da-DK" dirty="0" smtClean="0"/>
              <a:t>SMTP</a:t>
            </a:r>
          </a:p>
          <a:p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0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Caching web pages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Downloading HTML documents from servers can be slow due to a number of conditions:</a:t>
            </a:r>
          </a:p>
          <a:p>
            <a:pPr lvl="1"/>
            <a:r>
              <a:rPr lang="en-US" dirty="0"/>
              <a:t>Parts of the Internet can be congested</a:t>
            </a:r>
          </a:p>
          <a:p>
            <a:pPr lvl="1"/>
            <a:r>
              <a:rPr lang="en-US" dirty="0"/>
              <a:t>Dialup connection is typically very slow, 33Kbps or 56Kbps</a:t>
            </a:r>
          </a:p>
          <a:p>
            <a:pPr lvl="1"/>
            <a:r>
              <a:rPr lang="en-US" dirty="0"/>
              <a:t>Web server can have a lot of clients connecting to it at the same time, causing it to be overloaded.</a:t>
            </a:r>
          </a:p>
          <a:p>
            <a:r>
              <a:rPr lang="en-US" dirty="0"/>
              <a:t>If a user returns to previous HTML document, then this could require downloading the document from the server again.</a:t>
            </a:r>
          </a:p>
          <a:p>
            <a:r>
              <a:rPr lang="en-US" dirty="0"/>
              <a:t>A browser can hold copies of recently visited pages. This avoids having to download pages again.</a:t>
            </a:r>
          </a:p>
          <a:p>
            <a:r>
              <a:rPr lang="en-US" dirty="0"/>
              <a:t>An organization can use a HTTP proxy that caches documents for multiple users. Thus improving the speed at which pages can be displayed on each users computer.</a:t>
            </a:r>
          </a:p>
          <a:p>
            <a:r>
              <a:rPr lang="en-US" dirty="0"/>
              <a:t>Caching can be used server side to improve performance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08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33</a:t>
            </a:fld>
            <a:endParaRPr lang="da-DK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828800" y="1560534"/>
            <a:ext cx="4953000" cy="3810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2133600" y="4837134"/>
            <a:ext cx="1981200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1600"/>
              <a:t>Network Interface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133600" y="3998934"/>
            <a:ext cx="7620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1600" dirty="0"/>
              <a:t>HTTP</a:t>
            </a:r>
          </a:p>
          <a:p>
            <a:pPr algn="ctr"/>
            <a:r>
              <a:rPr lang="en-GB" sz="1600" dirty="0"/>
              <a:t>client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3352800" y="3998934"/>
            <a:ext cx="7620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sz="1600" dirty="0"/>
              <a:t>Other</a:t>
            </a:r>
          </a:p>
          <a:p>
            <a:pPr algn="ctr"/>
            <a:r>
              <a:rPr lang="en-GB" sz="1600" dirty="0"/>
              <a:t>client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940050" y="408942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…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2209800" y="2170134"/>
            <a:ext cx="1905000" cy="1219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1800"/>
              <a:t>Controller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4876800" y="1769302"/>
            <a:ext cx="9906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1600" dirty="0" smtClean="0"/>
              <a:t>HTML</a:t>
            </a:r>
            <a:endParaRPr lang="en-GB" sz="1600" dirty="0"/>
          </a:p>
          <a:p>
            <a:pPr algn="ctr"/>
            <a:r>
              <a:rPr lang="en-GB" sz="1600" dirty="0"/>
              <a:t>interpreter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4876800" y="3221276"/>
            <a:ext cx="9906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sz="1600"/>
              <a:t>optional</a:t>
            </a:r>
          </a:p>
          <a:p>
            <a:pPr algn="ctr"/>
            <a:r>
              <a:rPr lang="en-GB" sz="1600"/>
              <a:t>plugins</a:t>
            </a: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172200" y="1789134"/>
            <a:ext cx="381000" cy="3200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1400" b="1"/>
              <a:t>D</a:t>
            </a:r>
          </a:p>
          <a:p>
            <a:pPr algn="ctr"/>
            <a:r>
              <a:rPr lang="en-GB" sz="1400" b="1"/>
              <a:t>i</a:t>
            </a:r>
          </a:p>
          <a:p>
            <a:pPr algn="ctr"/>
            <a:r>
              <a:rPr lang="en-GB" sz="1400" b="1"/>
              <a:t>s</a:t>
            </a:r>
          </a:p>
          <a:p>
            <a:pPr algn="ctr"/>
            <a:r>
              <a:rPr lang="en-GB" sz="1400" b="1"/>
              <a:t>p</a:t>
            </a:r>
          </a:p>
          <a:p>
            <a:pPr algn="ctr"/>
            <a:r>
              <a:rPr lang="en-GB" sz="1400" b="1"/>
              <a:t>l</a:t>
            </a:r>
          </a:p>
          <a:p>
            <a:pPr algn="ctr"/>
            <a:r>
              <a:rPr lang="en-GB" sz="1400" b="1"/>
              <a:t>a</a:t>
            </a:r>
          </a:p>
          <a:p>
            <a:pPr algn="ctr"/>
            <a:r>
              <a:rPr lang="en-GB" sz="1400" b="1"/>
              <a:t>y</a:t>
            </a:r>
          </a:p>
          <a:p>
            <a:pPr algn="ctr"/>
            <a:endParaRPr lang="en-GB" sz="1400" b="1"/>
          </a:p>
          <a:p>
            <a:pPr algn="ctr"/>
            <a:r>
              <a:rPr lang="en-GB" sz="1400" b="1"/>
              <a:t>D</a:t>
            </a:r>
          </a:p>
          <a:p>
            <a:pPr algn="ctr"/>
            <a:r>
              <a:rPr lang="en-GB" sz="1400" b="1"/>
              <a:t>r</a:t>
            </a:r>
          </a:p>
          <a:p>
            <a:pPr algn="ctr"/>
            <a:r>
              <a:rPr lang="en-GB" sz="1400" b="1"/>
              <a:t>i</a:t>
            </a:r>
          </a:p>
          <a:p>
            <a:pPr algn="ctr"/>
            <a:r>
              <a:rPr lang="en-GB" sz="1400" b="1"/>
              <a:t>v</a:t>
            </a:r>
          </a:p>
          <a:p>
            <a:pPr algn="ctr"/>
            <a:r>
              <a:rPr lang="en-GB" sz="1400" b="1"/>
              <a:t>e</a:t>
            </a:r>
          </a:p>
          <a:p>
            <a:pPr algn="ctr"/>
            <a:r>
              <a:rPr lang="en-GB" sz="1400" b="1"/>
              <a:t>r</a:t>
            </a:r>
            <a:endParaRPr lang="en-GB" sz="1600" b="1"/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41148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auto">
          <a:xfrm>
            <a:off x="4114800" y="329852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2514600" y="338933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3733800" y="338933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1148220" y="2474934"/>
            <a:ext cx="6858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175364" y="2155847"/>
            <a:ext cx="1580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1600" dirty="0"/>
              <a:t>Input </a:t>
            </a:r>
            <a:r>
              <a:rPr lang="en-GB" sz="1600" dirty="0" smtClean="0"/>
              <a:t>from keyboard </a:t>
            </a:r>
            <a:r>
              <a:rPr lang="en-GB" sz="1600" dirty="0"/>
              <a:t>and</a:t>
            </a:r>
          </a:p>
          <a:p>
            <a:r>
              <a:rPr lang="en-GB" sz="1600" dirty="0"/>
              <a:t>mouse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6553200" y="2627334"/>
            <a:ext cx="7620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7324725" y="2335234"/>
            <a:ext cx="13350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Output sent to</a:t>
            </a:r>
          </a:p>
          <a:p>
            <a:r>
              <a:rPr lang="en-GB" sz="1600"/>
              <a:t>display</a:t>
            </a:r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>
            <a:off x="3124200" y="5368446"/>
            <a:ext cx="0" cy="762000"/>
          </a:xfrm>
          <a:prstGeom prst="line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276600" y="5522934"/>
            <a:ext cx="195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Communication with </a:t>
            </a:r>
          </a:p>
          <a:p>
            <a:r>
              <a:rPr lang="en-GB" sz="1600"/>
              <a:t>remote server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5181600" y="2877854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 dirty="0"/>
              <a:t>…</a:t>
            </a:r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4878888" y="2410216"/>
            <a:ext cx="9906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1600" dirty="0" err="1" smtClean="0"/>
              <a:t>Javascript</a:t>
            </a:r>
            <a:endParaRPr lang="en-GB" sz="1600" dirty="0"/>
          </a:p>
          <a:p>
            <a:pPr algn="ctr"/>
            <a:r>
              <a:rPr lang="en-GB" sz="1600" dirty="0"/>
              <a:t>interpreter</a:t>
            </a:r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4116888" y="260019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28800" y="1560534"/>
            <a:ext cx="4953000" cy="381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Browser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575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has more components than a server:</a:t>
            </a:r>
          </a:p>
          <a:p>
            <a:pPr lvl="1"/>
            <a:r>
              <a:rPr lang="en-US" dirty="0"/>
              <a:t>Display driver for painting screen.</a:t>
            </a:r>
          </a:p>
          <a:p>
            <a:pPr lvl="1"/>
            <a:r>
              <a:rPr lang="en-US" dirty="0"/>
              <a:t>HTML interpreter for formatting HTML documents.</a:t>
            </a:r>
          </a:p>
          <a:p>
            <a:pPr lvl="1"/>
            <a:r>
              <a:rPr lang="en-US" dirty="0"/>
              <a:t>Plugins to display different content (e.g. Flash, Silverlight, Shockwave or Real Audio content)</a:t>
            </a:r>
          </a:p>
          <a:p>
            <a:pPr lvl="1"/>
            <a:r>
              <a:rPr lang="en-US" dirty="0"/>
              <a:t>HTTP client to fetch HTML documents from WWW server.</a:t>
            </a:r>
          </a:p>
          <a:p>
            <a:pPr lvl="1"/>
            <a:r>
              <a:rPr lang="en-US" dirty="0"/>
              <a:t>Other clients for other protocols (e.g., ftp, mail)</a:t>
            </a:r>
          </a:p>
          <a:p>
            <a:pPr lvl="1"/>
            <a:r>
              <a:rPr lang="en-US" dirty="0"/>
              <a:t>Controller also must accept input from the computer user through the mouse or keyboard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JavaScript 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96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 smtClean="0"/>
              <a:t>Describe</a:t>
            </a:r>
            <a:r>
              <a:rPr lang="da-DK" dirty="0" smtClean="0"/>
              <a:t>: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protocol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is the purpose of a DNS server, and </a:t>
            </a:r>
            <a:r>
              <a:rPr lang="da-DK" dirty="0" err="1" smtClean="0"/>
              <a:t>why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it </a:t>
            </a:r>
            <a:r>
              <a:rPr lang="da-DK" dirty="0" err="1" smtClean="0"/>
              <a:t>exist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happens</a:t>
            </a:r>
            <a:r>
              <a:rPr lang="da-DK" dirty="0" smtClean="0"/>
              <a:t>, step by step,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enter</a:t>
            </a:r>
            <a:r>
              <a:rPr lang="da-DK" dirty="0" smtClean="0"/>
              <a:t> a URL in the browser, and </a:t>
            </a:r>
            <a:r>
              <a:rPr lang="da-DK" dirty="0" err="1" smtClean="0"/>
              <a:t>navigate</a:t>
            </a:r>
            <a:r>
              <a:rPr lang="da-DK" dirty="0" smtClean="0"/>
              <a:t> to it?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is the difference </a:t>
            </a:r>
            <a:r>
              <a:rPr lang="da-DK" dirty="0" err="1" smtClean="0"/>
              <a:t>between</a:t>
            </a:r>
            <a:r>
              <a:rPr lang="da-DK" dirty="0" smtClean="0"/>
              <a:t> POST &amp; GET </a:t>
            </a:r>
            <a:r>
              <a:rPr lang="da-DK" dirty="0" err="1" smtClean="0"/>
              <a:t>Requests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the rest of </a:t>
            </a:r>
            <a:r>
              <a:rPr lang="da-DK" dirty="0" err="1" smtClean="0"/>
              <a:t>your</a:t>
            </a:r>
            <a:r>
              <a:rPr lang="da-DK" dirty="0" smtClean="0"/>
              <a:t> time, to </a:t>
            </a:r>
            <a:r>
              <a:rPr lang="da-DK" dirty="0" err="1" smtClean="0"/>
              <a:t>work</a:t>
            </a:r>
            <a:r>
              <a:rPr lang="da-DK" dirty="0" smtClean="0"/>
              <a:t> with HTML </a:t>
            </a:r>
            <a:r>
              <a:rPr lang="da-DK" dirty="0" smtClean="0"/>
              <a:t>|| Git || Group and </a:t>
            </a:r>
            <a:r>
              <a:rPr lang="da-DK" dirty="0" err="1" smtClean="0"/>
              <a:t>idea</a:t>
            </a:r>
            <a:r>
              <a:rPr lang="da-DK" dirty="0" smtClean="0"/>
              <a:t> generation. </a:t>
            </a:r>
            <a:r>
              <a:rPr lang="da-DK" dirty="0" err="1" smtClean="0"/>
              <a:t>Description</a:t>
            </a:r>
            <a:r>
              <a:rPr lang="da-DK" dirty="0" smtClean="0"/>
              <a:t> of </a:t>
            </a:r>
            <a:r>
              <a:rPr lang="da-DK" dirty="0" err="1" smtClean="0"/>
              <a:t>group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46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Client Server Model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22" y="3101557"/>
            <a:ext cx="1870409" cy="10195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9952" y="2768753"/>
            <a:ext cx="2948787" cy="1928507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3181610" y="3015704"/>
            <a:ext cx="1929007" cy="113398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Network / Internet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14012" y="3435946"/>
            <a:ext cx="11177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14012" y="2804747"/>
            <a:ext cx="126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Request for</a:t>
            </a:r>
            <a:br>
              <a:rPr lang="da-DK" dirty="0" smtClean="0"/>
            </a:br>
            <a:r>
              <a:rPr lang="da-DK" dirty="0" smtClean="0"/>
              <a:t>web page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47987" y="2804747"/>
            <a:ext cx="1264833" cy="646331"/>
            <a:chOff x="2176642" y="2980111"/>
            <a:chExt cx="1264833" cy="64633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214221" y="3611310"/>
              <a:ext cx="10801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76642" y="2980111"/>
              <a:ext cx="1264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dirty="0" smtClean="0"/>
                <a:t>Request for</a:t>
              </a:r>
              <a:br>
                <a:rPr lang="da-DK" dirty="0" smtClean="0"/>
              </a:br>
              <a:r>
                <a:rPr lang="da-DK" dirty="0" smtClean="0"/>
                <a:t>web page</a:t>
              </a:r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62602" y="3671129"/>
            <a:ext cx="1145542" cy="646331"/>
            <a:chOff x="5062602" y="3671129"/>
            <a:chExt cx="1145542" cy="646331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062602" y="3726132"/>
              <a:ext cx="10801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81682" y="3671129"/>
              <a:ext cx="112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dirty="0"/>
                <a:t>W</a:t>
              </a:r>
              <a:r>
                <a:rPr lang="da-DK" dirty="0" smtClean="0"/>
                <a:t>eb page</a:t>
              </a:r>
              <a:br>
                <a:rPr lang="da-DK" dirty="0" smtClean="0"/>
              </a:br>
              <a:r>
                <a:rPr lang="da-DK" dirty="0" smtClean="0"/>
                <a:t>HTML file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08842" y="3653665"/>
            <a:ext cx="1145542" cy="646331"/>
            <a:chOff x="5062602" y="3671129"/>
            <a:chExt cx="1145542" cy="64633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5062602" y="3726132"/>
              <a:ext cx="10801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81682" y="3671129"/>
              <a:ext cx="112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dirty="0"/>
                <a:t>W</a:t>
              </a:r>
              <a:r>
                <a:rPr lang="da-DK" dirty="0" smtClean="0"/>
                <a:t>eb page</a:t>
              </a:r>
              <a:br>
                <a:rPr lang="da-DK" dirty="0" smtClean="0"/>
              </a:br>
              <a:r>
                <a:rPr lang="da-DK" dirty="0" smtClean="0"/>
                <a:t>HTML file</a:t>
              </a:r>
              <a:endParaRPr lang="en-GB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89140" y="4697260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Client</a:t>
            </a:r>
            <a:endParaRPr lang="en-GB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147222" y="4697260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Server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169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Client </a:t>
            </a:r>
            <a:r>
              <a:rPr lang="da-DK" dirty="0"/>
              <a:t>Server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browser is the </a:t>
            </a:r>
            <a:r>
              <a:rPr lang="en-US" b="1" i="1" dirty="0"/>
              <a:t>client</a:t>
            </a:r>
            <a:r>
              <a:rPr lang="en-US" dirty="0"/>
              <a:t>, WWW (or web) server is the </a:t>
            </a:r>
            <a:r>
              <a:rPr lang="en-US" b="1" i="1" dirty="0"/>
              <a:t>server</a:t>
            </a:r>
            <a:r>
              <a:rPr lang="en-US" dirty="0"/>
              <a:t>.</a:t>
            </a:r>
          </a:p>
          <a:p>
            <a:r>
              <a:rPr lang="en-US" dirty="0"/>
              <a:t>Browser: </a:t>
            </a:r>
          </a:p>
          <a:p>
            <a:pPr lvl="1"/>
            <a:r>
              <a:rPr lang="en-US" dirty="0"/>
              <a:t>The browser makes TCP connection to the web server.</a:t>
            </a:r>
          </a:p>
          <a:p>
            <a:pPr lvl="1"/>
            <a:r>
              <a:rPr lang="en-US" dirty="0"/>
              <a:t>The browser sends request for the particular web page that it wishes to display.</a:t>
            </a:r>
          </a:p>
          <a:p>
            <a:pPr lvl="1"/>
            <a:r>
              <a:rPr lang="en-US" dirty="0"/>
              <a:t>The browser reads the contents of the web page from the TCP connection and displays it in the browsers window.</a:t>
            </a:r>
          </a:p>
          <a:p>
            <a:pPr lvl="1"/>
            <a:r>
              <a:rPr lang="en-US" dirty="0"/>
              <a:t>The browser closes the TCP connection used to transfer the web page.</a:t>
            </a:r>
          </a:p>
          <a:p>
            <a:r>
              <a:rPr lang="en-US" dirty="0"/>
              <a:t>Each separate item in a web page (e.g., pictures, audio) require a separate TCP connection.</a:t>
            </a:r>
          </a:p>
          <a:p>
            <a:r>
              <a:rPr lang="en-US" dirty="0" err="1"/>
              <a:t>HyperText</a:t>
            </a:r>
            <a:r>
              <a:rPr lang="en-US" dirty="0"/>
              <a:t> Transport Protocol (HTTP) specifies commands that the client (browser) issues to the server (web server) and the responses that the server sends back to the client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73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Duties</a:t>
            </a:r>
          </a:p>
          <a:p>
            <a:pPr lvl="1"/>
            <a:r>
              <a:rPr lang="en-US" dirty="0"/>
              <a:t>Listen to a port</a:t>
            </a:r>
          </a:p>
          <a:p>
            <a:pPr lvl="1"/>
            <a:r>
              <a:rPr lang="en-US" dirty="0"/>
              <a:t>When a client is connected, read the HTTP request</a:t>
            </a:r>
          </a:p>
          <a:p>
            <a:pPr lvl="1"/>
            <a:r>
              <a:rPr lang="en-US" dirty="0"/>
              <a:t>Perform some lookup function</a:t>
            </a:r>
          </a:p>
          <a:p>
            <a:pPr lvl="1"/>
            <a:r>
              <a:rPr lang="en-US" dirty="0"/>
              <a:t>Send HTTP response and the requested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842375"/>
          </a:xfrm>
        </p:spPr>
        <p:txBody>
          <a:bodyPr/>
          <a:lstStyle/>
          <a:p>
            <a:r>
              <a:rPr lang="en-US" dirty="0"/>
              <a:t>User of client machine types in a </a:t>
            </a:r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785249" y="3249616"/>
            <a:ext cx="1816274" cy="814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Client</a:t>
            </a:r>
            <a:br>
              <a:rPr lang="da-DK" dirty="0" smtClean="0"/>
            </a:br>
            <a:r>
              <a:rPr lang="da-DK" sz="1400" dirty="0" smtClean="0"/>
              <a:t>(Chrome / Firefox / Safari / IE)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972460" y="3249616"/>
            <a:ext cx="1816274" cy="814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</a:t>
            </a:r>
            <a:br>
              <a:rPr lang="da-DK" dirty="0" smtClean="0"/>
            </a:br>
            <a:r>
              <a:rPr lang="da-DK" sz="1400" dirty="0" smtClean="0"/>
              <a:t>(Apache / IIS)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0758" y="4063808"/>
            <a:ext cx="304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http://www.thelittleco.com/index.html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637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842375"/>
          </a:xfrm>
        </p:spPr>
        <p:txBody>
          <a:bodyPr>
            <a:normAutofit/>
          </a:bodyPr>
          <a:lstStyle/>
          <a:p>
            <a:r>
              <a:rPr lang="en-US" dirty="0"/>
              <a:t>Server name is translated to an IP address via DNS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785249" y="3249616"/>
            <a:ext cx="1816274" cy="814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Client</a:t>
            </a:r>
            <a:br>
              <a:rPr lang="da-DK" dirty="0" smtClean="0"/>
            </a:br>
            <a:r>
              <a:rPr lang="da-DK" sz="1400" dirty="0" smtClean="0"/>
              <a:t>(Chrome / Firefox / Safari / IE)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972460" y="3249616"/>
            <a:ext cx="1816274" cy="814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</a:t>
            </a:r>
            <a:br>
              <a:rPr lang="da-DK" dirty="0" smtClean="0"/>
            </a:br>
            <a:r>
              <a:rPr lang="da-DK" sz="1400" dirty="0" smtClean="0"/>
              <a:t>(Apache / IIS)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0758" y="4063808"/>
            <a:ext cx="304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http://</a:t>
            </a:r>
            <a:r>
              <a:rPr lang="da-DK" sz="1400" u="sng" dirty="0" smtClean="0"/>
              <a:t>www.thelittleco.com</a:t>
            </a:r>
            <a:r>
              <a:rPr lang="da-DK" sz="1400" dirty="0" smtClean="0"/>
              <a:t>/index.html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22556" y="4679671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192.22.107.5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1693386" y="4371585"/>
            <a:ext cx="1" cy="308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84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Client connects to server using IP address and port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Pba Web Development – CMS &amp; IDE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785249" y="3249616"/>
            <a:ext cx="1816274" cy="814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Client</a:t>
            </a:r>
            <a:br>
              <a:rPr lang="da-DK" dirty="0" smtClean="0"/>
            </a:br>
            <a:r>
              <a:rPr lang="da-DK" sz="1400" dirty="0" smtClean="0"/>
              <a:t>(Chrome / Firefox / Safari / IE)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972460" y="3249616"/>
            <a:ext cx="1816274" cy="814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</a:t>
            </a:r>
            <a:br>
              <a:rPr lang="da-DK" dirty="0" smtClean="0"/>
            </a:br>
            <a:r>
              <a:rPr lang="da-DK" sz="1400" dirty="0" smtClean="0"/>
              <a:t>(Apache / IIS)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0758" y="4063808"/>
            <a:ext cx="304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http://</a:t>
            </a:r>
            <a:r>
              <a:rPr lang="da-DK" sz="1400" u="sng" dirty="0" smtClean="0"/>
              <a:t>www.thelittleco.com</a:t>
            </a:r>
            <a:r>
              <a:rPr lang="da-DK" sz="1400" dirty="0" smtClean="0"/>
              <a:t>/index.html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22556" y="4679671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192.22.107.5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1693386" y="4371585"/>
            <a:ext cx="1" cy="308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601523" y="3656712"/>
            <a:ext cx="3370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1320" y="339755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/>
              <a:t>192.22.107.5</a:t>
            </a:r>
            <a:br>
              <a:rPr lang="da-DK" sz="1400" dirty="0" smtClean="0"/>
            </a:br>
            <a:r>
              <a:rPr lang="da-DK" sz="1400" dirty="0" smtClean="0"/>
              <a:t>port 80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699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44</TotalTime>
  <Words>2008</Words>
  <Application>Microsoft Office PowerPoint</Application>
  <PresentationFormat>Skærmshow (4:3)</PresentationFormat>
  <Paragraphs>399</Paragraphs>
  <Slides>35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35</vt:i4>
      </vt:variant>
    </vt:vector>
  </HeadingPairs>
  <TitlesOfParts>
    <vt:vector size="36" baseType="lpstr">
      <vt:lpstr>UCN PowerPoint skabelon</vt:lpstr>
      <vt:lpstr>The Client Server Model &amp; HTTP</vt:lpstr>
      <vt:lpstr>Overview</vt:lpstr>
      <vt:lpstr>DNS?</vt:lpstr>
      <vt:lpstr>Client Server Model</vt:lpstr>
      <vt:lpstr>Client Server Model</vt:lpstr>
      <vt:lpstr>Web Server Basics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What is a protocol?</vt:lpstr>
      <vt:lpstr>What is a protocol?</vt:lpstr>
      <vt:lpstr>Hyper Text Transfer Protocol – HTTP</vt:lpstr>
      <vt:lpstr>HTTP Protocol Definitions</vt:lpstr>
      <vt:lpstr>HTTP Protocol</vt:lpstr>
      <vt:lpstr>HTTP Request messages</vt:lpstr>
      <vt:lpstr>HTTP Response messages</vt:lpstr>
      <vt:lpstr>HTTP Response messages</vt:lpstr>
      <vt:lpstr>Lets dissect and see it in action!</vt:lpstr>
      <vt:lpstr>Other Protocols</vt:lpstr>
      <vt:lpstr>FTP - Functions</vt:lpstr>
      <vt:lpstr>FTP</vt:lpstr>
      <vt:lpstr>FTP - Transfer modes</vt:lpstr>
      <vt:lpstr>FTP - Sample Commands</vt:lpstr>
      <vt:lpstr>FTP - Check pointing</vt:lpstr>
      <vt:lpstr>Quick example</vt:lpstr>
      <vt:lpstr>Other protocols</vt:lpstr>
      <vt:lpstr>Caching web pages</vt:lpstr>
      <vt:lpstr>Browser Architecture</vt:lpstr>
      <vt:lpstr>Browser Architecture</vt:lpstr>
      <vt:lpstr>PowerPoint-præsentation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Ronni Hansen</dc:creator>
  <cp:lastModifiedBy>Ronni Hansen</cp:lastModifiedBy>
  <cp:revision>24</cp:revision>
  <cp:lastPrinted>2011-10-11T07:40:35Z</cp:lastPrinted>
  <dcterms:created xsi:type="dcterms:W3CDTF">2015-08-13T10:40:33Z</dcterms:created>
  <dcterms:modified xsi:type="dcterms:W3CDTF">2015-09-01T13:24:18Z</dcterms:modified>
</cp:coreProperties>
</file>