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59" r:id="rId3"/>
    <p:sldId id="260" r:id="rId4"/>
    <p:sldId id="261" r:id="rId5"/>
    <p:sldId id="262" r:id="rId6"/>
    <p:sldId id="264" r:id="rId7"/>
    <p:sldId id="286" r:id="rId8"/>
    <p:sldId id="266" r:id="rId9"/>
    <p:sldId id="267" r:id="rId10"/>
    <p:sldId id="268" r:id="rId11"/>
    <p:sldId id="269" r:id="rId12"/>
    <p:sldId id="270" r:id="rId13"/>
    <p:sldId id="271" r:id="rId14"/>
    <p:sldId id="272" r:id="rId15"/>
    <p:sldId id="273" r:id="rId16"/>
    <p:sldId id="274" r:id="rId17"/>
    <p:sldId id="285" r:id="rId18"/>
    <p:sldId id="275" r:id="rId19"/>
    <p:sldId id="276" r:id="rId20"/>
    <p:sldId id="277" r:id="rId21"/>
    <p:sldId id="278" r:id="rId22"/>
    <p:sldId id="280" r:id="rId23"/>
    <p:sldId id="281" r:id="rId24"/>
    <p:sldId id="282" r:id="rId25"/>
    <p:sldId id="287" r:id="rId26"/>
  </p:sldIdLst>
  <p:sldSz cx="9144000" cy="6858000" type="screen4x3"/>
  <p:notesSz cx="6858000" cy="91440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6F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78759" autoAdjust="0"/>
  </p:normalViewPr>
  <p:slideViewPr>
    <p:cSldViewPr snapToGrid="0" snapToObjects="1">
      <p:cViewPr varScale="1">
        <p:scale>
          <a:sx n="91" d="100"/>
          <a:sy n="91" d="100"/>
        </p:scale>
        <p:origin x="21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50FFAF-B4F1-CB47-B89B-BD38FEB190AD}" type="datetime1">
              <a:rPr lang="da-DK" smtClean="0"/>
              <a:t>02-09-2015</a:t>
            </a:fld>
            <a:endParaRPr lang="da-DK"/>
          </a:p>
        </p:txBody>
      </p:sp>
      <p:sp>
        <p:nvSpPr>
          <p:cNvPr id="4" name="Pladsholder til sidefod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3884DC-7C78-874B-B33E-4FD46E909915}" type="slidenum">
              <a:rPr lang="da-DK" smtClean="0"/>
              <a:t>‹#›</a:t>
            </a:fld>
            <a:endParaRPr lang="da-DK"/>
          </a:p>
        </p:txBody>
      </p:sp>
    </p:spTree>
    <p:extLst>
      <p:ext uri="{BB962C8B-B14F-4D97-AF65-F5344CB8AC3E}">
        <p14:creationId xmlns:p14="http://schemas.microsoft.com/office/powerpoint/2010/main" val="290981154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54A86D-88B8-3D40-955A-2A6093001EAF}" type="datetime1">
              <a:rPr lang="da-DK" smtClean="0"/>
              <a:t>02-09-2015</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4E1A5-6CB7-5447-B42E-8AE694A2D83A}" type="slidenum">
              <a:rPr lang="da-DK" smtClean="0"/>
              <a:t>‹#›</a:t>
            </a:fld>
            <a:endParaRPr lang="da-DK"/>
          </a:p>
        </p:txBody>
      </p:sp>
    </p:spTree>
    <p:extLst>
      <p:ext uri="{BB962C8B-B14F-4D97-AF65-F5344CB8AC3E}">
        <p14:creationId xmlns:p14="http://schemas.microsoft.com/office/powerpoint/2010/main" val="3557566115"/>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02-09-2015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1</a:t>
            </a:fld>
            <a:endParaRPr lang="da-DK"/>
          </a:p>
        </p:txBody>
      </p:sp>
    </p:spTree>
    <p:extLst>
      <p:ext uri="{BB962C8B-B14F-4D97-AF65-F5344CB8AC3E}">
        <p14:creationId xmlns:p14="http://schemas.microsoft.com/office/powerpoint/2010/main" val="4269210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smtClean="0"/>
          </a:p>
          <a:p>
            <a:r>
              <a:rPr lang="da-DK" dirty="0" smtClean="0"/>
              <a:t>For </a:t>
            </a:r>
            <a:r>
              <a:rPr lang="da-DK" dirty="0" err="1" smtClean="0"/>
              <a:t>us</a:t>
            </a:r>
            <a:r>
              <a:rPr lang="da-DK" dirty="0" smtClean="0"/>
              <a:t> </a:t>
            </a:r>
            <a:r>
              <a:rPr lang="da-DK" dirty="0" smtClean="0">
                <a:sym typeface="Wingdings" panose="05000000000000000000" pitchFamily="2" charset="2"/>
              </a:rPr>
              <a:t> </a:t>
            </a:r>
            <a:r>
              <a:rPr lang="da-DK" dirty="0" err="1" smtClean="0">
                <a:sym typeface="Wingdings" panose="05000000000000000000" pitchFamily="2" charset="2"/>
              </a:rPr>
              <a:t>s</a:t>
            </a:r>
            <a:r>
              <a:rPr lang="da-DK" dirty="0" err="1" smtClean="0"/>
              <a:t>emantics</a:t>
            </a:r>
            <a:r>
              <a:rPr lang="da-DK" dirty="0" smtClean="0"/>
              <a:t> </a:t>
            </a:r>
            <a:r>
              <a:rPr lang="da-DK" dirty="0" err="1" smtClean="0"/>
              <a:t>add</a:t>
            </a:r>
            <a:r>
              <a:rPr lang="da-DK" dirty="0" smtClean="0"/>
              <a:t> to SEO</a:t>
            </a:r>
          </a:p>
          <a:p>
            <a:r>
              <a:rPr lang="da-DK" dirty="0" smtClean="0"/>
              <a:t>For mobile </a:t>
            </a:r>
            <a:r>
              <a:rPr lang="da-DK" dirty="0" err="1" smtClean="0"/>
              <a:t>dev</a:t>
            </a:r>
            <a:r>
              <a:rPr lang="da-DK" dirty="0" smtClean="0"/>
              <a:t>,</a:t>
            </a:r>
            <a:r>
              <a:rPr lang="da-DK" baseline="0" dirty="0" smtClean="0"/>
              <a:t> input types matter. </a:t>
            </a:r>
            <a:r>
              <a:rPr lang="da-DK" baseline="0" dirty="0" err="1" smtClean="0"/>
              <a:t>Numbers</a:t>
            </a:r>
            <a:r>
              <a:rPr lang="da-DK" baseline="0" dirty="0" smtClean="0"/>
              <a:t>, dates, </a:t>
            </a:r>
            <a:r>
              <a:rPr lang="da-DK" baseline="0" dirty="0" err="1" smtClean="0"/>
              <a:t>emails</a:t>
            </a:r>
            <a:r>
              <a:rPr lang="da-DK" baseline="0" dirty="0" smtClean="0"/>
              <a:t> and so </a:t>
            </a:r>
            <a:r>
              <a:rPr lang="da-DK" baseline="0" dirty="0" err="1" smtClean="0"/>
              <a:t>forth</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02-09-2015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8</a:t>
            </a:fld>
            <a:endParaRPr lang="da-DK"/>
          </a:p>
        </p:txBody>
      </p:sp>
    </p:spTree>
    <p:extLst>
      <p:ext uri="{BB962C8B-B14F-4D97-AF65-F5344CB8AC3E}">
        <p14:creationId xmlns:p14="http://schemas.microsoft.com/office/powerpoint/2010/main" val="332907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02-09-2015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19</a:t>
            </a:fld>
            <a:endParaRPr lang="da-DK"/>
          </a:p>
        </p:txBody>
      </p:sp>
    </p:spTree>
    <p:extLst>
      <p:ext uri="{BB962C8B-B14F-4D97-AF65-F5344CB8AC3E}">
        <p14:creationId xmlns:p14="http://schemas.microsoft.com/office/powerpoint/2010/main" val="136118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This </a:t>
            </a:r>
            <a:r>
              <a:rPr lang="da-DK" dirty="0" err="1" smtClean="0"/>
              <a:t>works</a:t>
            </a:r>
            <a:r>
              <a:rPr lang="da-DK" dirty="0" smtClean="0"/>
              <a:t> </a:t>
            </a:r>
            <a:r>
              <a:rPr lang="da-DK" dirty="0" err="1" smtClean="0"/>
              <a:t>without</a:t>
            </a:r>
            <a:r>
              <a:rPr lang="da-DK" dirty="0" smtClean="0"/>
              <a:t> JS</a:t>
            </a:r>
          </a:p>
          <a:p>
            <a:r>
              <a:rPr lang="da-DK" dirty="0" smtClean="0"/>
              <a:t>Note</a:t>
            </a:r>
            <a:r>
              <a:rPr lang="da-DK" baseline="0" dirty="0" smtClean="0"/>
              <a:t> </a:t>
            </a:r>
            <a:r>
              <a:rPr lang="da-DK" baseline="0" dirty="0" err="1" smtClean="0"/>
              <a:t>that</a:t>
            </a:r>
            <a:r>
              <a:rPr lang="da-DK" baseline="0" dirty="0" smtClean="0"/>
              <a:t> the </a:t>
            </a:r>
            <a:r>
              <a:rPr lang="da-DK" baseline="0" dirty="0" err="1" smtClean="0"/>
              <a:t>validation</a:t>
            </a:r>
            <a:r>
              <a:rPr lang="da-DK" baseline="0" dirty="0" smtClean="0"/>
              <a:t> design </a:t>
            </a:r>
            <a:r>
              <a:rPr lang="da-DK" baseline="0" dirty="0" err="1" smtClean="0"/>
              <a:t>cannot</a:t>
            </a:r>
            <a:r>
              <a:rPr lang="da-DK" baseline="0" dirty="0" smtClean="0"/>
              <a:t> </a:t>
            </a:r>
            <a:r>
              <a:rPr lang="da-DK" baseline="0" dirty="0" err="1" smtClean="0"/>
              <a:t>be</a:t>
            </a:r>
            <a:r>
              <a:rPr lang="da-DK" baseline="0" dirty="0" smtClean="0"/>
              <a:t> </a:t>
            </a:r>
            <a:r>
              <a:rPr lang="da-DK" baseline="0" dirty="0" err="1" smtClean="0"/>
              <a:t>overridden</a:t>
            </a:r>
            <a:r>
              <a:rPr lang="da-DK" baseline="0" dirty="0" smtClean="0"/>
              <a:t>.</a:t>
            </a:r>
          </a:p>
          <a:p>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02-09-2015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20</a:t>
            </a:fld>
            <a:endParaRPr lang="da-DK"/>
          </a:p>
        </p:txBody>
      </p:sp>
    </p:spTree>
    <p:extLst>
      <p:ext uri="{BB962C8B-B14F-4D97-AF65-F5344CB8AC3E}">
        <p14:creationId xmlns:p14="http://schemas.microsoft.com/office/powerpoint/2010/main" val="414618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Datalist</a:t>
            </a:r>
            <a:r>
              <a:rPr lang="da-DK" baseline="0" dirty="0" smtClean="0"/>
              <a:t> is </a:t>
            </a:r>
            <a:r>
              <a:rPr lang="da-DK" baseline="0" dirty="0" err="1" smtClean="0"/>
              <a:t>thought</a:t>
            </a:r>
            <a:r>
              <a:rPr lang="da-DK" baseline="0" dirty="0" smtClean="0"/>
              <a:t> as a suggestion</a:t>
            </a:r>
          </a:p>
          <a:p>
            <a:r>
              <a:rPr lang="da-DK" baseline="0" dirty="0" smtClean="0"/>
              <a:t>Select is a ”</a:t>
            </a:r>
            <a:r>
              <a:rPr lang="da-DK" baseline="0" dirty="0" err="1" smtClean="0"/>
              <a:t>you</a:t>
            </a:r>
            <a:r>
              <a:rPr lang="da-DK" baseline="0" dirty="0" smtClean="0"/>
              <a:t> have to </a:t>
            </a:r>
            <a:r>
              <a:rPr lang="da-DK" baseline="0" dirty="0" err="1" smtClean="0"/>
              <a:t>select</a:t>
            </a:r>
            <a:r>
              <a:rPr lang="da-DK" baseline="0" dirty="0" smtClean="0"/>
              <a:t> </a:t>
            </a:r>
            <a:r>
              <a:rPr lang="da-DK" baseline="0" dirty="0" err="1" smtClean="0"/>
              <a:t>one</a:t>
            </a:r>
            <a:r>
              <a:rPr lang="da-DK" baseline="0" dirty="0" smtClean="0"/>
              <a:t>”</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02-09-2015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21</a:t>
            </a:fld>
            <a:endParaRPr lang="da-DK"/>
          </a:p>
        </p:txBody>
      </p:sp>
    </p:spTree>
    <p:extLst>
      <p:ext uri="{BB962C8B-B14F-4D97-AF65-F5344CB8AC3E}">
        <p14:creationId xmlns:p14="http://schemas.microsoft.com/office/powerpoint/2010/main" val="67983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https://validator.w3.org/</a:t>
            </a:r>
            <a:endParaRPr lang="da-DK" dirty="0"/>
          </a:p>
        </p:txBody>
      </p:sp>
      <p:sp>
        <p:nvSpPr>
          <p:cNvPr id="4" name="Pladsholder til dato 3"/>
          <p:cNvSpPr>
            <a:spLocks noGrp="1"/>
          </p:cNvSpPr>
          <p:nvPr>
            <p:ph type="dt" idx="10"/>
          </p:nvPr>
        </p:nvSpPr>
        <p:spPr/>
        <p:txBody>
          <a:bodyPr/>
          <a:lstStyle/>
          <a:p>
            <a:fld id="{7C54A86D-88B8-3D40-955A-2A6093001EAF}" type="datetime1">
              <a:rPr lang="da-DK" smtClean="0"/>
              <a:t>02-09-2015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A9C4E1A5-6CB7-5447-B42E-8AE694A2D83A}" type="slidenum">
              <a:rPr lang="da-DK" smtClean="0"/>
              <a:t>25</a:t>
            </a:fld>
            <a:endParaRPr lang="da-DK"/>
          </a:p>
        </p:txBody>
      </p:sp>
    </p:spTree>
    <p:extLst>
      <p:ext uri="{BB962C8B-B14F-4D97-AF65-F5344CB8AC3E}">
        <p14:creationId xmlns:p14="http://schemas.microsoft.com/office/powerpoint/2010/main" val="980059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0" name="Rektangel 9"/>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sidefod 4"/>
          <p:cNvSpPr>
            <a:spLocks noGrp="1"/>
          </p:cNvSpPr>
          <p:nvPr>
            <p:ph type="ftr" sz="quarter" idx="11"/>
          </p:nvPr>
        </p:nvSpPr>
        <p:spPr>
          <a:xfrm>
            <a:off x="2418374" y="6309647"/>
            <a:ext cx="5091831" cy="365125"/>
          </a:xfrm>
        </p:spPr>
        <p:txBody>
          <a:bodyPr/>
          <a:lstStyle/>
          <a:p>
            <a:endParaRPr lang="da-DK" dirty="0"/>
          </a:p>
        </p:txBody>
      </p:sp>
      <p:sp>
        <p:nvSpPr>
          <p:cNvPr id="6"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a:t>
            </a:fld>
            <a:endParaRPr lang="da-DK"/>
          </a:p>
        </p:txBody>
      </p:sp>
      <p:sp>
        <p:nvSpPr>
          <p:cNvPr id="3"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a:p>
        </p:txBody>
      </p:sp>
      <p:pic>
        <p:nvPicPr>
          <p:cNvPr id="14" name="Billede 13" descr="UCN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6131772"/>
            <a:ext cx="1536700" cy="431800"/>
          </a:xfrm>
          <a:prstGeom prst="rect">
            <a:avLst/>
          </a:prstGeom>
        </p:spPr>
      </p:pic>
      <p:pic>
        <p:nvPicPr>
          <p:cNvPr id="7" name="Billede 6"/>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2"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smtClean="0"/>
              <a:t>Klik for at redigere i master</a:t>
            </a:r>
            <a:endParaRPr lang="da-DK" dirty="0"/>
          </a:p>
        </p:txBody>
      </p:sp>
      <p:pic>
        <p:nvPicPr>
          <p:cNvPr id="12" name="Billede 11"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1425188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ugerdefineret layout">
    <p:spTree>
      <p:nvGrpSpPr>
        <p:cNvPr id="1" name=""/>
        <p:cNvGrpSpPr/>
        <p:nvPr/>
      </p:nvGrpSpPr>
      <p:grpSpPr>
        <a:xfrm>
          <a:off x="0" y="0"/>
          <a:ext cx="0" cy="0"/>
          <a:chOff x="0" y="0"/>
          <a:chExt cx="0" cy="0"/>
        </a:xfrm>
      </p:grpSpPr>
      <p:sp>
        <p:nvSpPr>
          <p:cNvPr id="5" name="Rektangel 4"/>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Pladsholder til sidefod 4"/>
          <p:cNvSpPr>
            <a:spLocks noGrp="1"/>
          </p:cNvSpPr>
          <p:nvPr>
            <p:ph type="ftr" sz="quarter" idx="11"/>
          </p:nvPr>
        </p:nvSpPr>
        <p:spPr>
          <a:xfrm>
            <a:off x="2418374" y="6309647"/>
            <a:ext cx="5091831" cy="365125"/>
          </a:xfrm>
        </p:spPr>
        <p:txBody>
          <a:bodyPr/>
          <a:lstStyle/>
          <a:p>
            <a:endParaRPr lang="da-DK" dirty="0"/>
          </a:p>
        </p:txBody>
      </p:sp>
      <p:sp>
        <p:nvSpPr>
          <p:cNvPr id="7"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a:t>
            </a:fld>
            <a:endParaRPr lang="da-DK"/>
          </a:p>
        </p:txBody>
      </p:sp>
      <p:sp>
        <p:nvSpPr>
          <p:cNvPr id="9"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a:p>
        </p:txBody>
      </p:sp>
      <p:pic>
        <p:nvPicPr>
          <p:cNvPr id="14" name="Billede 13" descr="FØ_Logo_forsid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679757"/>
            <a:ext cx="1562100" cy="889000"/>
          </a:xfrm>
          <a:prstGeom prst="rect">
            <a:avLst/>
          </a:prstGeom>
        </p:spPr>
      </p:pic>
      <p:pic>
        <p:nvPicPr>
          <p:cNvPr id="11" name="Billede 10"/>
          <p:cNvPicPr>
            <a:picLocks noChangeAspect="1"/>
          </p:cNvPicPr>
          <p:nvPr userDrawn="1"/>
        </p:nvPicPr>
        <p:blipFill>
          <a:blip r:embed="rId3"/>
          <a:stretch>
            <a:fillRect/>
          </a:stretch>
        </p:blipFill>
        <p:spPr>
          <a:xfrm>
            <a:off x="-31910" y="2193909"/>
            <a:ext cx="11057500" cy="6478904"/>
          </a:xfrm>
          <a:prstGeom prst="rect">
            <a:avLst/>
          </a:prstGeom>
        </p:spPr>
      </p:pic>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8"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smtClean="0"/>
              <a:t>Klik for at redigere i master</a:t>
            </a:r>
            <a:endParaRPr lang="da-DK" dirty="0"/>
          </a:p>
        </p:txBody>
      </p:sp>
      <p:pic>
        <p:nvPicPr>
          <p:cNvPr id="10" name="Billede 9" descr="UCN_Payoff_DK_neg.ai"/>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23273358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rugerdefineret layout">
    <p:spTree>
      <p:nvGrpSpPr>
        <p:cNvPr id="1" name=""/>
        <p:cNvGrpSpPr/>
        <p:nvPr/>
      </p:nvGrpSpPr>
      <p:grpSpPr>
        <a:xfrm>
          <a:off x="0" y="0"/>
          <a:ext cx="0" cy="0"/>
          <a:chOff x="0" y="0"/>
          <a:chExt cx="0" cy="0"/>
        </a:xfrm>
      </p:grpSpPr>
      <p:sp>
        <p:nvSpPr>
          <p:cNvPr id="15" name="Rektangel 14"/>
          <p:cNvSpPr/>
          <p:nvPr userDrawn="1"/>
        </p:nvSpPr>
        <p:spPr>
          <a:xfrm>
            <a:off x="0" y="5711086"/>
            <a:ext cx="1911113" cy="11469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sidefod 2"/>
          <p:cNvSpPr>
            <a:spLocks noGrp="1"/>
          </p:cNvSpPr>
          <p:nvPr>
            <p:ph type="ftr" sz="quarter" idx="10"/>
          </p:nvPr>
        </p:nvSpPr>
        <p:spPr/>
        <p:txBody>
          <a:bodyPr/>
          <a:lstStyle/>
          <a:p>
            <a:endParaRPr lang="da-DK" dirty="0"/>
          </a:p>
        </p:txBody>
      </p:sp>
      <p:sp>
        <p:nvSpPr>
          <p:cNvPr id="4" name="Pladsholder til diasnummer 3"/>
          <p:cNvSpPr>
            <a:spLocks noGrp="1"/>
          </p:cNvSpPr>
          <p:nvPr>
            <p:ph type="sldNum" sz="quarter" idx="11"/>
          </p:nvPr>
        </p:nvSpPr>
        <p:spPr/>
        <p:txBody>
          <a:bodyPr/>
          <a:lstStyle/>
          <a:p>
            <a:fld id="{F7AB382F-E9E6-CE49-B414-1E064FB7F064}" type="slidenum">
              <a:rPr lang="da-DK" smtClean="0"/>
              <a:pPr/>
              <a:t>‹#›</a:t>
            </a:fld>
            <a:endParaRPr lang="da-DK" dirty="0"/>
          </a:p>
        </p:txBody>
      </p:sp>
      <p:sp>
        <p:nvSpPr>
          <p:cNvPr id="8" name="Pladsholder til tekst 2"/>
          <p:cNvSpPr>
            <a:spLocks noGrp="1"/>
          </p:cNvSpPr>
          <p:nvPr>
            <p:ph idx="1"/>
          </p:nvPr>
        </p:nvSpPr>
        <p:spPr>
          <a:xfrm>
            <a:off x="682014" y="1600200"/>
            <a:ext cx="7756587" cy="4525963"/>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9" name="Pladsholder til diasnummer 5"/>
          <p:cNvSpPr txBox="1">
            <a:spLocks/>
          </p:cNvSpPr>
          <p:nvPr userDrawn="1"/>
        </p:nvSpPr>
        <p:spPr>
          <a:xfrm>
            <a:off x="8250726" y="6347672"/>
            <a:ext cx="609794" cy="365125"/>
          </a:xfrm>
          <a:prstGeom prst="rect">
            <a:avLst/>
          </a:prstGeom>
        </p:spPr>
        <p:txBody>
          <a:bodyPr vert="horz" lIns="91440" tIns="45720" rIns="91440" bIns="45720" rtlCol="0" anchor="ctr"/>
          <a:lstStyle>
            <a:defPPr>
              <a:defRPr lang="da-DK"/>
            </a:defPPr>
            <a:lvl1pPr marL="0" algn="r" defTabSz="457200" rtl="0" eaLnBrk="1" latinLnBrk="0" hangingPunct="1">
              <a:defRPr sz="1100" kern="1200">
                <a:solidFill>
                  <a:srgbClr val="776F65"/>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7AB382F-E9E6-CE49-B414-1E064FB7F064}" type="slidenum">
              <a:rPr lang="da-DK" smtClean="0"/>
              <a:pPr/>
              <a:t>‹#›</a:t>
            </a:fld>
            <a:endParaRPr lang="da-DK" dirty="0"/>
          </a:p>
        </p:txBody>
      </p:sp>
      <p:sp>
        <p:nvSpPr>
          <p:cNvPr id="10" name="Tekstfelt 9"/>
          <p:cNvSpPr txBox="1"/>
          <p:nvPr userDrawn="1"/>
        </p:nvSpPr>
        <p:spPr>
          <a:xfrm>
            <a:off x="1464336" y="4697815"/>
            <a:ext cx="184666" cy="369332"/>
          </a:xfrm>
          <a:prstGeom prst="rect">
            <a:avLst/>
          </a:prstGeom>
          <a:noFill/>
        </p:spPr>
        <p:txBody>
          <a:bodyPr wrap="none" rtlCol="0">
            <a:spAutoFit/>
          </a:bodyPr>
          <a:lstStyle/>
          <a:p>
            <a:endParaRPr lang="da-DK" dirty="0"/>
          </a:p>
        </p:txBody>
      </p:sp>
      <p:pic>
        <p:nvPicPr>
          <p:cNvPr id="13" name="Billede 12" descr="FØ_Logo_side 2.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8113" y="5936065"/>
            <a:ext cx="1143000" cy="660400"/>
          </a:xfrm>
          <a:prstGeom prst="rect">
            <a:avLst/>
          </a:prstGeom>
        </p:spPr>
      </p:pic>
    </p:spTree>
    <p:extLst>
      <p:ext uri="{BB962C8B-B14F-4D97-AF65-F5344CB8AC3E}">
        <p14:creationId xmlns:p14="http://schemas.microsoft.com/office/powerpoint/2010/main" val="1863494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294401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2106253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682014" y="1600200"/>
            <a:ext cx="381378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indhold 3"/>
          <p:cNvSpPr>
            <a:spLocks noGrp="1"/>
          </p:cNvSpPr>
          <p:nvPr>
            <p:ph sz="half" idx="2"/>
          </p:nvPr>
        </p:nvSpPr>
        <p:spPr>
          <a:xfrm>
            <a:off x="4648200" y="1600200"/>
            <a:ext cx="3790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406396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a:t>
            </a:r>
            <a:endParaRPr lang="da-DK"/>
          </a:p>
        </p:txBody>
      </p:sp>
      <p:sp>
        <p:nvSpPr>
          <p:cNvPr id="3" name="Pladsholder til tekst 2"/>
          <p:cNvSpPr>
            <a:spLocks noGrp="1"/>
          </p:cNvSpPr>
          <p:nvPr>
            <p:ph type="body" idx="1"/>
          </p:nvPr>
        </p:nvSpPr>
        <p:spPr>
          <a:xfrm>
            <a:off x="682014" y="1535113"/>
            <a:ext cx="38153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682014" y="2174875"/>
            <a:ext cx="38153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5" name="Pladsholder til tekst 4"/>
          <p:cNvSpPr>
            <a:spLocks noGrp="1"/>
          </p:cNvSpPr>
          <p:nvPr>
            <p:ph type="body" sz="quarter" idx="3"/>
          </p:nvPr>
        </p:nvSpPr>
        <p:spPr>
          <a:xfrm>
            <a:off x="4645026" y="1535113"/>
            <a:ext cx="3793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4645026" y="2174875"/>
            <a:ext cx="37935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1480433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3684431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1540373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tekst 3"/>
          <p:cNvSpPr>
            <a:spLocks noGrp="1"/>
          </p:cNvSpPr>
          <p:nvPr>
            <p:ph type="body" sz="half" idx="2"/>
          </p:nvPr>
        </p:nvSpPr>
        <p:spPr>
          <a:xfrm>
            <a:off x="682014" y="1435100"/>
            <a:ext cx="2783499"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a:t>
            </a:fld>
            <a:endParaRPr lang="da-DK"/>
          </a:p>
        </p:txBody>
      </p:sp>
      <p:sp>
        <p:nvSpPr>
          <p:cNvPr id="9" name="Titel 1"/>
          <p:cNvSpPr>
            <a:spLocks noGrp="1"/>
          </p:cNvSpPr>
          <p:nvPr>
            <p:ph type="title"/>
          </p:nvPr>
        </p:nvSpPr>
        <p:spPr>
          <a:xfrm>
            <a:off x="682014" y="293956"/>
            <a:ext cx="7756587" cy="717256"/>
          </a:xfrm>
        </p:spPr>
        <p:txBody>
          <a:bodyPr/>
          <a:lstStyle>
            <a:lvl1pPr>
              <a:defRPr/>
            </a:lvl1pPr>
          </a:lstStyle>
          <a:p>
            <a:r>
              <a:rPr lang="da-DK" smtClean="0"/>
              <a:t>Klik for at redigere i master</a:t>
            </a:r>
            <a:endParaRPr lang="da-DK"/>
          </a:p>
        </p:txBody>
      </p:sp>
    </p:spTree>
    <p:extLst>
      <p:ext uri="{BB962C8B-B14F-4D97-AF65-F5344CB8AC3E}">
        <p14:creationId xmlns:p14="http://schemas.microsoft.com/office/powerpoint/2010/main" val="814960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764565" y="4800600"/>
            <a:ext cx="7674036" cy="566738"/>
          </a:xfrm>
        </p:spPr>
        <p:txBody>
          <a:bodyPr anchor="b"/>
          <a:lstStyle>
            <a:lvl1pPr algn="l">
              <a:defRPr sz="2000" b="1"/>
            </a:lvl1pPr>
          </a:lstStyle>
          <a:p>
            <a:r>
              <a:rPr lang="da-DK" smtClean="0"/>
              <a:t>Klik for at redigere i master</a:t>
            </a:r>
            <a:endParaRPr lang="da-DK" dirty="0"/>
          </a:p>
        </p:txBody>
      </p:sp>
      <p:sp>
        <p:nvSpPr>
          <p:cNvPr id="3" name="Pladsholder til billede 2"/>
          <p:cNvSpPr>
            <a:spLocks noGrp="1"/>
          </p:cNvSpPr>
          <p:nvPr>
            <p:ph type="pic" idx="1"/>
          </p:nvPr>
        </p:nvSpPr>
        <p:spPr>
          <a:xfrm>
            <a:off x="764565" y="1302429"/>
            <a:ext cx="7674036" cy="342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da-DK"/>
          </a:p>
        </p:txBody>
      </p:sp>
      <p:sp>
        <p:nvSpPr>
          <p:cNvPr id="4" name="Pladsholder til tekst 3"/>
          <p:cNvSpPr>
            <a:spLocks noGrp="1"/>
          </p:cNvSpPr>
          <p:nvPr>
            <p:ph type="body" sz="half" idx="2"/>
          </p:nvPr>
        </p:nvSpPr>
        <p:spPr>
          <a:xfrm>
            <a:off x="764565" y="5367338"/>
            <a:ext cx="7120819"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a:t>
            </a:fld>
            <a:endParaRPr lang="da-DK"/>
          </a:p>
        </p:txBody>
      </p:sp>
    </p:spTree>
    <p:extLst>
      <p:ext uri="{BB962C8B-B14F-4D97-AF65-F5344CB8AC3E}">
        <p14:creationId xmlns:p14="http://schemas.microsoft.com/office/powerpoint/2010/main" val="392455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Billede 16" descr="Bjælke med grafik.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1092200"/>
          </a:xfrm>
          <a:prstGeom prst="rect">
            <a:avLst/>
          </a:prstGeom>
        </p:spPr>
      </p:pic>
      <p:sp>
        <p:nvSpPr>
          <p:cNvPr id="2" name="Pladsholder til titel 1"/>
          <p:cNvSpPr>
            <a:spLocks noGrp="1"/>
          </p:cNvSpPr>
          <p:nvPr>
            <p:ph type="title"/>
          </p:nvPr>
        </p:nvSpPr>
        <p:spPr>
          <a:xfrm>
            <a:off x="682014" y="293956"/>
            <a:ext cx="7756587" cy="717256"/>
          </a:xfrm>
          <a:prstGeom prst="rect">
            <a:avLst/>
          </a:prstGeom>
        </p:spPr>
        <p:txBody>
          <a:bodyPr vert="horz" lIns="91440" tIns="45720" rIns="91440" bIns="45720" rtlCol="0" anchor="b">
            <a:normAutofit/>
          </a:bodyPr>
          <a:lstStyle/>
          <a:p>
            <a:r>
              <a:rPr lang="da-DK" dirty="0" smtClean="0"/>
              <a:t>Klik for at redigere i masteren</a:t>
            </a:r>
            <a:endParaRPr lang="da-DK" dirty="0"/>
          </a:p>
        </p:txBody>
      </p:sp>
      <p:sp>
        <p:nvSpPr>
          <p:cNvPr id="3" name="Pladsholder til tekst 2"/>
          <p:cNvSpPr>
            <a:spLocks noGrp="1"/>
          </p:cNvSpPr>
          <p:nvPr>
            <p:ph type="body" idx="1"/>
          </p:nvPr>
        </p:nvSpPr>
        <p:spPr>
          <a:xfrm>
            <a:off x="682014" y="1600200"/>
            <a:ext cx="7756587" cy="4525963"/>
          </a:xfrm>
          <a:prstGeom prst="rect">
            <a:avLst/>
          </a:prstGeom>
        </p:spPr>
        <p:txBody>
          <a:bodyPr vert="horz" lIns="91440" tIns="45720" rIns="91440" bIns="45720" rtlCol="0">
            <a:normAutofit/>
          </a:body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5" name="Pladsholder til sidefod 4"/>
          <p:cNvSpPr>
            <a:spLocks noGrp="1"/>
          </p:cNvSpPr>
          <p:nvPr>
            <p:ph type="ftr" sz="quarter" idx="3"/>
          </p:nvPr>
        </p:nvSpPr>
        <p:spPr>
          <a:xfrm>
            <a:off x="1931382" y="6347672"/>
            <a:ext cx="5578824"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da-DK" dirty="0"/>
          </a:p>
        </p:txBody>
      </p:sp>
      <p:sp>
        <p:nvSpPr>
          <p:cNvPr id="6" name="Pladsholder til diasnummer 5"/>
          <p:cNvSpPr>
            <a:spLocks noGrp="1"/>
          </p:cNvSpPr>
          <p:nvPr>
            <p:ph type="sldNum" sz="quarter" idx="4"/>
          </p:nvPr>
        </p:nvSpPr>
        <p:spPr>
          <a:xfrm>
            <a:off x="8250726" y="6347672"/>
            <a:ext cx="609794" cy="365125"/>
          </a:xfrm>
          <a:prstGeom prst="rect">
            <a:avLst/>
          </a:prstGeom>
        </p:spPr>
        <p:txBody>
          <a:bodyPr vert="horz" lIns="91440" tIns="45720" rIns="91440" bIns="45720" rtlCol="0" anchor="ctr"/>
          <a:lstStyle>
            <a:lvl1pPr algn="r">
              <a:defRPr sz="1100">
                <a:solidFill>
                  <a:srgbClr val="776F65"/>
                </a:solidFill>
              </a:defRPr>
            </a:lvl1pPr>
          </a:lstStyle>
          <a:p>
            <a:fld id="{F7AB382F-E9E6-CE49-B414-1E064FB7F064}" type="slidenum">
              <a:rPr lang="da-DK" smtClean="0"/>
              <a:pPr/>
              <a:t>‹#›</a:t>
            </a:fld>
            <a:endParaRPr lang="da-DK" dirty="0"/>
          </a:p>
        </p:txBody>
      </p:sp>
      <p:pic>
        <p:nvPicPr>
          <p:cNvPr id="18" name="Billede 17" descr="UCN_Logo_side 2.ai"/>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8113" y="6329765"/>
            <a:ext cx="927100" cy="266700"/>
          </a:xfrm>
          <a:prstGeom prst="rect">
            <a:avLst/>
          </a:prstGeom>
        </p:spPr>
      </p:pic>
    </p:spTree>
    <p:extLst>
      <p:ext uri="{BB962C8B-B14F-4D97-AF65-F5344CB8AC3E}">
        <p14:creationId xmlns:p14="http://schemas.microsoft.com/office/powerpoint/2010/main" val="1770128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chemeClr val="accent2"/>
        </a:buClr>
        <a:buSzPct val="100000"/>
        <a:buFontTx/>
        <a:buBlip>
          <a:blip r:embed="rId15"/>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16"/>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17"/>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18"/>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radshawenterprises.com/tests/formdemo.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docs.webplatform.org/wiki/html/tutorial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bates-cargopak.com/default.aspx" TargetMode="External"/><Relationship Id="rId4" Type="http://schemas.openxmlformats.org/officeDocument/2006/relationships/hyperlink" Target="http://www.w3schools.com/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www.w3.org/People/Berners-Lee/FAQ.html#Examp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3.org/TR/xhtml1/#guidelin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idefod 1"/>
          <p:cNvSpPr>
            <a:spLocks noGrp="1"/>
          </p:cNvSpPr>
          <p:nvPr>
            <p:ph type="ftr" sz="quarter" idx="11"/>
          </p:nvPr>
        </p:nvSpPr>
        <p:spPr/>
        <p:txBody>
          <a:bodyPr/>
          <a:lstStyle/>
          <a:p>
            <a:endParaRPr lang="da-DK" dirty="0"/>
          </a:p>
        </p:txBody>
      </p:sp>
      <p:sp>
        <p:nvSpPr>
          <p:cNvPr id="3" name="Pladsholder til diasnummer 2"/>
          <p:cNvSpPr>
            <a:spLocks noGrp="1"/>
          </p:cNvSpPr>
          <p:nvPr>
            <p:ph type="sldNum" sz="quarter" idx="12"/>
          </p:nvPr>
        </p:nvSpPr>
        <p:spPr/>
        <p:txBody>
          <a:bodyPr/>
          <a:lstStyle/>
          <a:p>
            <a:fld id="{F7AB382F-E9E6-CE49-B414-1E064FB7F064}" type="slidenum">
              <a:rPr lang="da-DK" smtClean="0"/>
              <a:t>1</a:t>
            </a:fld>
            <a:endParaRPr lang="da-DK"/>
          </a:p>
        </p:txBody>
      </p:sp>
      <p:sp>
        <p:nvSpPr>
          <p:cNvPr id="4" name="Undertitel 3"/>
          <p:cNvSpPr>
            <a:spLocks noGrp="1"/>
          </p:cNvSpPr>
          <p:nvPr>
            <p:ph type="subTitle" idx="1"/>
          </p:nvPr>
        </p:nvSpPr>
        <p:spPr/>
        <p:txBody>
          <a:bodyPr/>
          <a:lstStyle/>
          <a:p>
            <a:r>
              <a:rPr lang="da-DK" dirty="0" smtClean="0"/>
              <a:t>Web Programming</a:t>
            </a:r>
            <a:endParaRPr lang="da-DK" dirty="0"/>
          </a:p>
        </p:txBody>
      </p:sp>
      <p:sp>
        <p:nvSpPr>
          <p:cNvPr id="5" name="Titel 4"/>
          <p:cNvSpPr>
            <a:spLocks noGrp="1"/>
          </p:cNvSpPr>
          <p:nvPr>
            <p:ph type="ctrTitle"/>
          </p:nvPr>
        </p:nvSpPr>
        <p:spPr/>
        <p:txBody>
          <a:bodyPr/>
          <a:lstStyle/>
          <a:p>
            <a:r>
              <a:rPr lang="da-DK" dirty="0" smtClean="0"/>
              <a:t>HTML &amp; HTML5</a:t>
            </a:r>
            <a:endParaRPr lang="da-DK" dirty="0"/>
          </a:p>
        </p:txBody>
      </p:sp>
    </p:spTree>
    <p:extLst>
      <p:ext uri="{BB962C8B-B14F-4D97-AF65-F5344CB8AC3E}">
        <p14:creationId xmlns:p14="http://schemas.microsoft.com/office/powerpoint/2010/main" val="3531550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&lt;article&gt;</a:t>
            </a:r>
            <a:endParaRPr lang="en-US" dirty="0"/>
          </a:p>
        </p:txBody>
      </p:sp>
      <p:sp>
        <p:nvSpPr>
          <p:cNvPr id="3" name="Pladsholder til indhold 2"/>
          <p:cNvSpPr>
            <a:spLocks noGrp="1"/>
          </p:cNvSpPr>
          <p:nvPr>
            <p:ph idx="1"/>
          </p:nvPr>
        </p:nvSpPr>
        <p:spPr>
          <a:xfrm>
            <a:off x="457200" y="1600202"/>
            <a:ext cx="8229600" cy="2209799"/>
          </a:xfrm>
        </p:spPr>
        <p:txBody>
          <a:bodyPr>
            <a:normAutofit fontScale="77500" lnSpcReduction="20000"/>
          </a:bodyPr>
          <a:lstStyle/>
          <a:p>
            <a:r>
              <a:rPr lang="en-US" dirty="0" smtClean="0"/>
              <a:t>The article element represents a self-contained composition in a document, page, application, or site and that is, in principle, independently distributable or reusable, e.g. in syndication.</a:t>
            </a:r>
          </a:p>
          <a:p>
            <a:r>
              <a:rPr lang="en-US" dirty="0" smtClean="0"/>
              <a:t>E.g. a forum post, a magazine or newspaper article, a blog entry, a user-submitted comment, an interactive widget or gadget, or any other independent item of content.</a:t>
            </a:r>
            <a:endParaRPr lang="en-US" dirty="0"/>
          </a:p>
        </p:txBody>
      </p:sp>
      <p:sp>
        <p:nvSpPr>
          <p:cNvPr id="6" name="Tekstboks 5"/>
          <p:cNvSpPr txBox="1"/>
          <p:nvPr/>
        </p:nvSpPr>
        <p:spPr>
          <a:xfrm>
            <a:off x="1930942" y="3657600"/>
            <a:ext cx="5282119" cy="230832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3050"/>
            <a:r>
              <a:rPr lang="en-US" sz="1200" dirty="0"/>
              <a:t>&lt;article&gt;</a:t>
            </a:r>
          </a:p>
          <a:p>
            <a:pPr defTabSz="273050"/>
            <a:r>
              <a:rPr lang="en-US" sz="1200" dirty="0"/>
              <a:t>	&lt;header&gt;</a:t>
            </a:r>
          </a:p>
          <a:p>
            <a:pPr defTabSz="273050"/>
            <a:r>
              <a:rPr lang="en-US" sz="1200" dirty="0"/>
              <a:t>		&lt;h1&gt;The Very First Rule of Life&lt;/h1&gt;</a:t>
            </a:r>
          </a:p>
          <a:p>
            <a:pPr defTabSz="273050"/>
            <a:r>
              <a:rPr lang="en-US" sz="1200" dirty="0"/>
              <a:t>		&lt;p&gt;&lt;time </a:t>
            </a:r>
            <a:r>
              <a:rPr lang="en-US" sz="1200" dirty="0" err="1"/>
              <a:t>pubdate</a:t>
            </a:r>
            <a:r>
              <a:rPr lang="en-US" sz="1200" dirty="0"/>
              <a:t> </a:t>
            </a:r>
            <a:r>
              <a:rPr lang="en-US" sz="1200" dirty="0" err="1"/>
              <a:t>datetime</a:t>
            </a:r>
            <a:r>
              <a:rPr lang="en-US" sz="1200" dirty="0"/>
              <a:t>="2009-10-09T14:28-08:00"&gt;&lt;/time&gt;&lt;/p&gt;</a:t>
            </a:r>
          </a:p>
          <a:p>
            <a:pPr defTabSz="273050"/>
            <a:r>
              <a:rPr lang="en-US" sz="1200" dirty="0"/>
              <a:t>	&lt;/header&gt;</a:t>
            </a:r>
          </a:p>
          <a:p>
            <a:pPr defTabSz="273050"/>
            <a:r>
              <a:rPr lang="en-US" sz="1200" dirty="0"/>
              <a:t>		&lt;p&gt;If there's a microphone anywhere near you, assume it's hot and</a:t>
            </a:r>
          </a:p>
          <a:p>
            <a:pPr defTabSz="273050"/>
            <a:r>
              <a:rPr lang="en-US" sz="1200" dirty="0"/>
              <a:t>		sending whatever you're saying to the world. Seriously.&lt;/p&gt;</a:t>
            </a:r>
          </a:p>
          <a:p>
            <a:pPr defTabSz="273050"/>
            <a:r>
              <a:rPr lang="en-US" sz="1200" dirty="0"/>
              <a:t>		&lt;p&gt;...&lt;/p&gt;</a:t>
            </a:r>
          </a:p>
          <a:p>
            <a:pPr defTabSz="273050"/>
            <a:r>
              <a:rPr lang="en-US" sz="1200" dirty="0"/>
              <a:t>	&lt;footer&gt;</a:t>
            </a:r>
          </a:p>
          <a:p>
            <a:pPr defTabSz="273050"/>
            <a:r>
              <a:rPr lang="en-US" sz="1200" dirty="0"/>
              <a:t>		&lt;a </a:t>
            </a:r>
            <a:r>
              <a:rPr lang="en-US" sz="1200" dirty="0" err="1"/>
              <a:t>href</a:t>
            </a:r>
            <a:r>
              <a:rPr lang="en-US" sz="1200" dirty="0"/>
              <a:t>="?comments=1"&gt;Show comments...&lt;/a&gt;</a:t>
            </a:r>
          </a:p>
          <a:p>
            <a:pPr defTabSz="273050"/>
            <a:r>
              <a:rPr lang="en-US" sz="1200" dirty="0"/>
              <a:t>	&lt;/footer&gt;</a:t>
            </a:r>
          </a:p>
          <a:p>
            <a:pPr defTabSz="273050"/>
            <a:r>
              <a:rPr lang="en-US" sz="1200" dirty="0"/>
              <a:t>&lt;/article</a:t>
            </a:r>
            <a:r>
              <a:rPr lang="en-US" sz="1200" dirty="0" smtClean="0"/>
              <a:t>&gt;</a:t>
            </a:r>
            <a:endParaRPr lang="en-US" sz="1200" dirty="0"/>
          </a:p>
        </p:txBody>
      </p:sp>
    </p:spTree>
    <p:extLst>
      <p:ext uri="{BB962C8B-B14F-4D97-AF65-F5344CB8AC3E}">
        <p14:creationId xmlns:p14="http://schemas.microsoft.com/office/powerpoint/2010/main" val="3673924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a:t>
            </a:r>
            <a:r>
              <a:rPr lang="en-US" dirty="0" err="1" smtClean="0"/>
              <a:t>nav</a:t>
            </a:r>
            <a:r>
              <a:rPr lang="en-US" dirty="0" smtClean="0"/>
              <a:t>&gt;</a:t>
            </a:r>
            <a:endParaRPr lang="en-US" dirty="0"/>
          </a:p>
        </p:txBody>
      </p:sp>
      <p:sp>
        <p:nvSpPr>
          <p:cNvPr id="3" name="Pladsholder til indhold 2"/>
          <p:cNvSpPr>
            <a:spLocks noGrp="1"/>
          </p:cNvSpPr>
          <p:nvPr>
            <p:ph idx="1"/>
          </p:nvPr>
        </p:nvSpPr>
        <p:spPr>
          <a:xfrm>
            <a:off x="457200" y="1600202"/>
            <a:ext cx="8229600" cy="1600199"/>
          </a:xfrm>
        </p:spPr>
        <p:txBody>
          <a:bodyPr>
            <a:normAutofit fontScale="77500" lnSpcReduction="20000"/>
          </a:bodyPr>
          <a:lstStyle/>
          <a:p>
            <a:r>
              <a:rPr lang="en-US" dirty="0"/>
              <a:t>The </a:t>
            </a:r>
            <a:r>
              <a:rPr lang="en-US" dirty="0" err="1"/>
              <a:t>nav</a:t>
            </a:r>
            <a:r>
              <a:rPr lang="en-US" dirty="0"/>
              <a:t> element represents a section of a page that links to other pages or to parts within the page: a section with navigation links</a:t>
            </a:r>
            <a:r>
              <a:rPr lang="en-US" dirty="0" smtClean="0"/>
              <a:t>.</a:t>
            </a:r>
          </a:p>
          <a:p>
            <a:r>
              <a:rPr lang="en-US" dirty="0"/>
              <a:t>Not all groups of links on a page need to be in a </a:t>
            </a:r>
            <a:r>
              <a:rPr lang="en-US" dirty="0" err="1"/>
              <a:t>nav</a:t>
            </a:r>
            <a:r>
              <a:rPr lang="en-US" dirty="0"/>
              <a:t> element </a:t>
            </a:r>
            <a:r>
              <a:rPr lang="en-US" dirty="0" smtClean="0"/>
              <a:t>– the </a:t>
            </a:r>
            <a:r>
              <a:rPr lang="en-US" dirty="0"/>
              <a:t>element is primarily intended for sections that consist of major navigation blocks.</a:t>
            </a:r>
          </a:p>
        </p:txBody>
      </p:sp>
      <p:sp>
        <p:nvSpPr>
          <p:cNvPr id="4" name="Tekstboks 3"/>
          <p:cNvSpPr txBox="1"/>
          <p:nvPr/>
        </p:nvSpPr>
        <p:spPr>
          <a:xfrm>
            <a:off x="773301" y="3200401"/>
            <a:ext cx="7597401" cy="286232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1463"/>
            <a:r>
              <a:rPr lang="en-US" sz="1200" dirty="0"/>
              <a:t>&lt;body&gt;</a:t>
            </a:r>
          </a:p>
          <a:p>
            <a:pPr defTabSz="271463"/>
            <a:r>
              <a:rPr lang="en-US" sz="1200" dirty="0"/>
              <a:t>	&lt;header&gt;</a:t>
            </a:r>
          </a:p>
          <a:p>
            <a:pPr defTabSz="271463"/>
            <a:r>
              <a:rPr lang="en-US" sz="1200" dirty="0"/>
              <a:t>		&lt;h1&gt;Wake up </a:t>
            </a:r>
            <a:r>
              <a:rPr lang="en-US" sz="1200" dirty="0" err="1"/>
              <a:t>sheeple</a:t>
            </a:r>
            <a:r>
              <a:rPr lang="en-US" sz="1200" dirty="0"/>
              <a:t>!&lt;/h1&gt;</a:t>
            </a:r>
          </a:p>
          <a:p>
            <a:pPr defTabSz="271463"/>
            <a:r>
              <a:rPr lang="en-US" sz="1200" dirty="0"/>
              <a:t>		&lt;p&gt;&lt;a </a:t>
            </a:r>
            <a:r>
              <a:rPr lang="en-US" sz="1200" dirty="0" err="1"/>
              <a:t>href</a:t>
            </a:r>
            <a:r>
              <a:rPr lang="en-US" sz="1200" dirty="0"/>
              <a:t>="news.html"&gt;News&lt;/a&gt; - &lt;a </a:t>
            </a:r>
            <a:r>
              <a:rPr lang="en-US" sz="1200" dirty="0" err="1"/>
              <a:t>href</a:t>
            </a:r>
            <a:r>
              <a:rPr lang="en-US" sz="1200" dirty="0"/>
              <a:t>="blog.html"&gt;Blog&lt;/a&gt; - &lt;a </a:t>
            </a:r>
            <a:r>
              <a:rPr lang="en-US" sz="1200" dirty="0" err="1"/>
              <a:t>href</a:t>
            </a:r>
            <a:r>
              <a:rPr lang="en-US" sz="1200" dirty="0"/>
              <a:t>="forums.html"&gt;Forums&lt;/a&gt;&lt;/p&gt;</a:t>
            </a:r>
          </a:p>
          <a:p>
            <a:pPr defTabSz="271463"/>
            <a:r>
              <a:rPr lang="en-US" sz="1200" dirty="0"/>
              <a:t>		&lt;p&gt;Last Modified: &lt;time&gt;2009-04-01&lt;/time&gt;&lt;/p&gt;</a:t>
            </a:r>
          </a:p>
          <a:p>
            <a:pPr defTabSz="271463"/>
            <a:r>
              <a:rPr lang="en-US" sz="1200" dirty="0"/>
              <a:t>		&lt;</a:t>
            </a:r>
            <a:r>
              <a:rPr lang="en-US" sz="1200" dirty="0" err="1"/>
              <a:t>nav</a:t>
            </a:r>
            <a:r>
              <a:rPr lang="en-US" sz="1200" dirty="0"/>
              <a:t>&gt;</a:t>
            </a:r>
          </a:p>
          <a:p>
            <a:pPr defTabSz="271463"/>
            <a:r>
              <a:rPr lang="en-US" sz="1200" dirty="0"/>
              <a:t>			&lt;h1&gt;Navigation&lt;/h1&gt;</a:t>
            </a:r>
          </a:p>
          <a:p>
            <a:pPr defTabSz="271463"/>
            <a:r>
              <a:rPr lang="en-US" sz="1200" dirty="0"/>
              <a:t>			&lt;</a:t>
            </a:r>
            <a:r>
              <a:rPr lang="en-US" sz="1200" dirty="0" err="1"/>
              <a:t>ul</a:t>
            </a:r>
            <a:r>
              <a:rPr lang="en-US" sz="1200" dirty="0"/>
              <a:t>&gt;</a:t>
            </a:r>
          </a:p>
          <a:p>
            <a:pPr defTabSz="271463"/>
            <a:r>
              <a:rPr lang="en-US" sz="1200" dirty="0"/>
              <a:t>				&lt;li&gt;&lt;a </a:t>
            </a:r>
            <a:r>
              <a:rPr lang="en-US" sz="1200" dirty="0" err="1"/>
              <a:t>href</a:t>
            </a:r>
            <a:r>
              <a:rPr lang="en-US" sz="1200" dirty="0"/>
              <a:t>="articles.html"&gt;Index of all articles&lt;/a&gt;&lt;/li&gt;</a:t>
            </a:r>
          </a:p>
          <a:p>
            <a:pPr defTabSz="271463"/>
            <a:r>
              <a:rPr lang="en-US" sz="1200" dirty="0"/>
              <a:t>				&lt;li&gt;&lt;a </a:t>
            </a:r>
            <a:r>
              <a:rPr lang="en-US" sz="1200" dirty="0" err="1"/>
              <a:t>href</a:t>
            </a:r>
            <a:r>
              <a:rPr lang="en-US" sz="1200" dirty="0"/>
              <a:t>="today.html"&gt;</a:t>
            </a:r>
            <a:r>
              <a:rPr lang="en-US" sz="1200" dirty="0" smtClean="0"/>
              <a:t>Today</a:t>
            </a:r>
            <a:r>
              <a:rPr lang="en-US" sz="1200" dirty="0"/>
              <a:t>&lt;/a&gt;&lt;/li&gt;</a:t>
            </a:r>
          </a:p>
          <a:p>
            <a:pPr defTabSz="271463"/>
            <a:r>
              <a:rPr lang="en-US" sz="1200" dirty="0"/>
              <a:t>				&lt;li&gt;&lt;a </a:t>
            </a:r>
            <a:r>
              <a:rPr lang="en-US" sz="1200" dirty="0" err="1"/>
              <a:t>href</a:t>
            </a:r>
            <a:r>
              <a:rPr lang="en-US" sz="1200" dirty="0"/>
              <a:t>="successes.html"&gt;</a:t>
            </a:r>
            <a:r>
              <a:rPr lang="en-US" sz="1200" dirty="0" smtClean="0"/>
              <a:t>Successes&lt;/</a:t>
            </a:r>
            <a:r>
              <a:rPr lang="en-US" sz="1200" dirty="0"/>
              <a:t>a&gt;&lt;/li&gt;</a:t>
            </a:r>
          </a:p>
          <a:p>
            <a:pPr defTabSz="271463"/>
            <a:r>
              <a:rPr lang="en-US" sz="1200" dirty="0"/>
              <a:t>			&lt;/</a:t>
            </a:r>
            <a:r>
              <a:rPr lang="en-US" sz="1200" dirty="0" err="1"/>
              <a:t>ul</a:t>
            </a:r>
            <a:r>
              <a:rPr lang="en-US" sz="1200" dirty="0"/>
              <a:t>&gt;</a:t>
            </a:r>
          </a:p>
          <a:p>
            <a:pPr defTabSz="271463"/>
            <a:r>
              <a:rPr lang="en-US" sz="1200" dirty="0"/>
              <a:t>		&lt;/</a:t>
            </a:r>
            <a:r>
              <a:rPr lang="en-US" sz="1200" dirty="0" err="1"/>
              <a:t>nav</a:t>
            </a:r>
            <a:r>
              <a:rPr lang="en-US" sz="1200" dirty="0"/>
              <a:t>&gt;</a:t>
            </a:r>
          </a:p>
          <a:p>
            <a:pPr defTabSz="271463"/>
            <a:r>
              <a:rPr lang="en-US" sz="1200" dirty="0"/>
              <a:t>	&lt;/header</a:t>
            </a:r>
            <a:r>
              <a:rPr lang="en-US" sz="1200" dirty="0" smtClean="0"/>
              <a:t>&gt;</a:t>
            </a:r>
          </a:p>
          <a:p>
            <a:pPr defTabSz="271463"/>
            <a:r>
              <a:rPr lang="en-US" sz="1200" dirty="0"/>
              <a:t>	</a:t>
            </a:r>
            <a:r>
              <a:rPr lang="en-US" sz="1200" dirty="0" smtClean="0"/>
              <a:t>…</a:t>
            </a:r>
            <a:endParaRPr lang="en-US" sz="1200" dirty="0"/>
          </a:p>
        </p:txBody>
      </p:sp>
    </p:spTree>
    <p:extLst>
      <p:ext uri="{BB962C8B-B14F-4D97-AF65-F5344CB8AC3E}">
        <p14:creationId xmlns:p14="http://schemas.microsoft.com/office/powerpoint/2010/main" val="690550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&lt;aside&gt;</a:t>
            </a:r>
            <a:endParaRPr lang="en-US" dirty="0"/>
          </a:p>
        </p:txBody>
      </p:sp>
      <p:sp>
        <p:nvSpPr>
          <p:cNvPr id="3" name="Pladsholder til indhold 2"/>
          <p:cNvSpPr>
            <a:spLocks noGrp="1"/>
          </p:cNvSpPr>
          <p:nvPr>
            <p:ph idx="1"/>
          </p:nvPr>
        </p:nvSpPr>
        <p:spPr>
          <a:xfrm>
            <a:off x="457200" y="1600201"/>
            <a:ext cx="3886200" cy="4525963"/>
          </a:xfrm>
        </p:spPr>
        <p:txBody>
          <a:bodyPr>
            <a:normAutofit fontScale="70000" lnSpcReduction="20000"/>
          </a:bodyPr>
          <a:lstStyle/>
          <a:p>
            <a:r>
              <a:rPr lang="en-US" dirty="0" smtClean="0"/>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a:p>
            <a:r>
              <a:rPr lang="en-US" dirty="0" smtClean="0"/>
              <a:t>The element can be used for typographical effects like pull quotes or sidebars, for advertising, for groups of </a:t>
            </a:r>
            <a:r>
              <a:rPr lang="en-US" dirty="0" err="1" smtClean="0"/>
              <a:t>nav</a:t>
            </a:r>
            <a:r>
              <a:rPr lang="en-US" dirty="0" smtClean="0"/>
              <a:t> elements, and for other content that is considered separate from the main content of the page.</a:t>
            </a:r>
            <a:endParaRPr lang="en-US" dirty="0"/>
          </a:p>
        </p:txBody>
      </p:sp>
      <p:sp>
        <p:nvSpPr>
          <p:cNvPr id="4" name="Tekstboks 3"/>
          <p:cNvSpPr txBox="1"/>
          <p:nvPr/>
        </p:nvSpPr>
        <p:spPr>
          <a:xfrm>
            <a:off x="4267200" y="1488043"/>
            <a:ext cx="4419600" cy="397031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1463"/>
            <a:r>
              <a:rPr lang="en-US" sz="1050" dirty="0"/>
              <a:t>&lt;body&gt;</a:t>
            </a:r>
          </a:p>
          <a:p>
            <a:pPr defTabSz="271463"/>
            <a:r>
              <a:rPr lang="en-US" sz="1050" dirty="0"/>
              <a:t>	&lt;header&gt;</a:t>
            </a:r>
          </a:p>
          <a:p>
            <a:pPr defTabSz="271463"/>
            <a:r>
              <a:rPr lang="en-US" sz="1050" dirty="0"/>
              <a:t>		&lt;h1&gt;My wonderful blog&lt;/h1&gt;</a:t>
            </a:r>
          </a:p>
          <a:p>
            <a:pPr defTabSz="271463"/>
            <a:r>
              <a:rPr lang="en-US" sz="1050" dirty="0"/>
              <a:t>		&lt;p&gt;My tagline&lt;/p&gt;</a:t>
            </a:r>
          </a:p>
          <a:p>
            <a:pPr defTabSz="271463"/>
            <a:r>
              <a:rPr lang="en-US" sz="1050" dirty="0"/>
              <a:t>	&lt;/header&gt;</a:t>
            </a:r>
          </a:p>
          <a:p>
            <a:pPr defTabSz="271463"/>
            <a:r>
              <a:rPr lang="en-US" sz="1050" dirty="0"/>
              <a:t>	&lt;aside&gt;</a:t>
            </a:r>
          </a:p>
          <a:p>
            <a:pPr defTabSz="271463"/>
            <a:r>
              <a:rPr lang="en-US" sz="1050" dirty="0"/>
              <a:t>		&lt;!-- this aside contains two sections that are tangentially related to the page, namely, links to other blogs, and links to blog posts from this blog --&gt;</a:t>
            </a:r>
          </a:p>
          <a:p>
            <a:pPr defTabSz="271463"/>
            <a:r>
              <a:rPr lang="en-US" sz="1050" dirty="0"/>
              <a:t>		&lt;</a:t>
            </a:r>
            <a:r>
              <a:rPr lang="en-US" sz="1050" dirty="0" err="1"/>
              <a:t>nav</a:t>
            </a:r>
            <a:r>
              <a:rPr lang="en-US" sz="1050" dirty="0"/>
              <a:t>&gt;</a:t>
            </a:r>
          </a:p>
          <a:p>
            <a:pPr defTabSz="271463"/>
            <a:r>
              <a:rPr lang="en-US" sz="1050" dirty="0"/>
              <a:t>			&lt;h1&gt;My </a:t>
            </a:r>
            <a:r>
              <a:rPr lang="en-US" sz="1050" dirty="0" err="1"/>
              <a:t>blogroll</a:t>
            </a:r>
            <a:r>
              <a:rPr lang="en-US" sz="1050" dirty="0"/>
              <a:t>&lt;/h1&gt;</a:t>
            </a:r>
          </a:p>
          <a:p>
            <a:pPr defTabSz="271463"/>
            <a:r>
              <a:rPr lang="en-US" sz="1050" dirty="0"/>
              <a:t>			&lt;</a:t>
            </a:r>
            <a:r>
              <a:rPr lang="en-US" sz="1050" dirty="0" err="1"/>
              <a:t>ul</a:t>
            </a:r>
            <a:r>
              <a:rPr lang="en-US" sz="1050" dirty="0"/>
              <a:t>&gt;</a:t>
            </a:r>
          </a:p>
          <a:p>
            <a:pPr defTabSz="271463"/>
            <a:r>
              <a:rPr lang="en-US" sz="1050" dirty="0"/>
              <a:t>				&lt;li&gt;&lt;a </a:t>
            </a:r>
            <a:r>
              <a:rPr lang="en-US" sz="1050" dirty="0" err="1"/>
              <a:t>href</a:t>
            </a:r>
            <a:r>
              <a:rPr lang="en-US" sz="1050" dirty="0"/>
              <a:t>="http://blog.example.com/"&gt;Example Blog&lt;/a&gt;</a:t>
            </a:r>
          </a:p>
          <a:p>
            <a:pPr defTabSz="271463"/>
            <a:r>
              <a:rPr lang="en-US" sz="1050" dirty="0"/>
              <a:t>			&lt;/</a:t>
            </a:r>
            <a:r>
              <a:rPr lang="en-US" sz="1050" dirty="0" err="1"/>
              <a:t>ul</a:t>
            </a:r>
            <a:r>
              <a:rPr lang="en-US" sz="1050" dirty="0"/>
              <a:t>&gt;</a:t>
            </a:r>
          </a:p>
          <a:p>
            <a:pPr defTabSz="271463"/>
            <a:r>
              <a:rPr lang="en-US" sz="1050" dirty="0"/>
              <a:t>		&lt;/</a:t>
            </a:r>
            <a:r>
              <a:rPr lang="en-US" sz="1050" dirty="0" err="1"/>
              <a:t>nav</a:t>
            </a:r>
            <a:r>
              <a:rPr lang="en-US" sz="1050" dirty="0"/>
              <a:t>&gt;</a:t>
            </a:r>
          </a:p>
          <a:p>
            <a:pPr defTabSz="271463"/>
            <a:r>
              <a:rPr lang="en-US" sz="1050" dirty="0"/>
              <a:t>		&lt;</a:t>
            </a:r>
            <a:r>
              <a:rPr lang="en-US" sz="1050" dirty="0" err="1"/>
              <a:t>nav</a:t>
            </a:r>
            <a:r>
              <a:rPr lang="en-US" sz="1050" dirty="0"/>
              <a:t>&gt;</a:t>
            </a:r>
          </a:p>
          <a:p>
            <a:pPr defTabSz="271463"/>
            <a:r>
              <a:rPr lang="en-US" sz="1050" dirty="0"/>
              <a:t>			&lt;h1&gt;Archives&lt;/h1&gt;</a:t>
            </a:r>
          </a:p>
          <a:p>
            <a:pPr defTabSz="271463"/>
            <a:r>
              <a:rPr lang="en-US" sz="1050" dirty="0"/>
              <a:t>			&lt;</a:t>
            </a:r>
            <a:r>
              <a:rPr lang="en-US" sz="1050" dirty="0" err="1"/>
              <a:t>ol</a:t>
            </a:r>
            <a:r>
              <a:rPr lang="en-US" sz="1050" dirty="0"/>
              <a:t> reversed&gt;</a:t>
            </a:r>
          </a:p>
          <a:p>
            <a:pPr defTabSz="271463"/>
            <a:r>
              <a:rPr lang="en-US" sz="1050" dirty="0"/>
              <a:t>				&lt;li&gt;&lt;a </a:t>
            </a:r>
            <a:r>
              <a:rPr lang="en-US" sz="1050" dirty="0" err="1"/>
              <a:t>href</a:t>
            </a:r>
            <a:r>
              <a:rPr lang="en-US" sz="1050" dirty="0"/>
              <a:t>="/last-post"&gt;My last post&lt;/a&gt;</a:t>
            </a:r>
          </a:p>
          <a:p>
            <a:pPr defTabSz="271463"/>
            <a:r>
              <a:rPr lang="en-US" sz="1050" dirty="0"/>
              <a:t>				&lt;li&gt;&lt;a </a:t>
            </a:r>
            <a:r>
              <a:rPr lang="en-US" sz="1050" dirty="0" err="1"/>
              <a:t>href</a:t>
            </a:r>
            <a:r>
              <a:rPr lang="en-US" sz="1050" dirty="0"/>
              <a:t>="/first-post"&gt;My first post&lt;/a&gt;</a:t>
            </a:r>
          </a:p>
          <a:p>
            <a:pPr defTabSz="271463"/>
            <a:r>
              <a:rPr lang="en-US" sz="1050" dirty="0"/>
              <a:t>			&lt;/</a:t>
            </a:r>
            <a:r>
              <a:rPr lang="en-US" sz="1050" dirty="0" err="1"/>
              <a:t>ol</a:t>
            </a:r>
            <a:r>
              <a:rPr lang="en-US" sz="1050" dirty="0"/>
              <a:t>&gt;</a:t>
            </a:r>
          </a:p>
          <a:p>
            <a:pPr defTabSz="271463"/>
            <a:r>
              <a:rPr lang="en-US" sz="1050" dirty="0"/>
              <a:t>		&lt;/</a:t>
            </a:r>
            <a:r>
              <a:rPr lang="en-US" sz="1050" dirty="0" err="1"/>
              <a:t>nav</a:t>
            </a:r>
            <a:r>
              <a:rPr lang="en-US" sz="1050" dirty="0"/>
              <a:t>&gt;</a:t>
            </a:r>
          </a:p>
          <a:p>
            <a:pPr defTabSz="271463"/>
            <a:r>
              <a:rPr lang="en-US" sz="1050" dirty="0"/>
              <a:t>	&lt;/aside&gt;</a:t>
            </a:r>
          </a:p>
        </p:txBody>
      </p:sp>
    </p:spTree>
    <p:extLst>
      <p:ext uri="{BB962C8B-B14F-4D97-AF65-F5344CB8AC3E}">
        <p14:creationId xmlns:p14="http://schemas.microsoft.com/office/powerpoint/2010/main" val="774419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&lt;header&gt;</a:t>
            </a:r>
            <a:endParaRPr lang="en-US" dirty="0"/>
          </a:p>
        </p:txBody>
      </p:sp>
      <p:sp>
        <p:nvSpPr>
          <p:cNvPr id="3" name="Pladsholder til indhold 2"/>
          <p:cNvSpPr>
            <a:spLocks noGrp="1"/>
          </p:cNvSpPr>
          <p:nvPr>
            <p:ph idx="1"/>
          </p:nvPr>
        </p:nvSpPr>
        <p:spPr>
          <a:xfrm>
            <a:off x="457200" y="1600201"/>
            <a:ext cx="8229600" cy="2133600"/>
          </a:xfrm>
        </p:spPr>
        <p:txBody>
          <a:bodyPr/>
          <a:lstStyle/>
          <a:p>
            <a:r>
              <a:rPr lang="en-US" dirty="0"/>
              <a:t>The header element represents a group of introductory or navigational aids</a:t>
            </a:r>
            <a:r>
              <a:rPr lang="en-US" dirty="0" smtClean="0"/>
              <a:t>.</a:t>
            </a:r>
          </a:p>
        </p:txBody>
      </p:sp>
      <p:sp>
        <p:nvSpPr>
          <p:cNvPr id="4" name="Tekstboks 3"/>
          <p:cNvSpPr txBox="1"/>
          <p:nvPr/>
        </p:nvSpPr>
        <p:spPr>
          <a:xfrm>
            <a:off x="2440968" y="3008392"/>
            <a:ext cx="4262064" cy="2677656"/>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3050"/>
            <a:r>
              <a:rPr lang="en-US" sz="1400" dirty="0"/>
              <a:t>&lt;body&gt;</a:t>
            </a:r>
          </a:p>
          <a:p>
            <a:pPr defTabSz="273050"/>
            <a:r>
              <a:rPr lang="en-US" sz="1400" dirty="0"/>
              <a:t>	&lt;header&gt;</a:t>
            </a:r>
          </a:p>
          <a:p>
            <a:pPr defTabSz="273050"/>
            <a:r>
              <a:rPr lang="en-US" sz="1400" dirty="0"/>
              <a:t>		&lt;h1&gt;Little Green Guys With Guns&lt;/h1&gt;</a:t>
            </a:r>
          </a:p>
          <a:p>
            <a:pPr defTabSz="273050"/>
            <a:r>
              <a:rPr lang="en-US" sz="1400" dirty="0"/>
              <a:t>		&lt;</a:t>
            </a:r>
            <a:r>
              <a:rPr lang="en-US" sz="1400" dirty="0" err="1"/>
              <a:t>nav</a:t>
            </a:r>
            <a:r>
              <a:rPr lang="en-US" sz="1400" dirty="0"/>
              <a:t>&gt;</a:t>
            </a:r>
          </a:p>
          <a:p>
            <a:pPr defTabSz="273050"/>
            <a:r>
              <a:rPr lang="en-US" sz="1400" dirty="0"/>
              <a:t>			&lt;</a:t>
            </a:r>
            <a:r>
              <a:rPr lang="en-US" sz="1400" dirty="0" err="1"/>
              <a:t>ul</a:t>
            </a:r>
            <a:r>
              <a:rPr lang="en-US" sz="1400" dirty="0"/>
              <a:t>&gt;</a:t>
            </a:r>
          </a:p>
          <a:p>
            <a:pPr defTabSz="273050"/>
            <a:r>
              <a:rPr lang="en-US" sz="1400" dirty="0"/>
              <a:t>				&lt;li&gt;&lt;a </a:t>
            </a:r>
            <a:r>
              <a:rPr lang="en-US" sz="1400" dirty="0" err="1"/>
              <a:t>href</a:t>
            </a:r>
            <a:r>
              <a:rPr lang="en-US" sz="1400" dirty="0"/>
              <a:t>="/games"&gt;Games&lt;/a&gt;</a:t>
            </a:r>
          </a:p>
          <a:p>
            <a:pPr defTabSz="273050"/>
            <a:r>
              <a:rPr lang="en-US" sz="1400" dirty="0"/>
              <a:t>				&lt;li&gt;&lt;a </a:t>
            </a:r>
            <a:r>
              <a:rPr lang="en-US" sz="1400" dirty="0" err="1"/>
              <a:t>href</a:t>
            </a:r>
            <a:r>
              <a:rPr lang="en-US" sz="1400" dirty="0"/>
              <a:t>="/forum"&gt;Forum&lt;/a&gt;</a:t>
            </a:r>
          </a:p>
          <a:p>
            <a:pPr defTabSz="273050"/>
            <a:r>
              <a:rPr lang="en-US" sz="1400" dirty="0"/>
              <a:t>				&lt;li&gt;&lt;a </a:t>
            </a:r>
            <a:r>
              <a:rPr lang="en-US" sz="1400" dirty="0" err="1"/>
              <a:t>href</a:t>
            </a:r>
            <a:r>
              <a:rPr lang="en-US" sz="1400" dirty="0"/>
              <a:t>="/download"&gt;Download&lt;/a&gt;</a:t>
            </a:r>
          </a:p>
          <a:p>
            <a:pPr defTabSz="273050"/>
            <a:r>
              <a:rPr lang="en-US" sz="1400" dirty="0"/>
              <a:t>			&lt;/</a:t>
            </a:r>
            <a:r>
              <a:rPr lang="en-US" sz="1400" dirty="0" err="1"/>
              <a:t>ul</a:t>
            </a:r>
            <a:r>
              <a:rPr lang="en-US" sz="1400" dirty="0"/>
              <a:t>&gt;</a:t>
            </a:r>
          </a:p>
          <a:p>
            <a:pPr defTabSz="273050"/>
            <a:r>
              <a:rPr lang="en-US" sz="1400" dirty="0"/>
              <a:t>		&lt;/</a:t>
            </a:r>
            <a:r>
              <a:rPr lang="en-US" sz="1400" dirty="0" err="1"/>
              <a:t>nav</a:t>
            </a:r>
            <a:r>
              <a:rPr lang="en-US" sz="1400" dirty="0"/>
              <a:t>&gt;</a:t>
            </a:r>
          </a:p>
          <a:p>
            <a:pPr defTabSz="273050"/>
            <a:r>
              <a:rPr lang="en-US" sz="1400" dirty="0"/>
              <a:t>		&lt;h2&gt;Important News&lt;/h2</a:t>
            </a:r>
            <a:r>
              <a:rPr lang="en-US" sz="1400" dirty="0" smtClean="0"/>
              <a:t>&gt;</a:t>
            </a:r>
          </a:p>
          <a:p>
            <a:pPr defTabSz="273050"/>
            <a:r>
              <a:rPr lang="en-US" sz="1400" dirty="0"/>
              <a:t>	</a:t>
            </a:r>
            <a:r>
              <a:rPr lang="en-US" sz="1400" dirty="0" smtClean="0"/>
              <a:t>	…</a:t>
            </a:r>
            <a:endParaRPr lang="en-US" sz="1400" dirty="0"/>
          </a:p>
        </p:txBody>
      </p:sp>
    </p:spTree>
    <p:extLst>
      <p:ext uri="{BB962C8B-B14F-4D97-AF65-F5344CB8AC3E}">
        <p14:creationId xmlns:p14="http://schemas.microsoft.com/office/powerpoint/2010/main" val="382580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&lt;footer&gt;</a:t>
            </a:r>
            <a:endParaRPr lang="en-US" dirty="0"/>
          </a:p>
        </p:txBody>
      </p:sp>
      <p:sp>
        <p:nvSpPr>
          <p:cNvPr id="3" name="Pladsholder til indhold 2"/>
          <p:cNvSpPr>
            <a:spLocks noGrp="1"/>
          </p:cNvSpPr>
          <p:nvPr>
            <p:ph idx="1"/>
          </p:nvPr>
        </p:nvSpPr>
        <p:spPr>
          <a:xfrm>
            <a:off x="457200" y="1600201"/>
            <a:ext cx="8229600" cy="2133600"/>
          </a:xfrm>
        </p:spPr>
        <p:txBody>
          <a:bodyPr>
            <a:normAutofit lnSpcReduction="10000"/>
          </a:bodyPr>
          <a:lstStyle/>
          <a:p>
            <a:r>
              <a:rPr lang="en-US" dirty="0" smtClean="0"/>
              <a:t>The footer element represents a footer for its nearest ancestor sectioning content or sectioning root element. A footer typically contains information about its section such as who wrote it, links to related documents, copyright data, and the like.</a:t>
            </a:r>
          </a:p>
        </p:txBody>
      </p:sp>
      <p:sp>
        <p:nvSpPr>
          <p:cNvPr id="4" name="Tekstboks 3"/>
          <p:cNvSpPr txBox="1"/>
          <p:nvPr/>
        </p:nvSpPr>
        <p:spPr>
          <a:xfrm>
            <a:off x="581531" y="3598176"/>
            <a:ext cx="8000999" cy="267765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1463"/>
            <a:r>
              <a:rPr lang="en-US" sz="1200" dirty="0"/>
              <a:t>		</a:t>
            </a:r>
            <a:r>
              <a:rPr lang="en-US" sz="1200" dirty="0" smtClean="0"/>
              <a:t>…</a:t>
            </a:r>
          </a:p>
          <a:p>
            <a:pPr defTabSz="271463"/>
            <a:r>
              <a:rPr lang="en-US" sz="1200" dirty="0" smtClean="0"/>
              <a:t>		&lt;footer&gt; </a:t>
            </a:r>
            <a:r>
              <a:rPr lang="en-US" sz="1200" dirty="0"/>
              <a:t>&lt;!-- footer for article --&gt;</a:t>
            </a:r>
          </a:p>
          <a:p>
            <a:pPr defTabSz="271463"/>
            <a:r>
              <a:rPr lang="en-US" sz="1200" dirty="0"/>
              <a:t>			</a:t>
            </a:r>
            <a:r>
              <a:rPr lang="en-US" sz="1200" dirty="0" smtClean="0"/>
              <a:t>&lt;p&gt;Published &lt;time </a:t>
            </a:r>
            <a:r>
              <a:rPr lang="en-US" sz="1200" dirty="0" err="1" smtClean="0"/>
              <a:t>pubdate</a:t>
            </a:r>
            <a:r>
              <a:rPr lang="en-US" sz="1200" dirty="0" smtClean="0"/>
              <a:t> </a:t>
            </a:r>
            <a:r>
              <a:rPr lang="en-US" sz="1200" dirty="0" err="1" smtClean="0"/>
              <a:t>datetime</a:t>
            </a:r>
            <a:r>
              <a:rPr lang="en-US" sz="1200" dirty="0" smtClean="0"/>
              <a:t>="</a:t>
            </a:r>
            <a:r>
              <a:rPr lang="en-US" sz="1200" dirty="0"/>
              <a:t>2009-09-15T14:54-07:00</a:t>
            </a:r>
            <a:r>
              <a:rPr lang="en-US" sz="1200" dirty="0" smtClean="0"/>
              <a:t>"&gt;&lt;/time&gt;&lt;/</a:t>
            </a:r>
            <a:r>
              <a:rPr lang="en-US" sz="1200" dirty="0"/>
              <a:t>p</a:t>
            </a:r>
            <a:r>
              <a:rPr lang="en-US" sz="1200" dirty="0" smtClean="0"/>
              <a:t>&gt;</a:t>
            </a:r>
            <a:endParaRPr lang="en-US" sz="1200" dirty="0"/>
          </a:p>
          <a:p>
            <a:pPr defTabSz="271463"/>
            <a:r>
              <a:rPr lang="en-US" sz="1200" dirty="0"/>
              <a:t>		</a:t>
            </a:r>
            <a:r>
              <a:rPr lang="en-US" sz="1200" dirty="0" smtClean="0"/>
              <a:t>&lt;/footer&gt;</a:t>
            </a:r>
            <a:endParaRPr lang="en-US" sz="1200" dirty="0"/>
          </a:p>
          <a:p>
            <a:pPr defTabSz="271463"/>
            <a:r>
              <a:rPr lang="en-US" sz="1200" dirty="0"/>
              <a:t>		</a:t>
            </a:r>
            <a:r>
              <a:rPr lang="en-US" sz="1200" dirty="0" smtClean="0"/>
              <a:t>&lt;/article&gt;</a:t>
            </a:r>
            <a:endParaRPr lang="en-US" sz="1200" dirty="0"/>
          </a:p>
          <a:p>
            <a:pPr defTabSz="271463"/>
            <a:r>
              <a:rPr lang="en-US" sz="1200" dirty="0"/>
              <a:t>		</a:t>
            </a:r>
            <a:r>
              <a:rPr lang="en-US" sz="1200" dirty="0" smtClean="0"/>
              <a:t>&lt;footer&gt; </a:t>
            </a:r>
            <a:r>
              <a:rPr lang="en-US" sz="1200" dirty="0"/>
              <a:t>&lt;!-- site wide footer --&gt;</a:t>
            </a:r>
          </a:p>
          <a:p>
            <a:pPr defTabSz="271463"/>
            <a:r>
              <a:rPr lang="en-US" sz="1200" dirty="0"/>
              <a:t>			</a:t>
            </a:r>
            <a:r>
              <a:rPr lang="en-US" sz="1200" dirty="0" smtClean="0"/>
              <a:t>&lt;</a:t>
            </a:r>
            <a:r>
              <a:rPr lang="en-US" sz="1200" dirty="0" err="1" smtClean="0"/>
              <a:t>nav</a:t>
            </a:r>
            <a:r>
              <a:rPr lang="en-US" sz="1200" dirty="0" smtClean="0"/>
              <a:t>&gt;</a:t>
            </a:r>
            <a:endParaRPr lang="en-US" sz="1200" dirty="0"/>
          </a:p>
          <a:p>
            <a:pPr defTabSz="271463"/>
            <a:r>
              <a:rPr lang="en-US" sz="1200" dirty="0"/>
              <a:t>				</a:t>
            </a:r>
            <a:r>
              <a:rPr lang="en-US" sz="1200" dirty="0" smtClean="0"/>
              <a:t>&lt;p&gt;&lt;a </a:t>
            </a:r>
            <a:r>
              <a:rPr lang="en-US" sz="1200" dirty="0" err="1" smtClean="0"/>
              <a:t>href</a:t>
            </a:r>
            <a:r>
              <a:rPr lang="en-US" sz="1200" dirty="0" smtClean="0"/>
              <a:t>="/</a:t>
            </a:r>
            <a:r>
              <a:rPr lang="en-US" sz="1200" dirty="0"/>
              <a:t>credits.html"&gt;Credits</a:t>
            </a:r>
            <a:r>
              <a:rPr lang="en-US" sz="1200" dirty="0" smtClean="0"/>
              <a:t>&lt;/a&gt; </a:t>
            </a:r>
            <a:r>
              <a:rPr lang="en-US" sz="1200" dirty="0"/>
              <a:t>— </a:t>
            </a:r>
            <a:r>
              <a:rPr lang="en-US" sz="1200" dirty="0" smtClean="0"/>
              <a:t>&lt;a </a:t>
            </a:r>
            <a:r>
              <a:rPr lang="en-US" sz="1200" dirty="0" err="1" smtClean="0"/>
              <a:t>href</a:t>
            </a:r>
            <a:r>
              <a:rPr lang="en-US" sz="1200" dirty="0" smtClean="0"/>
              <a:t>="/</a:t>
            </a:r>
            <a:r>
              <a:rPr lang="en-US" sz="1200" dirty="0"/>
              <a:t>tos.html"&gt;Terms of Service</a:t>
            </a:r>
            <a:r>
              <a:rPr lang="en-US" sz="1200" dirty="0" smtClean="0"/>
              <a:t>&lt;/a&gt; </a:t>
            </a:r>
            <a:r>
              <a:rPr lang="en-US" sz="1200" dirty="0"/>
              <a:t>—	</a:t>
            </a:r>
            <a:r>
              <a:rPr lang="en-US" sz="1200" dirty="0" smtClean="0"/>
              <a:t>&lt;a </a:t>
            </a:r>
            <a:r>
              <a:rPr lang="en-US" sz="1200" dirty="0" err="1" smtClean="0"/>
              <a:t>href</a:t>
            </a:r>
            <a:r>
              <a:rPr lang="en-US" sz="1200" dirty="0" smtClean="0"/>
              <a:t>="/</a:t>
            </a:r>
            <a:r>
              <a:rPr lang="en-US" sz="1200" dirty="0"/>
              <a:t>index.html"&gt;Blog Index</a:t>
            </a:r>
            <a:r>
              <a:rPr lang="en-US" sz="1200" dirty="0" smtClean="0"/>
              <a:t>&lt;/a&gt;&lt;/</a:t>
            </a:r>
            <a:r>
              <a:rPr lang="en-US" sz="1200" dirty="0"/>
              <a:t>p</a:t>
            </a:r>
            <a:r>
              <a:rPr lang="en-US" sz="1200" dirty="0" smtClean="0"/>
              <a:t>&gt;</a:t>
            </a:r>
            <a:endParaRPr lang="en-US" sz="1200" dirty="0"/>
          </a:p>
          <a:p>
            <a:pPr defTabSz="271463"/>
            <a:r>
              <a:rPr lang="en-US" sz="1200" dirty="0"/>
              <a:t>			</a:t>
            </a:r>
            <a:r>
              <a:rPr lang="en-US" sz="1200" dirty="0" smtClean="0"/>
              <a:t>&lt;/</a:t>
            </a:r>
            <a:r>
              <a:rPr lang="en-US" sz="1200" dirty="0" err="1" smtClean="0"/>
              <a:t>nav</a:t>
            </a:r>
            <a:r>
              <a:rPr lang="en-US" sz="1200" dirty="0" smtClean="0"/>
              <a:t>&gt;</a:t>
            </a:r>
            <a:endParaRPr lang="en-US" sz="1200" dirty="0"/>
          </a:p>
          <a:p>
            <a:pPr defTabSz="271463"/>
            <a:r>
              <a:rPr lang="en-US" sz="1200" dirty="0"/>
              <a:t>			</a:t>
            </a:r>
            <a:r>
              <a:rPr lang="en-US" sz="1200" dirty="0" smtClean="0"/>
              <a:t>&lt;p&gt;Copyright </a:t>
            </a:r>
            <a:r>
              <a:rPr lang="en-US" sz="1200" dirty="0"/>
              <a:t>© </a:t>
            </a:r>
            <a:r>
              <a:rPr lang="en-US" sz="1200" dirty="0" smtClean="0"/>
              <a:t>2014&lt;/</a:t>
            </a:r>
            <a:r>
              <a:rPr lang="en-US" sz="1200" dirty="0"/>
              <a:t>p</a:t>
            </a:r>
            <a:r>
              <a:rPr lang="en-US" sz="1200" dirty="0" smtClean="0"/>
              <a:t>&gt;</a:t>
            </a:r>
            <a:endParaRPr lang="en-US" sz="1200" dirty="0"/>
          </a:p>
          <a:p>
            <a:pPr defTabSz="271463"/>
            <a:r>
              <a:rPr lang="en-US" sz="1200" dirty="0"/>
              <a:t>		</a:t>
            </a:r>
            <a:r>
              <a:rPr lang="en-US" sz="1200" dirty="0" smtClean="0"/>
              <a:t>&lt;/footer&gt;</a:t>
            </a:r>
            <a:endParaRPr lang="en-US" sz="1200" dirty="0"/>
          </a:p>
          <a:p>
            <a:pPr defTabSz="271463"/>
            <a:r>
              <a:rPr lang="en-US" sz="1200" dirty="0"/>
              <a:t>	</a:t>
            </a:r>
            <a:r>
              <a:rPr lang="en-US" sz="1200" dirty="0" smtClean="0"/>
              <a:t>&lt;/body&gt;</a:t>
            </a:r>
            <a:endParaRPr lang="en-US" sz="1200" dirty="0"/>
          </a:p>
          <a:p>
            <a:pPr defTabSz="271463"/>
            <a:r>
              <a:rPr lang="en-US" sz="1200" dirty="0" smtClean="0"/>
              <a:t>&lt;/html&gt;</a:t>
            </a:r>
            <a:endParaRPr lang="en-US" sz="1200" dirty="0"/>
          </a:p>
        </p:txBody>
      </p:sp>
    </p:spTree>
    <p:extLst>
      <p:ext uri="{BB962C8B-B14F-4D97-AF65-F5344CB8AC3E}">
        <p14:creationId xmlns:p14="http://schemas.microsoft.com/office/powerpoint/2010/main" val="3165211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a:t>
            </a:r>
            <a:r>
              <a:rPr lang="en-US" dirty="0" err="1" smtClean="0"/>
              <a:t>hgroup</a:t>
            </a:r>
            <a:r>
              <a:rPr lang="en-US" dirty="0" smtClean="0"/>
              <a:t>&gt;</a:t>
            </a:r>
            <a:endParaRPr lang="en-US" dirty="0"/>
          </a:p>
        </p:txBody>
      </p:sp>
      <p:sp>
        <p:nvSpPr>
          <p:cNvPr id="3" name="Pladsholder til indhold 2"/>
          <p:cNvSpPr>
            <a:spLocks noGrp="1"/>
          </p:cNvSpPr>
          <p:nvPr>
            <p:ph idx="1"/>
          </p:nvPr>
        </p:nvSpPr>
        <p:spPr>
          <a:xfrm>
            <a:off x="457200" y="1600201"/>
            <a:ext cx="8229600" cy="2819400"/>
          </a:xfrm>
        </p:spPr>
        <p:txBody>
          <a:bodyPr>
            <a:normAutofit fontScale="92500" lnSpcReduction="10000"/>
          </a:bodyPr>
          <a:lstStyle/>
          <a:p>
            <a:r>
              <a:rPr lang="en-US" dirty="0"/>
              <a:t>The </a:t>
            </a:r>
            <a:r>
              <a:rPr lang="en-US" dirty="0" err="1"/>
              <a:t>hgroup</a:t>
            </a:r>
            <a:r>
              <a:rPr lang="en-US" dirty="0"/>
              <a:t> element represents the heading of a section. The element is used to group a set of h1–h6 elements when the heading has multiple levels, such as subheadings, alternative titles, or taglines</a:t>
            </a:r>
            <a:r>
              <a:rPr lang="en-US" dirty="0" smtClean="0"/>
              <a:t>.</a:t>
            </a:r>
          </a:p>
          <a:p>
            <a:r>
              <a:rPr lang="en-US" dirty="0"/>
              <a:t>The point of using </a:t>
            </a:r>
            <a:r>
              <a:rPr lang="en-US" dirty="0" err="1"/>
              <a:t>hgroup</a:t>
            </a:r>
            <a:r>
              <a:rPr lang="en-US" dirty="0"/>
              <a:t> in </a:t>
            </a:r>
            <a:r>
              <a:rPr lang="en-US" dirty="0" smtClean="0"/>
              <a:t>this example </a:t>
            </a:r>
            <a:r>
              <a:rPr lang="en-US" dirty="0"/>
              <a:t>is to mask the h2 element (which acts as a secondary title) from the outline algorithm.</a:t>
            </a:r>
          </a:p>
        </p:txBody>
      </p:sp>
      <p:sp>
        <p:nvSpPr>
          <p:cNvPr id="4" name="Tekstboks 3"/>
          <p:cNvSpPr txBox="1"/>
          <p:nvPr/>
        </p:nvSpPr>
        <p:spPr>
          <a:xfrm>
            <a:off x="1143002" y="4800601"/>
            <a:ext cx="3882281" cy="1200329"/>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73050"/>
            <a:r>
              <a:rPr lang="en-US" dirty="0"/>
              <a:t>&lt;</a:t>
            </a:r>
            <a:r>
              <a:rPr lang="en-US" dirty="0" err="1"/>
              <a:t>hgroup</a:t>
            </a:r>
            <a:r>
              <a:rPr lang="en-US" dirty="0"/>
              <a:t>&gt;</a:t>
            </a:r>
          </a:p>
          <a:p>
            <a:pPr defTabSz="273050"/>
            <a:r>
              <a:rPr lang="en-US" dirty="0"/>
              <a:t>	&lt;h1&gt;The reality dysfunction&lt;/h1&gt;</a:t>
            </a:r>
          </a:p>
          <a:p>
            <a:pPr defTabSz="273050"/>
            <a:r>
              <a:rPr lang="en-US" dirty="0"/>
              <a:t>	&lt;h2&gt;Space is not the only void&lt;/h2&gt;</a:t>
            </a:r>
          </a:p>
          <a:p>
            <a:pPr defTabSz="273050"/>
            <a:r>
              <a:rPr lang="en-US" dirty="0"/>
              <a:t>&lt;/</a:t>
            </a:r>
            <a:r>
              <a:rPr lang="en-US" dirty="0" err="1"/>
              <a:t>hgroup</a:t>
            </a:r>
            <a:r>
              <a:rPr lang="en-US" dirty="0"/>
              <a:t>&gt;</a:t>
            </a:r>
          </a:p>
        </p:txBody>
      </p:sp>
    </p:spTree>
    <p:extLst>
      <p:ext uri="{BB962C8B-B14F-4D97-AF65-F5344CB8AC3E}">
        <p14:creationId xmlns:p14="http://schemas.microsoft.com/office/powerpoint/2010/main" val="3321454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&lt;figure&gt;</a:t>
            </a:r>
            <a:endParaRPr lang="en-US" dirty="0"/>
          </a:p>
        </p:txBody>
      </p:sp>
      <p:sp>
        <p:nvSpPr>
          <p:cNvPr id="3" name="Pladsholder til indhold 2"/>
          <p:cNvSpPr>
            <a:spLocks noGrp="1"/>
          </p:cNvSpPr>
          <p:nvPr>
            <p:ph idx="1"/>
          </p:nvPr>
        </p:nvSpPr>
        <p:spPr>
          <a:xfrm>
            <a:off x="457200" y="1600201"/>
            <a:ext cx="8229600" cy="3200400"/>
          </a:xfrm>
        </p:spPr>
        <p:txBody>
          <a:bodyPr>
            <a:normAutofit/>
          </a:bodyPr>
          <a:lstStyle/>
          <a:p>
            <a:r>
              <a:rPr lang="en-US" dirty="0"/>
              <a:t>The figure element represents some flow content, optionally with a caption, that is self-contained and is typically referenced as a single unit from the main flow of the document.</a:t>
            </a:r>
          </a:p>
        </p:txBody>
      </p:sp>
      <p:sp>
        <p:nvSpPr>
          <p:cNvPr id="4" name="Tekstboks 3"/>
          <p:cNvSpPr txBox="1"/>
          <p:nvPr/>
        </p:nvSpPr>
        <p:spPr>
          <a:xfrm>
            <a:off x="533400" y="4648202"/>
            <a:ext cx="8077200"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1463"/>
            <a:r>
              <a:rPr lang="en-US" sz="1600" dirty="0"/>
              <a:t>&lt;figure&gt;</a:t>
            </a:r>
          </a:p>
          <a:p>
            <a:pPr defTabSz="271463"/>
            <a:r>
              <a:rPr lang="en-US" sz="1600" dirty="0"/>
              <a:t>	&lt;</a:t>
            </a:r>
            <a:r>
              <a:rPr lang="en-US" sz="1600" dirty="0" err="1"/>
              <a:t>img</a:t>
            </a:r>
            <a:r>
              <a:rPr lang="en-US" sz="1600" dirty="0"/>
              <a:t> </a:t>
            </a:r>
            <a:r>
              <a:rPr lang="en-US" sz="1600" dirty="0" err="1"/>
              <a:t>src</a:t>
            </a:r>
            <a:r>
              <a:rPr lang="en-US" sz="1600" dirty="0"/>
              <a:t>="bubbles-work.jpeg" alt="Bubbles, sitting in his office chair, works on his latest project intently."&gt;</a:t>
            </a:r>
          </a:p>
          <a:p>
            <a:pPr defTabSz="271463"/>
            <a:r>
              <a:rPr lang="en-US" sz="1600" dirty="0"/>
              <a:t>	&lt;</a:t>
            </a:r>
            <a:r>
              <a:rPr lang="en-US" sz="1600" dirty="0" err="1"/>
              <a:t>figcaption</a:t>
            </a:r>
            <a:r>
              <a:rPr lang="en-US" sz="1600" dirty="0"/>
              <a:t>&gt;Bubbles at work&lt;/</a:t>
            </a:r>
            <a:r>
              <a:rPr lang="en-US" sz="1600" dirty="0" err="1"/>
              <a:t>figcaption</a:t>
            </a:r>
            <a:r>
              <a:rPr lang="en-US" sz="1600" dirty="0"/>
              <a:t>&gt;</a:t>
            </a:r>
          </a:p>
          <a:p>
            <a:pPr defTabSz="271463"/>
            <a:r>
              <a:rPr lang="en-US" sz="1600" dirty="0"/>
              <a:t>&lt;/figure&gt;</a:t>
            </a:r>
          </a:p>
        </p:txBody>
      </p:sp>
    </p:spTree>
    <p:extLst>
      <p:ext uri="{BB962C8B-B14F-4D97-AF65-F5344CB8AC3E}">
        <p14:creationId xmlns:p14="http://schemas.microsoft.com/office/powerpoint/2010/main" val="187051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dirty="0"/>
          </a:p>
        </p:txBody>
      </p:sp>
      <p:sp>
        <p:nvSpPr>
          <p:cNvPr id="3" name="Pladsholder til indhold 2"/>
          <p:cNvSpPr>
            <a:spLocks noGrp="1"/>
          </p:cNvSpPr>
          <p:nvPr>
            <p:ph idx="1"/>
          </p:nvPr>
        </p:nvSpPr>
        <p:spPr/>
        <p:txBody>
          <a:bodyPr/>
          <a:lstStyle/>
          <a:p>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17</a:t>
            </a:fld>
            <a:endParaRPr lang="da-DK"/>
          </a:p>
        </p:txBody>
      </p:sp>
      <p:pic>
        <p:nvPicPr>
          <p:cNvPr id="2050" name="Picture 2" descr="http://html5doctor.com/downloads/h5d-sectioning-flow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286" y="1122172"/>
            <a:ext cx="8104170" cy="573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6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smtClean="0"/>
              <a:t>Forms – new input types and elements</a:t>
            </a:r>
            <a:endParaRPr lang="en-US" dirty="0"/>
          </a:p>
        </p:txBody>
      </p:sp>
      <p:sp>
        <p:nvSpPr>
          <p:cNvPr id="3" name="Pladsholder til indhold 2"/>
          <p:cNvSpPr>
            <a:spLocks noGrp="1"/>
          </p:cNvSpPr>
          <p:nvPr>
            <p:ph idx="1"/>
          </p:nvPr>
        </p:nvSpPr>
        <p:spPr>
          <a:xfrm>
            <a:off x="457200" y="1600202"/>
            <a:ext cx="8229600" cy="3428999"/>
          </a:xfrm>
        </p:spPr>
        <p:txBody>
          <a:bodyPr>
            <a:normAutofit/>
          </a:bodyPr>
          <a:lstStyle/>
          <a:p>
            <a:r>
              <a:rPr lang="en-US" dirty="0" smtClean="0"/>
              <a:t>New input types</a:t>
            </a:r>
          </a:p>
          <a:p>
            <a:r>
              <a:rPr lang="en-US" dirty="0" smtClean="0"/>
              <a:t>Form validation</a:t>
            </a:r>
          </a:p>
          <a:p>
            <a:r>
              <a:rPr lang="en-US" dirty="0" smtClean="0"/>
              <a:t>New elements</a:t>
            </a:r>
          </a:p>
          <a:p>
            <a:pPr lvl="1"/>
            <a:r>
              <a:rPr lang="en-US" dirty="0" err="1" smtClean="0"/>
              <a:t>Datalists</a:t>
            </a:r>
            <a:endParaRPr lang="en-US" dirty="0" smtClean="0"/>
          </a:p>
          <a:p>
            <a:pPr lvl="1"/>
            <a:r>
              <a:rPr lang="en-US" dirty="0" smtClean="0"/>
              <a:t>Output</a:t>
            </a:r>
          </a:p>
          <a:p>
            <a:endParaRPr lang="en-US" dirty="0"/>
          </a:p>
        </p:txBody>
      </p:sp>
      <p:sp>
        <p:nvSpPr>
          <p:cNvPr id="4" name="Tekstboks 3"/>
          <p:cNvSpPr txBox="1"/>
          <p:nvPr/>
        </p:nvSpPr>
        <p:spPr>
          <a:xfrm>
            <a:off x="381002" y="5715000"/>
            <a:ext cx="5881803" cy="369332"/>
          </a:xfrm>
          <a:prstGeom prst="rect">
            <a:avLst/>
          </a:prstGeom>
          <a:noFill/>
        </p:spPr>
        <p:txBody>
          <a:bodyPr wrap="none" rtlCol="0">
            <a:spAutoFit/>
          </a:bodyPr>
          <a:lstStyle/>
          <a:p>
            <a:r>
              <a:rPr lang="en-US" dirty="0">
                <a:hlinkClick r:id="rId2"/>
              </a:rPr>
              <a:t>http://</a:t>
            </a:r>
            <a:r>
              <a:rPr lang="en-US" dirty="0" smtClean="0">
                <a:hlinkClick r:id="rId2"/>
              </a:rPr>
              <a:t>www.bradshawenterprises.com/tests/formdemo.php</a:t>
            </a:r>
            <a:r>
              <a:rPr lang="en-US" dirty="0" smtClean="0"/>
              <a:t> </a:t>
            </a:r>
            <a:endParaRPr lang="en-US" dirty="0"/>
          </a:p>
        </p:txBody>
      </p:sp>
    </p:spTree>
    <p:extLst>
      <p:ext uri="{BB962C8B-B14F-4D97-AF65-F5344CB8AC3E}">
        <p14:creationId xmlns:p14="http://schemas.microsoft.com/office/powerpoint/2010/main" val="2397995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Forms – Input types</a:t>
            </a:r>
            <a:endParaRPr lang="en-US" dirty="0"/>
          </a:p>
        </p:txBody>
      </p:sp>
      <p:graphicFrame>
        <p:nvGraphicFramePr>
          <p:cNvPr id="13" name="Tabel 12"/>
          <p:cNvGraphicFramePr>
            <a:graphicFrameLocks noGrp="1"/>
          </p:cNvGraphicFramePr>
          <p:nvPr>
            <p:extLst>
              <p:ext uri="{D42A27DB-BD31-4B8C-83A1-F6EECF244321}">
                <p14:modId xmlns:p14="http://schemas.microsoft.com/office/powerpoint/2010/main" val="1299570322"/>
              </p:ext>
            </p:extLst>
          </p:nvPr>
        </p:nvGraphicFramePr>
        <p:xfrm>
          <a:off x="228600" y="1326816"/>
          <a:ext cx="8686800" cy="5226408"/>
        </p:xfrm>
        <a:graphic>
          <a:graphicData uri="http://schemas.openxmlformats.org/drawingml/2006/table">
            <a:tbl>
              <a:tblPr firstRow="1" firstCol="1">
                <a:tableStyleId>{3C2FFA5D-87B4-456A-9821-1D502468CF0F}</a:tableStyleId>
              </a:tblPr>
              <a:tblGrid>
                <a:gridCol w="1295400"/>
                <a:gridCol w="5594131"/>
                <a:gridCol w="1797269"/>
              </a:tblGrid>
              <a:tr h="189827">
                <a:tc>
                  <a:txBody>
                    <a:bodyPr/>
                    <a:lstStyle/>
                    <a:p>
                      <a:r>
                        <a:rPr lang="en-US" sz="1100" dirty="0"/>
                        <a:t>Keyword </a:t>
                      </a:r>
                    </a:p>
                  </a:txBody>
                  <a:tcPr marL="22186" marR="22186" marT="11093" marB="11093" anchor="ctr"/>
                </a:tc>
                <a:tc>
                  <a:txBody>
                    <a:bodyPr/>
                    <a:lstStyle/>
                    <a:p>
                      <a:r>
                        <a:rPr lang="en-US" sz="1100"/>
                        <a:t>Data type </a:t>
                      </a:r>
                    </a:p>
                  </a:txBody>
                  <a:tcPr marL="22186" marR="22186" marT="11093" marB="11093" anchor="ctr"/>
                </a:tc>
                <a:tc>
                  <a:txBody>
                    <a:bodyPr/>
                    <a:lstStyle/>
                    <a:p>
                      <a:r>
                        <a:rPr lang="en-US" sz="1100"/>
                        <a:t>Control type </a:t>
                      </a:r>
                    </a:p>
                  </a:txBody>
                  <a:tcPr marL="22186" marR="22186" marT="11093" marB="11093" anchor="ctr"/>
                </a:tc>
              </a:tr>
              <a:tr h="189827">
                <a:tc>
                  <a:txBody>
                    <a:bodyPr/>
                    <a:lstStyle/>
                    <a:p>
                      <a:r>
                        <a:rPr lang="en-US" sz="1100" dirty="0"/>
                        <a:t>hidden </a:t>
                      </a:r>
                    </a:p>
                  </a:txBody>
                  <a:tcPr marL="22186" marR="22186" marT="11093" marB="11093" anchor="ctr"/>
                </a:tc>
                <a:tc>
                  <a:txBody>
                    <a:bodyPr/>
                    <a:lstStyle/>
                    <a:p>
                      <a:r>
                        <a:rPr lang="en-US" sz="1100"/>
                        <a:t>An arbitrary string </a:t>
                      </a:r>
                    </a:p>
                  </a:txBody>
                  <a:tcPr marL="22186" marR="22186" marT="11093" marB="11093" anchor="ctr"/>
                </a:tc>
                <a:tc>
                  <a:txBody>
                    <a:bodyPr/>
                    <a:lstStyle/>
                    <a:p>
                      <a:r>
                        <a:rPr lang="en-US" sz="1100"/>
                        <a:t>n/a </a:t>
                      </a:r>
                    </a:p>
                  </a:txBody>
                  <a:tcPr marL="22186" marR="22186" marT="11093" marB="11093" anchor="ctr"/>
                </a:tc>
              </a:tr>
              <a:tr h="189827">
                <a:tc>
                  <a:txBody>
                    <a:bodyPr/>
                    <a:lstStyle/>
                    <a:p>
                      <a:r>
                        <a:rPr lang="en-US" sz="1100" dirty="0"/>
                        <a:t>text </a:t>
                      </a:r>
                    </a:p>
                  </a:txBody>
                  <a:tcPr marL="22186" marR="22186" marT="11093" marB="11093" anchor="ctr"/>
                </a:tc>
                <a:tc>
                  <a:txBody>
                    <a:bodyPr/>
                    <a:lstStyle/>
                    <a:p>
                      <a:r>
                        <a:rPr lang="en-US" sz="1100"/>
                        <a:t>Text with no line breaks </a:t>
                      </a:r>
                    </a:p>
                  </a:txBody>
                  <a:tcPr marL="22186" marR="22186" marT="11093" marB="11093" anchor="ctr"/>
                </a:tc>
                <a:tc>
                  <a:txBody>
                    <a:bodyPr/>
                    <a:lstStyle/>
                    <a:p>
                      <a:r>
                        <a:rPr lang="en-US" sz="1100"/>
                        <a:t>Text field </a:t>
                      </a:r>
                    </a:p>
                  </a:txBody>
                  <a:tcPr marL="22186" marR="22186" marT="11093" marB="11093" anchor="ctr"/>
                </a:tc>
              </a:tr>
              <a:tr h="189827">
                <a:tc>
                  <a:txBody>
                    <a:bodyPr/>
                    <a:lstStyle/>
                    <a:p>
                      <a:r>
                        <a:rPr lang="en-US" sz="1100" dirty="0"/>
                        <a:t>search </a:t>
                      </a:r>
                    </a:p>
                  </a:txBody>
                  <a:tcPr marL="22186" marR="22186" marT="11093" marB="11093" anchor="ctr"/>
                </a:tc>
                <a:tc>
                  <a:txBody>
                    <a:bodyPr/>
                    <a:lstStyle/>
                    <a:p>
                      <a:r>
                        <a:rPr lang="en-US" sz="1100"/>
                        <a:t>Text with no line breaks </a:t>
                      </a:r>
                    </a:p>
                  </a:txBody>
                  <a:tcPr marL="22186" marR="22186" marT="11093" marB="11093" anchor="ctr"/>
                </a:tc>
                <a:tc>
                  <a:txBody>
                    <a:bodyPr/>
                    <a:lstStyle/>
                    <a:p>
                      <a:r>
                        <a:rPr lang="en-US" sz="1100"/>
                        <a:t>Search field </a:t>
                      </a:r>
                    </a:p>
                  </a:txBody>
                  <a:tcPr marL="22186" marR="22186" marT="11093" marB="11093" anchor="ctr"/>
                </a:tc>
              </a:tr>
              <a:tr h="189827">
                <a:tc>
                  <a:txBody>
                    <a:bodyPr/>
                    <a:lstStyle/>
                    <a:p>
                      <a:r>
                        <a:rPr lang="en-US" sz="1100" dirty="0" err="1"/>
                        <a:t>tel</a:t>
                      </a:r>
                      <a:r>
                        <a:rPr lang="en-US" sz="1100" dirty="0"/>
                        <a:t> </a:t>
                      </a:r>
                    </a:p>
                  </a:txBody>
                  <a:tcPr marL="22186" marR="22186" marT="11093" marB="11093" anchor="ctr"/>
                </a:tc>
                <a:tc>
                  <a:txBody>
                    <a:bodyPr/>
                    <a:lstStyle/>
                    <a:p>
                      <a:r>
                        <a:rPr lang="en-US" sz="1100" dirty="0"/>
                        <a:t>Text with no line breaks </a:t>
                      </a:r>
                    </a:p>
                  </a:txBody>
                  <a:tcPr marL="22186" marR="22186" marT="11093" marB="11093" anchor="ctr"/>
                </a:tc>
                <a:tc>
                  <a:txBody>
                    <a:bodyPr/>
                    <a:lstStyle/>
                    <a:p>
                      <a:r>
                        <a:rPr lang="en-US" sz="1100"/>
                        <a:t>A text field </a:t>
                      </a:r>
                    </a:p>
                  </a:txBody>
                  <a:tcPr marL="22186" marR="22186" marT="11093" marB="11093" anchor="ctr"/>
                </a:tc>
              </a:tr>
              <a:tr h="189827">
                <a:tc>
                  <a:txBody>
                    <a:bodyPr/>
                    <a:lstStyle/>
                    <a:p>
                      <a:r>
                        <a:rPr lang="en-US" sz="1100" dirty="0" err="1"/>
                        <a:t>url</a:t>
                      </a:r>
                      <a:r>
                        <a:rPr lang="en-US" sz="1100" dirty="0"/>
                        <a:t> </a:t>
                      </a:r>
                    </a:p>
                  </a:txBody>
                  <a:tcPr marL="22186" marR="22186" marT="11093" marB="11093" anchor="ctr"/>
                </a:tc>
                <a:tc>
                  <a:txBody>
                    <a:bodyPr/>
                    <a:lstStyle/>
                    <a:p>
                      <a:r>
                        <a:rPr lang="en-US" sz="1100"/>
                        <a:t>An absolute IRI </a:t>
                      </a:r>
                    </a:p>
                  </a:txBody>
                  <a:tcPr marL="22186" marR="22186" marT="11093" marB="11093" anchor="ctr"/>
                </a:tc>
                <a:tc>
                  <a:txBody>
                    <a:bodyPr/>
                    <a:lstStyle/>
                    <a:p>
                      <a:r>
                        <a:rPr lang="en-US" sz="1100"/>
                        <a:t>A text field </a:t>
                      </a:r>
                    </a:p>
                  </a:txBody>
                  <a:tcPr marL="22186" marR="22186" marT="11093" marB="11093" anchor="ctr"/>
                </a:tc>
              </a:tr>
              <a:tr h="189827">
                <a:tc>
                  <a:txBody>
                    <a:bodyPr/>
                    <a:lstStyle/>
                    <a:p>
                      <a:r>
                        <a:rPr lang="en-US" sz="1100" dirty="0"/>
                        <a:t>email </a:t>
                      </a:r>
                    </a:p>
                  </a:txBody>
                  <a:tcPr marL="22186" marR="22186" marT="11093" marB="11093" anchor="ctr"/>
                </a:tc>
                <a:tc>
                  <a:txBody>
                    <a:bodyPr/>
                    <a:lstStyle/>
                    <a:p>
                      <a:r>
                        <a:rPr lang="en-US" sz="1100"/>
                        <a:t>An e-mail address or list of e-mail addresses </a:t>
                      </a:r>
                    </a:p>
                  </a:txBody>
                  <a:tcPr marL="22186" marR="22186" marT="11093" marB="11093" anchor="ctr"/>
                </a:tc>
                <a:tc>
                  <a:txBody>
                    <a:bodyPr/>
                    <a:lstStyle/>
                    <a:p>
                      <a:r>
                        <a:rPr lang="en-US" sz="1100"/>
                        <a:t>A text field </a:t>
                      </a:r>
                    </a:p>
                  </a:txBody>
                  <a:tcPr marL="22186" marR="22186" marT="11093" marB="11093" anchor="ctr"/>
                </a:tc>
              </a:tr>
              <a:tr h="357467">
                <a:tc>
                  <a:txBody>
                    <a:bodyPr/>
                    <a:lstStyle/>
                    <a:p>
                      <a:r>
                        <a:rPr lang="en-US" sz="1100" dirty="0"/>
                        <a:t>password </a:t>
                      </a:r>
                    </a:p>
                  </a:txBody>
                  <a:tcPr marL="22186" marR="22186" marT="11093" marB="11093" anchor="ctr"/>
                </a:tc>
                <a:tc>
                  <a:txBody>
                    <a:bodyPr/>
                    <a:lstStyle/>
                    <a:p>
                      <a:r>
                        <a:rPr lang="en-US" sz="1100"/>
                        <a:t>Text with no line breaks (sensitive information) </a:t>
                      </a:r>
                    </a:p>
                  </a:txBody>
                  <a:tcPr marL="22186" marR="22186" marT="11093" marB="11093" anchor="ctr"/>
                </a:tc>
                <a:tc>
                  <a:txBody>
                    <a:bodyPr/>
                    <a:lstStyle/>
                    <a:p>
                      <a:r>
                        <a:rPr lang="en-US" sz="1100"/>
                        <a:t>Text field that obscures data entry </a:t>
                      </a:r>
                    </a:p>
                  </a:txBody>
                  <a:tcPr marL="22186" marR="22186" marT="11093" marB="11093" anchor="ctr"/>
                </a:tc>
              </a:tr>
              <a:tr h="357467">
                <a:tc>
                  <a:txBody>
                    <a:bodyPr/>
                    <a:lstStyle/>
                    <a:p>
                      <a:r>
                        <a:rPr lang="en-US" sz="1100" dirty="0" err="1"/>
                        <a:t>datetime</a:t>
                      </a:r>
                      <a:r>
                        <a:rPr lang="en-US" sz="1100" dirty="0"/>
                        <a:t> </a:t>
                      </a:r>
                    </a:p>
                  </a:txBody>
                  <a:tcPr marL="22186" marR="22186" marT="11093" marB="11093" anchor="ctr"/>
                </a:tc>
                <a:tc>
                  <a:txBody>
                    <a:bodyPr/>
                    <a:lstStyle/>
                    <a:p>
                      <a:r>
                        <a:rPr lang="en-US" sz="1100"/>
                        <a:t>A date and time (year, month, day, hour, minute, second, fraction of a second) with the time zone set to UTC </a:t>
                      </a:r>
                    </a:p>
                  </a:txBody>
                  <a:tcPr marL="22186" marR="22186" marT="11093" marB="11093" anchor="ctr"/>
                </a:tc>
                <a:tc>
                  <a:txBody>
                    <a:bodyPr/>
                    <a:lstStyle/>
                    <a:p>
                      <a:r>
                        <a:rPr lang="en-US" sz="1100"/>
                        <a:t>A date and time control </a:t>
                      </a:r>
                    </a:p>
                  </a:txBody>
                  <a:tcPr marL="22186" marR="22186" marT="11093" marB="11093" anchor="ctr"/>
                </a:tc>
              </a:tr>
              <a:tr h="189827">
                <a:tc>
                  <a:txBody>
                    <a:bodyPr/>
                    <a:lstStyle/>
                    <a:p>
                      <a:r>
                        <a:rPr lang="en-US" sz="1100" dirty="0"/>
                        <a:t>date </a:t>
                      </a:r>
                    </a:p>
                  </a:txBody>
                  <a:tcPr marL="22186" marR="22186" marT="11093" marB="11093" anchor="ctr"/>
                </a:tc>
                <a:tc>
                  <a:txBody>
                    <a:bodyPr/>
                    <a:lstStyle/>
                    <a:p>
                      <a:r>
                        <a:rPr lang="en-US" sz="1100"/>
                        <a:t>A date (year, month, day) with no time zone </a:t>
                      </a:r>
                    </a:p>
                  </a:txBody>
                  <a:tcPr marL="22186" marR="22186" marT="11093" marB="11093" anchor="ctr"/>
                </a:tc>
                <a:tc>
                  <a:txBody>
                    <a:bodyPr/>
                    <a:lstStyle/>
                    <a:p>
                      <a:r>
                        <a:rPr lang="en-US" sz="1100"/>
                        <a:t>A date control </a:t>
                      </a:r>
                    </a:p>
                  </a:txBody>
                  <a:tcPr marL="22186" marR="22186" marT="11093" marB="11093" anchor="ctr"/>
                </a:tc>
              </a:tr>
              <a:tr h="189827">
                <a:tc>
                  <a:txBody>
                    <a:bodyPr/>
                    <a:lstStyle/>
                    <a:p>
                      <a:r>
                        <a:rPr lang="en-US" sz="1100" dirty="0"/>
                        <a:t>month </a:t>
                      </a:r>
                    </a:p>
                  </a:txBody>
                  <a:tcPr marL="22186" marR="22186" marT="11093" marB="11093" anchor="ctr"/>
                </a:tc>
                <a:tc>
                  <a:txBody>
                    <a:bodyPr/>
                    <a:lstStyle/>
                    <a:p>
                      <a:r>
                        <a:rPr lang="en-US" sz="1100"/>
                        <a:t>A date consisting of a year and a month with no time zone </a:t>
                      </a:r>
                    </a:p>
                  </a:txBody>
                  <a:tcPr marL="22186" marR="22186" marT="11093" marB="11093" anchor="ctr"/>
                </a:tc>
                <a:tc>
                  <a:txBody>
                    <a:bodyPr/>
                    <a:lstStyle/>
                    <a:p>
                      <a:r>
                        <a:rPr lang="en-US" sz="1100"/>
                        <a:t>A month control </a:t>
                      </a:r>
                    </a:p>
                  </a:txBody>
                  <a:tcPr marL="22186" marR="22186" marT="11093" marB="11093" anchor="ctr"/>
                </a:tc>
              </a:tr>
              <a:tr h="189827">
                <a:tc>
                  <a:txBody>
                    <a:bodyPr/>
                    <a:lstStyle/>
                    <a:p>
                      <a:r>
                        <a:rPr lang="en-US" sz="1100" dirty="0"/>
                        <a:t>week </a:t>
                      </a:r>
                    </a:p>
                  </a:txBody>
                  <a:tcPr marL="22186" marR="22186" marT="11093" marB="11093" anchor="ctr"/>
                </a:tc>
                <a:tc>
                  <a:txBody>
                    <a:bodyPr/>
                    <a:lstStyle/>
                    <a:p>
                      <a:r>
                        <a:rPr lang="en-US" sz="1100"/>
                        <a:t>A date consisting of a week-year number and a week number with no time zone </a:t>
                      </a:r>
                    </a:p>
                  </a:txBody>
                  <a:tcPr marL="22186" marR="22186" marT="11093" marB="11093" anchor="ctr"/>
                </a:tc>
                <a:tc>
                  <a:txBody>
                    <a:bodyPr/>
                    <a:lstStyle/>
                    <a:p>
                      <a:r>
                        <a:rPr lang="en-US" sz="1100"/>
                        <a:t>A week control </a:t>
                      </a:r>
                    </a:p>
                  </a:txBody>
                  <a:tcPr marL="22186" marR="22186" marT="11093" marB="11093" anchor="ctr"/>
                </a:tc>
              </a:tr>
              <a:tr h="189827">
                <a:tc>
                  <a:txBody>
                    <a:bodyPr/>
                    <a:lstStyle/>
                    <a:p>
                      <a:r>
                        <a:rPr lang="en-US" sz="1100" dirty="0"/>
                        <a:t>time </a:t>
                      </a:r>
                    </a:p>
                  </a:txBody>
                  <a:tcPr marL="22186" marR="22186" marT="11093" marB="11093" anchor="ctr"/>
                </a:tc>
                <a:tc>
                  <a:txBody>
                    <a:bodyPr/>
                    <a:lstStyle/>
                    <a:p>
                      <a:r>
                        <a:rPr lang="en-US" sz="1100"/>
                        <a:t>A time (hour, minute, seconds, fractional seconds) with no time zone </a:t>
                      </a:r>
                    </a:p>
                  </a:txBody>
                  <a:tcPr marL="22186" marR="22186" marT="11093" marB="11093" anchor="ctr"/>
                </a:tc>
                <a:tc>
                  <a:txBody>
                    <a:bodyPr/>
                    <a:lstStyle/>
                    <a:p>
                      <a:r>
                        <a:rPr lang="en-US" sz="1100"/>
                        <a:t>A time control </a:t>
                      </a:r>
                    </a:p>
                  </a:txBody>
                  <a:tcPr marL="22186" marR="22186" marT="11093" marB="11093" anchor="ctr"/>
                </a:tc>
              </a:tr>
              <a:tr h="189827">
                <a:tc>
                  <a:txBody>
                    <a:bodyPr/>
                    <a:lstStyle/>
                    <a:p>
                      <a:r>
                        <a:rPr lang="en-US" sz="1100" dirty="0" err="1"/>
                        <a:t>datetime</a:t>
                      </a:r>
                      <a:r>
                        <a:rPr lang="en-US" sz="1100" dirty="0"/>
                        <a:t>-local </a:t>
                      </a:r>
                    </a:p>
                  </a:txBody>
                  <a:tcPr marL="22186" marR="22186" marT="11093" marB="11093" anchor="ctr"/>
                </a:tc>
                <a:tc>
                  <a:txBody>
                    <a:bodyPr/>
                    <a:lstStyle/>
                    <a:p>
                      <a:r>
                        <a:rPr lang="en-US" sz="1100"/>
                        <a:t>A date and time (year, month, day, hour, minute, second, fraction of a second) with no time zone </a:t>
                      </a:r>
                    </a:p>
                  </a:txBody>
                  <a:tcPr marL="22186" marR="22186" marT="11093" marB="11093" anchor="ctr"/>
                </a:tc>
                <a:tc>
                  <a:txBody>
                    <a:bodyPr/>
                    <a:lstStyle/>
                    <a:p>
                      <a:r>
                        <a:rPr lang="en-US" sz="1100" dirty="0"/>
                        <a:t>A date and time control </a:t>
                      </a:r>
                    </a:p>
                  </a:txBody>
                  <a:tcPr marL="22186" marR="22186" marT="11093" marB="11093" anchor="ctr"/>
                </a:tc>
              </a:tr>
              <a:tr h="189827">
                <a:tc>
                  <a:txBody>
                    <a:bodyPr/>
                    <a:lstStyle/>
                    <a:p>
                      <a:r>
                        <a:rPr lang="en-US" sz="1100" dirty="0"/>
                        <a:t>number </a:t>
                      </a:r>
                    </a:p>
                  </a:txBody>
                  <a:tcPr marL="22186" marR="22186" marT="11093" marB="11093" anchor="ctr"/>
                </a:tc>
                <a:tc>
                  <a:txBody>
                    <a:bodyPr/>
                    <a:lstStyle/>
                    <a:p>
                      <a:r>
                        <a:rPr lang="en-US" sz="1100"/>
                        <a:t>A numerical value </a:t>
                      </a:r>
                    </a:p>
                  </a:txBody>
                  <a:tcPr marL="22186" marR="22186" marT="11093" marB="11093" anchor="ctr"/>
                </a:tc>
                <a:tc>
                  <a:txBody>
                    <a:bodyPr/>
                    <a:lstStyle/>
                    <a:p>
                      <a:r>
                        <a:rPr lang="en-US" sz="1100"/>
                        <a:t>A text field or spinner control </a:t>
                      </a:r>
                    </a:p>
                  </a:txBody>
                  <a:tcPr marL="22186" marR="22186" marT="11093" marB="11093" anchor="ctr"/>
                </a:tc>
              </a:tr>
              <a:tr h="189827">
                <a:tc>
                  <a:txBody>
                    <a:bodyPr/>
                    <a:lstStyle/>
                    <a:p>
                      <a:r>
                        <a:rPr lang="en-US" sz="1100" dirty="0"/>
                        <a:t>range </a:t>
                      </a:r>
                    </a:p>
                  </a:txBody>
                  <a:tcPr marL="22186" marR="22186" marT="11093" marB="11093" anchor="ctr"/>
                </a:tc>
                <a:tc>
                  <a:txBody>
                    <a:bodyPr/>
                    <a:lstStyle/>
                    <a:p>
                      <a:r>
                        <a:rPr lang="en-US" sz="1100"/>
                        <a:t>A numerical value, with the extra semantic that the exact value is not important </a:t>
                      </a:r>
                    </a:p>
                  </a:txBody>
                  <a:tcPr marL="22186" marR="22186" marT="11093" marB="11093" anchor="ctr"/>
                </a:tc>
                <a:tc>
                  <a:txBody>
                    <a:bodyPr/>
                    <a:lstStyle/>
                    <a:p>
                      <a:r>
                        <a:rPr lang="en-US" sz="1100"/>
                        <a:t>A slider control or similar </a:t>
                      </a:r>
                    </a:p>
                  </a:txBody>
                  <a:tcPr marL="22186" marR="22186" marT="11093" marB="11093" anchor="ctr"/>
                </a:tc>
              </a:tr>
              <a:tr h="189827">
                <a:tc>
                  <a:txBody>
                    <a:bodyPr/>
                    <a:lstStyle/>
                    <a:p>
                      <a:r>
                        <a:rPr lang="en-US" sz="1100"/>
                        <a:t>color </a:t>
                      </a:r>
                    </a:p>
                  </a:txBody>
                  <a:tcPr marL="22186" marR="22186" marT="11093" marB="11093" anchor="ctr"/>
                </a:tc>
                <a:tc>
                  <a:txBody>
                    <a:bodyPr/>
                    <a:lstStyle/>
                    <a:p>
                      <a:r>
                        <a:rPr lang="en-US" sz="1100"/>
                        <a:t>An sRGB color with 8-bit red, green, and blue components </a:t>
                      </a:r>
                    </a:p>
                  </a:txBody>
                  <a:tcPr marL="22186" marR="22186" marT="11093" marB="11093" anchor="ctr"/>
                </a:tc>
                <a:tc>
                  <a:txBody>
                    <a:bodyPr/>
                    <a:lstStyle/>
                    <a:p>
                      <a:r>
                        <a:rPr lang="en-US" sz="1100"/>
                        <a:t>A color well </a:t>
                      </a:r>
                    </a:p>
                  </a:txBody>
                  <a:tcPr marL="22186" marR="22186" marT="11093" marB="11093" anchor="ctr"/>
                </a:tc>
              </a:tr>
              <a:tr h="189827">
                <a:tc>
                  <a:txBody>
                    <a:bodyPr/>
                    <a:lstStyle/>
                    <a:p>
                      <a:r>
                        <a:rPr lang="en-US" sz="1100"/>
                        <a:t>checkbox </a:t>
                      </a:r>
                    </a:p>
                  </a:txBody>
                  <a:tcPr marL="22186" marR="22186" marT="11093" marB="11093" anchor="ctr"/>
                </a:tc>
                <a:tc>
                  <a:txBody>
                    <a:bodyPr/>
                    <a:lstStyle/>
                    <a:p>
                      <a:r>
                        <a:rPr lang="en-US" sz="1100"/>
                        <a:t>A set of zero or more values from a predefined list </a:t>
                      </a:r>
                    </a:p>
                  </a:txBody>
                  <a:tcPr marL="22186" marR="22186" marT="11093" marB="11093" anchor="ctr"/>
                </a:tc>
                <a:tc>
                  <a:txBody>
                    <a:bodyPr/>
                    <a:lstStyle/>
                    <a:p>
                      <a:r>
                        <a:rPr lang="en-US" sz="1100"/>
                        <a:t>A checkbox </a:t>
                      </a:r>
                    </a:p>
                  </a:txBody>
                  <a:tcPr marL="22186" marR="22186" marT="11093" marB="11093" anchor="ctr"/>
                </a:tc>
              </a:tr>
              <a:tr h="189827">
                <a:tc>
                  <a:txBody>
                    <a:bodyPr/>
                    <a:lstStyle/>
                    <a:p>
                      <a:r>
                        <a:rPr lang="en-US" sz="1100"/>
                        <a:t>radio </a:t>
                      </a:r>
                    </a:p>
                  </a:txBody>
                  <a:tcPr marL="22186" marR="22186" marT="11093" marB="11093" anchor="ctr"/>
                </a:tc>
                <a:tc>
                  <a:txBody>
                    <a:bodyPr/>
                    <a:lstStyle/>
                    <a:p>
                      <a:r>
                        <a:rPr lang="en-US" sz="1100"/>
                        <a:t>An enumerated value </a:t>
                      </a:r>
                    </a:p>
                  </a:txBody>
                  <a:tcPr marL="22186" marR="22186" marT="11093" marB="11093" anchor="ctr"/>
                </a:tc>
                <a:tc>
                  <a:txBody>
                    <a:bodyPr/>
                    <a:lstStyle/>
                    <a:p>
                      <a:r>
                        <a:rPr lang="en-US" sz="1100"/>
                        <a:t>A radio button </a:t>
                      </a:r>
                    </a:p>
                  </a:txBody>
                  <a:tcPr marL="22186" marR="22186" marT="11093" marB="11093" anchor="ctr"/>
                </a:tc>
              </a:tr>
              <a:tr h="189827">
                <a:tc>
                  <a:txBody>
                    <a:bodyPr/>
                    <a:lstStyle/>
                    <a:p>
                      <a:r>
                        <a:rPr lang="en-US" sz="1100"/>
                        <a:t>file </a:t>
                      </a:r>
                    </a:p>
                  </a:txBody>
                  <a:tcPr marL="22186" marR="22186" marT="11093" marB="11093" anchor="ctr"/>
                </a:tc>
                <a:tc>
                  <a:txBody>
                    <a:bodyPr/>
                    <a:lstStyle/>
                    <a:p>
                      <a:r>
                        <a:rPr lang="en-US" sz="1100" dirty="0"/>
                        <a:t>Zero or more files each with a MIME type and optionally a file name </a:t>
                      </a:r>
                    </a:p>
                  </a:txBody>
                  <a:tcPr marL="22186" marR="22186" marT="11093" marB="11093" anchor="ctr"/>
                </a:tc>
                <a:tc>
                  <a:txBody>
                    <a:bodyPr/>
                    <a:lstStyle/>
                    <a:p>
                      <a:r>
                        <a:rPr lang="en-US" sz="1100"/>
                        <a:t>A label and a button </a:t>
                      </a:r>
                    </a:p>
                  </a:txBody>
                  <a:tcPr marL="22186" marR="22186" marT="11093" marB="11093" anchor="ctr"/>
                </a:tc>
              </a:tr>
              <a:tr h="357467">
                <a:tc>
                  <a:txBody>
                    <a:bodyPr/>
                    <a:lstStyle/>
                    <a:p>
                      <a:r>
                        <a:rPr lang="en-US" sz="1100"/>
                        <a:t>submit </a:t>
                      </a:r>
                    </a:p>
                  </a:txBody>
                  <a:tcPr marL="22186" marR="22186" marT="11093" marB="11093" anchor="ctr"/>
                </a:tc>
                <a:tc>
                  <a:txBody>
                    <a:bodyPr/>
                    <a:lstStyle/>
                    <a:p>
                      <a:r>
                        <a:rPr lang="en-US" sz="1100"/>
                        <a:t>An enumerated value, with the extra semantic that it must be the last value selected and initiates form submission </a:t>
                      </a:r>
                    </a:p>
                  </a:txBody>
                  <a:tcPr marL="22186" marR="22186" marT="11093" marB="11093" anchor="ctr"/>
                </a:tc>
                <a:tc>
                  <a:txBody>
                    <a:bodyPr/>
                    <a:lstStyle/>
                    <a:p>
                      <a:r>
                        <a:rPr lang="en-US" sz="1100"/>
                        <a:t>A button </a:t>
                      </a:r>
                    </a:p>
                  </a:txBody>
                  <a:tcPr marL="22186" marR="22186" marT="11093" marB="11093" anchor="ctr"/>
                </a:tc>
              </a:tr>
              <a:tr h="357467">
                <a:tc>
                  <a:txBody>
                    <a:bodyPr/>
                    <a:lstStyle/>
                    <a:p>
                      <a:r>
                        <a:rPr lang="en-US" sz="1100"/>
                        <a:t>image </a:t>
                      </a:r>
                    </a:p>
                  </a:txBody>
                  <a:tcPr marL="22186" marR="22186" marT="11093" marB="11093" anchor="ctr"/>
                </a:tc>
                <a:tc>
                  <a:txBody>
                    <a:bodyPr/>
                    <a:lstStyle/>
                    <a:p>
                      <a:r>
                        <a:rPr lang="en-US" sz="1100"/>
                        <a:t>A coordinate, relative to a particular image's size, with the extra semantic that it must be the last value selected and initiates form submission </a:t>
                      </a:r>
                    </a:p>
                  </a:txBody>
                  <a:tcPr marL="22186" marR="22186" marT="11093" marB="11093" anchor="ctr"/>
                </a:tc>
                <a:tc>
                  <a:txBody>
                    <a:bodyPr/>
                    <a:lstStyle/>
                    <a:p>
                      <a:r>
                        <a:rPr lang="en-US" sz="1100"/>
                        <a:t>Either a clickable image, or a button </a:t>
                      </a:r>
                    </a:p>
                  </a:txBody>
                  <a:tcPr marL="22186" marR="22186" marT="11093" marB="11093" anchor="ctr"/>
                </a:tc>
              </a:tr>
              <a:tr h="189827">
                <a:tc>
                  <a:txBody>
                    <a:bodyPr/>
                    <a:lstStyle/>
                    <a:p>
                      <a:r>
                        <a:rPr lang="en-US" sz="1100"/>
                        <a:t>reset </a:t>
                      </a:r>
                    </a:p>
                  </a:txBody>
                  <a:tcPr marL="22186" marR="22186" marT="11093" marB="11093" anchor="ctr"/>
                </a:tc>
                <a:tc>
                  <a:txBody>
                    <a:bodyPr/>
                    <a:lstStyle/>
                    <a:p>
                      <a:r>
                        <a:rPr lang="en-US" sz="1100"/>
                        <a:t>n/a </a:t>
                      </a:r>
                    </a:p>
                  </a:txBody>
                  <a:tcPr marL="22186" marR="22186" marT="11093" marB="11093" anchor="ctr"/>
                </a:tc>
                <a:tc>
                  <a:txBody>
                    <a:bodyPr/>
                    <a:lstStyle/>
                    <a:p>
                      <a:r>
                        <a:rPr lang="en-US" sz="1100"/>
                        <a:t>A button </a:t>
                      </a:r>
                    </a:p>
                  </a:txBody>
                  <a:tcPr marL="22186" marR="22186" marT="11093" marB="11093" anchor="ctr"/>
                </a:tc>
              </a:tr>
              <a:tr h="189827">
                <a:tc>
                  <a:txBody>
                    <a:bodyPr/>
                    <a:lstStyle/>
                    <a:p>
                      <a:r>
                        <a:rPr lang="en-US" sz="1100"/>
                        <a:t>button </a:t>
                      </a:r>
                    </a:p>
                  </a:txBody>
                  <a:tcPr marL="22186" marR="22186" marT="11093" marB="11093" anchor="ctr"/>
                </a:tc>
                <a:tc>
                  <a:txBody>
                    <a:bodyPr/>
                    <a:lstStyle/>
                    <a:p>
                      <a:r>
                        <a:rPr lang="en-US" sz="1100"/>
                        <a:t>n/a </a:t>
                      </a:r>
                    </a:p>
                  </a:txBody>
                  <a:tcPr marL="22186" marR="22186" marT="11093" marB="11093" anchor="ctr"/>
                </a:tc>
                <a:tc>
                  <a:txBody>
                    <a:bodyPr/>
                    <a:lstStyle/>
                    <a:p>
                      <a:r>
                        <a:rPr lang="en-US" sz="1100" dirty="0"/>
                        <a:t>A button </a:t>
                      </a:r>
                    </a:p>
                  </a:txBody>
                  <a:tcPr marL="22186" marR="22186" marT="11093" marB="11093" anchor="ctr"/>
                </a:tc>
              </a:tr>
            </a:tbl>
          </a:graphicData>
        </a:graphic>
      </p:graphicFrame>
    </p:spTree>
    <p:extLst>
      <p:ext uri="{BB962C8B-B14F-4D97-AF65-F5344CB8AC3E}">
        <p14:creationId xmlns:p14="http://schemas.microsoft.com/office/powerpoint/2010/main" val="2960767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 do we need HTML5?</a:t>
            </a:r>
            <a:endParaRPr lang="en-US" dirty="0"/>
          </a:p>
        </p:txBody>
      </p:sp>
      <p:sp>
        <p:nvSpPr>
          <p:cNvPr id="3" name="Pladsholder til indhold 2"/>
          <p:cNvSpPr>
            <a:spLocks noGrp="1"/>
          </p:cNvSpPr>
          <p:nvPr>
            <p:ph idx="1"/>
          </p:nvPr>
        </p:nvSpPr>
        <p:spPr/>
        <p:txBody>
          <a:bodyPr/>
          <a:lstStyle/>
          <a:p>
            <a:r>
              <a:rPr lang="en-US" dirty="0"/>
              <a:t>R</a:t>
            </a:r>
            <a:r>
              <a:rPr lang="en-US" dirty="0" smtClean="0"/>
              <a:t>ich </a:t>
            </a:r>
            <a:r>
              <a:rPr lang="en-US" dirty="0"/>
              <a:t>Web-based </a:t>
            </a:r>
            <a:r>
              <a:rPr lang="en-US" dirty="0" smtClean="0"/>
              <a:t>applications.</a:t>
            </a:r>
          </a:p>
          <a:p>
            <a:r>
              <a:rPr lang="en-US" dirty="0" smtClean="0"/>
              <a:t>Generate better </a:t>
            </a:r>
            <a:r>
              <a:rPr lang="en-US" dirty="0"/>
              <a:t>search </a:t>
            </a:r>
            <a:r>
              <a:rPr lang="en-US" dirty="0" smtClean="0"/>
              <a:t>results.</a:t>
            </a:r>
          </a:p>
          <a:p>
            <a:r>
              <a:rPr lang="en-US" dirty="0" smtClean="0"/>
              <a:t>Better accessibility for people </a:t>
            </a:r>
            <a:r>
              <a:rPr lang="en-US" dirty="0"/>
              <a:t>of all </a:t>
            </a:r>
            <a:r>
              <a:rPr lang="en-US" dirty="0" smtClean="0"/>
              <a:t>abilities.</a:t>
            </a:r>
          </a:p>
          <a:p>
            <a:r>
              <a:rPr lang="en-US" dirty="0" smtClean="0"/>
              <a:t>Using different types of devices.</a:t>
            </a:r>
            <a:endParaRPr lang="en-US" dirty="0"/>
          </a:p>
        </p:txBody>
      </p:sp>
    </p:spTree>
    <p:extLst>
      <p:ext uri="{BB962C8B-B14F-4D97-AF65-F5344CB8AC3E}">
        <p14:creationId xmlns:p14="http://schemas.microsoft.com/office/powerpoint/2010/main" val="536677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Form validation</a:t>
            </a:r>
            <a:endParaRPr lang="en-US" dirty="0"/>
          </a:p>
        </p:txBody>
      </p:sp>
      <p:sp>
        <p:nvSpPr>
          <p:cNvPr id="3" name="Pladsholder til indhold 2"/>
          <p:cNvSpPr>
            <a:spLocks noGrp="1"/>
          </p:cNvSpPr>
          <p:nvPr>
            <p:ph idx="1"/>
          </p:nvPr>
        </p:nvSpPr>
        <p:spPr>
          <a:xfrm>
            <a:off x="457200" y="1600201"/>
            <a:ext cx="3352800" cy="4525963"/>
          </a:xfrm>
        </p:spPr>
        <p:txBody>
          <a:bodyPr>
            <a:normAutofit lnSpcReduction="10000"/>
          </a:bodyPr>
          <a:lstStyle/>
          <a:p>
            <a:r>
              <a:rPr lang="en-US" dirty="0" smtClean="0"/>
              <a:t>Depend on the type</a:t>
            </a:r>
          </a:p>
          <a:p>
            <a:r>
              <a:rPr lang="en-US" dirty="0" smtClean="0"/>
              <a:t>Validating on a predefined pattern or value</a:t>
            </a:r>
          </a:p>
          <a:p>
            <a:pPr lvl="1"/>
            <a:r>
              <a:rPr lang="en-US" dirty="0" smtClean="0"/>
              <a:t>The pattern can be controlled by the attribute pattern</a:t>
            </a:r>
          </a:p>
          <a:p>
            <a:pPr lvl="1"/>
            <a:r>
              <a:rPr lang="en-US" dirty="0" smtClean="0"/>
              <a:t>Other attributes:</a:t>
            </a:r>
          </a:p>
          <a:p>
            <a:pPr lvl="2"/>
            <a:r>
              <a:rPr lang="en-US" dirty="0" smtClean="0"/>
              <a:t>min, max, </a:t>
            </a:r>
            <a:r>
              <a:rPr lang="en-US" dirty="0" err="1" smtClean="0"/>
              <a:t>maxlength</a:t>
            </a:r>
            <a:endParaRPr lang="en-US" dirty="0"/>
          </a:p>
        </p:txBody>
      </p:sp>
      <p:sp>
        <p:nvSpPr>
          <p:cNvPr id="5" name="Tekstboks 4"/>
          <p:cNvSpPr txBox="1"/>
          <p:nvPr/>
        </p:nvSpPr>
        <p:spPr>
          <a:xfrm>
            <a:off x="3810000" y="1718707"/>
            <a:ext cx="5241984" cy="34163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65113"/>
            <a:r>
              <a:rPr lang="en-US" sz="1200" dirty="0"/>
              <a:t>&lt;form method="post" action="</a:t>
            </a:r>
            <a:r>
              <a:rPr lang="en-US" sz="1200" dirty="0" err="1"/>
              <a:t>formdemo.php</a:t>
            </a:r>
            <a:r>
              <a:rPr lang="en-US" sz="1200" dirty="0"/>
              <a:t>"&gt; </a:t>
            </a:r>
          </a:p>
          <a:p>
            <a:pPr defTabSz="265113"/>
            <a:r>
              <a:rPr lang="en-US" sz="1200" dirty="0"/>
              <a:t>	&lt;label for="name"&gt;Name:&lt;/label&gt; </a:t>
            </a:r>
          </a:p>
          <a:p>
            <a:pPr defTabSz="265113"/>
            <a:r>
              <a:rPr lang="en-US" sz="1200" dirty="0"/>
              <a:t>	&lt;input type="text" placeholder="Name" required="" name="name"&gt;</a:t>
            </a:r>
          </a:p>
          <a:p>
            <a:pPr defTabSz="265113"/>
            <a:r>
              <a:rPr lang="en-US" sz="1200" dirty="0"/>
              <a:t>	&lt;label for="email"&gt;Email:&lt;/label&gt; </a:t>
            </a:r>
          </a:p>
          <a:p>
            <a:pPr defTabSz="265113"/>
            <a:r>
              <a:rPr lang="en-US" sz="1200" dirty="0"/>
              <a:t>	&lt;input type="email" placeholder="email@example.com" required="" name="email"&gt;</a:t>
            </a:r>
          </a:p>
          <a:p>
            <a:pPr defTabSz="265113"/>
            <a:r>
              <a:rPr lang="en-US" sz="1200" dirty="0"/>
              <a:t>	&lt;label for="website"&gt;Website:&lt;/label&gt; </a:t>
            </a:r>
          </a:p>
          <a:p>
            <a:pPr defTabSz="265113"/>
            <a:r>
              <a:rPr lang="en-US" sz="1200" dirty="0"/>
              <a:t>	&lt;input type="</a:t>
            </a:r>
            <a:r>
              <a:rPr lang="en-US" sz="1200" dirty="0" err="1"/>
              <a:t>url</a:t>
            </a:r>
            <a:r>
              <a:rPr lang="en-US" sz="1200" dirty="0"/>
              <a:t>" placeholder="http://www.example.com" required="" name="website"&gt;</a:t>
            </a:r>
          </a:p>
          <a:p>
            <a:pPr defTabSz="265113"/>
            <a:r>
              <a:rPr lang="en-US" sz="1200" dirty="0"/>
              <a:t>	&lt;label for="number"&gt;Number:&lt;/label&gt; </a:t>
            </a:r>
          </a:p>
          <a:p>
            <a:pPr defTabSz="265113"/>
            <a:r>
              <a:rPr lang="en-US" sz="1200" dirty="0"/>
              <a:t>	&lt;input type="number" placeholder="Even </a:t>
            </a:r>
            <a:r>
              <a:rPr lang="en-US" sz="1200" dirty="0" err="1"/>
              <a:t>num</a:t>
            </a:r>
            <a:r>
              <a:rPr lang="en-US" sz="1200" dirty="0"/>
              <a:t> &amp;</a:t>
            </a:r>
            <a:r>
              <a:rPr lang="en-US" sz="1200" dirty="0" err="1"/>
              <a:t>lt</a:t>
            </a:r>
            <a:r>
              <a:rPr lang="en-US" sz="1200" dirty="0"/>
              <a:t>; 10" required="" step="2" max="10" min="</a:t>
            </a:r>
            <a:r>
              <a:rPr lang="en-US" sz="1200" dirty="0" smtClean="0"/>
              <a:t>0“ name</a:t>
            </a:r>
            <a:r>
              <a:rPr lang="en-US" sz="1200" dirty="0"/>
              <a:t>="number"&gt;</a:t>
            </a:r>
          </a:p>
          <a:p>
            <a:pPr defTabSz="265113"/>
            <a:r>
              <a:rPr lang="en-US" sz="1200" dirty="0"/>
              <a:t>	&lt;label for="range"&gt;Range:&lt;/label&gt; </a:t>
            </a:r>
          </a:p>
          <a:p>
            <a:pPr defTabSz="265113"/>
            <a:r>
              <a:rPr lang="en-US" sz="1200" dirty="0"/>
              <a:t>	&lt;input type="range" step="2" max="10" min="0" name="range"&gt;</a:t>
            </a:r>
          </a:p>
          <a:p>
            <a:pPr defTabSz="265113"/>
            <a:r>
              <a:rPr lang="en-US" sz="1200" dirty="0"/>
              <a:t>	&lt;label for="message"&gt;Message:&lt;/label&gt; </a:t>
            </a:r>
          </a:p>
          <a:p>
            <a:pPr defTabSz="265113"/>
            <a:r>
              <a:rPr lang="en-US" sz="1200" dirty="0"/>
              <a:t>	&lt;</a:t>
            </a:r>
            <a:r>
              <a:rPr lang="en-US" sz="1200" dirty="0" err="1"/>
              <a:t>textarea</a:t>
            </a:r>
            <a:r>
              <a:rPr lang="en-US" sz="1200" dirty="0"/>
              <a:t> required="" name="message"&gt;&lt;/</a:t>
            </a:r>
            <a:r>
              <a:rPr lang="en-US" sz="1200" dirty="0" err="1"/>
              <a:t>textarea</a:t>
            </a:r>
            <a:r>
              <a:rPr lang="en-US" sz="1200" dirty="0"/>
              <a:t>&gt;</a:t>
            </a:r>
          </a:p>
          <a:p>
            <a:pPr defTabSz="265113"/>
            <a:r>
              <a:rPr lang="en-US" sz="1200" dirty="0"/>
              <a:t>	&lt;input type="submit" value="Send Message"&gt;</a:t>
            </a:r>
          </a:p>
          <a:p>
            <a:pPr defTabSz="265113"/>
            <a:r>
              <a:rPr lang="en-US" sz="1200" dirty="0"/>
              <a:t>&lt;/form&gt;</a:t>
            </a:r>
          </a:p>
        </p:txBody>
      </p:sp>
    </p:spTree>
    <p:extLst>
      <p:ext uri="{BB962C8B-B14F-4D97-AF65-F5344CB8AC3E}">
        <p14:creationId xmlns:p14="http://schemas.microsoft.com/office/powerpoint/2010/main" val="974237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Form – Datalist element</a:t>
            </a:r>
            <a:endParaRPr lang="en-US" dirty="0"/>
          </a:p>
        </p:txBody>
      </p:sp>
      <p:sp>
        <p:nvSpPr>
          <p:cNvPr id="3" name="Pladsholder til indhold 2"/>
          <p:cNvSpPr>
            <a:spLocks noGrp="1"/>
          </p:cNvSpPr>
          <p:nvPr>
            <p:ph idx="1"/>
          </p:nvPr>
        </p:nvSpPr>
        <p:spPr/>
        <p:txBody>
          <a:bodyPr>
            <a:normAutofit/>
          </a:bodyPr>
          <a:lstStyle/>
          <a:p>
            <a:r>
              <a:rPr lang="en-US" dirty="0"/>
              <a:t>The </a:t>
            </a:r>
            <a:r>
              <a:rPr lang="en-US" dirty="0" err="1"/>
              <a:t>datalist</a:t>
            </a:r>
            <a:r>
              <a:rPr lang="en-US" dirty="0"/>
              <a:t> element represents a set of option elements that represent predefined options for other </a:t>
            </a:r>
            <a:r>
              <a:rPr lang="en-US" dirty="0" smtClean="0"/>
              <a:t>controls.</a:t>
            </a:r>
          </a:p>
        </p:txBody>
      </p:sp>
      <p:sp>
        <p:nvSpPr>
          <p:cNvPr id="4" name="Tekstboks 3"/>
          <p:cNvSpPr txBox="1"/>
          <p:nvPr/>
        </p:nvSpPr>
        <p:spPr>
          <a:xfrm>
            <a:off x="1180646" y="4291186"/>
            <a:ext cx="6744154" cy="1754326"/>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&lt;input type="</a:t>
            </a:r>
            <a:r>
              <a:rPr lang="en-US" dirty="0" err="1"/>
              <a:t>url</a:t>
            </a:r>
            <a:r>
              <a:rPr lang="en-US" dirty="0"/>
              <a:t>" list="</a:t>
            </a:r>
            <a:r>
              <a:rPr lang="en-US" dirty="0" err="1"/>
              <a:t>url_list</a:t>
            </a:r>
            <a:r>
              <a:rPr lang="en-US" dirty="0"/>
              <a:t>" name="link" /&gt;</a:t>
            </a:r>
          </a:p>
          <a:p>
            <a:pPr defTabSz="265113"/>
            <a:r>
              <a:rPr lang="en-US" dirty="0"/>
              <a:t>&lt;</a:t>
            </a:r>
            <a:r>
              <a:rPr lang="en-US" dirty="0" err="1"/>
              <a:t>datalist</a:t>
            </a:r>
            <a:r>
              <a:rPr lang="en-US" dirty="0"/>
              <a:t> id="</a:t>
            </a:r>
            <a:r>
              <a:rPr lang="en-US" dirty="0" err="1"/>
              <a:t>url_list</a:t>
            </a:r>
            <a:r>
              <a:rPr lang="en-US" dirty="0"/>
              <a:t>"&gt;</a:t>
            </a:r>
          </a:p>
          <a:p>
            <a:pPr defTabSz="265113"/>
            <a:r>
              <a:rPr lang="en-US" dirty="0"/>
              <a:t>	&lt;option label="W3Schools" value="http://www.w3schools.com" /&gt;</a:t>
            </a:r>
          </a:p>
          <a:p>
            <a:pPr defTabSz="265113"/>
            <a:r>
              <a:rPr lang="en-US" dirty="0"/>
              <a:t>	&lt;option label="Google" value="http://www.google.com" /&gt;</a:t>
            </a:r>
          </a:p>
          <a:p>
            <a:pPr defTabSz="265113"/>
            <a:r>
              <a:rPr lang="en-US" dirty="0"/>
              <a:t>	&lt;option label="Microsoft" value="http://www.microsoft.com" /&gt;</a:t>
            </a:r>
          </a:p>
          <a:p>
            <a:pPr defTabSz="265113"/>
            <a:r>
              <a:rPr lang="en-US" dirty="0"/>
              <a:t>&lt;/</a:t>
            </a:r>
            <a:r>
              <a:rPr lang="en-US" dirty="0" err="1"/>
              <a:t>datalist</a:t>
            </a:r>
            <a:r>
              <a:rPr lang="en-US" dirty="0"/>
              <a:t>&gt;</a:t>
            </a:r>
          </a:p>
        </p:txBody>
      </p:sp>
    </p:spTree>
    <p:extLst>
      <p:ext uri="{BB962C8B-B14F-4D97-AF65-F5344CB8AC3E}">
        <p14:creationId xmlns:p14="http://schemas.microsoft.com/office/powerpoint/2010/main" val="794018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Forms – </a:t>
            </a:r>
            <a:r>
              <a:rPr lang="en-US" dirty="0"/>
              <a:t>O</a:t>
            </a:r>
            <a:r>
              <a:rPr lang="en-US" dirty="0" smtClean="0"/>
              <a:t>utput element</a:t>
            </a:r>
            <a:endParaRPr lang="en-US" dirty="0"/>
          </a:p>
        </p:txBody>
      </p:sp>
      <p:sp>
        <p:nvSpPr>
          <p:cNvPr id="3" name="Pladsholder til indhold 2"/>
          <p:cNvSpPr>
            <a:spLocks noGrp="1"/>
          </p:cNvSpPr>
          <p:nvPr>
            <p:ph idx="1"/>
          </p:nvPr>
        </p:nvSpPr>
        <p:spPr/>
        <p:txBody>
          <a:bodyPr/>
          <a:lstStyle/>
          <a:p>
            <a:r>
              <a:rPr lang="en-US" dirty="0"/>
              <a:t>The </a:t>
            </a:r>
            <a:r>
              <a:rPr lang="en-US" dirty="0" smtClean="0"/>
              <a:t>output </a:t>
            </a:r>
            <a:r>
              <a:rPr lang="en-US" dirty="0"/>
              <a:t>element is used for different types of output, like </a:t>
            </a:r>
            <a:r>
              <a:rPr lang="en-US" dirty="0" smtClean="0"/>
              <a:t>calculations.</a:t>
            </a:r>
            <a:endParaRPr lang="en-US" dirty="0"/>
          </a:p>
        </p:txBody>
      </p:sp>
      <p:sp>
        <p:nvSpPr>
          <p:cNvPr id="4" name="Tekstboks 3"/>
          <p:cNvSpPr txBox="1"/>
          <p:nvPr/>
        </p:nvSpPr>
        <p:spPr>
          <a:xfrm>
            <a:off x="1524000" y="4648200"/>
            <a:ext cx="5993628" cy="1477328"/>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&lt;form </a:t>
            </a:r>
            <a:r>
              <a:rPr lang="en-US" dirty="0" err="1"/>
              <a:t>oninput</a:t>
            </a:r>
            <a:r>
              <a:rPr lang="en-US" dirty="0"/>
              <a:t>="</a:t>
            </a:r>
            <a:r>
              <a:rPr lang="en-US" dirty="0" err="1"/>
              <a:t>x.value</a:t>
            </a:r>
            <a:r>
              <a:rPr lang="en-US" dirty="0"/>
              <a:t>=</a:t>
            </a:r>
            <a:r>
              <a:rPr lang="en-US" dirty="0" err="1"/>
              <a:t>parseInt</a:t>
            </a:r>
            <a:r>
              <a:rPr lang="en-US" dirty="0"/>
              <a:t>(</a:t>
            </a:r>
            <a:r>
              <a:rPr lang="en-US" dirty="0" err="1"/>
              <a:t>a.value</a:t>
            </a:r>
            <a:r>
              <a:rPr lang="en-US" dirty="0"/>
              <a:t>)+</a:t>
            </a:r>
            <a:r>
              <a:rPr lang="en-US" dirty="0" err="1"/>
              <a:t>parseInt</a:t>
            </a:r>
            <a:r>
              <a:rPr lang="en-US" dirty="0"/>
              <a:t>(</a:t>
            </a:r>
            <a:r>
              <a:rPr lang="en-US" dirty="0" err="1"/>
              <a:t>b.value</a:t>
            </a:r>
            <a:r>
              <a:rPr lang="en-US" dirty="0"/>
              <a:t>)"&gt;</a:t>
            </a:r>
          </a:p>
          <a:p>
            <a:pPr defTabSz="265113"/>
            <a:r>
              <a:rPr lang="en-US" dirty="0"/>
              <a:t>	&lt;input type="range" name="a" value="50" /&gt;</a:t>
            </a:r>
          </a:p>
          <a:p>
            <a:pPr defTabSz="265113"/>
            <a:r>
              <a:rPr lang="en-US" dirty="0"/>
              <a:t>	+&lt;input type="number" name="b" value="50" /&gt;</a:t>
            </a:r>
          </a:p>
          <a:p>
            <a:pPr defTabSz="265113"/>
            <a:r>
              <a:rPr lang="en-US" dirty="0"/>
              <a:t>	=&lt;output name="x" for="a b"&gt;&lt;/output&gt;</a:t>
            </a:r>
          </a:p>
          <a:p>
            <a:pPr defTabSz="265113"/>
            <a:r>
              <a:rPr lang="en-US" dirty="0"/>
              <a:t>&lt;/form&gt;</a:t>
            </a:r>
          </a:p>
        </p:txBody>
      </p:sp>
    </p:spTree>
    <p:extLst>
      <p:ext uri="{BB962C8B-B14F-4D97-AF65-F5344CB8AC3E}">
        <p14:creationId xmlns:p14="http://schemas.microsoft.com/office/powerpoint/2010/main" val="38962760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attributes</a:t>
            </a:r>
            <a:endParaRPr lang="en-US" dirty="0"/>
          </a:p>
        </p:txBody>
      </p:sp>
      <p:graphicFrame>
        <p:nvGraphicFramePr>
          <p:cNvPr id="4" name="Pladsholder til indhold 3"/>
          <p:cNvGraphicFramePr>
            <a:graphicFrameLocks/>
          </p:cNvGraphicFramePr>
          <p:nvPr>
            <p:extLst>
              <p:ext uri="{D42A27DB-BD31-4B8C-83A1-F6EECF244321}">
                <p14:modId xmlns:p14="http://schemas.microsoft.com/office/powerpoint/2010/main" val="1905847024"/>
              </p:ext>
            </p:extLst>
          </p:nvPr>
        </p:nvGraphicFramePr>
        <p:xfrm>
          <a:off x="304802" y="1676400"/>
          <a:ext cx="8534399" cy="4235352"/>
        </p:xfrm>
        <a:graphic>
          <a:graphicData uri="http://schemas.openxmlformats.org/drawingml/2006/table">
            <a:tbl>
              <a:tblPr firstRow="1" firstCol="1">
                <a:tableStyleId>{3C2FFA5D-87B4-456A-9821-1D502468CF0F}</a:tableStyleId>
              </a:tblPr>
              <a:tblGrid>
                <a:gridCol w="1524000"/>
                <a:gridCol w="1143000"/>
                <a:gridCol w="5867399"/>
              </a:tblGrid>
              <a:tr h="255099">
                <a:tc>
                  <a:txBody>
                    <a:bodyPr/>
                    <a:lstStyle/>
                    <a:p>
                      <a:pPr algn="l"/>
                      <a:r>
                        <a:rPr lang="en-US" sz="1600" dirty="0"/>
                        <a:t>Attribute</a:t>
                      </a:r>
                    </a:p>
                  </a:txBody>
                  <a:tcPr marL="11259" marR="11259" marT="5629" marB="5629" anchor="ctr"/>
                </a:tc>
                <a:tc>
                  <a:txBody>
                    <a:bodyPr/>
                    <a:lstStyle/>
                    <a:p>
                      <a:pPr algn="l"/>
                      <a:r>
                        <a:rPr lang="en-US" sz="1600"/>
                        <a:t>Value</a:t>
                      </a:r>
                    </a:p>
                  </a:txBody>
                  <a:tcPr marL="11259" marR="11259" marT="5629" marB="5629" anchor="ctr"/>
                </a:tc>
                <a:tc>
                  <a:txBody>
                    <a:bodyPr/>
                    <a:lstStyle/>
                    <a:p>
                      <a:pPr algn="l"/>
                      <a:r>
                        <a:rPr lang="en-US" sz="1600" dirty="0"/>
                        <a:t>Description</a:t>
                      </a:r>
                    </a:p>
                  </a:txBody>
                  <a:tcPr marL="11259" marR="11259" marT="5629" marB="5629" anchor="ctr"/>
                </a:tc>
              </a:tr>
              <a:tr h="742779">
                <a:tc>
                  <a:txBody>
                    <a:bodyPr/>
                    <a:lstStyle/>
                    <a:p>
                      <a:r>
                        <a:rPr lang="en-US" sz="1600" dirty="0" err="1" smtClean="0"/>
                        <a:t>contenteditable</a:t>
                      </a:r>
                      <a:endParaRPr lang="en-US" sz="1600" dirty="0"/>
                    </a:p>
                  </a:txBody>
                  <a:tcPr marL="11259" marR="11259" marT="5629" marB="5629" anchor="ctr"/>
                </a:tc>
                <a:tc>
                  <a:txBody>
                    <a:bodyPr/>
                    <a:lstStyle/>
                    <a:p>
                      <a:r>
                        <a:rPr lang="en-US" sz="1600"/>
                        <a:t>true</a:t>
                      </a:r>
                      <a:br>
                        <a:rPr lang="en-US" sz="1600"/>
                      </a:br>
                      <a:r>
                        <a:rPr lang="en-US" sz="1600"/>
                        <a:t>false</a:t>
                      </a:r>
                      <a:br>
                        <a:rPr lang="en-US" sz="1600"/>
                      </a:br>
                      <a:r>
                        <a:rPr lang="en-US" sz="1600"/>
                        <a:t>inherit</a:t>
                      </a:r>
                    </a:p>
                  </a:txBody>
                  <a:tcPr marL="11259" marR="11259" marT="5629" marB="5629" anchor="ctr"/>
                </a:tc>
                <a:tc>
                  <a:txBody>
                    <a:bodyPr/>
                    <a:lstStyle/>
                    <a:p>
                      <a:r>
                        <a:rPr lang="en-US" sz="1600"/>
                        <a:t>Specifies whether a user can edit the content of an element or not</a:t>
                      </a:r>
                    </a:p>
                  </a:txBody>
                  <a:tcPr marL="11259" marR="11259" marT="5629" marB="5629" anchor="ctr"/>
                </a:tc>
              </a:tr>
              <a:tr h="498939">
                <a:tc>
                  <a:txBody>
                    <a:bodyPr/>
                    <a:lstStyle/>
                    <a:p>
                      <a:r>
                        <a:rPr lang="en-US" sz="1600" dirty="0" err="1" smtClean="0"/>
                        <a:t>contextmenu</a:t>
                      </a:r>
                      <a:endParaRPr lang="en-US" sz="1600" dirty="0"/>
                    </a:p>
                  </a:txBody>
                  <a:tcPr marL="11259" marR="11259" marT="5629" marB="5629" anchor="ctr"/>
                </a:tc>
                <a:tc>
                  <a:txBody>
                    <a:bodyPr/>
                    <a:lstStyle/>
                    <a:p>
                      <a:r>
                        <a:rPr lang="en-US" sz="1600"/>
                        <a:t>menu_id</a:t>
                      </a:r>
                    </a:p>
                  </a:txBody>
                  <a:tcPr marL="11259" marR="11259" marT="5629" marB="5629" anchor="ctr"/>
                </a:tc>
                <a:tc>
                  <a:txBody>
                    <a:bodyPr/>
                    <a:lstStyle/>
                    <a:p>
                      <a:r>
                        <a:rPr lang="en-US" sz="1600"/>
                        <a:t>Specifies a context menu for an element. The value must be the id of a &lt;menu&gt; element </a:t>
                      </a:r>
                    </a:p>
                  </a:txBody>
                  <a:tcPr marL="11259" marR="11259" marT="5629" marB="5629" anchor="ctr"/>
                </a:tc>
              </a:tr>
              <a:tr h="742779">
                <a:tc>
                  <a:txBody>
                    <a:bodyPr/>
                    <a:lstStyle/>
                    <a:p>
                      <a:r>
                        <a:rPr lang="en-US" sz="1600" dirty="0" err="1" smtClean="0"/>
                        <a:t>draggable</a:t>
                      </a:r>
                      <a:endParaRPr lang="en-US" sz="1600" dirty="0"/>
                    </a:p>
                  </a:txBody>
                  <a:tcPr marL="11259" marR="11259" marT="5629" marB="5629" anchor="ctr"/>
                </a:tc>
                <a:tc>
                  <a:txBody>
                    <a:bodyPr/>
                    <a:lstStyle/>
                    <a:p>
                      <a:r>
                        <a:rPr lang="en-US" sz="1600"/>
                        <a:t>true</a:t>
                      </a:r>
                      <a:br>
                        <a:rPr lang="en-US" sz="1600"/>
                      </a:br>
                      <a:r>
                        <a:rPr lang="en-US" sz="1600"/>
                        <a:t>false</a:t>
                      </a:r>
                      <a:br>
                        <a:rPr lang="en-US" sz="1600"/>
                      </a:br>
                      <a:r>
                        <a:rPr lang="en-US" sz="1600"/>
                        <a:t>auto</a:t>
                      </a:r>
                    </a:p>
                  </a:txBody>
                  <a:tcPr marL="11259" marR="11259" marT="5629" marB="5629" anchor="ctr"/>
                </a:tc>
                <a:tc>
                  <a:txBody>
                    <a:bodyPr/>
                    <a:lstStyle/>
                    <a:p>
                      <a:r>
                        <a:rPr lang="en-US" sz="1600" dirty="0"/>
                        <a:t>Specifies whether a user is allowed to drag an element or not</a:t>
                      </a:r>
                    </a:p>
                  </a:txBody>
                  <a:tcPr marL="11259" marR="11259" marT="5629" marB="5629" anchor="ctr"/>
                </a:tc>
              </a:tr>
              <a:tr h="742779">
                <a:tc>
                  <a:txBody>
                    <a:bodyPr/>
                    <a:lstStyle/>
                    <a:p>
                      <a:r>
                        <a:rPr lang="en-US" sz="1600" dirty="0" err="1" smtClean="0"/>
                        <a:t>dropzone</a:t>
                      </a:r>
                      <a:endParaRPr lang="en-US" sz="1600" dirty="0"/>
                    </a:p>
                  </a:txBody>
                  <a:tcPr marL="11259" marR="11259" marT="5629" marB="5629" anchor="ctr"/>
                </a:tc>
                <a:tc>
                  <a:txBody>
                    <a:bodyPr/>
                    <a:lstStyle/>
                    <a:p>
                      <a:r>
                        <a:rPr lang="en-US" sz="1600"/>
                        <a:t>copy</a:t>
                      </a:r>
                      <a:br>
                        <a:rPr lang="en-US" sz="1600"/>
                      </a:br>
                      <a:r>
                        <a:rPr lang="en-US" sz="1600"/>
                        <a:t>move</a:t>
                      </a:r>
                      <a:br>
                        <a:rPr lang="en-US" sz="1600"/>
                      </a:br>
                      <a:r>
                        <a:rPr lang="en-US" sz="1600"/>
                        <a:t>link</a:t>
                      </a:r>
                    </a:p>
                  </a:txBody>
                  <a:tcPr marL="11259" marR="11259" marT="5629" marB="5629" anchor="ctr"/>
                </a:tc>
                <a:tc>
                  <a:txBody>
                    <a:bodyPr/>
                    <a:lstStyle/>
                    <a:p>
                      <a:r>
                        <a:rPr lang="en-US" sz="1600"/>
                        <a:t>Specifies what happens when dragged items/data is dropped in the element</a:t>
                      </a:r>
                    </a:p>
                  </a:txBody>
                  <a:tcPr marL="11259" marR="11259" marT="5629" marB="5629" anchor="ctr"/>
                </a:tc>
              </a:tr>
              <a:tr h="255099">
                <a:tc>
                  <a:txBody>
                    <a:bodyPr/>
                    <a:lstStyle/>
                    <a:p>
                      <a:r>
                        <a:rPr lang="en-US" sz="1600" dirty="0" smtClean="0"/>
                        <a:t>hidden</a:t>
                      </a:r>
                      <a:endParaRPr lang="en-US" sz="1600" dirty="0"/>
                    </a:p>
                  </a:txBody>
                  <a:tcPr marL="11259" marR="11259" marT="5629" marB="5629" anchor="ctr"/>
                </a:tc>
                <a:tc>
                  <a:txBody>
                    <a:bodyPr/>
                    <a:lstStyle/>
                    <a:p>
                      <a:r>
                        <a:rPr lang="en-US" sz="1600"/>
                        <a:t>hidden</a:t>
                      </a:r>
                    </a:p>
                  </a:txBody>
                  <a:tcPr marL="11259" marR="11259" marT="5629" marB="5629" anchor="ctr"/>
                </a:tc>
                <a:tc>
                  <a:txBody>
                    <a:bodyPr/>
                    <a:lstStyle/>
                    <a:p>
                      <a:r>
                        <a:rPr lang="en-US" sz="1600"/>
                        <a:t>Specifies that an element should be hidden</a:t>
                      </a:r>
                    </a:p>
                  </a:txBody>
                  <a:tcPr marL="11259" marR="11259" marT="5629" marB="5629" anchor="ctr"/>
                </a:tc>
              </a:tr>
              <a:tr h="498939">
                <a:tc>
                  <a:txBody>
                    <a:bodyPr/>
                    <a:lstStyle/>
                    <a:p>
                      <a:r>
                        <a:rPr lang="en-US" sz="1600" dirty="0" smtClean="0"/>
                        <a:t>spellcheck</a:t>
                      </a:r>
                      <a:endParaRPr lang="en-US" sz="1600" dirty="0"/>
                    </a:p>
                  </a:txBody>
                  <a:tcPr marL="11259" marR="11259" marT="5629" marB="5629" anchor="ctr"/>
                </a:tc>
                <a:tc>
                  <a:txBody>
                    <a:bodyPr/>
                    <a:lstStyle/>
                    <a:p>
                      <a:r>
                        <a:rPr lang="en-US" sz="1600" dirty="0"/>
                        <a:t>true</a:t>
                      </a:r>
                      <a:br>
                        <a:rPr lang="en-US" sz="1600" dirty="0"/>
                      </a:br>
                      <a:r>
                        <a:rPr lang="en-US" sz="1600" dirty="0"/>
                        <a:t>false</a:t>
                      </a:r>
                    </a:p>
                  </a:txBody>
                  <a:tcPr marL="11259" marR="11259" marT="5629" marB="5629" anchor="ctr"/>
                </a:tc>
                <a:tc>
                  <a:txBody>
                    <a:bodyPr/>
                    <a:lstStyle/>
                    <a:p>
                      <a:r>
                        <a:rPr lang="en-US" sz="1600" dirty="0"/>
                        <a:t>Specifies if the element must have its spelling and grammar checked</a:t>
                      </a:r>
                    </a:p>
                  </a:txBody>
                  <a:tcPr marL="11259" marR="11259" marT="5629" marB="5629" anchor="ctr"/>
                </a:tc>
              </a:tr>
              <a:tr h="498939">
                <a:tc>
                  <a:txBody>
                    <a:bodyPr/>
                    <a:lstStyle/>
                    <a:p>
                      <a:r>
                        <a:rPr lang="en-US" sz="1600" dirty="0" smtClean="0"/>
                        <a:t>data-*</a:t>
                      </a:r>
                      <a:endParaRPr lang="en-US" sz="1600" dirty="0"/>
                    </a:p>
                  </a:txBody>
                  <a:tcPr marL="11259" marR="11259" marT="5629" marB="5629" anchor="ctr"/>
                </a:tc>
                <a:tc>
                  <a:txBody>
                    <a:bodyPr/>
                    <a:lstStyle/>
                    <a:p>
                      <a:r>
                        <a:rPr lang="en-US" sz="1600" dirty="0" smtClean="0"/>
                        <a:t>value</a:t>
                      </a:r>
                      <a:endParaRPr lang="en-US" sz="1600" dirty="0"/>
                    </a:p>
                  </a:txBody>
                  <a:tcPr marL="11259" marR="11259" marT="5629" marB="5629" anchor="ctr"/>
                </a:tc>
                <a:tc>
                  <a:txBody>
                    <a:bodyPr/>
                    <a:lstStyle/>
                    <a:p>
                      <a:r>
                        <a:rPr lang="en-US" sz="1600" dirty="0" smtClean="0"/>
                        <a:t>Custom data attributes are intended to store custom data private to the page or application.</a:t>
                      </a:r>
                    </a:p>
                  </a:txBody>
                  <a:tcPr marL="11259" marR="11259" marT="5629" marB="5629" anchor="ctr"/>
                </a:tc>
              </a:tr>
            </a:tbl>
          </a:graphicData>
        </a:graphic>
      </p:graphicFrame>
    </p:spTree>
    <p:extLst>
      <p:ext uri="{BB962C8B-B14F-4D97-AF65-F5344CB8AC3E}">
        <p14:creationId xmlns:p14="http://schemas.microsoft.com/office/powerpoint/2010/main" val="1423324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data-* attribute</a:t>
            </a:r>
            <a:endParaRPr lang="en-US" dirty="0"/>
          </a:p>
        </p:txBody>
      </p:sp>
      <p:sp>
        <p:nvSpPr>
          <p:cNvPr id="3" name="Pladsholder til indhold 2"/>
          <p:cNvSpPr>
            <a:spLocks noGrp="1"/>
          </p:cNvSpPr>
          <p:nvPr>
            <p:ph idx="1"/>
          </p:nvPr>
        </p:nvSpPr>
        <p:spPr>
          <a:xfrm>
            <a:off x="457200" y="1600201"/>
            <a:ext cx="8229600" cy="3657600"/>
          </a:xfrm>
        </p:spPr>
        <p:txBody>
          <a:bodyPr>
            <a:normAutofit lnSpcReduction="10000"/>
          </a:bodyPr>
          <a:lstStyle/>
          <a:p>
            <a:r>
              <a:rPr lang="en-US" dirty="0"/>
              <a:t>A custom data attribute is an attribute in no namespace whose name starts with the string "data-", has at least one character after the </a:t>
            </a:r>
            <a:r>
              <a:rPr lang="en-US" dirty="0" smtClean="0"/>
              <a:t>hyphen.</a:t>
            </a:r>
          </a:p>
          <a:p>
            <a:r>
              <a:rPr lang="en-US" dirty="0" smtClean="0"/>
              <a:t>XML-compatible</a:t>
            </a:r>
          </a:p>
          <a:p>
            <a:r>
              <a:rPr lang="en-US" dirty="0" smtClean="0"/>
              <a:t>Custom </a:t>
            </a:r>
            <a:r>
              <a:rPr lang="en-US" dirty="0"/>
              <a:t>data attributes are intended to store custom data private to the page or application, for which there are no more appropriate attributes or elements.</a:t>
            </a:r>
          </a:p>
        </p:txBody>
      </p:sp>
      <p:sp>
        <p:nvSpPr>
          <p:cNvPr id="4" name="Tekstboks 3"/>
          <p:cNvSpPr txBox="1"/>
          <p:nvPr/>
        </p:nvSpPr>
        <p:spPr>
          <a:xfrm>
            <a:off x="1981200" y="5156201"/>
            <a:ext cx="4768228" cy="1200329"/>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defTabSz="265113"/>
            <a:r>
              <a:rPr lang="en-US" dirty="0"/>
              <a:t>&lt;</a:t>
            </a:r>
            <a:r>
              <a:rPr lang="en-US" dirty="0" err="1"/>
              <a:t>ol</a:t>
            </a:r>
            <a:r>
              <a:rPr lang="en-US" dirty="0"/>
              <a:t>&gt;</a:t>
            </a:r>
          </a:p>
          <a:p>
            <a:pPr defTabSz="265113"/>
            <a:r>
              <a:rPr lang="en-US" dirty="0"/>
              <a:t>	&lt;li data-length="2m11s"&gt;Beyond The Sea&lt;/li&gt;</a:t>
            </a:r>
          </a:p>
          <a:p>
            <a:pPr defTabSz="265113"/>
            <a:r>
              <a:rPr lang="en-US" dirty="0"/>
              <a:t>	...</a:t>
            </a:r>
          </a:p>
          <a:p>
            <a:pPr defTabSz="265113"/>
            <a:r>
              <a:rPr lang="en-US" dirty="0"/>
              <a:t>&lt;/</a:t>
            </a:r>
            <a:r>
              <a:rPr lang="en-US" dirty="0" err="1"/>
              <a:t>ol</a:t>
            </a:r>
            <a:r>
              <a:rPr lang="en-US" dirty="0"/>
              <a:t>&gt;</a:t>
            </a:r>
          </a:p>
        </p:txBody>
      </p:sp>
    </p:spTree>
    <p:extLst>
      <p:ext uri="{BB962C8B-B14F-4D97-AF65-F5344CB8AC3E}">
        <p14:creationId xmlns:p14="http://schemas.microsoft.com/office/powerpoint/2010/main" val="267873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Exercises</a:t>
            </a:r>
            <a:endParaRPr lang="da-DK" dirty="0"/>
          </a:p>
        </p:txBody>
      </p:sp>
      <p:sp>
        <p:nvSpPr>
          <p:cNvPr id="3" name="Pladsholder til indhold 2"/>
          <p:cNvSpPr>
            <a:spLocks noGrp="1"/>
          </p:cNvSpPr>
          <p:nvPr>
            <p:ph idx="1"/>
          </p:nvPr>
        </p:nvSpPr>
        <p:spPr/>
        <p:txBody>
          <a:bodyPr>
            <a:normAutofit fontScale="40000" lnSpcReduction="20000"/>
          </a:bodyPr>
          <a:lstStyle/>
          <a:p>
            <a:r>
              <a:rPr lang="en-US" dirty="0"/>
              <a:t>Basic HTML pages</a:t>
            </a:r>
          </a:p>
          <a:p>
            <a:r>
              <a:rPr lang="en-US" dirty="0"/>
              <a:t>Create a small website containing 3 pages that link to each other. You can start from scratch or you can copy the file basicpage.html.</a:t>
            </a:r>
          </a:p>
          <a:p>
            <a:r>
              <a:rPr lang="en-US" dirty="0"/>
              <a:t>Create a web page </a:t>
            </a:r>
            <a:r>
              <a:rPr lang="en-US" dirty="0" smtClean="0"/>
              <a:t>or </a:t>
            </a:r>
            <a:r>
              <a:rPr lang="en-US" dirty="0"/>
              <a:t>copy </a:t>
            </a:r>
            <a:r>
              <a:rPr lang="en-US" dirty="0" smtClean="0"/>
              <a:t>basicpage.html</a:t>
            </a:r>
          </a:p>
          <a:p>
            <a:r>
              <a:rPr lang="en-US" dirty="0" smtClean="0"/>
              <a:t>At some point copy the web page and link them together. The links can be part of a menu on the pages.</a:t>
            </a:r>
          </a:p>
          <a:p>
            <a:r>
              <a:rPr lang="en-US" dirty="0" smtClean="0"/>
              <a:t>More HTML elements</a:t>
            </a:r>
          </a:p>
          <a:p>
            <a:r>
              <a:rPr lang="en-US" dirty="0" smtClean="0"/>
              <a:t>From </a:t>
            </a:r>
            <a:r>
              <a:rPr lang="en-US" dirty="0"/>
              <a:t>the above exercise extend the web pages with more elements like:</a:t>
            </a:r>
          </a:p>
          <a:p>
            <a:r>
              <a:rPr lang="en-US" dirty="0" smtClean="0"/>
              <a:t>Lists</a:t>
            </a:r>
            <a:endParaRPr lang="en-US" dirty="0"/>
          </a:p>
          <a:p>
            <a:r>
              <a:rPr lang="en-US" dirty="0"/>
              <a:t>A table</a:t>
            </a:r>
          </a:p>
          <a:p>
            <a:r>
              <a:rPr lang="en-US" dirty="0"/>
              <a:t>An image</a:t>
            </a:r>
          </a:p>
          <a:p>
            <a:r>
              <a:rPr lang="en-US" dirty="0"/>
              <a:t>Semantic elements</a:t>
            </a:r>
          </a:p>
          <a:p>
            <a:r>
              <a:rPr lang="en-US" dirty="0"/>
              <a:t>For inspiration look at </a:t>
            </a:r>
            <a:r>
              <a:rPr lang="en-US" u="sng" dirty="0">
                <a:hlinkClick r:id="rId3"/>
              </a:rPr>
              <a:t>http://docs.webplatform.org/wiki/html/tutorials</a:t>
            </a:r>
            <a:r>
              <a:rPr lang="en-US" dirty="0"/>
              <a:t> or </a:t>
            </a:r>
            <a:r>
              <a:rPr lang="en-US" u="sng" dirty="0">
                <a:hlinkClick r:id="rId4"/>
              </a:rPr>
              <a:t>http://www.w3schools.com/html/</a:t>
            </a:r>
            <a:r>
              <a:rPr lang="en-US" dirty="0"/>
              <a:t>.</a:t>
            </a:r>
            <a:br>
              <a:rPr lang="en-US" dirty="0"/>
            </a:br>
            <a:endParaRPr lang="en-US" dirty="0"/>
          </a:p>
          <a:p>
            <a:r>
              <a:rPr lang="en-US" dirty="0"/>
              <a:t>Redo web page</a:t>
            </a:r>
            <a:br>
              <a:rPr lang="en-US" dirty="0"/>
            </a:br>
            <a:endParaRPr lang="en-US" dirty="0"/>
          </a:p>
          <a:p>
            <a:r>
              <a:rPr lang="en-US" dirty="0"/>
              <a:t>A web page is not just a web page. Redo the HTML markup for the web page </a:t>
            </a:r>
            <a:r>
              <a:rPr lang="en-US" u="sng" dirty="0">
                <a:hlinkClick r:id="rId5"/>
              </a:rPr>
              <a:t>http://www.bates-cargopak.com/default.aspx</a:t>
            </a:r>
            <a:r>
              <a:rPr lang="en-US" dirty="0"/>
              <a:t>. As a starting point the page should not be styled (CSS). I expect a web page that:</a:t>
            </a:r>
          </a:p>
          <a:p>
            <a:r>
              <a:rPr lang="en-US" dirty="0"/>
              <a:t>validates according to a defined </a:t>
            </a:r>
            <a:r>
              <a:rPr lang="en-US" dirty="0" err="1" smtClean="0"/>
              <a:t>doctype</a:t>
            </a:r>
            <a:r>
              <a:rPr lang="en-US" dirty="0" smtClean="0"/>
              <a:t> (html)</a:t>
            </a:r>
            <a:endParaRPr lang="en-US" dirty="0"/>
          </a:p>
          <a:p>
            <a:r>
              <a:rPr lang="en-US" dirty="0"/>
              <a:t>has a logical content flow. Look at the order in witch the content is ordered</a:t>
            </a:r>
          </a:p>
          <a:p>
            <a:r>
              <a:rPr lang="en-US" dirty="0"/>
              <a:t>requires a minimum of HTML markup. Look at the file size</a:t>
            </a:r>
          </a:p>
          <a:p>
            <a:r>
              <a:rPr lang="en-US" dirty="0"/>
              <a:t>is flexible, fitting in both a mobile phone and a desktop </a:t>
            </a:r>
            <a:r>
              <a:rPr lang="en-US" dirty="0" smtClean="0"/>
              <a:t>computer</a:t>
            </a:r>
          </a:p>
          <a:p>
            <a:r>
              <a:rPr lang="en-US" dirty="0" smtClean="0"/>
              <a:t>It's </a:t>
            </a:r>
            <a:r>
              <a:rPr lang="en-US" dirty="0"/>
              <a:t>up to you if you will a semantic HTML elements to the page.</a:t>
            </a:r>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25</a:t>
            </a:fld>
            <a:endParaRPr lang="da-DK"/>
          </a:p>
        </p:txBody>
      </p:sp>
    </p:spTree>
    <p:extLst>
      <p:ext uri="{BB962C8B-B14F-4D97-AF65-F5344CB8AC3E}">
        <p14:creationId xmlns:p14="http://schemas.microsoft.com/office/powerpoint/2010/main" val="822708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History of HTML</a:t>
            </a:r>
            <a:endParaRPr lang="en-US" dirty="0"/>
          </a:p>
        </p:txBody>
      </p:sp>
      <p:sp>
        <p:nvSpPr>
          <p:cNvPr id="3" name="Pladsholder til indhold 2"/>
          <p:cNvSpPr>
            <a:spLocks noGrp="1"/>
          </p:cNvSpPr>
          <p:nvPr>
            <p:ph idx="1"/>
          </p:nvPr>
        </p:nvSpPr>
        <p:spPr/>
        <p:txBody>
          <a:bodyPr>
            <a:normAutofit/>
          </a:bodyPr>
          <a:lstStyle/>
          <a:p>
            <a:r>
              <a:rPr lang="en-US" dirty="0"/>
              <a:t>An unbroken </a:t>
            </a:r>
            <a:r>
              <a:rPr lang="en-US" dirty="0" smtClean="0"/>
              <a:t>line</a:t>
            </a:r>
          </a:p>
          <a:p>
            <a:pPr lvl="1"/>
            <a:r>
              <a:rPr lang="en-US" dirty="0"/>
              <a:t>W</a:t>
            </a:r>
            <a:r>
              <a:rPr lang="en-US" dirty="0" smtClean="0"/>
              <a:t>eb </a:t>
            </a:r>
            <a:r>
              <a:rPr lang="en-US" dirty="0"/>
              <a:t>pages from 1990 still render in modern </a:t>
            </a:r>
            <a:r>
              <a:rPr lang="en-US" dirty="0" smtClean="0"/>
              <a:t>browsers. </a:t>
            </a:r>
            <a:r>
              <a:rPr lang="en-US" dirty="0" smtClean="0">
                <a:hlinkClick r:id="rId2"/>
              </a:rPr>
              <a:t>Berners-Lee FAQ Examples</a:t>
            </a:r>
            <a:r>
              <a:rPr lang="en-US" dirty="0" smtClean="0"/>
              <a:t> </a:t>
            </a:r>
          </a:p>
          <a:p>
            <a:pPr lvl="1"/>
            <a:r>
              <a:rPr lang="en-US" dirty="0"/>
              <a:t>The ones that win are the ones that ship. </a:t>
            </a:r>
          </a:p>
          <a:p>
            <a:pPr lvl="1"/>
            <a:r>
              <a:rPr lang="en-US" dirty="0" smtClean="0"/>
              <a:t>Most </a:t>
            </a:r>
            <a:r>
              <a:rPr lang="en-US" dirty="0"/>
              <a:t>of the successful versions of HTML have been “retro-specs,” catching up to the world while simultaneously trying to nudge it in the right direction</a:t>
            </a:r>
            <a:r>
              <a:rPr lang="en-US" dirty="0" smtClean="0"/>
              <a:t>.</a:t>
            </a:r>
          </a:p>
          <a:p>
            <a:r>
              <a:rPr lang="da-DK" dirty="0" smtClean="0"/>
              <a:t>HTML 1.0, 2.0</a:t>
            </a:r>
            <a:r>
              <a:rPr lang="da-DK" dirty="0"/>
              <a:t>, 3.2, </a:t>
            </a:r>
            <a:r>
              <a:rPr lang="da-DK" dirty="0" smtClean="0"/>
              <a:t>4.0 -&gt; HTML5</a:t>
            </a:r>
            <a:endParaRPr lang="en-US" dirty="0" smtClean="0"/>
          </a:p>
        </p:txBody>
      </p:sp>
    </p:spTree>
    <p:extLst>
      <p:ext uri="{BB962C8B-B14F-4D97-AF65-F5344CB8AC3E}">
        <p14:creationId xmlns:p14="http://schemas.microsoft.com/office/powerpoint/2010/main" val="2468499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 not XHTML </a:t>
            </a:r>
            <a:r>
              <a:rPr lang="en-US" baseline="0" dirty="0" smtClean="0"/>
              <a:t>2?</a:t>
            </a:r>
            <a:endParaRPr lang="en-US" dirty="0"/>
          </a:p>
        </p:txBody>
      </p:sp>
      <p:sp>
        <p:nvSpPr>
          <p:cNvPr id="3" name="Pladsholder til indhold 2"/>
          <p:cNvSpPr>
            <a:spLocks noGrp="1"/>
          </p:cNvSpPr>
          <p:nvPr>
            <p:ph idx="1"/>
          </p:nvPr>
        </p:nvSpPr>
        <p:spPr/>
        <p:txBody>
          <a:bodyPr>
            <a:normAutofit fontScale="92500" lnSpcReduction="20000"/>
          </a:bodyPr>
          <a:lstStyle/>
          <a:p>
            <a:r>
              <a:rPr lang="en-US" dirty="0" smtClean="0"/>
              <a:t>1998: A transformation from HTML to XHTML</a:t>
            </a:r>
          </a:p>
          <a:p>
            <a:r>
              <a:rPr lang="en-US" dirty="0" smtClean="0"/>
              <a:t>A new </a:t>
            </a:r>
            <a:r>
              <a:rPr lang="en-US" dirty="0"/>
              <a:t>MIME type: </a:t>
            </a:r>
            <a:r>
              <a:rPr lang="en-US" dirty="0" smtClean="0"/>
              <a:t>application/</a:t>
            </a:r>
            <a:r>
              <a:rPr lang="en-US" dirty="0" err="1" smtClean="0"/>
              <a:t>xhtml+xml</a:t>
            </a:r>
            <a:endParaRPr lang="en-US" dirty="0" smtClean="0"/>
          </a:p>
          <a:p>
            <a:r>
              <a:rPr lang="en-US" dirty="0"/>
              <a:t>XHTML 1.0 spec: </a:t>
            </a:r>
            <a:r>
              <a:rPr lang="en-US" dirty="0">
                <a:hlinkClick r:id="rId2"/>
              </a:rPr>
              <a:t>http://www.w3.org/TR/xhtml1/#</a:t>
            </a:r>
            <a:r>
              <a:rPr lang="en-US" dirty="0" smtClean="0">
                <a:hlinkClick r:id="rId2"/>
              </a:rPr>
              <a:t>guidelines</a:t>
            </a:r>
            <a:r>
              <a:rPr lang="en-US" dirty="0" smtClean="0"/>
              <a:t> says that text/html can be used.</a:t>
            </a:r>
          </a:p>
          <a:p>
            <a:r>
              <a:rPr lang="en-US" dirty="0" smtClean="0"/>
              <a:t>The line is broken:</a:t>
            </a:r>
          </a:p>
          <a:p>
            <a:pPr lvl="1"/>
            <a:r>
              <a:rPr lang="en-US" dirty="0" smtClean="0"/>
              <a:t>New spec for creating forms: XHTML </a:t>
            </a:r>
            <a:r>
              <a:rPr lang="en-US" dirty="0"/>
              <a:t>Extended </a:t>
            </a:r>
            <a:r>
              <a:rPr lang="en-US" dirty="0" smtClean="0"/>
              <a:t>Forms (</a:t>
            </a:r>
            <a:r>
              <a:rPr lang="en-US" dirty="0" err="1" smtClean="0"/>
              <a:t>Xforms</a:t>
            </a:r>
            <a:r>
              <a:rPr lang="en-US" dirty="0" smtClean="0"/>
              <a:t>) fail</a:t>
            </a:r>
          </a:p>
          <a:p>
            <a:pPr lvl="1"/>
            <a:r>
              <a:rPr lang="en-US" dirty="0"/>
              <a:t>Starting with version 1.1, all XHTML documents were to be served with a MIME type of application/</a:t>
            </a:r>
            <a:r>
              <a:rPr lang="en-US" dirty="0" err="1"/>
              <a:t>xhtml+xml</a:t>
            </a:r>
            <a:r>
              <a:rPr lang="en-US" dirty="0" smtClean="0"/>
              <a:t>.</a:t>
            </a:r>
          </a:p>
          <a:p>
            <a:pPr lvl="1"/>
            <a:r>
              <a:rPr lang="da-DK" dirty="0" smtClean="0"/>
              <a:t>XHTML 2.0</a:t>
            </a:r>
            <a:endParaRPr lang="en-US" dirty="0" smtClean="0"/>
          </a:p>
          <a:p>
            <a:r>
              <a:rPr lang="en-US" dirty="0" smtClean="0"/>
              <a:t>Draconian </a:t>
            </a:r>
            <a:r>
              <a:rPr lang="en-US" dirty="0"/>
              <a:t>error </a:t>
            </a:r>
            <a:r>
              <a:rPr lang="en-US" dirty="0" smtClean="0"/>
              <a:t>handling!</a:t>
            </a:r>
          </a:p>
        </p:txBody>
      </p:sp>
    </p:spTree>
    <p:extLst>
      <p:ext uri="{BB962C8B-B14F-4D97-AF65-F5344CB8AC3E}">
        <p14:creationId xmlns:p14="http://schemas.microsoft.com/office/powerpoint/2010/main" val="2284022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Back to basics</a:t>
            </a:r>
            <a:endParaRPr lang="en-US" dirty="0"/>
          </a:p>
        </p:txBody>
      </p:sp>
      <p:sp>
        <p:nvSpPr>
          <p:cNvPr id="3" name="Pladsholder til indhold 2"/>
          <p:cNvSpPr>
            <a:spLocks noGrp="1"/>
          </p:cNvSpPr>
          <p:nvPr>
            <p:ph idx="1"/>
          </p:nvPr>
        </p:nvSpPr>
        <p:spPr/>
        <p:txBody>
          <a:bodyPr>
            <a:normAutofit/>
          </a:bodyPr>
          <a:lstStyle/>
          <a:p>
            <a:r>
              <a:rPr lang="en-US" dirty="0" smtClean="0"/>
              <a:t>HTML: How to make good better?</a:t>
            </a:r>
          </a:p>
          <a:p>
            <a:r>
              <a:rPr lang="en-US" dirty="0"/>
              <a:t>WHAT Working Group </a:t>
            </a:r>
            <a:r>
              <a:rPr lang="en-US" dirty="0" smtClean="0"/>
              <a:t>(Web </a:t>
            </a:r>
            <a:r>
              <a:rPr lang="en-US" dirty="0"/>
              <a:t>Hypertext Applications Technology Working </a:t>
            </a:r>
            <a:r>
              <a:rPr lang="en-US" dirty="0" smtClean="0"/>
              <a:t>Group)</a:t>
            </a:r>
          </a:p>
          <a:p>
            <a:pPr lvl="1"/>
            <a:r>
              <a:rPr lang="en-US" dirty="0" smtClean="0"/>
              <a:t>Loose</a:t>
            </a:r>
            <a:r>
              <a:rPr lang="en-US" dirty="0"/>
              <a:t>, unofficial, and open collaboration of Web browser </a:t>
            </a:r>
            <a:r>
              <a:rPr lang="en-US" dirty="0" smtClean="0"/>
              <a:t>manufacturers </a:t>
            </a:r>
            <a:r>
              <a:rPr lang="en-US" dirty="0"/>
              <a:t>and interested parties</a:t>
            </a:r>
            <a:r>
              <a:rPr lang="en-US" dirty="0" smtClean="0"/>
              <a:t>.</a:t>
            </a:r>
          </a:p>
          <a:p>
            <a:r>
              <a:rPr lang="en-US" dirty="0"/>
              <a:t>In October 2006, Tim </a:t>
            </a:r>
            <a:r>
              <a:rPr lang="en-US" dirty="0" smtClean="0"/>
              <a:t>Berners-Lee announced </a:t>
            </a:r>
            <a:r>
              <a:rPr lang="en-US" dirty="0"/>
              <a:t>that the W3C would work together with the WHAT </a:t>
            </a:r>
            <a:r>
              <a:rPr lang="en-US" dirty="0" smtClean="0"/>
              <a:t>WG </a:t>
            </a:r>
            <a:r>
              <a:rPr lang="en-US" dirty="0"/>
              <a:t>to evolve HTML</a:t>
            </a:r>
            <a:r>
              <a:rPr lang="en-US" dirty="0" smtClean="0"/>
              <a:t>.</a:t>
            </a:r>
          </a:p>
          <a:p>
            <a:r>
              <a:rPr lang="en-US" dirty="0" smtClean="0"/>
              <a:t>HTML5 – </a:t>
            </a:r>
            <a:r>
              <a:rPr lang="en-US" dirty="0"/>
              <a:t>or just HTML (</a:t>
            </a:r>
            <a:r>
              <a:rPr lang="en-US" dirty="0" smtClean="0"/>
              <a:t>HTML – Living </a:t>
            </a:r>
            <a:r>
              <a:rPr lang="en-US" dirty="0"/>
              <a:t>Standard</a:t>
            </a:r>
            <a:r>
              <a:rPr lang="en-US" dirty="0" smtClean="0"/>
              <a:t>)</a:t>
            </a:r>
          </a:p>
        </p:txBody>
      </p:sp>
    </p:spTree>
    <p:extLst>
      <p:ext uri="{BB962C8B-B14F-4D97-AF65-F5344CB8AC3E}">
        <p14:creationId xmlns:p14="http://schemas.microsoft.com/office/powerpoint/2010/main" val="3743587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Polyglot Markup</a:t>
            </a:r>
            <a:endParaRPr lang="en-US" dirty="0"/>
          </a:p>
        </p:txBody>
      </p:sp>
      <p:sp>
        <p:nvSpPr>
          <p:cNvPr id="3" name="Pladsholder til indhold 2"/>
          <p:cNvSpPr>
            <a:spLocks noGrp="1"/>
          </p:cNvSpPr>
          <p:nvPr>
            <p:ph idx="1"/>
          </p:nvPr>
        </p:nvSpPr>
        <p:spPr/>
        <p:txBody>
          <a:bodyPr>
            <a:normAutofit/>
          </a:bodyPr>
          <a:lstStyle/>
          <a:p>
            <a:pPr marL="0" indent="0">
              <a:buNone/>
            </a:pPr>
            <a:r>
              <a:rPr lang="en-US" dirty="0" smtClean="0"/>
              <a:t>…And just to complicate things.</a:t>
            </a:r>
          </a:p>
          <a:p>
            <a:pPr marL="0" indent="0">
              <a:buNone/>
            </a:pPr>
            <a:endParaRPr lang="en-US" dirty="0" smtClean="0"/>
          </a:p>
          <a:p>
            <a:r>
              <a:rPr lang="en-US" dirty="0" smtClean="0"/>
              <a:t>HTML-Compatible </a:t>
            </a:r>
            <a:r>
              <a:rPr lang="en-US" dirty="0"/>
              <a:t>XHTML </a:t>
            </a:r>
            <a:r>
              <a:rPr lang="en-US" dirty="0" smtClean="0"/>
              <a:t>Documents</a:t>
            </a:r>
          </a:p>
          <a:p>
            <a:r>
              <a:rPr lang="en-US" dirty="0" smtClean="0"/>
              <a:t>Strict XML (XHTML) documents that can either be send with MIME type:</a:t>
            </a:r>
          </a:p>
          <a:p>
            <a:pPr lvl="1"/>
            <a:r>
              <a:rPr lang="en-US" dirty="0" smtClean="0"/>
              <a:t>text/html</a:t>
            </a:r>
          </a:p>
          <a:p>
            <a:pPr lvl="1"/>
            <a:r>
              <a:rPr lang="en-US" dirty="0" smtClean="0"/>
              <a:t>application/</a:t>
            </a:r>
            <a:r>
              <a:rPr lang="en-US" dirty="0" err="1" smtClean="0"/>
              <a:t>xhtml+xml</a:t>
            </a:r>
            <a:endParaRPr lang="en-US" dirty="0" smtClean="0"/>
          </a:p>
        </p:txBody>
      </p:sp>
    </p:spTree>
    <p:extLst>
      <p:ext uri="{BB962C8B-B14F-4D97-AF65-F5344CB8AC3E}">
        <p14:creationId xmlns:p14="http://schemas.microsoft.com/office/powerpoint/2010/main" val="31182821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Whats</a:t>
            </a:r>
            <a:r>
              <a:rPr lang="da-DK" dirty="0" smtClean="0"/>
              <a:t> </a:t>
            </a:r>
            <a:r>
              <a:rPr lang="da-DK" dirty="0" err="1" smtClean="0"/>
              <a:t>included</a:t>
            </a:r>
            <a:endParaRPr lang="da-DK" dirty="0"/>
          </a:p>
        </p:txBody>
      </p:sp>
      <p:sp>
        <p:nvSpPr>
          <p:cNvPr id="3" name="Pladsholder til indhold 2"/>
          <p:cNvSpPr>
            <a:spLocks noGrp="1"/>
          </p:cNvSpPr>
          <p:nvPr>
            <p:ph idx="1"/>
          </p:nvPr>
        </p:nvSpPr>
        <p:spPr/>
        <p:txBody>
          <a:bodyPr>
            <a:normAutofit fontScale="47500" lnSpcReduction="20000"/>
          </a:bodyPr>
          <a:lstStyle/>
          <a:p>
            <a:r>
              <a:rPr lang="en-US" dirty="0"/>
              <a:t>New semantic elements</a:t>
            </a:r>
          </a:p>
          <a:p>
            <a:r>
              <a:rPr lang="en-US" dirty="0"/>
              <a:t>Forms – new input types</a:t>
            </a:r>
          </a:p>
          <a:p>
            <a:r>
              <a:rPr lang="en-US" dirty="0"/>
              <a:t>New attributes</a:t>
            </a:r>
          </a:p>
          <a:p>
            <a:r>
              <a:rPr lang="en-US" dirty="0"/>
              <a:t>New APIs</a:t>
            </a:r>
          </a:p>
          <a:p>
            <a:r>
              <a:rPr lang="da-DK" dirty="0" smtClean="0"/>
              <a:t>3D, Graphics and </a:t>
            </a:r>
            <a:r>
              <a:rPr lang="da-DK" dirty="0" err="1" smtClean="0"/>
              <a:t>Effects</a:t>
            </a:r>
            <a:endParaRPr lang="da-DK" dirty="0" smtClean="0"/>
          </a:p>
          <a:p>
            <a:pPr lvl="1"/>
            <a:r>
              <a:rPr lang="da-DK" dirty="0" smtClean="0"/>
              <a:t>2D </a:t>
            </a:r>
            <a:r>
              <a:rPr lang="da-DK" dirty="0" err="1" smtClean="0"/>
              <a:t>Canvas</a:t>
            </a:r>
            <a:endParaRPr lang="da-DK" dirty="0" smtClean="0"/>
          </a:p>
          <a:p>
            <a:pPr lvl="1"/>
            <a:r>
              <a:rPr lang="da-DK" dirty="0" err="1" smtClean="0"/>
              <a:t>WebGL</a:t>
            </a:r>
            <a:endParaRPr lang="da-DK" dirty="0" smtClean="0"/>
          </a:p>
          <a:p>
            <a:r>
              <a:rPr lang="da-DK" dirty="0" smtClean="0"/>
              <a:t>Storage</a:t>
            </a:r>
          </a:p>
          <a:p>
            <a:pPr lvl="1"/>
            <a:r>
              <a:rPr lang="da-DK" dirty="0" smtClean="0"/>
              <a:t>Persistent and session </a:t>
            </a:r>
            <a:r>
              <a:rPr lang="da-DK" dirty="0" err="1" smtClean="0"/>
              <a:t>storage</a:t>
            </a:r>
            <a:endParaRPr lang="da-DK" dirty="0" smtClean="0"/>
          </a:p>
          <a:p>
            <a:pPr lvl="1"/>
            <a:r>
              <a:rPr lang="da-DK" dirty="0" err="1" smtClean="0"/>
              <a:t>Key</a:t>
            </a:r>
            <a:r>
              <a:rPr lang="da-DK" dirty="0" smtClean="0"/>
              <a:t>/</a:t>
            </a:r>
            <a:r>
              <a:rPr lang="da-DK" dirty="0" err="1" smtClean="0"/>
              <a:t>value</a:t>
            </a:r>
            <a:endParaRPr lang="da-DK" dirty="0" smtClean="0"/>
          </a:p>
          <a:p>
            <a:pPr lvl="1"/>
            <a:r>
              <a:rPr lang="da-DK" dirty="0" smtClean="0"/>
              <a:t>5mb+ (</a:t>
            </a:r>
            <a:r>
              <a:rPr lang="da-DK" dirty="0" err="1" smtClean="0"/>
              <a:t>depends</a:t>
            </a:r>
            <a:r>
              <a:rPr lang="da-DK" dirty="0" smtClean="0"/>
              <a:t> on browser)</a:t>
            </a:r>
          </a:p>
          <a:p>
            <a:pPr lvl="1"/>
            <a:r>
              <a:rPr lang="da-DK" dirty="0" err="1" smtClean="0"/>
              <a:t>IndexDb</a:t>
            </a:r>
            <a:endParaRPr lang="da-DK" dirty="0"/>
          </a:p>
          <a:p>
            <a:pPr lvl="1"/>
            <a:r>
              <a:rPr lang="da-DK" dirty="0" smtClean="0"/>
              <a:t>SQL Storage</a:t>
            </a:r>
          </a:p>
          <a:p>
            <a:r>
              <a:rPr lang="da-DK" dirty="0" smtClean="0"/>
              <a:t>Connectivity</a:t>
            </a:r>
          </a:p>
          <a:p>
            <a:r>
              <a:rPr lang="da-DK" dirty="0" smtClean="0"/>
              <a:t>Device Access</a:t>
            </a:r>
          </a:p>
          <a:p>
            <a:pPr lvl="1"/>
            <a:r>
              <a:rPr lang="da-DK" dirty="0" err="1" smtClean="0"/>
              <a:t>GeoLocation</a:t>
            </a:r>
            <a:endParaRPr lang="da-DK" dirty="0" smtClean="0"/>
          </a:p>
          <a:p>
            <a:pPr lvl="1"/>
            <a:r>
              <a:rPr lang="da-DK" dirty="0" err="1" smtClean="0"/>
              <a:t>Accelerometer</a:t>
            </a:r>
            <a:r>
              <a:rPr lang="da-DK" dirty="0" smtClean="0"/>
              <a:t> </a:t>
            </a:r>
          </a:p>
          <a:p>
            <a:pPr lvl="1"/>
            <a:r>
              <a:rPr lang="da-DK" dirty="0" smtClean="0"/>
              <a:t>Touch</a:t>
            </a:r>
          </a:p>
          <a:p>
            <a:pPr lvl="1"/>
            <a:r>
              <a:rPr lang="da-DK" dirty="0" err="1" smtClean="0"/>
              <a:t>Gyroscope</a:t>
            </a:r>
            <a:endParaRPr lang="da-DK" dirty="0" smtClean="0"/>
          </a:p>
          <a:p>
            <a:r>
              <a:rPr lang="da-DK" dirty="0" smtClean="0"/>
              <a:t>Multimedia</a:t>
            </a:r>
          </a:p>
          <a:p>
            <a:pPr lvl="1"/>
            <a:r>
              <a:rPr lang="da-DK" dirty="0" smtClean="0"/>
              <a:t>HTML5 Video</a:t>
            </a:r>
          </a:p>
          <a:p>
            <a:r>
              <a:rPr lang="da-DK" dirty="0" smtClean="0"/>
              <a:t>Web </a:t>
            </a:r>
            <a:r>
              <a:rPr lang="da-DK" dirty="0" err="1" smtClean="0"/>
              <a:t>Workers</a:t>
            </a:r>
            <a:r>
              <a:rPr lang="da-DK" dirty="0" smtClean="0"/>
              <a:t> / Web Sockets</a:t>
            </a:r>
          </a:p>
          <a:p>
            <a:r>
              <a:rPr lang="da-DK" dirty="0" smtClean="0"/>
              <a:t>XHR2</a:t>
            </a:r>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7</a:t>
            </a:fld>
            <a:endParaRPr lang="da-DK"/>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220" y="1886681"/>
            <a:ext cx="430530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131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semantic elements</a:t>
            </a:r>
            <a:endParaRPr lang="en-US" dirty="0"/>
          </a:p>
        </p:txBody>
      </p:sp>
      <p:sp>
        <p:nvSpPr>
          <p:cNvPr id="3" name="Pladsholder til indhold 2"/>
          <p:cNvSpPr>
            <a:spLocks noGrp="1"/>
          </p:cNvSpPr>
          <p:nvPr>
            <p:ph idx="1"/>
          </p:nvPr>
        </p:nvSpPr>
        <p:spPr/>
        <p:txBody>
          <a:bodyPr>
            <a:normAutofit/>
          </a:bodyPr>
          <a:lstStyle/>
          <a:p>
            <a:r>
              <a:rPr lang="en-US" dirty="0" smtClean="0"/>
              <a:t>New elements for structuring</a:t>
            </a:r>
          </a:p>
          <a:p>
            <a:pPr lvl="1"/>
            <a:r>
              <a:rPr lang="en-US" dirty="0" smtClean="0"/>
              <a:t>section, article, aside, </a:t>
            </a:r>
            <a:r>
              <a:rPr lang="en-US" dirty="0" err="1" smtClean="0"/>
              <a:t>hgroup</a:t>
            </a:r>
            <a:r>
              <a:rPr lang="en-US" dirty="0" smtClean="0"/>
              <a:t>, header, footer, </a:t>
            </a:r>
            <a:r>
              <a:rPr lang="en-US" dirty="0" err="1" smtClean="0"/>
              <a:t>nav</a:t>
            </a:r>
            <a:r>
              <a:rPr lang="en-US" dirty="0" smtClean="0"/>
              <a:t>, figure </a:t>
            </a:r>
          </a:p>
          <a:p>
            <a:r>
              <a:rPr lang="en-US" dirty="0" smtClean="0"/>
              <a:t>New elements for content</a:t>
            </a:r>
          </a:p>
          <a:p>
            <a:pPr lvl="1"/>
            <a:r>
              <a:rPr lang="en-US" dirty="0"/>
              <a:t>v</a:t>
            </a:r>
            <a:r>
              <a:rPr lang="en-US" dirty="0" smtClean="0"/>
              <a:t>ideo, audio, track, embed, mark, progress,  meter, time, ruby, </a:t>
            </a:r>
            <a:r>
              <a:rPr lang="en-US" dirty="0" err="1" smtClean="0"/>
              <a:t>bdi</a:t>
            </a:r>
            <a:r>
              <a:rPr lang="en-US" dirty="0" smtClean="0"/>
              <a:t>, </a:t>
            </a:r>
            <a:r>
              <a:rPr lang="en-US" dirty="0" err="1" smtClean="0"/>
              <a:t>wbr</a:t>
            </a:r>
            <a:r>
              <a:rPr lang="en-US" dirty="0" smtClean="0"/>
              <a:t>, canvas, command, details, </a:t>
            </a:r>
            <a:r>
              <a:rPr lang="en-US" dirty="0" err="1" smtClean="0"/>
              <a:t>datalist</a:t>
            </a:r>
            <a:r>
              <a:rPr lang="en-US" dirty="0" smtClean="0"/>
              <a:t>, </a:t>
            </a:r>
            <a:r>
              <a:rPr lang="en-US" dirty="0" err="1" smtClean="0"/>
              <a:t>keygen</a:t>
            </a:r>
            <a:r>
              <a:rPr lang="en-US" dirty="0" smtClean="0"/>
              <a:t>, output</a:t>
            </a:r>
          </a:p>
          <a:p>
            <a:pPr lvl="1"/>
            <a:r>
              <a:rPr lang="en-US" dirty="0" smtClean="0"/>
              <a:t>… and a lot more for the input element.</a:t>
            </a:r>
          </a:p>
          <a:p>
            <a:r>
              <a:rPr lang="en-US" dirty="0" smtClean="0"/>
              <a:t>Why?</a:t>
            </a:r>
          </a:p>
          <a:p>
            <a:pPr lvl="1"/>
            <a:endParaRPr lang="en-US" dirty="0" smtClean="0"/>
          </a:p>
        </p:txBody>
      </p:sp>
    </p:spTree>
    <p:extLst>
      <p:ext uri="{BB962C8B-B14F-4D97-AF65-F5344CB8AC3E}">
        <p14:creationId xmlns:p14="http://schemas.microsoft.com/office/powerpoint/2010/main" val="5417011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&lt;section&gt;</a:t>
            </a:r>
            <a:endParaRPr lang="en-US" dirty="0"/>
          </a:p>
        </p:txBody>
      </p:sp>
      <p:sp>
        <p:nvSpPr>
          <p:cNvPr id="3" name="Pladsholder til indhold 2"/>
          <p:cNvSpPr>
            <a:spLocks noGrp="1"/>
          </p:cNvSpPr>
          <p:nvPr>
            <p:ph idx="1"/>
          </p:nvPr>
        </p:nvSpPr>
        <p:spPr>
          <a:xfrm>
            <a:off x="457200" y="1600201"/>
            <a:ext cx="8229600" cy="2133600"/>
          </a:xfrm>
        </p:spPr>
        <p:txBody>
          <a:bodyPr>
            <a:normAutofit fontScale="85000" lnSpcReduction="20000"/>
          </a:bodyPr>
          <a:lstStyle/>
          <a:p>
            <a:r>
              <a:rPr lang="en-US" dirty="0" smtClean="0"/>
              <a:t>The section element represents a generic section of a document or application. A section, in this context, is a thematic grouping of content, typically with a heading.</a:t>
            </a:r>
          </a:p>
          <a:p>
            <a:r>
              <a:rPr lang="en-US" dirty="0" smtClean="0"/>
              <a:t>Authors are encouraged to use the article element instead of the section element when it would make sense to syndicate the contents of the element.</a:t>
            </a:r>
          </a:p>
        </p:txBody>
      </p:sp>
      <p:sp>
        <p:nvSpPr>
          <p:cNvPr id="5" name="Tekstboks 4"/>
          <p:cNvSpPr txBox="1"/>
          <p:nvPr/>
        </p:nvSpPr>
        <p:spPr>
          <a:xfrm>
            <a:off x="1843454" y="3733801"/>
            <a:ext cx="6019800" cy="267765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defTabSz="273050"/>
            <a:r>
              <a:rPr lang="en-US" sz="1200" dirty="0"/>
              <a:t>&lt;article&gt;</a:t>
            </a:r>
          </a:p>
          <a:p>
            <a:pPr defTabSz="273050"/>
            <a:r>
              <a:rPr lang="en-US" sz="1200" dirty="0"/>
              <a:t>	&lt;</a:t>
            </a:r>
            <a:r>
              <a:rPr lang="en-US" sz="1200" dirty="0" err="1"/>
              <a:t>hgroup</a:t>
            </a:r>
            <a:r>
              <a:rPr lang="en-US" sz="1200" dirty="0"/>
              <a:t>&gt;</a:t>
            </a:r>
          </a:p>
          <a:p>
            <a:pPr defTabSz="273050"/>
            <a:r>
              <a:rPr lang="en-US" sz="1200" dirty="0"/>
              <a:t>		&lt;h1&gt;Apples&lt;/h1&gt;</a:t>
            </a:r>
          </a:p>
          <a:p>
            <a:pPr defTabSz="273050"/>
            <a:r>
              <a:rPr lang="en-US" sz="1200" dirty="0"/>
              <a:t>		&lt;h2&gt;Tasty, delicious fruit!&lt;/h2&gt;</a:t>
            </a:r>
          </a:p>
          <a:p>
            <a:pPr defTabSz="273050"/>
            <a:r>
              <a:rPr lang="en-US" sz="1200" dirty="0"/>
              <a:t>	&lt;/</a:t>
            </a:r>
            <a:r>
              <a:rPr lang="en-US" sz="1200" dirty="0" err="1"/>
              <a:t>hgroup</a:t>
            </a:r>
            <a:r>
              <a:rPr lang="en-US" sz="1200" dirty="0"/>
              <a:t>&gt;</a:t>
            </a:r>
          </a:p>
          <a:p>
            <a:pPr defTabSz="273050"/>
            <a:r>
              <a:rPr lang="en-US" sz="1200" dirty="0"/>
              <a:t>	&lt;p&gt;The apple is the </a:t>
            </a:r>
            <a:r>
              <a:rPr lang="en-US" sz="1200" dirty="0" err="1"/>
              <a:t>pomaceous</a:t>
            </a:r>
            <a:r>
              <a:rPr lang="en-US" sz="1200" dirty="0"/>
              <a:t> fruit of the apple tree.&lt;/p&gt;</a:t>
            </a:r>
          </a:p>
          <a:p>
            <a:pPr defTabSz="273050"/>
            <a:r>
              <a:rPr lang="en-US" sz="1200" dirty="0"/>
              <a:t>	&lt;section&gt;</a:t>
            </a:r>
          </a:p>
          <a:p>
            <a:pPr defTabSz="273050"/>
            <a:r>
              <a:rPr lang="en-US" sz="1200" dirty="0"/>
              <a:t>		&lt;h1&gt;Red Delicious&lt;/h1&gt;</a:t>
            </a:r>
          </a:p>
          <a:p>
            <a:pPr defTabSz="273050"/>
            <a:r>
              <a:rPr lang="en-US" sz="1200" dirty="0"/>
              <a:t>		&lt;p&gt;These bright red apples are the most common found in </a:t>
            </a:r>
            <a:r>
              <a:rPr lang="en-US" sz="1200" dirty="0" smtClean="0"/>
              <a:t>many supermarkets</a:t>
            </a:r>
            <a:r>
              <a:rPr lang="en-US" sz="1200" dirty="0"/>
              <a:t>.&lt;/p&gt;</a:t>
            </a:r>
          </a:p>
          <a:p>
            <a:pPr defTabSz="273050"/>
            <a:r>
              <a:rPr lang="en-US" sz="1200" dirty="0"/>
              <a:t>	&lt;/section&gt;</a:t>
            </a:r>
          </a:p>
          <a:p>
            <a:pPr defTabSz="273050"/>
            <a:r>
              <a:rPr lang="en-US" sz="1200" dirty="0"/>
              <a:t>	&lt;section&gt;</a:t>
            </a:r>
          </a:p>
          <a:p>
            <a:pPr defTabSz="273050"/>
            <a:r>
              <a:rPr lang="en-US" sz="1200" dirty="0"/>
              <a:t>		</a:t>
            </a:r>
            <a:r>
              <a:rPr lang="en-US" sz="1200" dirty="0" smtClean="0"/>
              <a:t>…</a:t>
            </a:r>
          </a:p>
          <a:p>
            <a:pPr defTabSz="273050"/>
            <a:r>
              <a:rPr lang="en-US" sz="1200" dirty="0"/>
              <a:t>	&lt;/section&gt;</a:t>
            </a:r>
          </a:p>
          <a:p>
            <a:pPr defTabSz="273050"/>
            <a:r>
              <a:rPr lang="en-US" sz="1200" dirty="0"/>
              <a:t>&lt;/article&gt;</a:t>
            </a:r>
          </a:p>
        </p:txBody>
      </p:sp>
    </p:spTree>
    <p:extLst>
      <p:ext uri="{BB962C8B-B14F-4D97-AF65-F5344CB8AC3E}">
        <p14:creationId xmlns:p14="http://schemas.microsoft.com/office/powerpoint/2010/main" val="2045521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UCN PowerPoint skabelon">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UCN PowerPoint skabelon</Template>
  <TotalTime>136</TotalTime>
  <Words>1694</Words>
  <Application>Microsoft Office PowerPoint</Application>
  <PresentationFormat>On-screen Show (4:3)</PresentationFormat>
  <Paragraphs>374</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Lucida Grande</vt:lpstr>
      <vt:lpstr>Wingdings</vt:lpstr>
      <vt:lpstr>UCN PowerPoint skabelon</vt:lpstr>
      <vt:lpstr>HTML &amp; HTML5</vt:lpstr>
      <vt:lpstr>Why do we need HTML5?</vt:lpstr>
      <vt:lpstr>History of HTML</vt:lpstr>
      <vt:lpstr>Why not XHTML 2?</vt:lpstr>
      <vt:lpstr>Back to basics</vt:lpstr>
      <vt:lpstr>Polyglot Markup</vt:lpstr>
      <vt:lpstr>Whats included</vt:lpstr>
      <vt:lpstr>New semantic elements</vt:lpstr>
      <vt:lpstr>&lt;section&gt;</vt:lpstr>
      <vt:lpstr>&lt;article&gt;</vt:lpstr>
      <vt:lpstr>&lt;nav&gt;</vt:lpstr>
      <vt:lpstr>&lt;aside&gt;</vt:lpstr>
      <vt:lpstr>&lt;header&gt;</vt:lpstr>
      <vt:lpstr>&lt;footer&gt;</vt:lpstr>
      <vt:lpstr>&lt;hgroup&gt;</vt:lpstr>
      <vt:lpstr>&lt;figure&gt;</vt:lpstr>
      <vt:lpstr>PowerPoint Presentation</vt:lpstr>
      <vt:lpstr>Forms – new input types and elements</vt:lpstr>
      <vt:lpstr>Forms – Input types</vt:lpstr>
      <vt:lpstr>Form validation</vt:lpstr>
      <vt:lpstr>Form – Datalist element</vt:lpstr>
      <vt:lpstr>Forms – Output element</vt:lpstr>
      <vt:lpstr>New attributes</vt:lpstr>
      <vt:lpstr>data-* attribute</vt:lpstr>
      <vt:lpstr>Exercises</vt:lpstr>
    </vt:vector>
  </TitlesOfParts>
  <Company>University College Nordjylland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Ronni Hansen</dc:creator>
  <cp:lastModifiedBy>Ronni Hansen</cp:lastModifiedBy>
  <cp:revision>30</cp:revision>
  <cp:lastPrinted>2011-10-11T07:40:35Z</cp:lastPrinted>
  <dcterms:created xsi:type="dcterms:W3CDTF">2015-08-13T10:40:33Z</dcterms:created>
  <dcterms:modified xsi:type="dcterms:W3CDTF">2015-09-02T18:44:43Z</dcterms:modified>
</cp:coreProperties>
</file>