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7" r:id="rId21"/>
    <p:sldId id="275" r:id="rId22"/>
    <p:sldId id="276"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AA4A99A-BC75-4FB5-93C5-B9DF9AF2481B}" type="datetimeFigureOut">
              <a:rPr lang="id-ID" smtClean="0"/>
              <a:pPr/>
              <a:t>18/10/2019</a:t>
            </a:fld>
            <a:endParaRPr lang="id-ID"/>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id-ID"/>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53020B4-284B-42E7-8D17-1398669195EE}"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a:xfrm>
            <a:off x="457200" y="6480969"/>
            <a:ext cx="4260056" cy="300831"/>
          </a:xfrm>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a:xfrm>
            <a:off x="2619376" y="6480969"/>
            <a:ext cx="4260056" cy="300831"/>
          </a:xfrm>
        </p:spPr>
        <p:txBody>
          <a:bodyPr/>
          <a:lstStyle/>
          <a:p>
            <a:endParaRPr lang="id-ID"/>
          </a:p>
        </p:txBody>
      </p:sp>
      <p:sp>
        <p:nvSpPr>
          <p:cNvPr id="6" name="Slide Number Placeholder 5"/>
          <p:cNvSpPr>
            <a:spLocks noGrp="1"/>
          </p:cNvSpPr>
          <p:nvPr>
            <p:ph type="sldNum" sz="quarter" idx="12"/>
          </p:nvPr>
        </p:nvSpPr>
        <p:spPr>
          <a:xfrm>
            <a:off x="8451056" y="809624"/>
            <a:ext cx="502920" cy="300831"/>
          </a:xfrm>
        </p:spPr>
        <p:txBody>
          <a:bodyPr/>
          <a:lstStyle/>
          <a:p>
            <a:fld id="{653020B4-284B-42E7-8D17-1398669195EE}" type="slidenum">
              <a:rPr lang="id-ID" smtClean="0"/>
              <a:pPr/>
              <a:t>‹#›</a:t>
            </a:fld>
            <a:endParaRPr lang="id-ID"/>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a:xfrm>
            <a:off x="457200" y="6480969"/>
            <a:ext cx="4260056" cy="301752"/>
          </a:xfrm>
        </p:spPr>
        <p:txBody>
          <a:bodyPr/>
          <a:lstStyle/>
          <a:p>
            <a:endParaRPr lang="id-ID"/>
          </a:p>
        </p:txBody>
      </p:sp>
      <p:sp>
        <p:nvSpPr>
          <p:cNvPr id="7" name="Slide Number Placeholder 6"/>
          <p:cNvSpPr>
            <a:spLocks noGrp="1"/>
          </p:cNvSpPr>
          <p:nvPr>
            <p:ph type="sldNum" sz="quarter" idx="12"/>
          </p:nvPr>
        </p:nvSpPr>
        <p:spPr>
          <a:xfrm>
            <a:off x="7589520" y="6480969"/>
            <a:ext cx="502920" cy="301752"/>
          </a:xfrm>
        </p:spPr>
        <p:txBody>
          <a:bodyPr/>
          <a:lstStyle/>
          <a:p>
            <a:fld id="{653020B4-284B-42E7-8D17-1398669195EE}"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a:xfrm>
            <a:off x="457200" y="6480969"/>
            <a:ext cx="4261104" cy="301752"/>
          </a:xfrm>
        </p:spPr>
        <p:txBody>
          <a:bodyPr/>
          <a:lstStyle/>
          <a:p>
            <a:endParaRPr lang="id-ID"/>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a:xfrm>
            <a:off x="457200" y="6481890"/>
            <a:ext cx="4260056" cy="300831"/>
          </a:xfrm>
        </p:spPr>
        <p:txBody>
          <a:bodyPr/>
          <a:lstStyle/>
          <a:p>
            <a:endParaRPr lang="id-ID"/>
          </a:p>
        </p:txBody>
      </p:sp>
      <p:sp>
        <p:nvSpPr>
          <p:cNvPr id="4" name="Slide Number Placeholder 3"/>
          <p:cNvSpPr>
            <a:spLocks noGrp="1"/>
          </p:cNvSpPr>
          <p:nvPr>
            <p:ph type="sldNum" sz="quarter" idx="12"/>
          </p:nvPr>
        </p:nvSpPr>
        <p:spPr>
          <a:xfrm>
            <a:off x="7589520" y="6480969"/>
            <a:ext cx="502920" cy="301752"/>
          </a:xfrm>
        </p:spPr>
        <p:txBody>
          <a:bodyPr/>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id-ID"/>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id-ID"/>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AA4A99A-BC75-4FB5-93C5-B9DF9AF2481B}" type="datetimeFigureOut">
              <a:rPr lang="id-ID" smtClean="0"/>
              <a:pPr/>
              <a:t>18/10/2019</a:t>
            </a:fld>
            <a:endParaRPr lang="id-ID"/>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id-ID"/>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53020B4-284B-42E7-8D17-1398669195EE}"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29600" cy="557202"/>
          </a:xfrm>
        </p:spPr>
        <p:txBody>
          <a:bodyPr>
            <a:normAutofit fontScale="90000"/>
          </a:bodyPr>
          <a:lstStyle/>
          <a:p>
            <a:r>
              <a:rPr lang="id-ID" sz="2400" dirty="0" smtClean="0"/>
              <a:t>                              TUGAS PRESENTASI</a:t>
            </a:r>
            <a:br>
              <a:rPr lang="id-ID" sz="2400" dirty="0" smtClean="0"/>
            </a:br>
            <a:r>
              <a:rPr lang="id-ID" sz="2400" dirty="0" smtClean="0"/>
              <a:t>PEMOGRAMAN WEB DAN PERANGKAT BERGERAK</a:t>
            </a:r>
            <a:endParaRPr lang="id-ID" sz="2400" dirty="0"/>
          </a:p>
        </p:txBody>
      </p:sp>
      <p:sp>
        <p:nvSpPr>
          <p:cNvPr id="3" name="Subtitle 2"/>
          <p:cNvSpPr>
            <a:spLocks noGrp="1"/>
          </p:cNvSpPr>
          <p:nvPr>
            <p:ph type="subTitle" idx="1"/>
          </p:nvPr>
        </p:nvSpPr>
        <p:spPr>
          <a:xfrm>
            <a:off x="285720" y="3929066"/>
            <a:ext cx="6400800" cy="2571768"/>
          </a:xfrm>
        </p:spPr>
        <p:txBody>
          <a:bodyPr>
            <a:normAutofit fontScale="70000" lnSpcReduction="20000"/>
          </a:bodyPr>
          <a:lstStyle/>
          <a:p>
            <a:endParaRPr lang="id-ID" dirty="0" smtClean="0"/>
          </a:p>
          <a:p>
            <a:pPr algn="l"/>
            <a:endParaRPr lang="id-ID" dirty="0" smtClean="0"/>
          </a:p>
          <a:p>
            <a:pPr algn="l"/>
            <a:r>
              <a:rPr lang="id-ID" dirty="0" smtClean="0"/>
              <a:t>Nama Kelompok :</a:t>
            </a:r>
          </a:p>
          <a:p>
            <a:pPr algn="l"/>
            <a:r>
              <a:rPr lang="id-ID" i="1" dirty="0" smtClean="0"/>
              <a:t>Adittia Nugraha</a:t>
            </a:r>
          </a:p>
          <a:p>
            <a:pPr algn="l"/>
            <a:r>
              <a:rPr lang="id-ID" i="1" dirty="0" smtClean="0"/>
              <a:t>Andika Rizky Dwiyanto</a:t>
            </a:r>
          </a:p>
          <a:p>
            <a:pPr algn="l"/>
            <a:r>
              <a:rPr lang="id-ID" i="1" dirty="0" smtClean="0"/>
              <a:t>Dendi Sopwan Ahmad Zaeni</a:t>
            </a:r>
          </a:p>
          <a:p>
            <a:pPr algn="l"/>
            <a:r>
              <a:rPr lang="id-ID" i="1" dirty="0" smtClean="0"/>
              <a:t>Irham Bustaani</a:t>
            </a:r>
          </a:p>
          <a:p>
            <a:pPr algn="l"/>
            <a:r>
              <a:rPr lang="id-ID" i="1" dirty="0" smtClean="0"/>
              <a:t>Irwan Wirayana</a:t>
            </a:r>
          </a:p>
          <a:p>
            <a:pPr algn="l"/>
            <a:r>
              <a:rPr lang="id-ID" i="1" dirty="0" smtClean="0"/>
              <a:t>Mahesa Rizky Andhika</a:t>
            </a:r>
          </a:p>
        </p:txBody>
      </p:sp>
      <p:pic>
        <p:nvPicPr>
          <p:cNvPr id="4" name="Picture 3" descr="logoez.jpg"/>
          <p:cNvPicPr>
            <a:picLocks noChangeAspect="1"/>
          </p:cNvPicPr>
          <p:nvPr/>
        </p:nvPicPr>
        <p:blipFill>
          <a:blip r:embed="rId2"/>
          <a:stretch>
            <a:fillRect/>
          </a:stretch>
        </p:blipFill>
        <p:spPr>
          <a:xfrm>
            <a:off x="3000364" y="1000108"/>
            <a:ext cx="3833818" cy="3476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Jelaskan Realtive layout</a:t>
            </a:r>
            <a:endParaRPr lang="id-ID" dirty="0"/>
          </a:p>
        </p:txBody>
      </p:sp>
      <p:sp>
        <p:nvSpPr>
          <p:cNvPr id="5" name="Subtitle 4"/>
          <p:cNvSpPr>
            <a:spLocks noGrp="1"/>
          </p:cNvSpPr>
          <p:nvPr>
            <p:ph type="subTitle" idx="1"/>
          </p:nvPr>
        </p:nvSpPr>
        <p:spPr>
          <a:xfrm>
            <a:off x="1357290" y="1285860"/>
            <a:ext cx="6400800" cy="1752600"/>
          </a:xfrm>
        </p:spPr>
        <p:txBody>
          <a:bodyPr>
            <a:normAutofit/>
          </a:bodyPr>
          <a:lstStyle/>
          <a:p>
            <a:r>
              <a:rPr lang="id-ID" dirty="0" smtClean="0"/>
              <a:t>Merupakan layout yang berfungsi untuk mengatur tata letak komponen/widget aplikasi android dengan cara relative (secara bebas) tidak hanya vertikal / horizontal saja seperti linear layout</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xml</a:t>
            </a:r>
            <a:endParaRPr lang="id-ID" dirty="0"/>
          </a:p>
        </p:txBody>
      </p:sp>
      <p:sp>
        <p:nvSpPr>
          <p:cNvPr id="5" name="Subtitle 4"/>
          <p:cNvSpPr>
            <a:spLocks noGrp="1"/>
          </p:cNvSpPr>
          <p:nvPr>
            <p:ph type="subTitle" idx="1"/>
          </p:nvPr>
        </p:nvSpPr>
        <p:spPr>
          <a:xfrm>
            <a:off x="1357290" y="1285860"/>
            <a:ext cx="6400800" cy="1752600"/>
          </a:xfrm>
        </p:spPr>
        <p:txBody>
          <a:bodyPr>
            <a:normAutofit/>
          </a:bodyPr>
          <a:lstStyle/>
          <a:p>
            <a:r>
              <a:rPr lang="id-ID" dirty="0" smtClean="0"/>
              <a:t>Adalah bahasa markup yang digunakan untuk menyimpan data. Pada android digunakan untuk merancang interface pada sebuah program yang akan dibuat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java</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r>
              <a:rPr lang="id-ID" dirty="0" smtClean="0"/>
              <a:t>Adalah bahasa pemograman yang di kembangkan oleh Sun Microsystem</a:t>
            </a:r>
          </a:p>
          <a:p>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a:bodyPr>
          <a:lstStyle/>
          <a:p>
            <a:r>
              <a:rPr lang="id-ID" dirty="0" smtClean="0"/>
              <a:t>Arsitektur android</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pPr algn="ctr"/>
            <a:endParaRPr lang="id-ID" dirty="0" smtClean="0"/>
          </a:p>
        </p:txBody>
      </p:sp>
      <p:pic>
        <p:nvPicPr>
          <p:cNvPr id="6" name="Picture 5" descr="aa.png"/>
          <p:cNvPicPr>
            <a:picLocks noChangeAspect="1"/>
          </p:cNvPicPr>
          <p:nvPr/>
        </p:nvPicPr>
        <p:blipFill>
          <a:blip r:embed="rId2"/>
          <a:stretch>
            <a:fillRect/>
          </a:stretch>
        </p:blipFill>
        <p:spPr>
          <a:xfrm>
            <a:off x="1071538" y="1285860"/>
            <a:ext cx="7000924" cy="43577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normAutofit fontScale="400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pic>
        <p:nvPicPr>
          <p:cNvPr id="4" name="Picture 3" descr="kernel.png"/>
          <p:cNvPicPr>
            <a:picLocks noChangeAspect="1"/>
          </p:cNvPicPr>
          <p:nvPr/>
        </p:nvPicPr>
        <p:blipFill>
          <a:blip r:embed="rId2"/>
          <a:stretch>
            <a:fillRect/>
          </a:stretch>
        </p:blipFill>
        <p:spPr>
          <a:xfrm>
            <a:off x="1857356" y="357166"/>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32500" lnSpcReduction="20000"/>
          </a:bodyPr>
          <a:lstStyle/>
          <a:p>
            <a:r>
              <a:rPr lang="id-ID" dirty="0" smtClean="0"/>
              <a:t>Library membawa sekumpulan instruksi untuk mengarahkan perangkat Android kita dalam menangani berbagai tipe data. Contohnya,perekam dari berbagai macam format Video dan Audio ditangani oleh Media Framework Library.</a:t>
            </a:r>
          </a:p>
          <a:p>
            <a:r>
              <a:rPr lang="id-ID" dirty="0" smtClean="0"/>
              <a:t>Berikut adalah beberapa kegunaan Library:</a:t>
            </a:r>
          </a:p>
          <a:p>
            <a:r>
              <a:rPr lang="id-ID" dirty="0" smtClean="0"/>
              <a:t>Surface Manager: Mengolah tampilan Windows Pada Layar</a:t>
            </a:r>
          </a:p>
          <a:p>
            <a:r>
              <a:rPr lang="id-ID" dirty="0" smtClean="0"/>
              <a:t>SGL: Grafik 2 Dimensi</a:t>
            </a:r>
          </a:p>
          <a:p>
            <a:r>
              <a:rPr lang="id-ID" dirty="0" smtClean="0"/>
              <a:t>Open GL|ES: Grafik 3 Dimensi maupun 2 Dimensi</a:t>
            </a:r>
          </a:p>
          <a:p>
            <a:r>
              <a:rPr lang="id-ID" dirty="0" smtClean="0"/>
              <a:t>Media Framework: Menunjang perekaman dari berbagai macam format audio, video, dan gambar</a:t>
            </a:r>
          </a:p>
          <a:p>
            <a:r>
              <a:rPr lang="id-ID" dirty="0" smtClean="0"/>
              <a:t>Free Type: Penerjemah Font</a:t>
            </a:r>
          </a:p>
          <a:p>
            <a:r>
              <a:rPr lang="id-ID" dirty="0" smtClean="0"/>
              <a:t>WebKit: Mesin Browser</a:t>
            </a:r>
          </a:p>
          <a:p>
            <a:r>
              <a:rPr lang="id-ID" dirty="0" smtClean="0"/>
              <a:t>libc (System C libraries)</a:t>
            </a:r>
          </a:p>
          <a:p>
            <a:r>
              <a:rPr lang="id-ID" dirty="0" smtClean="0"/>
              <a:t>SQLite: Database</a:t>
            </a:r>
          </a:p>
          <a:p>
            <a:r>
              <a:rPr lang="id-ID" dirty="0" smtClean="0"/>
              <a:t>Open SSL: Sekuritas Jaringan</a:t>
            </a:r>
          </a:p>
          <a:p>
            <a:r>
              <a:rPr lang="id-ID" b="1" dirty="0" smtClean="0"/>
              <a:t>Android Libraries</a:t>
            </a:r>
            <a:endParaRPr lang="id-ID" dirty="0" smtClean="0"/>
          </a:p>
          <a:p>
            <a:r>
              <a:rPr lang="id-ID"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dirty="0" smtClean="0"/>
              <a:t>Rangkuman dari beberapa Library Android yang tersedia untuk Android Developer adalah sebagai berikut :</a:t>
            </a:r>
          </a:p>
          <a:p>
            <a:r>
              <a:rPr lang="id-ID" b="1" dirty="0" smtClean="0"/>
              <a:t>android.app</a:t>
            </a:r>
            <a:r>
              <a:rPr lang="id-ID" dirty="0" smtClean="0"/>
              <a:t> − Memberikan akses ke model aplikasi dan fondasi dari semua aplikasi Android.</a:t>
            </a:r>
          </a:p>
          <a:p>
            <a:r>
              <a:rPr lang="id-ID" b="1" dirty="0" smtClean="0"/>
              <a:t>android.content</a:t>
            </a:r>
            <a:r>
              <a:rPr lang="id-ID" dirty="0" smtClean="0"/>
              <a:t> − Memfasilitasi akses konten, mempublikasikan dan mengirim pesan antar aplikasi dan komponen aplikasi.</a:t>
            </a:r>
          </a:p>
          <a:p>
            <a:r>
              <a:rPr lang="id-ID" b="1" dirty="0" smtClean="0"/>
              <a:t>android.database</a:t>
            </a:r>
            <a:r>
              <a:rPr lang="id-ID" dirty="0" smtClean="0"/>
              <a:t> − Digunakan untuk mengakses data yang dipublikasikan oleh content providers, juga termasuk kelas manajemen basis data SQLite.</a:t>
            </a:r>
          </a:p>
          <a:p>
            <a:r>
              <a:rPr lang="id-ID" b="1" dirty="0" smtClean="0"/>
              <a:t>android.opengl</a:t>
            </a:r>
            <a:r>
              <a:rPr lang="id-ID" dirty="0" smtClean="0"/>
              <a:t> − antarmuka Java ke Api penerjemah OpenGL ES 3D Graphic</a:t>
            </a:r>
          </a:p>
          <a:p>
            <a:r>
              <a:rPr lang="id-ID" b="1" dirty="0" smtClean="0"/>
              <a:t>android.os</a:t>
            </a:r>
            <a:r>
              <a:rPr lang="id-ID" dirty="0" smtClean="0"/>
              <a:t> − Menyediakan akses aplikasi ke OS system service stAndar seperti perpesanan, system service, dan IPC ( Inter Process Communication ).</a:t>
            </a:r>
          </a:p>
          <a:p>
            <a:r>
              <a:rPr lang="id-ID" b="1" dirty="0" smtClean="0"/>
              <a:t>android.text</a:t>
            </a:r>
            <a:r>
              <a:rPr lang="id-ID" dirty="0" smtClean="0"/>
              <a:t> − Digunakan untuk menyajikan dan memanipulasi teks yang ditampilkan pada perangkat.</a:t>
            </a:r>
          </a:p>
          <a:p>
            <a:r>
              <a:rPr lang="id-ID" b="1" dirty="0" smtClean="0"/>
              <a:t>android.view</a:t>
            </a:r>
            <a:r>
              <a:rPr lang="id-ID" dirty="0" smtClean="0"/>
              <a:t> − Dasar dari pembangunan user interface aplikasi.</a:t>
            </a:r>
          </a:p>
          <a:p>
            <a:r>
              <a:rPr lang="id-ID" b="1" dirty="0" smtClean="0"/>
              <a:t>android.widget</a:t>
            </a:r>
            <a:r>
              <a:rPr lang="id-ID" dirty="0" smtClean="0"/>
              <a:t> − Koleksi dari beberapa user interface yang telah dibuat dan dapat langsung digunakan seperti tombol, label, tabel, view, layout manager, tombol pilihan, dll.</a:t>
            </a:r>
          </a:p>
          <a:p>
            <a:r>
              <a:rPr lang="id-ID" b="1" dirty="0" smtClean="0"/>
              <a:t>android.webkit</a:t>
            </a:r>
            <a:r>
              <a:rPr lang="id-ID" dirty="0" smtClean="0"/>
              <a:t> − Sekumpulan kelas untuk memungkinkan kemampuan web browsing yang akan dibangun ke dalam aplikasi.</a:t>
            </a:r>
          </a:p>
          <a:p>
            <a:endParaRPr lang="id-ID" dirty="0"/>
          </a:p>
        </p:txBody>
      </p:sp>
      <p:pic>
        <p:nvPicPr>
          <p:cNvPr id="4" name="Picture 3" descr="kernel.png"/>
          <p:cNvPicPr>
            <a:picLocks noChangeAspect="1"/>
          </p:cNvPicPr>
          <p:nvPr/>
        </p:nvPicPr>
        <p:blipFill>
          <a:blip r:embed="rId2"/>
          <a:stretch>
            <a:fillRect/>
          </a:stretch>
        </p:blipFill>
        <p:spPr>
          <a:xfrm>
            <a:off x="2643169" y="357166"/>
            <a:ext cx="4286250" cy="100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 - 18\Downloads\tampilan1.png"/>
          <p:cNvPicPr>
            <a:picLocks noChangeAspect="1" noChangeArrowheads="1"/>
          </p:cNvPicPr>
          <p:nvPr/>
        </p:nvPicPr>
        <p:blipFill>
          <a:blip r:embed="rId2"/>
          <a:srcRect/>
          <a:stretch>
            <a:fillRect/>
          </a:stretch>
        </p:blipFill>
        <p:spPr bwMode="auto">
          <a:xfrm>
            <a:off x="3124200" y="661988"/>
            <a:ext cx="2895600" cy="55340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42852"/>
            <a:ext cx="8229600" cy="700078"/>
          </a:xfrm>
        </p:spPr>
        <p:txBody>
          <a:bodyPr>
            <a:normAutofit fontScale="90000"/>
          </a:bodyPr>
          <a:lstStyle/>
          <a:p>
            <a:r>
              <a:rPr lang="id-ID" dirty="0" smtClean="0"/>
              <a:t>Sistem android</a:t>
            </a:r>
            <a:endParaRPr lang="id-ID" dirty="0"/>
          </a:p>
        </p:txBody>
      </p:sp>
      <p:sp>
        <p:nvSpPr>
          <p:cNvPr id="5" name="Subtitle 4"/>
          <p:cNvSpPr>
            <a:spLocks noGrp="1"/>
          </p:cNvSpPr>
          <p:nvPr>
            <p:ph type="subTitle" idx="1"/>
          </p:nvPr>
        </p:nvSpPr>
        <p:spPr>
          <a:xfrm>
            <a:off x="1357290" y="857232"/>
            <a:ext cx="6400800" cy="5643602"/>
          </a:xfrm>
        </p:spPr>
        <p:txBody>
          <a:bodyPr>
            <a:normAutofit fontScale="77500" lnSpcReduction="20000"/>
          </a:bodyPr>
          <a:lstStyle/>
          <a:p>
            <a:pPr algn="l"/>
            <a:r>
              <a:rPr lang="id-ID" dirty="0" smtClean="0"/>
              <a:t>Terdiri Dari :</a:t>
            </a:r>
          </a:p>
          <a:p>
            <a:pPr marL="514350" indent="-514350" algn="l">
              <a:buClr>
                <a:schemeClr val="tx1"/>
              </a:buClr>
              <a:buFont typeface="+mj-lt"/>
              <a:buAutoNum type="arabicPeriod"/>
            </a:pPr>
            <a:r>
              <a:rPr lang="sv-SE" b="1" dirty="0" smtClean="0"/>
              <a:t>Android 1.0 &amp; 1.1: Astro (Alpha) &amp; Bender (Beta)</a:t>
            </a:r>
            <a:endParaRPr lang="id-ID" b="1" dirty="0" smtClean="0"/>
          </a:p>
          <a:p>
            <a:pPr marL="514350" indent="-514350" algn="l">
              <a:buClr>
                <a:schemeClr val="tx1"/>
              </a:buClr>
              <a:buFont typeface="Wingdings 2"/>
              <a:buAutoNum type="arabicPeriod"/>
            </a:pPr>
            <a:r>
              <a:rPr lang="id-ID" b="1" dirty="0" smtClean="0"/>
              <a:t>Android 1.5: Cupcake</a:t>
            </a:r>
          </a:p>
          <a:p>
            <a:pPr marL="514350" indent="-514350" algn="l">
              <a:buClr>
                <a:schemeClr val="tx1"/>
              </a:buClr>
              <a:buFont typeface="Wingdings 2"/>
              <a:buAutoNum type="arabicPeriod"/>
            </a:pPr>
            <a:r>
              <a:rPr lang="id-ID" b="1" dirty="0" smtClean="0"/>
              <a:t>Android 1.6: Donut</a:t>
            </a:r>
          </a:p>
          <a:p>
            <a:pPr marL="514350" indent="-514350" algn="l">
              <a:buClr>
                <a:schemeClr val="tx1"/>
              </a:buClr>
              <a:buFont typeface="Wingdings 2"/>
              <a:buAutoNum type="arabicPeriod"/>
            </a:pPr>
            <a:r>
              <a:rPr lang="id-ID" b="1" dirty="0" smtClean="0"/>
              <a:t>Android 2.0 &amp; 2.1: Eclair</a:t>
            </a:r>
          </a:p>
          <a:p>
            <a:pPr marL="514350" indent="-514350" algn="l">
              <a:buClr>
                <a:schemeClr val="tx1"/>
              </a:buClr>
              <a:buFont typeface="Wingdings 2"/>
              <a:buAutoNum type="arabicPeriod"/>
            </a:pPr>
            <a:r>
              <a:rPr lang="en-US" b="1" dirty="0" smtClean="0"/>
              <a:t>Android 2.2: </a:t>
            </a:r>
            <a:r>
              <a:rPr lang="en-US" b="1" dirty="0" err="1" smtClean="0"/>
              <a:t>Froyo</a:t>
            </a:r>
            <a:r>
              <a:rPr lang="en-US" b="1" dirty="0" smtClean="0"/>
              <a:t> (Frozen Yoghurt)</a:t>
            </a:r>
          </a:p>
          <a:p>
            <a:pPr marL="514350" indent="-514350" algn="l">
              <a:buClr>
                <a:schemeClr val="tx1"/>
              </a:buClr>
              <a:buFont typeface="Wingdings 2"/>
              <a:buAutoNum type="arabicPeriod"/>
            </a:pPr>
            <a:r>
              <a:rPr lang="id-ID" b="1" dirty="0" smtClean="0"/>
              <a:t>Android 2.3: Gingerbread</a:t>
            </a:r>
          </a:p>
          <a:p>
            <a:pPr marL="514350" indent="-514350" algn="l">
              <a:buClr>
                <a:schemeClr val="tx1"/>
              </a:buClr>
              <a:buFont typeface="Wingdings 2"/>
              <a:buAutoNum type="arabicPeriod"/>
            </a:pPr>
            <a:r>
              <a:rPr lang="en-US" b="1" dirty="0" smtClean="0"/>
              <a:t>Android 3.0 &amp; 3.2: Honeycomb</a:t>
            </a:r>
          </a:p>
          <a:p>
            <a:pPr marL="514350" indent="-514350" algn="l">
              <a:buClr>
                <a:schemeClr val="tx1"/>
              </a:buClr>
              <a:buFont typeface="Wingdings 2"/>
              <a:buAutoNum type="arabicPeriod"/>
            </a:pPr>
            <a:r>
              <a:rPr lang="en-US" b="1" dirty="0" smtClean="0"/>
              <a:t>Android 4.0: Ice Cream Sandwich</a:t>
            </a:r>
          </a:p>
          <a:p>
            <a:pPr marL="514350" indent="-514350" algn="l">
              <a:buClr>
                <a:schemeClr val="tx1"/>
              </a:buClr>
              <a:buFont typeface="Wingdings 2"/>
              <a:buAutoNum type="arabicPeriod"/>
            </a:pPr>
            <a:r>
              <a:rPr lang="en-US" b="1" dirty="0" smtClean="0"/>
              <a:t>Android 4.1 &amp; 4.3: Jelly Bean</a:t>
            </a:r>
          </a:p>
          <a:p>
            <a:pPr marL="514350" indent="-514350" algn="l">
              <a:buClr>
                <a:schemeClr val="tx1"/>
              </a:buClr>
              <a:buFont typeface="Wingdings 2"/>
              <a:buAutoNum type="arabicPeriod"/>
            </a:pPr>
            <a:r>
              <a:rPr lang="id-ID" b="1" dirty="0" smtClean="0"/>
              <a:t>Android 4.4: KitKat</a:t>
            </a:r>
          </a:p>
          <a:p>
            <a:pPr marL="514350" indent="-514350" algn="l">
              <a:buClr>
                <a:schemeClr val="tx1"/>
              </a:buClr>
              <a:buFont typeface="Wingdings 2"/>
              <a:buAutoNum type="arabicPeriod"/>
            </a:pPr>
            <a:r>
              <a:rPr lang="id-ID" b="1" dirty="0" smtClean="0"/>
              <a:t>Android 5.0 &amp; 5.1: Lollipop</a:t>
            </a:r>
          </a:p>
          <a:p>
            <a:pPr marL="514350" indent="-514350" algn="l">
              <a:buClr>
                <a:schemeClr val="tx1"/>
              </a:buClr>
              <a:buFont typeface="Wingdings 2"/>
              <a:buAutoNum type="arabicPeriod"/>
            </a:pPr>
            <a:r>
              <a:rPr lang="id-ID" b="1" dirty="0" smtClean="0"/>
              <a:t>Android 6.0: Marshmallow</a:t>
            </a:r>
          </a:p>
          <a:p>
            <a:pPr marL="514350" indent="-514350" algn="l">
              <a:buClr>
                <a:schemeClr val="tx1"/>
              </a:buClr>
              <a:buFont typeface="Wingdings 2"/>
              <a:buAutoNum type="arabicPeriod"/>
            </a:pPr>
            <a:r>
              <a:rPr lang="id-ID" b="1" dirty="0" smtClean="0"/>
              <a:t>Android 7.0 &amp; 7.1: Nougat</a:t>
            </a:r>
          </a:p>
          <a:p>
            <a:pPr marL="514350" indent="-514350" algn="l">
              <a:buClr>
                <a:schemeClr val="tx1"/>
              </a:buClr>
              <a:buFont typeface="Wingdings 2"/>
              <a:buAutoNum type="arabicPeriod"/>
            </a:pPr>
            <a:r>
              <a:rPr lang="sv-SE" b="1" dirty="0" smtClean="0"/>
              <a:t>Android 8.0 &amp; 8.1: Oreo</a:t>
            </a:r>
          </a:p>
          <a:p>
            <a:pPr marL="514350" indent="-514350" algn="l">
              <a:buClr>
                <a:schemeClr val="tx1"/>
              </a:buClr>
              <a:buFont typeface="Wingdings 2"/>
              <a:buAutoNum type="arabicPeriod"/>
            </a:pPr>
            <a:r>
              <a:rPr lang="id-ID" b="1" dirty="0" smtClean="0"/>
              <a:t>Android 9.0: Pie</a:t>
            </a:r>
          </a:p>
          <a:p>
            <a:pPr marL="514350" indent="-514350" algn="l">
              <a:buClr>
                <a:schemeClr val="tx1"/>
              </a:buClr>
              <a:buFont typeface="Wingdings 2"/>
              <a:buAutoNum type="arabicPeriod"/>
            </a:pPr>
            <a:r>
              <a:rPr lang="sv-SE" b="1" dirty="0" smtClean="0"/>
              <a:t>Android Q Beta (Belum Rilis)</a:t>
            </a:r>
            <a:endParaRPr lang="id-ID" b="1" dirty="0" smtClean="0"/>
          </a:p>
          <a:p>
            <a:pPr marL="514350" indent="-514350">
              <a:buAutoNum type="arabicPeriod"/>
            </a:pPr>
            <a:endParaRPr lang="sv-SE" b="1" dirty="0" smtClean="0"/>
          </a:p>
          <a:p>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3.png"/>
          <p:cNvPicPr>
            <a:picLocks noChangeAspect="1" noChangeArrowheads="1"/>
          </p:cNvPicPr>
          <p:nvPr/>
        </p:nvPicPr>
        <p:blipFill>
          <a:blip r:embed="rId2"/>
          <a:srcRect/>
          <a:stretch>
            <a:fillRect/>
          </a:stretch>
        </p:blipFill>
        <p:spPr bwMode="auto">
          <a:xfrm>
            <a:off x="3124200" y="1214422"/>
            <a:ext cx="2895600" cy="4981591"/>
          </a:xfrm>
          <a:prstGeom prst="rect">
            <a:avLst/>
          </a:prstGeom>
          <a:noFill/>
        </p:spPr>
      </p:pic>
      <p:sp>
        <p:nvSpPr>
          <p:cNvPr id="3" name="Rectangle 2"/>
          <p:cNvSpPr/>
          <p:nvPr/>
        </p:nvSpPr>
        <p:spPr>
          <a:xfrm>
            <a:off x="3357554" y="500042"/>
            <a:ext cx="3399496" cy="646331"/>
          </a:xfrm>
          <a:prstGeom prst="rect">
            <a:avLst/>
          </a:prstGeom>
        </p:spPr>
        <p:txBody>
          <a:bodyPr wrap="square">
            <a:spAutoFit/>
          </a:bodyPr>
          <a:lstStyle/>
          <a:p>
            <a:r>
              <a:rPr lang="id-ID" sz="3600" dirty="0" smtClean="0"/>
              <a:t>MOK UP</a:t>
            </a:r>
            <a:endParaRPr lang="id-ID"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1.png"/>
          <p:cNvPicPr>
            <a:picLocks noChangeAspect="1" noChangeArrowheads="1"/>
          </p:cNvPicPr>
          <p:nvPr/>
        </p:nvPicPr>
        <p:blipFill>
          <a:blip r:embed="rId2"/>
          <a:srcRect/>
          <a:stretch>
            <a:fillRect/>
          </a:stretch>
        </p:blipFill>
        <p:spPr bwMode="auto">
          <a:xfrm>
            <a:off x="3143240" y="857232"/>
            <a:ext cx="2895600" cy="478634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8670"/>
            <a:ext cx="8229600" cy="3929090"/>
          </a:xfrm>
        </p:spPr>
        <p:txBody>
          <a:bodyPr>
            <a:normAutofit/>
          </a:bodyPr>
          <a:lstStyle/>
          <a:p>
            <a:pPr algn="l"/>
            <a:r>
              <a:rPr lang="id-ID" sz="3200" i="1" dirty="0" smtClean="0"/>
              <a:t>	      Android Gingerbread</a:t>
            </a:r>
            <a:r>
              <a:rPr lang="id-ID" sz="2800" i="1" dirty="0" smtClean="0"/>
              <a:t/>
            </a:r>
            <a:br>
              <a:rPr lang="id-ID" sz="2800" i="1" dirty="0" smtClean="0"/>
            </a:br>
            <a:r>
              <a:rPr lang="id-ID" sz="2800" i="1" dirty="0" smtClean="0"/>
              <a:t>A.Pengertian</a:t>
            </a:r>
            <a:r>
              <a:rPr lang="id-ID" sz="4000" b="0" dirty="0" smtClean="0"/>
              <a:t/>
            </a:r>
            <a:br>
              <a:rPr lang="id-ID" sz="4000" b="0" dirty="0" smtClean="0"/>
            </a:br>
            <a:r>
              <a:rPr lang="id-ID" sz="2000" dirty="0" smtClean="0"/>
              <a:t>Android 2.3–2.3.7 "Gingerbread"</a:t>
            </a:r>
            <a:r>
              <a:rPr lang="id-ID" sz="2000" b="0" dirty="0" smtClean="0"/>
              <a:t> adalah versi yang dihentikan dukungannya dari </a:t>
            </a:r>
            <a:r>
              <a:rPr lang="id-ID" sz="2000" b="0" dirty="0" smtClean="0">
                <a:hlinkClick r:id="rId2" tooltip="Sistem operasi telepon genggam"/>
              </a:rPr>
              <a:t>sistem operasi telepon genggam</a:t>
            </a:r>
            <a:r>
              <a:rPr lang="id-ID" sz="2000" b="0" dirty="0" smtClean="0"/>
              <a:t> </a:t>
            </a:r>
            <a:r>
              <a:rPr lang="id-ID" sz="2000" b="0" dirty="0" smtClean="0">
                <a:hlinkClick r:id="rId3" tooltip="Android (sistem operasi)"/>
              </a:rPr>
              <a:t>Android</a:t>
            </a:r>
            <a:r>
              <a:rPr lang="id-ID" sz="2000" b="0" dirty="0" smtClean="0"/>
              <a:t> yang dikembangkan oleh </a:t>
            </a:r>
            <a:r>
              <a:rPr lang="id-ID" sz="2000" b="0" dirty="0" smtClean="0">
                <a:hlinkClick r:id="rId4" tooltip="Google"/>
              </a:rPr>
              <a:t>Google</a:t>
            </a:r>
            <a:r>
              <a:rPr lang="id-ID" sz="2000" b="0" dirty="0" smtClean="0"/>
              <a:t> dan dirilis pada bulan </a:t>
            </a:r>
            <a:r>
              <a:rPr lang="id-ID" sz="2000" b="0" dirty="0" smtClean="0">
                <a:hlinkClick r:id="rId5" tooltip="Desember 2010"/>
              </a:rPr>
              <a:t>Desember 2010</a:t>
            </a:r>
            <a:r>
              <a:rPr lang="id-ID" sz="2000" b="0" dirty="0" smtClean="0"/>
              <a:t>. Rilis Gingerbread memperkenalkan dukungan untuk </a:t>
            </a:r>
            <a:r>
              <a:rPr lang="id-ID" sz="2000" b="0" dirty="0" smtClean="0">
                <a:hlinkClick r:id="rId6" tooltip="Near field communication"/>
              </a:rPr>
              <a:t>komunikasi jarak dekat</a:t>
            </a:r>
            <a:r>
              <a:rPr lang="id-ID" sz="2000" b="0" dirty="0" smtClean="0"/>
              <a:t> (NFC) (digunakan dalam solusi pembayaran mobile) dan </a:t>
            </a:r>
            <a:r>
              <a:rPr lang="id-ID" sz="2000" b="0" dirty="0" smtClean="0">
                <a:hlinkClick r:id="rId7" tooltip="Session Initiation Protocol (halaman belum tersedia)"/>
              </a:rPr>
              <a:t>inisiasi sesi protokol</a:t>
            </a:r>
            <a:r>
              <a:rPr lang="id-ID" sz="2000" b="0" dirty="0" smtClean="0"/>
              <a:t> (SIP) (digunakan dalam telepon internet </a:t>
            </a:r>
            <a:r>
              <a:rPr lang="id-ID" sz="2000" b="0" dirty="0" smtClean="0">
                <a:hlinkClick r:id="rId8" tooltip="VoIP"/>
              </a:rPr>
              <a:t>VoIP</a:t>
            </a:r>
            <a:r>
              <a:rPr lang="id-ID" sz="2000" b="0" dirty="0" smtClean="0"/>
              <a:t>).</a:t>
            </a:r>
            <a:r>
              <a:rPr lang="id-ID" sz="2000" b="0" baseline="30000" dirty="0" smtClean="0">
                <a:hlinkClick r:id="rId9"/>
              </a:rPr>
              <a:t>[1]</a:t>
            </a:r>
            <a:endParaRPr lang="id-ID"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1500174"/>
            <a:ext cx="8229600" cy="4714908"/>
          </a:xfrm>
        </p:spPr>
        <p:txBody>
          <a:bodyPr>
            <a:normAutofit fontScale="90000"/>
          </a:bodyPr>
          <a:lstStyle/>
          <a:p>
            <a:r>
              <a:rPr lang="id-ID" sz="3200" i="1" dirty="0" smtClean="0"/>
              <a:t>                      Android Gingerbread</a:t>
            </a:r>
            <a:br>
              <a:rPr lang="id-ID" sz="3200" i="1" dirty="0" smtClean="0"/>
            </a:br>
            <a:r>
              <a:rPr lang="id-ID" sz="2700" i="1" dirty="0" smtClean="0"/>
              <a:t>B.Tampilan</a:t>
            </a: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2800" i="1" dirty="0" smtClean="0"/>
              <a:t/>
            </a:r>
            <a:br>
              <a:rPr lang="id-ID" sz="2800" i="1" dirty="0" smtClean="0"/>
            </a:br>
            <a:endParaRPr lang="id-ID" sz="4000" dirty="0"/>
          </a:p>
        </p:txBody>
      </p:sp>
      <p:pic>
        <p:nvPicPr>
          <p:cNvPr id="3" name="Picture 2" descr="gb.png"/>
          <p:cNvPicPr>
            <a:picLocks noChangeAspect="1"/>
          </p:cNvPicPr>
          <p:nvPr/>
        </p:nvPicPr>
        <p:blipFill>
          <a:blip r:embed="rId2"/>
          <a:stretch>
            <a:fillRect/>
          </a:stretch>
        </p:blipFill>
        <p:spPr>
          <a:xfrm>
            <a:off x="2857488" y="1142984"/>
            <a:ext cx="3429000" cy="54292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4286280"/>
          </a:xfrm>
        </p:spPr>
        <p:txBody>
          <a:bodyPr>
            <a:normAutofit fontScale="90000"/>
          </a:bodyPr>
          <a:lstStyle/>
          <a:p>
            <a:pPr algn="l"/>
            <a:r>
              <a:rPr lang="id-ID" sz="3600" b="0" dirty="0" smtClean="0"/>
              <a:t>		</a:t>
            </a:r>
            <a:br>
              <a:rPr lang="id-ID" sz="3600" b="0" dirty="0" smtClean="0"/>
            </a:br>
            <a:r>
              <a:rPr lang="id-ID" sz="3600" b="0" dirty="0" smtClean="0"/>
              <a:t/>
            </a:r>
            <a:br>
              <a:rPr lang="id-ID" sz="3600" b="0" dirty="0" smtClean="0"/>
            </a:br>
            <a:r>
              <a:rPr lang="id-ID" sz="3600" b="0" dirty="0" smtClean="0"/>
              <a:t/>
            </a:r>
            <a:br>
              <a:rPr lang="id-ID" sz="3600" b="0" dirty="0" smtClean="0"/>
            </a:br>
            <a:r>
              <a:rPr lang="id-ID" sz="3600" b="0" dirty="0" smtClean="0"/>
              <a:t>		Android Honeycomb</a:t>
            </a:r>
            <a:br>
              <a:rPr lang="id-ID" sz="3600" b="0" dirty="0" smtClean="0"/>
            </a:br>
            <a:r>
              <a:rPr lang="id-ID" sz="3100" b="0" dirty="0" smtClean="0"/>
              <a:t>A.Pengertian</a:t>
            </a:r>
            <a:r>
              <a:rPr lang="id-ID" sz="1800" b="0" dirty="0" smtClean="0"/>
              <a:t/>
            </a:r>
            <a:br>
              <a:rPr lang="id-ID" sz="1800" b="0" dirty="0" smtClean="0"/>
            </a:br>
            <a:r>
              <a:rPr lang="id-ID" sz="2200" b="0" dirty="0" smtClean="0"/>
              <a:t/>
            </a:r>
            <a:br>
              <a:rPr lang="id-ID" sz="2200" b="0" dirty="0" smtClean="0"/>
            </a:br>
            <a:r>
              <a:rPr lang="id-ID" sz="2200" b="0" dirty="0" smtClean="0">
                <a:hlinkClick r:id="rId2"/>
              </a:rPr>
              <a:t>Loncat ke navigasiLoncat ke pencarian</a:t>
            </a:r>
            <a:r>
              <a:rPr lang="id-ID" sz="2200" b="0" dirty="0" smtClean="0"/>
              <a:t>Android HoneycombVersi dari sistem operasi </a:t>
            </a:r>
            <a:r>
              <a:rPr lang="id-ID" sz="2200" b="0" dirty="0" smtClean="0">
                <a:hlinkClick r:id="rId3" tooltip="Android (sistem operasi)"/>
              </a:rPr>
              <a:t>Android</a:t>
            </a:r>
            <a:r>
              <a:rPr lang="id-ID" sz="2200" b="0" dirty="0" smtClean="0"/>
              <a:t>Android Honeycomb berjalan di tablet </a:t>
            </a:r>
            <a:r>
              <a:rPr lang="id-ID" sz="2200" b="0" dirty="0" smtClean="0">
                <a:hlinkClick r:id="rId4" tooltip="Motorola Xoom"/>
              </a:rPr>
              <a:t>Motorola Xoom</a:t>
            </a:r>
            <a:r>
              <a:rPr lang="id-ID" sz="2200" b="0" dirty="0" smtClean="0"/>
              <a:t/>
            </a:r>
            <a:br>
              <a:rPr lang="id-ID" sz="2200" b="0" dirty="0" smtClean="0"/>
            </a:br>
            <a:r>
              <a:rPr lang="id-ID" sz="2200" b="0" dirty="0" smtClean="0">
                <a:hlinkClick r:id="rId5" tooltip="Pengembang perangkat lunak"/>
              </a:rPr>
              <a:t>Pembangun</a:t>
            </a:r>
            <a:r>
              <a:rPr lang="id-ID" sz="2200" b="0" dirty="0" smtClean="0">
                <a:hlinkClick r:id="rId6" tooltip="Google"/>
              </a:rPr>
              <a:t>Google</a:t>
            </a:r>
            <a:r>
              <a:rPr lang="id-ID" sz="2200" b="0" dirty="0" smtClean="0"/>
              <a:t>Rilis awal22 Februari 2011; 8 tahun lalu</a:t>
            </a:r>
            <a:r>
              <a:rPr lang="id-ID" sz="2200" b="0" dirty="0" smtClean="0">
                <a:hlinkClick r:id="rId7" tooltip="Daur hidup rilis peranti lunak"/>
              </a:rPr>
              <a:t>Rilis terbaru</a:t>
            </a:r>
            <a:r>
              <a:rPr lang="id-ID" sz="2200" b="0" dirty="0" smtClean="0"/>
              <a:t>3.2.6 / 15 Februari 2012; 7 tahun laluDidahului oleh</a:t>
            </a:r>
            <a:r>
              <a:rPr lang="id-ID" sz="2200" b="0" dirty="0" smtClean="0">
                <a:hlinkClick r:id="rId8" tooltip="Android Gingerbread"/>
              </a:rPr>
              <a:t>Android Gingerbread</a:t>
            </a:r>
            <a:r>
              <a:rPr lang="id-ID" sz="2200" b="0" dirty="0" smtClean="0"/>
              <a:t>Digantikan oleh</a:t>
            </a:r>
            <a:r>
              <a:rPr lang="id-ID" sz="2200" b="0" dirty="0" smtClean="0">
                <a:hlinkClick r:id="rId9" tooltip="Android Ice Cream Sandwich"/>
              </a:rPr>
              <a:t>Android Ice Cream Sandwich</a:t>
            </a:r>
            <a:r>
              <a:rPr lang="id-ID" sz="2200" b="0" dirty="0" smtClean="0"/>
              <a:t>Situs resmi</a:t>
            </a:r>
            <a:r>
              <a:rPr lang="id-ID" sz="2200" b="0" dirty="0" smtClean="0">
                <a:hlinkClick r:id="rId10"/>
              </a:rPr>
              <a:t>developer.android.com/about/versions/android-3.0-highlights.html</a:t>
            </a:r>
            <a:r>
              <a:rPr lang="id-ID" sz="2200" dirty="0" smtClean="0"/>
              <a:t>Android 3.0–3.2.6 "Honeycomb"</a:t>
            </a:r>
            <a:r>
              <a:rPr lang="id-ID" sz="2200" b="0" dirty="0" smtClean="0"/>
              <a:t> adalah versi yang dihentikan dukungannya dari platform </a:t>
            </a:r>
            <a:r>
              <a:rPr lang="id-ID" sz="2200" b="0" dirty="0" smtClean="0">
                <a:hlinkClick r:id="rId3" tooltip="Android (sistem operasi)"/>
              </a:rPr>
              <a:t>Android</a:t>
            </a:r>
            <a:r>
              <a:rPr lang="id-ID" sz="2200" b="0" dirty="0" smtClean="0"/>
              <a:t> yang dirancang untuk perangkat dengan ukuran layar yang lebih besar, terutama </a:t>
            </a:r>
            <a:r>
              <a:rPr lang="id-ID" sz="2200" b="0" dirty="0" smtClean="0">
                <a:hlinkClick r:id="rId11" tooltip="Komputer tablet"/>
              </a:rPr>
              <a:t>tablet</a:t>
            </a:r>
            <a:r>
              <a:rPr lang="id-ID" sz="2200" b="0" dirty="0" smtClean="0"/>
              <a:t>. Selain penambahan fitur baru, Honeycomb memperkenalkan apa yang disebut tema </a:t>
            </a:r>
            <a:r>
              <a:rPr lang="id-ID" sz="2200" b="0" dirty="0" smtClean="0">
                <a:hlinkClick r:id="rId12" tooltip="Antarmuka pengguna"/>
              </a:rPr>
              <a:t>antarmuka pengguna</a:t>
            </a:r>
            <a:r>
              <a:rPr lang="id-ID" sz="2200" b="0" dirty="0" smtClean="0"/>
              <a:t> "hologram" yang baru dan model interaksi yang dibangun pada fitur utama Android, seperti multitasking, pemberitahuan dan widget.</a:t>
            </a:r>
            <a:r>
              <a:rPr lang="id-ID" b="0" dirty="0" smtClean="0"/>
              <a:t/>
            </a:r>
            <a:br>
              <a:rPr lang="id-ID" b="0" dirty="0" smtClean="0"/>
            </a:b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                          Android HoneyComb</a:t>
            </a:r>
            <a:br>
              <a:rPr lang="id-ID" sz="2400" i="1" dirty="0" smtClean="0"/>
            </a:br>
            <a:r>
              <a:rPr lang="id-ID" sz="2400" i="1" dirty="0" smtClean="0"/>
              <a:t>B.Tampilan</a:t>
            </a:r>
            <a:endParaRPr lang="id-ID" sz="2400" i="1" dirty="0"/>
          </a:p>
        </p:txBody>
      </p:sp>
      <p:pic>
        <p:nvPicPr>
          <p:cNvPr id="5" name="Content Placeholder 4" descr="hc.png"/>
          <p:cNvPicPr>
            <a:picLocks noGrp="1" noChangeAspect="1"/>
          </p:cNvPicPr>
          <p:nvPr>
            <p:ph idx="1"/>
          </p:nvPr>
        </p:nvPicPr>
        <p:blipFill>
          <a:blip r:embed="rId2"/>
          <a:stretch>
            <a:fillRect/>
          </a:stretch>
        </p:blipFill>
        <p:spPr>
          <a:xfrm>
            <a:off x="914400" y="1882775"/>
            <a:ext cx="7315200" cy="4572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id-ID" sz="3200" dirty="0" smtClean="0"/>
              <a:t>			</a:t>
            </a:r>
            <a:r>
              <a:rPr lang="id-ID" sz="3200" i="1" dirty="0" smtClean="0"/>
              <a:t>Android Oreo</a:t>
            </a:r>
            <a:r>
              <a:rPr lang="id-ID" sz="2800" i="1" dirty="0" smtClean="0"/>
              <a:t/>
            </a:r>
            <a:br>
              <a:rPr lang="id-ID" sz="2800" i="1" dirty="0" smtClean="0"/>
            </a:br>
            <a:r>
              <a:rPr lang="id-ID" sz="2800" i="1" dirty="0" smtClean="0"/>
              <a:t>A.Pengertian</a:t>
            </a:r>
            <a:endParaRPr lang="id-ID" sz="3200" i="1" dirty="0"/>
          </a:p>
        </p:txBody>
      </p:sp>
      <p:sp>
        <p:nvSpPr>
          <p:cNvPr id="3" name="Content Placeholder 2"/>
          <p:cNvSpPr>
            <a:spLocks noGrp="1"/>
          </p:cNvSpPr>
          <p:nvPr>
            <p:ph idx="1"/>
          </p:nvPr>
        </p:nvSpPr>
        <p:spPr>
          <a:xfrm>
            <a:off x="457200" y="1600200"/>
            <a:ext cx="8229600" cy="4900634"/>
          </a:xfrm>
        </p:spPr>
        <p:txBody>
          <a:bodyPr>
            <a:normAutofit fontScale="47500" lnSpcReduction="20000"/>
          </a:bodyPr>
          <a:lstStyle/>
          <a:p>
            <a:pPr fontAlgn="t">
              <a:buClr>
                <a:schemeClr val="tx1"/>
              </a:buClr>
            </a:pPr>
            <a:r>
              <a:rPr lang="id-ID" sz="3600" dirty="0" smtClean="0">
                <a:hlinkClick r:id="rId2"/>
              </a:rPr>
              <a:t>Loncat ke navigasiLoncat ke pencarian</a:t>
            </a:r>
            <a:r>
              <a:rPr lang="id-ID" sz="3600" dirty="0" smtClean="0"/>
              <a:t>Android OreoVersi dari sistem operasi </a:t>
            </a:r>
            <a:r>
              <a:rPr lang="id-ID" sz="3600" dirty="0" smtClean="0">
                <a:hlinkClick r:id="rId3" tooltip="Android (sistem operasi)"/>
              </a:rPr>
              <a:t>Android</a:t>
            </a:r>
            <a:r>
              <a:rPr lang="id-ID" sz="3600" dirty="0" smtClean="0"/>
              <a:t>Layar utama Android Oreo pada ponsel cerdas </a:t>
            </a:r>
            <a:r>
              <a:rPr lang="id-ID" sz="3600" dirty="0" smtClean="0">
                <a:hlinkClick r:id="rId4" tooltip="Pixel (ponsel cerdas) (halaman belum tersedia)"/>
              </a:rPr>
              <a:t>Pixel</a:t>
            </a:r>
            <a:r>
              <a:rPr lang="id-ID" sz="3600" dirty="0" smtClean="0"/>
              <a:t> dengan beberapa aplikasi bawaan Google.</a:t>
            </a:r>
          </a:p>
          <a:p>
            <a:pPr>
              <a:buClr>
                <a:schemeClr val="tx1"/>
              </a:buClr>
            </a:pPr>
            <a:r>
              <a:rPr lang="id-ID" sz="3600" dirty="0" smtClean="0">
                <a:hlinkClick r:id="rId5" tooltip="Pengembang perangkat lunak"/>
              </a:rPr>
              <a:t>Pembangun</a:t>
            </a:r>
            <a:r>
              <a:rPr lang="id-ID" sz="3600" dirty="0" smtClean="0">
                <a:hlinkClick r:id="rId6" tooltip="Google"/>
              </a:rPr>
              <a:t>Google</a:t>
            </a:r>
            <a:r>
              <a:rPr lang="id-ID" sz="3600" dirty="0" smtClean="0"/>
              <a:t>Ketersediaan</a:t>
            </a:r>
            <a:br>
              <a:rPr lang="id-ID" sz="3600" dirty="0" smtClean="0"/>
            </a:br>
            <a:r>
              <a:rPr lang="id-ID" sz="3600" dirty="0" smtClean="0"/>
              <a:t>untuk umum21 Agustus 2017; 2 tahun lalu</a:t>
            </a:r>
            <a:r>
              <a:rPr lang="id-ID" sz="3600" baseline="30000" dirty="0" smtClean="0">
                <a:hlinkClick r:id="rId2"/>
              </a:rPr>
              <a:t>[1]</a:t>
            </a:r>
            <a:r>
              <a:rPr lang="id-ID" sz="3600" dirty="0" smtClean="0">
                <a:hlinkClick r:id="rId7" tooltip="Daur hidup rilis peranti lunak"/>
              </a:rPr>
              <a:t>Rilis terbaru</a:t>
            </a:r>
            <a:r>
              <a:rPr lang="id-ID" sz="3600" dirty="0" smtClean="0"/>
              <a:t>8.0.0 (OPD3.170816.023)</a:t>
            </a:r>
            <a:r>
              <a:rPr lang="id-ID" sz="3600" baseline="30000" dirty="0" smtClean="0">
                <a:hlinkClick r:id="rId2"/>
              </a:rPr>
              <a:t>[2]</a:t>
            </a:r>
            <a:r>
              <a:rPr lang="id-ID" sz="3600" dirty="0" smtClean="0"/>
              <a:t> / 7 November 2017; 22 bulan laluDidahului oleh</a:t>
            </a:r>
            <a:r>
              <a:rPr lang="id-ID" sz="3600" dirty="0" smtClean="0">
                <a:hlinkClick r:id="rId8" tooltip="Android Nougat"/>
              </a:rPr>
              <a:t>Android 7 "Nougat"</a:t>
            </a:r>
            <a:r>
              <a:rPr lang="id-ID" sz="3600" dirty="0" smtClean="0"/>
              <a:t>Digantikan oleh</a:t>
            </a:r>
            <a:r>
              <a:rPr lang="id-ID" sz="3600" dirty="0" smtClean="0">
                <a:hlinkClick r:id="rId9" tooltip="Android Pie"/>
              </a:rPr>
              <a:t>Android 9 "Pie"</a:t>
            </a:r>
            <a:r>
              <a:rPr lang="id-ID" sz="3600" dirty="0" smtClean="0"/>
              <a:t>Situs resmi</a:t>
            </a:r>
            <a:r>
              <a:rPr lang="id-ID" sz="3600" dirty="0" smtClean="0">
                <a:hlinkClick r:id="rId10"/>
              </a:rPr>
              <a:t>www.android.com/versions/oreo-8-0/</a:t>
            </a:r>
            <a:r>
              <a:rPr lang="id-ID" sz="3600" dirty="0" smtClean="0"/>
              <a:t>Status dukunganDidukung</a:t>
            </a:r>
            <a:r>
              <a:rPr lang="id-ID" sz="3600" b="1" dirty="0" smtClean="0"/>
              <a:t>Android 8.0 Oreo</a:t>
            </a:r>
            <a:r>
              <a:rPr lang="id-ID" sz="3600" dirty="0" smtClean="0"/>
              <a:t> (kode nama </a:t>
            </a:r>
            <a:r>
              <a:rPr lang="id-ID" sz="3600" b="1" dirty="0" smtClean="0"/>
              <a:t>Android O</a:t>
            </a:r>
            <a:r>
              <a:rPr lang="id-ID" sz="3600" dirty="0" smtClean="0"/>
              <a:t> selama pengembangan) adalah versi kedelapan dari sistem operasi </a:t>
            </a:r>
            <a:r>
              <a:rPr lang="id-ID" sz="3600" dirty="0" smtClean="0">
                <a:hlinkClick r:id="rId11" tooltip="Android"/>
              </a:rPr>
              <a:t>Android</a:t>
            </a:r>
            <a:r>
              <a:rPr lang="id-ID" sz="3600" dirty="0" smtClean="0"/>
              <a:t> mobile. Ini pertama kali dirilis sebagai preview pengembang ala kualitas pada tanggal </a:t>
            </a:r>
            <a:r>
              <a:rPr lang="id-ID" sz="3600" dirty="0" smtClean="0">
                <a:hlinkClick r:id="rId12" tooltip="21 Maret"/>
              </a:rPr>
              <a:t>21 Maret</a:t>
            </a:r>
            <a:r>
              <a:rPr lang="id-ID" sz="3600" dirty="0" smtClean="0"/>
              <a:t> 2017. Pratinjau pengembang kedua dirilis pada </a:t>
            </a:r>
            <a:r>
              <a:rPr lang="id-ID" sz="3600" dirty="0" smtClean="0">
                <a:hlinkClick r:id="rId13" tooltip="17 Mei"/>
              </a:rPr>
              <a:t>17 Mei</a:t>
            </a:r>
            <a:r>
              <a:rPr lang="id-ID" sz="3600" dirty="0" smtClean="0"/>
              <a:t> </a:t>
            </a:r>
            <a:r>
              <a:rPr lang="id-ID" sz="3600" dirty="0" smtClean="0">
                <a:hlinkClick r:id="rId14" tooltip="2017"/>
              </a:rPr>
              <a:t>2017</a:t>
            </a:r>
            <a:r>
              <a:rPr lang="id-ID" sz="3600" dirty="0" smtClean="0"/>
              <a:t>, dan ini dianggap sebagai kualitas beta dan preview pengembang ketiga dirilis pada tanggal </a:t>
            </a:r>
            <a:r>
              <a:rPr lang="id-ID" sz="3600" dirty="0" smtClean="0">
                <a:hlinkClick r:id="rId15" tooltip="8 Juni"/>
              </a:rPr>
              <a:t>8 Juni</a:t>
            </a:r>
            <a:r>
              <a:rPr lang="id-ID" sz="3600" dirty="0" smtClean="0"/>
              <a:t> 2017 dan menyelesaikan </a:t>
            </a:r>
            <a:r>
              <a:rPr lang="id-ID" sz="3600" dirty="0" smtClean="0">
                <a:hlinkClick r:id="rId16" tooltip="API"/>
              </a:rPr>
              <a:t>API</a:t>
            </a:r>
            <a:r>
              <a:rPr lang="id-ID" sz="3600" dirty="0" smtClean="0"/>
              <a:t>. Pada </a:t>
            </a:r>
            <a:r>
              <a:rPr lang="id-ID" sz="3600" dirty="0" smtClean="0">
                <a:hlinkClick r:id="rId17" tooltip="24 Juli"/>
              </a:rPr>
              <a:t>24 Juli</a:t>
            </a:r>
            <a:r>
              <a:rPr lang="id-ID" sz="3600" dirty="0" smtClean="0"/>
              <a:t> 2017, pratinjau pengembang keempat dirilis yang mencakup perilaku sistem akhir dan perbaikan bug dan pengoptimalan terbaru.</a:t>
            </a:r>
            <a:r>
              <a:rPr lang="id-ID" sz="3600" baseline="30000" dirty="0" smtClean="0">
                <a:hlinkClick r:id="rId2"/>
              </a:rPr>
              <a:t>[3]</a:t>
            </a:r>
            <a:r>
              <a:rPr lang="id-ID" sz="3600" dirty="0" smtClean="0"/>
              <a:t> Ini dirilis ke publik pada tanggal </a:t>
            </a:r>
            <a:r>
              <a:rPr lang="id-ID" sz="3600" dirty="0" smtClean="0">
                <a:hlinkClick r:id="rId18" tooltip="21 Agustus"/>
              </a:rPr>
              <a:t>21 Agustus</a:t>
            </a:r>
            <a:r>
              <a:rPr lang="id-ID" sz="3600" dirty="0" smtClean="0"/>
              <a:t> 2017. </a:t>
            </a:r>
            <a:r>
              <a:rPr lang="id-ID" sz="3600" dirty="0" smtClean="0">
                <a:hlinkClick r:id="rId6" tooltip="Google"/>
              </a:rPr>
              <a:t>Google</a:t>
            </a:r>
            <a:r>
              <a:rPr lang="id-ID" sz="3600" dirty="0" smtClean="0"/>
              <a:t> meluncurkan sebuah patung pembaruan bertema pencuci mulut di 14th Street Park di </a:t>
            </a:r>
            <a:r>
              <a:rPr lang="id-ID" sz="3600" dirty="0" smtClean="0">
                <a:hlinkClick r:id="rId19" tooltip="Manhattan"/>
              </a:rPr>
              <a:t>Manhattan</a:t>
            </a:r>
            <a:r>
              <a:rPr lang="id-ID" sz="3600" dirty="0" smtClean="0"/>
              <a:t>, dekat dengan pabrik Nabisco asli yang menciptakan </a:t>
            </a:r>
            <a:r>
              <a:rPr lang="id-ID" sz="3600" dirty="0" smtClean="0">
                <a:hlinkClick r:id="rId20" tooltip="Oreo"/>
              </a:rPr>
              <a:t>Oreo</a:t>
            </a:r>
            <a:r>
              <a:rPr lang="id-ID" sz="3600" dirty="0" smtClean="0"/>
              <a:t> pertama.</a:t>
            </a:r>
          </a:p>
          <a:p>
            <a:pPr>
              <a:buClr>
                <a:schemeClr val="tx1"/>
              </a:buClr>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                                  Android Oreo</a:t>
            </a:r>
            <a:br>
              <a:rPr lang="id-ID" sz="2400" i="1" dirty="0" smtClean="0"/>
            </a:br>
            <a:r>
              <a:rPr lang="id-ID" sz="2400" i="1" dirty="0" smtClean="0"/>
              <a:t>B.Tampilan</a:t>
            </a:r>
            <a:endParaRPr lang="id-ID" sz="2400" i="1" dirty="0"/>
          </a:p>
        </p:txBody>
      </p:sp>
      <p:pic>
        <p:nvPicPr>
          <p:cNvPr id="6" name="Content Placeholder 5" descr="oreo.png"/>
          <p:cNvPicPr>
            <a:picLocks noGrp="1" noChangeAspect="1"/>
          </p:cNvPicPr>
          <p:nvPr>
            <p:ph idx="1"/>
          </p:nvPr>
        </p:nvPicPr>
        <p:blipFill>
          <a:blip r:embed="rId2"/>
          <a:stretch>
            <a:fillRect/>
          </a:stretch>
        </p:blipFill>
        <p:spPr>
          <a:xfrm>
            <a:off x="1142976" y="2214554"/>
            <a:ext cx="2571768" cy="2571768"/>
          </a:xfrm>
        </p:spPr>
      </p:pic>
      <p:pic>
        <p:nvPicPr>
          <p:cNvPr id="7" name="Picture 6" descr="toreo.png"/>
          <p:cNvPicPr>
            <a:picLocks noChangeAspect="1"/>
          </p:cNvPicPr>
          <p:nvPr/>
        </p:nvPicPr>
        <p:blipFill>
          <a:blip r:embed="rId3"/>
          <a:stretch>
            <a:fillRect/>
          </a:stretch>
        </p:blipFill>
        <p:spPr>
          <a:xfrm>
            <a:off x="4714876" y="1571612"/>
            <a:ext cx="2714644" cy="45005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229600" cy="714380"/>
          </a:xfrm>
        </p:spPr>
        <p:txBody>
          <a:bodyPr>
            <a:normAutofit/>
          </a:bodyPr>
          <a:lstStyle/>
          <a:p>
            <a:r>
              <a:rPr lang="id-ID" dirty="0" smtClean="0"/>
              <a:t>Jelaskan linear layout</a:t>
            </a:r>
            <a:endParaRPr lang="id-ID" dirty="0"/>
          </a:p>
        </p:txBody>
      </p:sp>
      <p:sp>
        <p:nvSpPr>
          <p:cNvPr id="5" name="Subtitle 4"/>
          <p:cNvSpPr>
            <a:spLocks noGrp="1"/>
          </p:cNvSpPr>
          <p:nvPr>
            <p:ph type="subTitle" idx="1"/>
          </p:nvPr>
        </p:nvSpPr>
        <p:spPr>
          <a:xfrm>
            <a:off x="1357290" y="1285860"/>
            <a:ext cx="6400800" cy="1752600"/>
          </a:xfrm>
        </p:spPr>
        <p:txBody>
          <a:bodyPr/>
          <a:lstStyle/>
          <a:p>
            <a:r>
              <a:rPr lang="id-ID" dirty="0" smtClean="0"/>
              <a:t>Adalah sekelompok tampilan yang menyejajarkan semua anak dalam satu arah, secara vertikal / horizontal</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320</TotalTime>
  <Words>696</Words>
  <Application>Microsoft Office PowerPoint</Application>
  <PresentationFormat>On-screen Show (4:3)</PresentationFormat>
  <Paragraphs>103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Verve</vt:lpstr>
      <vt:lpstr>                              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                      Android Gingerbread B.Tampilan            </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                          Android HoneyComb B.Tampilan</vt:lpstr>
      <vt:lpstr>   Android Oreo A.Pengertian</vt:lpstr>
      <vt:lpstr>                                  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21</cp:revision>
  <dcterms:created xsi:type="dcterms:W3CDTF">2019-10-18T01:02:00Z</dcterms:created>
  <dcterms:modified xsi:type="dcterms:W3CDTF">2019-10-18T06:51:10Z</dcterms:modified>
</cp:coreProperties>
</file>