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53020B4-284B-42E7-8D17-1398669195EE}" type="slidenum">
              <a:rPr lang="id-ID" smtClean="0"/>
              <a:pPr/>
              <a:t>‹#›</a:t>
            </a:fld>
            <a:endParaRPr lang="id-ID"/>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3020B4-284B-42E7-8D17-1398669195EE}" type="slidenum">
              <a:rPr lang="id-ID" smtClean="0"/>
              <a:pPr/>
              <a:t>‹#›</a:t>
            </a:fld>
            <a:endParaRPr lang="id-ID"/>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a:xfrm>
            <a:off x="800100" y="6172200"/>
            <a:ext cx="4000500" cy="457200"/>
          </a:xfrm>
        </p:spPr>
        <p:txBody>
          <a:bodyPr/>
          <a:lstStyle/>
          <a:p>
            <a:endParaRPr lang="id-ID"/>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53020B4-284B-42E7-8D17-1398669195EE}"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3020B4-284B-42E7-8D17-1398669195EE}" type="slidenum">
              <a:rPr lang="id-ID" smtClean="0"/>
              <a:pPr/>
              <a:t>‹#›</a:t>
            </a:fld>
            <a:endParaRPr lang="id-ID"/>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53020B4-284B-42E7-8D17-1398669195EE}" type="slidenum">
              <a:rPr lang="id-ID" smtClean="0"/>
              <a:pPr/>
              <a:t>‹#›</a:t>
            </a:fld>
            <a:endParaRPr lang="id-ID"/>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53020B4-284B-42E7-8D17-1398669195EE}"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3020B4-284B-42E7-8D17-1398669195EE}" type="slidenum">
              <a:rPr lang="id-ID" smtClean="0"/>
              <a:pPr/>
              <a:t>‹#›</a:t>
            </a:fld>
            <a:endParaRPr lang="id-ID"/>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a:xfrm>
            <a:off x="914400" y="6172200"/>
            <a:ext cx="3886200" cy="457200"/>
          </a:xfrm>
        </p:spPr>
        <p:txBody>
          <a:bodyPr/>
          <a:lstStyle/>
          <a:p>
            <a:endParaRPr lang="id-ID"/>
          </a:p>
        </p:txBody>
      </p:sp>
      <p:sp>
        <p:nvSpPr>
          <p:cNvPr id="7" name="Slide Number Placeholder 6"/>
          <p:cNvSpPr>
            <a:spLocks noGrp="1"/>
          </p:cNvSpPr>
          <p:nvPr>
            <p:ph type="sldNum" sz="quarter" idx="12"/>
          </p:nvPr>
        </p:nvSpPr>
        <p:spPr>
          <a:xfrm>
            <a:off x="146304" y="6208776"/>
            <a:ext cx="457200" cy="457200"/>
          </a:xfrm>
        </p:spPr>
        <p:txBody>
          <a:bodyPr/>
          <a:lstStyle/>
          <a:p>
            <a:fld id="{653020B4-284B-42E7-8D17-1398669195EE}" type="slidenum">
              <a:rPr lang="id-ID" smtClean="0"/>
              <a:pPr/>
              <a:t>‹#›</a:t>
            </a:fld>
            <a:endParaRPr lang="id-ID"/>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AA4A99A-BC75-4FB5-93C5-B9DF9AF2481B}" type="datetimeFigureOut">
              <a:rPr lang="id-ID" smtClean="0"/>
              <a:pPr/>
              <a:t>18/10/2019</a:t>
            </a:fld>
            <a:endParaRPr lang="id-ID"/>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id-ID"/>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53020B4-284B-42E7-8D17-1398669195EE}"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d.wikipedia.org/wiki/VoIP"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ndex.php?title=Session_Initiation_Protocol&amp;action=edit&amp;redlink=1" TargetMode="External"/><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6.xml"/><Relationship Id="rId6" Type="http://schemas.openxmlformats.org/officeDocument/2006/relationships/hyperlink" Target="https://id.wikipedia.org/wiki/Near_field_communication" TargetMode="External"/><Relationship Id="rId5" Type="http://schemas.openxmlformats.org/officeDocument/2006/relationships/hyperlink" Target="https://id.wikipedia.org/wiki/Desember_2010" TargetMode="External"/><Relationship Id="rId4" Type="http://schemas.openxmlformats.org/officeDocument/2006/relationships/hyperlink" Target="https://id.wikipedia.org/wiki/Google" TargetMode="External"/><Relationship Id="rId9" Type="http://schemas.openxmlformats.org/officeDocument/2006/relationships/hyperlink" Target="https://id.wikipedia.org/wiki/Android_Gingerbrea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s://id.wikipedia.org/wiki/Android_Gingerbread"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Antarmuka_pengguna" TargetMode="External"/><Relationship Id="rId2" Type="http://schemas.openxmlformats.org/officeDocument/2006/relationships/hyperlink" Target="https://id.wikipedia.org/wiki/Android_Honeycomb" TargetMode="External"/><Relationship Id="rId1" Type="http://schemas.openxmlformats.org/officeDocument/2006/relationships/slideLayout" Target="../slideLayouts/slideLayout6.xml"/><Relationship Id="rId6" Type="http://schemas.openxmlformats.org/officeDocument/2006/relationships/hyperlink" Target="https://id.wikipedia.org/wiki/Google" TargetMode="External"/><Relationship Id="rId11" Type="http://schemas.openxmlformats.org/officeDocument/2006/relationships/hyperlink" Target="https://id.wikipedia.org/wiki/Komputer_tablet" TargetMode="External"/><Relationship Id="rId5" Type="http://schemas.openxmlformats.org/officeDocument/2006/relationships/hyperlink" Target="https://id.wikipedia.org/wiki/Pengembang_perangkat_lunak" TargetMode="External"/><Relationship Id="rId10" Type="http://schemas.openxmlformats.org/officeDocument/2006/relationships/hyperlink" Target="https://developer.android.com/about/versions/android-3.0-highlights.html" TargetMode="External"/><Relationship Id="rId4" Type="http://schemas.openxmlformats.org/officeDocument/2006/relationships/hyperlink" Target="https://id.wikipedia.org/wiki/Motorola_Xoom" TargetMode="External"/><Relationship Id="rId9" Type="http://schemas.openxmlformats.org/officeDocument/2006/relationships/hyperlink" Target="https://id.wikipedia.org/wiki/Android_Ice_Cream_Sandwich"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id.wikipedia.org/wiki/Android_Nougat" TargetMode="External"/><Relationship Id="rId13" Type="http://schemas.openxmlformats.org/officeDocument/2006/relationships/hyperlink" Target="https://id.wikipedia.org/wiki/17_Mei" TargetMode="External"/><Relationship Id="rId18" Type="http://schemas.openxmlformats.org/officeDocument/2006/relationships/hyperlink" Target="https://id.wikipedia.org/wiki/21_Agustus"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21_Maret" TargetMode="External"/><Relationship Id="rId17" Type="http://schemas.openxmlformats.org/officeDocument/2006/relationships/hyperlink" Target="https://id.wikipedia.org/wiki/24_Juli" TargetMode="External"/><Relationship Id="rId2" Type="http://schemas.openxmlformats.org/officeDocument/2006/relationships/hyperlink" Target="https://id.wikipedia.org/wiki/Android_Oreo" TargetMode="External"/><Relationship Id="rId16" Type="http://schemas.openxmlformats.org/officeDocument/2006/relationships/hyperlink" Target="https://id.wikipedia.org/wiki/API" TargetMode="External"/><Relationship Id="rId20" Type="http://schemas.openxmlformats.org/officeDocument/2006/relationships/hyperlink" Target="https://id.wikipedia.org/wiki/Oreo" TargetMode="External"/><Relationship Id="rId1" Type="http://schemas.openxmlformats.org/officeDocument/2006/relationships/slideLayout" Target="../slideLayouts/slideLayout2.xml"/><Relationship Id="rId6" Type="http://schemas.openxmlformats.org/officeDocument/2006/relationships/hyperlink" Target="https://id.wikipedia.org/wiki/Google" TargetMode="External"/><Relationship Id="rId11" Type="http://schemas.openxmlformats.org/officeDocument/2006/relationships/hyperlink" Target="https://id.wikipedia.org/wiki/Android" TargetMode="External"/><Relationship Id="rId5" Type="http://schemas.openxmlformats.org/officeDocument/2006/relationships/hyperlink" Target="https://id.wikipedia.org/wiki/Pengembang_perangkat_lunak" TargetMode="External"/><Relationship Id="rId15" Type="http://schemas.openxmlformats.org/officeDocument/2006/relationships/hyperlink" Target="https://id.wikipedia.org/wiki/8_Juni" TargetMode="External"/><Relationship Id="rId10" Type="http://schemas.openxmlformats.org/officeDocument/2006/relationships/hyperlink" Target="https://www.android.com/versions/oreo-8-0/" TargetMode="External"/><Relationship Id="rId19" Type="http://schemas.openxmlformats.org/officeDocument/2006/relationships/hyperlink" Target="https://id.wikipedia.org/wiki/Manhattan" TargetMode="External"/><Relationship Id="rId4" Type="http://schemas.openxmlformats.org/officeDocument/2006/relationships/hyperlink" Target="https://id.wikipedia.org/w/index.php?title=Pixel_(ponsel_cerdas)&amp;action=edit&amp;redlink=1" TargetMode="External"/><Relationship Id="rId9" Type="http://schemas.openxmlformats.org/officeDocument/2006/relationships/hyperlink" Target="https://id.wikipedia.org/wiki/Android_Pie" TargetMode="External"/><Relationship Id="rId14" Type="http://schemas.openxmlformats.org/officeDocument/2006/relationships/hyperlink" Target="https://id.wikipedia.org/wiki/201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3929066"/>
            <a:ext cx="6400800" cy="2571768"/>
          </a:xfrm>
        </p:spPr>
        <p:txBody>
          <a:bodyPr>
            <a:normAutofit fontScale="62500" lnSpcReduction="20000"/>
          </a:bodyPr>
          <a:lstStyle/>
          <a:p>
            <a:endParaRPr lang="id-ID" dirty="0" smtClean="0"/>
          </a:p>
          <a:p>
            <a:pPr algn="l"/>
            <a:endParaRPr lang="id-ID" dirty="0" smtClean="0"/>
          </a:p>
          <a:p>
            <a:pPr algn="l"/>
            <a:r>
              <a:rPr lang="id-ID" dirty="0" smtClean="0"/>
              <a:t>Nama Kelompok :</a:t>
            </a:r>
          </a:p>
          <a:p>
            <a:pPr algn="l"/>
            <a:r>
              <a:rPr lang="id-ID" i="1" dirty="0" smtClean="0"/>
              <a:t>Adittia Nugraha</a:t>
            </a:r>
          </a:p>
          <a:p>
            <a:pPr algn="l"/>
            <a:r>
              <a:rPr lang="id-ID" i="1" dirty="0" smtClean="0"/>
              <a:t>Andika Rizky Dwiyanto</a:t>
            </a:r>
          </a:p>
          <a:p>
            <a:pPr algn="l"/>
            <a:r>
              <a:rPr lang="id-ID" i="1" dirty="0" smtClean="0"/>
              <a:t>Dendi Sopwan Ahmad Zaeni</a:t>
            </a:r>
          </a:p>
          <a:p>
            <a:pPr algn="l"/>
            <a:r>
              <a:rPr lang="id-ID" i="1" dirty="0" smtClean="0"/>
              <a:t>Irham Bustaani</a:t>
            </a:r>
          </a:p>
          <a:p>
            <a:pPr algn="l"/>
            <a:r>
              <a:rPr lang="id-ID" i="1" dirty="0" smtClean="0"/>
              <a:t>Irwan Wirayana</a:t>
            </a:r>
          </a:p>
          <a:p>
            <a:pPr algn="l"/>
            <a:r>
              <a:rPr lang="id-ID" i="1" dirty="0" smtClean="0"/>
              <a:t>Mahesa Rizky Andhika</a:t>
            </a:r>
          </a:p>
        </p:txBody>
      </p:sp>
      <p:sp>
        <p:nvSpPr>
          <p:cNvPr id="2" name="Title 1"/>
          <p:cNvSpPr>
            <a:spLocks noGrp="1"/>
          </p:cNvSpPr>
          <p:nvPr>
            <p:ph type="ctrTitle"/>
          </p:nvPr>
        </p:nvSpPr>
        <p:spPr>
          <a:xfrm>
            <a:off x="357158" y="214290"/>
            <a:ext cx="8229600" cy="557202"/>
          </a:xfrm>
        </p:spPr>
        <p:txBody>
          <a:bodyPr>
            <a:noAutofit/>
          </a:bodyPr>
          <a:lstStyle/>
          <a:p>
            <a:r>
              <a:rPr lang="id-ID" sz="2400" dirty="0" smtClean="0">
                <a:solidFill>
                  <a:schemeClr val="tx1"/>
                </a:solidFill>
              </a:rPr>
              <a:t>TUGAS PRESENTASI</a:t>
            </a:r>
            <a:br>
              <a:rPr lang="id-ID" sz="2400" dirty="0" smtClean="0">
                <a:solidFill>
                  <a:schemeClr val="tx1"/>
                </a:solidFill>
              </a:rPr>
            </a:br>
            <a:r>
              <a:rPr lang="id-ID" sz="2400" dirty="0" smtClean="0">
                <a:solidFill>
                  <a:schemeClr val="tx1"/>
                </a:solidFill>
              </a:rPr>
              <a:t>PEMOGRAMAN WEB DAN PERANGKAT BERGERAK</a:t>
            </a:r>
            <a:endParaRPr lang="id-ID" sz="2400" dirty="0">
              <a:solidFill>
                <a:schemeClr val="tx1"/>
              </a:solidFill>
            </a:endParaRPr>
          </a:p>
        </p:txBody>
      </p:sp>
      <p:pic>
        <p:nvPicPr>
          <p:cNvPr id="4" name="Picture 3" descr="logoez.jpg"/>
          <p:cNvPicPr>
            <a:picLocks noChangeAspect="1"/>
          </p:cNvPicPr>
          <p:nvPr/>
        </p:nvPicPr>
        <p:blipFill>
          <a:blip r:embed="rId2"/>
          <a:stretch>
            <a:fillRect/>
          </a:stretch>
        </p:blipFill>
        <p:spPr>
          <a:xfrm>
            <a:off x="2643174" y="928670"/>
            <a:ext cx="3833818" cy="3476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57290" y="1285860"/>
            <a:ext cx="6400800" cy="1752600"/>
          </a:xfrm>
        </p:spPr>
        <p:txBody>
          <a:bodyPr>
            <a:normAutofit fontScale="92500" lnSpcReduction="20000"/>
          </a:bodyPr>
          <a:lstStyle/>
          <a:p>
            <a:r>
              <a:rPr lang="id-ID" dirty="0" smtClean="0"/>
              <a:t>Merupakan layout yang berfungsi untuk mengatur tata letak komponen/widget aplikasi android dengan cara relative (secara bebas) tidak hanya vertikal / horizontal saja seperti linear layout</a:t>
            </a:r>
            <a:endParaRPr lang="id-ID" dirty="0"/>
          </a:p>
        </p:txBody>
      </p:sp>
      <p:sp>
        <p:nvSpPr>
          <p:cNvPr id="4" name="Title 3"/>
          <p:cNvSpPr>
            <a:spLocks noGrp="1"/>
          </p:cNvSpPr>
          <p:nvPr>
            <p:ph type="ctrTitle"/>
          </p:nvPr>
        </p:nvSpPr>
        <p:spPr>
          <a:xfrm>
            <a:off x="428596" y="214290"/>
            <a:ext cx="8501122" cy="714380"/>
          </a:xfrm>
        </p:spPr>
        <p:txBody>
          <a:bodyPr>
            <a:normAutofit fontScale="90000"/>
          </a:bodyPr>
          <a:lstStyle/>
          <a:p>
            <a:r>
              <a:rPr lang="id-ID" dirty="0" smtClean="0"/>
              <a:t>Jelaskan Realtive layout</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57290" y="1285860"/>
            <a:ext cx="6400800" cy="1752600"/>
          </a:xfrm>
        </p:spPr>
        <p:txBody>
          <a:bodyPr>
            <a:normAutofit fontScale="92500"/>
          </a:bodyPr>
          <a:lstStyle/>
          <a:p>
            <a:r>
              <a:rPr lang="id-ID" dirty="0" smtClean="0"/>
              <a:t>Adalah bahasa markup yang digunakan untuk menyimpan data. Pada android digunakan untuk merancang interface pada sebuah program yang akan dibuat</a:t>
            </a:r>
            <a:endParaRPr lang="id-ID" dirty="0"/>
          </a:p>
        </p:txBody>
      </p:sp>
      <p:sp>
        <p:nvSpPr>
          <p:cNvPr id="4" name="Title 3"/>
          <p:cNvSpPr>
            <a:spLocks noGrp="1"/>
          </p:cNvSpPr>
          <p:nvPr>
            <p:ph type="ctrTitle"/>
          </p:nvPr>
        </p:nvSpPr>
        <p:spPr>
          <a:xfrm>
            <a:off x="428596" y="214290"/>
            <a:ext cx="8501122" cy="714380"/>
          </a:xfrm>
        </p:spPr>
        <p:txBody>
          <a:bodyPr>
            <a:normAutofit fontScale="90000"/>
          </a:bodyPr>
          <a:lstStyle/>
          <a:p>
            <a:r>
              <a:rPr lang="id-ID" dirty="0" smtClean="0"/>
              <a:t>xml</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57290" y="1285860"/>
            <a:ext cx="6400800" cy="4143404"/>
          </a:xfrm>
        </p:spPr>
        <p:txBody>
          <a:bodyPr>
            <a:normAutofit/>
          </a:bodyPr>
          <a:lstStyle/>
          <a:p>
            <a:r>
              <a:rPr lang="id-ID" dirty="0" smtClean="0"/>
              <a:t>Adalah bahasa pemograman yang di kembangkan oleh Sun Microsystem</a:t>
            </a:r>
          </a:p>
          <a:p>
            <a:endParaRPr lang="id-ID" dirty="0" smtClean="0"/>
          </a:p>
        </p:txBody>
      </p:sp>
      <p:sp>
        <p:nvSpPr>
          <p:cNvPr id="4" name="Title 3"/>
          <p:cNvSpPr>
            <a:spLocks noGrp="1"/>
          </p:cNvSpPr>
          <p:nvPr>
            <p:ph type="ctrTitle"/>
          </p:nvPr>
        </p:nvSpPr>
        <p:spPr>
          <a:xfrm>
            <a:off x="428596" y="214290"/>
            <a:ext cx="8501122" cy="714380"/>
          </a:xfrm>
        </p:spPr>
        <p:txBody>
          <a:bodyPr>
            <a:normAutofit fontScale="90000"/>
          </a:bodyPr>
          <a:lstStyle/>
          <a:p>
            <a:r>
              <a:rPr lang="id-ID" dirty="0" smtClean="0"/>
              <a:t>java</a:t>
            </a:r>
            <a:endParaRPr lang="id-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57290" y="1285860"/>
            <a:ext cx="6400800" cy="4143404"/>
          </a:xfrm>
        </p:spPr>
        <p:txBody>
          <a:bodyPr>
            <a:normAutofit/>
          </a:bodyPr>
          <a:lstStyle/>
          <a:p>
            <a:endParaRPr lang="id-ID" dirty="0" smtClean="0"/>
          </a:p>
        </p:txBody>
      </p:sp>
      <p:sp>
        <p:nvSpPr>
          <p:cNvPr id="4" name="Title 3"/>
          <p:cNvSpPr>
            <a:spLocks noGrp="1"/>
          </p:cNvSpPr>
          <p:nvPr>
            <p:ph type="ctrTitle"/>
          </p:nvPr>
        </p:nvSpPr>
        <p:spPr>
          <a:xfrm>
            <a:off x="428596" y="214290"/>
            <a:ext cx="8501122" cy="714380"/>
          </a:xfrm>
        </p:spPr>
        <p:txBody>
          <a:bodyPr>
            <a:normAutofit fontScale="90000"/>
          </a:bodyPr>
          <a:lstStyle/>
          <a:p>
            <a:r>
              <a:rPr lang="id-ID" dirty="0" smtClean="0"/>
              <a:t>Arsitektur android</a:t>
            </a:r>
            <a:endParaRPr lang="id-ID" dirty="0"/>
          </a:p>
        </p:txBody>
      </p:sp>
      <p:pic>
        <p:nvPicPr>
          <p:cNvPr id="6" name="Picture 5" descr="aa.png"/>
          <p:cNvPicPr>
            <a:picLocks noChangeAspect="1"/>
          </p:cNvPicPr>
          <p:nvPr/>
        </p:nvPicPr>
        <p:blipFill>
          <a:blip r:embed="rId2"/>
          <a:stretch>
            <a:fillRect/>
          </a:stretch>
        </p:blipFill>
        <p:spPr>
          <a:xfrm>
            <a:off x="2500298" y="1285860"/>
            <a:ext cx="4105275"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p:txBody>
          <a:bodyPr>
            <a:normAutofit fontScale="40000" lnSpcReduction="20000"/>
          </a:bodyPr>
          <a:lstStyle/>
          <a:p>
            <a:r>
              <a:rPr lang="id-ID" b="1" dirty="0" smtClean="0"/>
              <a:t>Kernel</a:t>
            </a:r>
          </a:p>
          <a:p>
            <a:r>
              <a:rPr lang="id-ID" dirty="0" smtClean="0"/>
              <a:t>Gambar 2 — KernelKarena Android merupakan salah satu turunan dari sistem operasi Linux, maka Android juga memiliki kernel. Bagi yang belum pernah menyentuh sistem operasi Linux pasti akan bertanya — tanya apa itu </a:t>
            </a:r>
            <a:r>
              <a:rPr lang="id-ID" i="1" dirty="0" smtClean="0"/>
              <a:t>“KERNEL”. Kernel</a:t>
            </a:r>
            <a:r>
              <a:rPr lang="id-ID" dirty="0" smtClean="0"/>
              <a:t> merupakan inti dari sistem operasi berbasis UNIX. Kernel merupakan lapisan terdalam yang berada pada sistem operasi baik itu Linux maupun Android. Lapisan ini tidak benar — benar berinteraksi dengan pengguna maupun developer, tapi lapisan ini merupakan jantung dari seluruh sistem di Android karena lapisan inilah yang memberikan fungsi-fungsi berikut pada sistem Android:</a:t>
            </a:r>
          </a:p>
          <a:p>
            <a:r>
              <a:rPr lang="id-ID" dirty="0" smtClean="0"/>
              <a:t>Abstraksi Hardware</a:t>
            </a:r>
          </a:p>
          <a:p>
            <a:r>
              <a:rPr lang="id-ID" dirty="0" smtClean="0"/>
              <a:t>Program Manajemen Memory</a:t>
            </a:r>
          </a:p>
          <a:p>
            <a:r>
              <a:rPr lang="id-ID" dirty="0" smtClean="0"/>
              <a:t>Pengaturan Sekuritas</a:t>
            </a:r>
          </a:p>
          <a:p>
            <a:r>
              <a:rPr lang="id-ID" dirty="0" smtClean="0"/>
              <a:t>Manajemen Energi Software ( Baterai )</a:t>
            </a:r>
          </a:p>
          <a:p>
            <a:r>
              <a:rPr lang="id-ID" dirty="0" smtClean="0"/>
              <a:t>Driver (Driver adalah program yang mengontrol hardware)</a:t>
            </a:r>
          </a:p>
          <a:p>
            <a:r>
              <a:rPr lang="id-ID" dirty="0" smtClean="0"/>
              <a:t>Network Stack</a:t>
            </a:r>
          </a:p>
          <a:p>
            <a:r>
              <a:rPr lang="id-ID" dirty="0" smtClean="0"/>
              <a:t>Dengan berkembangnya Android maka Kernel Linux yang digunakan juga ikut berkembang, seperti pada table di bawah ini:</a:t>
            </a:r>
          </a:p>
          <a:p>
            <a:r>
              <a:rPr lang="id-ID" dirty="0" smtClean="0"/>
              <a:t>Android Version |API Level |Linux Kernel in AOSP</a:t>
            </a:r>
            <a:br>
              <a:rPr lang="id-ID" dirty="0" smtClean="0"/>
            </a:br>
            <a:r>
              <a:rPr lang="id-ID" dirty="0" smtClean="0"/>
              <a:t>— — — — — — — — — — — — — — — — — — — — — — — — — —</a:t>
            </a:r>
            <a:br>
              <a:rPr lang="id-ID" dirty="0" smtClean="0"/>
            </a:br>
            <a:r>
              <a:rPr lang="id-ID" dirty="0" smtClean="0"/>
              <a:t>1.5 Cupcake |3 |2.6.27</a:t>
            </a:r>
            <a:br>
              <a:rPr lang="id-ID" dirty="0" smtClean="0"/>
            </a:br>
            <a:r>
              <a:rPr lang="id-ID" dirty="0" smtClean="0"/>
              <a:t>1.6 Donut |4 |2.6.29</a:t>
            </a:r>
            <a:br>
              <a:rPr lang="id-ID" dirty="0" smtClean="0"/>
            </a:br>
            <a:r>
              <a:rPr lang="id-ID" dirty="0" smtClean="0"/>
              <a:t>2.0/1 Eclair |5–7 |2.6.29</a:t>
            </a:r>
            <a:br>
              <a:rPr lang="id-ID" dirty="0" smtClean="0"/>
            </a:br>
            <a:r>
              <a:rPr lang="id-ID" dirty="0" smtClean="0"/>
              <a:t>2.2.x Froyo |8 |2.6.32</a:t>
            </a:r>
            <a:br>
              <a:rPr lang="id-ID" dirty="0" smtClean="0"/>
            </a:br>
            <a:r>
              <a:rPr lang="id-ID" dirty="0" smtClean="0"/>
              <a:t>2.3.x Gingerbread |9, 10 |2.6.35</a:t>
            </a:r>
            <a:br>
              <a:rPr lang="id-ID" dirty="0" smtClean="0"/>
            </a:br>
            <a:r>
              <a:rPr lang="id-ID" dirty="0" smtClean="0"/>
              <a:t>3.x.x Honeycomb |11–13 |2.6.36</a:t>
            </a:r>
            <a:br>
              <a:rPr lang="id-ID" dirty="0" smtClean="0"/>
            </a:br>
            <a:r>
              <a:rPr lang="id-ID" dirty="0" smtClean="0"/>
              <a:t>4.0.x Ice Cream San |14, 15 |3.0.1</a:t>
            </a:r>
            <a:br>
              <a:rPr lang="id-ID" dirty="0" smtClean="0"/>
            </a:br>
            <a:r>
              <a:rPr lang="id-ID" dirty="0" smtClean="0"/>
              <a:t>4.1.x Jelly Bean |16 |3.0.31</a:t>
            </a:r>
            <a:br>
              <a:rPr lang="id-ID" dirty="0" smtClean="0"/>
            </a:br>
            <a:r>
              <a:rPr lang="id-ID" dirty="0" smtClean="0"/>
              <a:t>4.2.x Jelly Bean |17 |3.4.0</a:t>
            </a:r>
            <a:br>
              <a:rPr lang="id-ID" dirty="0" smtClean="0"/>
            </a:br>
            <a:r>
              <a:rPr lang="id-ID" dirty="0" smtClean="0"/>
              <a:t>4.3 Jelly Bean |18 |3.4.39</a:t>
            </a:r>
            <a:br>
              <a:rPr lang="id-ID" dirty="0" smtClean="0"/>
            </a:br>
            <a:r>
              <a:rPr lang="id-ID" dirty="0" smtClean="0"/>
              <a:t>4.4 Kit Kat |19, 20 |3.10</a:t>
            </a:r>
            <a:br>
              <a:rPr lang="id-ID" dirty="0" smtClean="0"/>
            </a:br>
            <a:r>
              <a:rPr lang="id-ID" dirty="0" smtClean="0"/>
              <a:t>5.x Lollipop |21, 22 |3.16.1</a:t>
            </a:r>
            <a:br>
              <a:rPr lang="id-ID" dirty="0" smtClean="0"/>
            </a:br>
            <a:r>
              <a:rPr lang="id-ID" dirty="0" smtClean="0"/>
              <a:t>6.0 Marshmallow |23 |3.18.10</a:t>
            </a:r>
          </a:p>
          <a:p>
            <a:endParaRPr lang="id-ID" dirty="0"/>
          </a:p>
        </p:txBody>
      </p:sp>
      <p:pic>
        <p:nvPicPr>
          <p:cNvPr id="4" name="Picture 3" descr="kernel.png"/>
          <p:cNvPicPr>
            <a:picLocks noChangeAspect="1"/>
          </p:cNvPicPr>
          <p:nvPr/>
        </p:nvPicPr>
        <p:blipFill>
          <a:blip r:embed="rId2"/>
          <a:stretch>
            <a:fillRect/>
          </a:stretch>
        </p:blipFill>
        <p:spPr>
          <a:xfrm>
            <a:off x="1928794" y="357166"/>
            <a:ext cx="5715000" cy="1000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a:xfrm>
            <a:off x="457200" y="1600200"/>
            <a:ext cx="8229600" cy="5257800"/>
          </a:xfrm>
        </p:spPr>
        <p:txBody>
          <a:bodyPr>
            <a:normAutofit fontScale="40000" lnSpcReduction="20000"/>
          </a:bodyPr>
          <a:lstStyle/>
          <a:p>
            <a:r>
              <a:rPr lang="id-ID" dirty="0" smtClean="0"/>
              <a:t>Library membawa sekumpulan instruksi untuk mengarahkan perangkat Android kita dalam menangani berbagai tipe data. Contohnya,perekam dari berbagai macam format Video dan Audio ditangani oleh Media Framework Library.</a:t>
            </a:r>
          </a:p>
          <a:p>
            <a:r>
              <a:rPr lang="id-ID" dirty="0" smtClean="0"/>
              <a:t>Berikut adalah beberapa kegunaan Library:</a:t>
            </a:r>
          </a:p>
          <a:p>
            <a:r>
              <a:rPr lang="id-ID" dirty="0" smtClean="0"/>
              <a:t>Surface Manager: Mengolah tampilan Windows Pada Layar</a:t>
            </a:r>
          </a:p>
          <a:p>
            <a:r>
              <a:rPr lang="id-ID" dirty="0" smtClean="0"/>
              <a:t>SGL: Grafik 2 Dimensi</a:t>
            </a:r>
          </a:p>
          <a:p>
            <a:r>
              <a:rPr lang="id-ID" dirty="0" smtClean="0"/>
              <a:t>Open GL|ES: Grafik 3 Dimensi maupun 2 Dimensi</a:t>
            </a:r>
          </a:p>
          <a:p>
            <a:r>
              <a:rPr lang="id-ID" dirty="0" smtClean="0"/>
              <a:t>Media Framework: Menunjang perekaman dari berbagai macam format audio, video, dan gambar</a:t>
            </a:r>
          </a:p>
          <a:p>
            <a:r>
              <a:rPr lang="id-ID" dirty="0" smtClean="0"/>
              <a:t>Free Type: Penerjemah Font</a:t>
            </a:r>
          </a:p>
          <a:p>
            <a:r>
              <a:rPr lang="id-ID" dirty="0" smtClean="0"/>
              <a:t>WebKit: Mesin Browser</a:t>
            </a:r>
          </a:p>
          <a:p>
            <a:r>
              <a:rPr lang="id-ID" dirty="0" smtClean="0"/>
              <a:t>libc (System C libraries)</a:t>
            </a:r>
          </a:p>
          <a:p>
            <a:r>
              <a:rPr lang="id-ID" dirty="0" smtClean="0"/>
              <a:t>SQLite: Database</a:t>
            </a:r>
          </a:p>
          <a:p>
            <a:r>
              <a:rPr lang="id-ID" dirty="0" smtClean="0"/>
              <a:t>Open SSL: Sekuritas Jaringan</a:t>
            </a:r>
          </a:p>
          <a:p>
            <a:r>
              <a:rPr lang="id-ID" b="1" dirty="0" smtClean="0"/>
              <a:t>Android Libraries</a:t>
            </a:r>
            <a:endParaRPr lang="id-ID" dirty="0" smtClean="0"/>
          </a:p>
          <a:p>
            <a:r>
              <a:rPr lang="id-ID" dirty="0" smtClean="0"/>
              <a:t>Kategori ini menyangkut Library berbasis Java yang berfungsi khusus untuk pengembangan Android. Contoh dari Library yang termasuk dalam kategori ini adalah Library yang memfasilitasi pembangunan User Interface, Penggambaran Grafik dan akses Database, juga library yang terdapat pada Application Framework.</a:t>
            </a:r>
          </a:p>
          <a:p>
            <a:r>
              <a:rPr lang="id-ID" dirty="0" smtClean="0"/>
              <a:t>Rangkuman dari beberapa Library Android yang tersedia untuk Android Developer adalah sebagai berikut :</a:t>
            </a:r>
          </a:p>
          <a:p>
            <a:r>
              <a:rPr lang="id-ID" b="1" dirty="0" smtClean="0"/>
              <a:t>android.app</a:t>
            </a:r>
            <a:r>
              <a:rPr lang="id-ID" dirty="0" smtClean="0"/>
              <a:t> − Memberikan akses ke model aplikasi dan fondasi dari semua aplikasi Android.</a:t>
            </a:r>
          </a:p>
          <a:p>
            <a:r>
              <a:rPr lang="id-ID" b="1" dirty="0" smtClean="0"/>
              <a:t>android.content</a:t>
            </a:r>
            <a:r>
              <a:rPr lang="id-ID" dirty="0" smtClean="0"/>
              <a:t> − Memfasilitasi akses konten, mempublikasikan dan mengirim pesan antar aplikasi dan komponen aplikasi.</a:t>
            </a:r>
          </a:p>
          <a:p>
            <a:r>
              <a:rPr lang="id-ID" b="1" dirty="0" smtClean="0"/>
              <a:t>android.database</a:t>
            </a:r>
            <a:r>
              <a:rPr lang="id-ID" dirty="0" smtClean="0"/>
              <a:t> − Digunakan untuk mengakses data yang dipublikasikan oleh content providers, juga termasuk kelas manajemen basis data SQLite.</a:t>
            </a:r>
          </a:p>
          <a:p>
            <a:r>
              <a:rPr lang="id-ID" b="1" dirty="0" smtClean="0"/>
              <a:t>android.opengl</a:t>
            </a:r>
            <a:r>
              <a:rPr lang="id-ID" dirty="0" smtClean="0"/>
              <a:t> − antarmuka Java ke Api penerjemah OpenGL ES 3D Graphic</a:t>
            </a:r>
          </a:p>
          <a:p>
            <a:r>
              <a:rPr lang="id-ID" b="1" dirty="0" smtClean="0"/>
              <a:t>android.os</a:t>
            </a:r>
            <a:r>
              <a:rPr lang="id-ID" dirty="0" smtClean="0"/>
              <a:t> − Menyediakan akses aplikasi ke OS system service stAndar seperti perpesanan, system service, dan IPC ( Inter Process Communication ).</a:t>
            </a:r>
          </a:p>
          <a:p>
            <a:r>
              <a:rPr lang="id-ID" b="1" dirty="0" smtClean="0"/>
              <a:t>android.text</a:t>
            </a:r>
            <a:r>
              <a:rPr lang="id-ID" dirty="0" smtClean="0"/>
              <a:t> − Digunakan untuk menyajikan dan memanipulasi teks yang ditampilkan pada perangkat.</a:t>
            </a:r>
          </a:p>
          <a:p>
            <a:r>
              <a:rPr lang="id-ID" b="1" dirty="0" smtClean="0"/>
              <a:t>android.view</a:t>
            </a:r>
            <a:r>
              <a:rPr lang="id-ID" dirty="0" smtClean="0"/>
              <a:t> − Dasar dari pembangunan user interface aplikasi.</a:t>
            </a:r>
          </a:p>
          <a:p>
            <a:r>
              <a:rPr lang="id-ID" b="1" dirty="0" smtClean="0"/>
              <a:t>android.widget</a:t>
            </a:r>
            <a:r>
              <a:rPr lang="id-ID" dirty="0" smtClean="0"/>
              <a:t> − Koleksi dari beberapa user interface yang telah dibuat dan dapat langsung digunakan seperti tombol, label, tabel, view, layout manager, tombol pilihan, dll.</a:t>
            </a:r>
          </a:p>
          <a:p>
            <a:r>
              <a:rPr lang="id-ID" b="1" dirty="0" smtClean="0"/>
              <a:t>android.webkit</a:t>
            </a:r>
            <a:r>
              <a:rPr lang="id-ID" dirty="0" smtClean="0"/>
              <a:t> − Sekumpulan kelas untuk memungkinkan kemampuan web browsing yang akan dibangun ke dalam aplikasi.</a:t>
            </a:r>
          </a:p>
          <a:p>
            <a:endParaRPr lang="id-ID" dirty="0"/>
          </a:p>
        </p:txBody>
      </p:sp>
      <p:pic>
        <p:nvPicPr>
          <p:cNvPr id="4" name="Picture 3" descr="kernel.png"/>
          <p:cNvPicPr>
            <a:picLocks noChangeAspect="1"/>
          </p:cNvPicPr>
          <p:nvPr/>
        </p:nvPicPr>
        <p:blipFill>
          <a:blip r:embed="rId2"/>
          <a:stretch>
            <a:fillRect/>
          </a:stretch>
        </p:blipFill>
        <p:spPr>
          <a:xfrm>
            <a:off x="2643169" y="357166"/>
            <a:ext cx="4286250" cy="1000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a:xfrm>
            <a:off x="457200" y="1600200"/>
            <a:ext cx="8229600" cy="5257800"/>
          </a:xfrm>
        </p:spPr>
        <p:txBody>
          <a:bodyPr>
            <a:normAutofit fontScale="77500" lnSpcReduction="20000"/>
          </a:bodyPr>
          <a:lstStyle/>
          <a:p>
            <a:r>
              <a:rPr lang="id-ID" b="1" dirty="0" smtClean="0"/>
              <a:t>Android Runtime</a:t>
            </a:r>
          </a:p>
          <a:p>
            <a:r>
              <a:rPr lang="id-ID" b="1" dirty="0" smtClean="0"/>
              <a:t>Gambar 4 — Android Runtime</a:t>
            </a:r>
            <a:r>
              <a:rPr lang="id-ID" dirty="0" smtClean="0"/>
              <a:t>Terletak pada level yang sama dengan lapisan Library juga terdapat Lapisan Android Runtime dan juga sekumpulan Library Java yang dikhususkan untuk Android. Programmer Aplikasi Android membuat aplikasinya menggunakan bahasa pemrograman Java. Dalam lapisan Android Runtime juga terdapat Dalvik VM (Virtual Machine)</a:t>
            </a:r>
          </a:p>
          <a:p>
            <a:r>
              <a:rPr lang="id-ID" b="1" dirty="0" smtClean="0"/>
              <a:t>Apa Itu Dalvik VM ?</a:t>
            </a:r>
            <a:endParaRPr lang="id-ID" dirty="0" smtClean="0"/>
          </a:p>
          <a:p>
            <a:r>
              <a:rPr lang="id-ID" dirty="0" smtClean="0"/>
              <a:t>Dalvik Virtual Machine adalah sejenis Java Virtual Machine yang didesain khusus dan dioptimasikan untuk Android. Dalvik VM menggunakan fitur inti Linux seperti manajemen memory dan multi-threading. Dalvik VM membuat setiap Aplikasi Android dapat berjalan dengan prosesnya sendiri. Berikut beberapa rangkuman mengenai Dalvik VM</a:t>
            </a:r>
          </a:p>
          <a:p>
            <a:r>
              <a:rPr lang="id-ID" dirty="0" smtClean="0"/>
              <a:t>Dalvik VM adalah sebuah VM berbasis Register.</a:t>
            </a:r>
          </a:p>
          <a:p>
            <a:r>
              <a:rPr lang="id-ID" dirty="0" smtClean="0"/>
              <a:t>Optimal karena kebutuhan memory yang sedikit.</a:t>
            </a:r>
          </a:p>
          <a:p>
            <a:r>
              <a:rPr lang="id-ID" dirty="0" smtClean="0"/>
              <a:t>Didesain agar banyak VM dapat dijalankan pada saat yang sama.</a:t>
            </a:r>
          </a:p>
          <a:p>
            <a:r>
              <a:rPr lang="id-ID" dirty="0" smtClean="0"/>
              <a:t>Bergantung pada OS yang mendasari suatu proses isolasi, manajemen memori dan dukungan threading.</a:t>
            </a:r>
          </a:p>
          <a:p>
            <a:r>
              <a:rPr lang="id-ID" dirty="0" smtClean="0"/>
              <a:t>Beroperasi pada ekstensi DEX.</a:t>
            </a:r>
          </a:p>
          <a:p>
            <a:endParaRPr lang="id-ID" dirty="0"/>
          </a:p>
        </p:txBody>
      </p:sp>
      <p:pic>
        <p:nvPicPr>
          <p:cNvPr id="4" name="Picture 3" descr="kernel.png"/>
          <p:cNvPicPr>
            <a:picLocks noChangeAspect="1"/>
          </p:cNvPicPr>
          <p:nvPr/>
        </p:nvPicPr>
        <p:blipFill>
          <a:blip r:embed="rId2"/>
          <a:stretch>
            <a:fillRect/>
          </a:stretch>
        </p:blipFill>
        <p:spPr>
          <a:xfrm>
            <a:off x="3681317" y="357166"/>
            <a:ext cx="2209953" cy="10001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a:xfrm>
            <a:off x="457200" y="1600200"/>
            <a:ext cx="8229600" cy="5257800"/>
          </a:xfrm>
        </p:spPr>
        <p:txBody>
          <a:bodyPr>
            <a:normAutofit fontScale="85000" lnSpcReduction="20000"/>
          </a:bodyPr>
          <a:lstStyle/>
          <a:p>
            <a:r>
              <a:rPr lang="id-ID" b="1" dirty="0" smtClean="0"/>
              <a:t>Application Framework</a:t>
            </a:r>
          </a:p>
          <a:p>
            <a:r>
              <a:rPr lang="id-ID" b="1" dirty="0" smtClean="0"/>
              <a:t>Gambar 5 — Application Framework</a:t>
            </a:r>
            <a:r>
              <a:rPr lang="id-ID" dirty="0" smtClean="0"/>
              <a:t>Lapisan ini berinteraksi langsung dengan aplikasi kita. Program-program di atas memanajemen fungsi dasar dari perangkat seperti manajemen Resource, Manajemen Panggilan, Manajemen Window dll. Sebagai seorang developer, kita dapat melihat lapisan ini sebagai alat dasar yang dapat digunakan untuk mengembangkan aplikasi.</a:t>
            </a:r>
          </a:p>
          <a:p>
            <a:r>
              <a:rPr lang="id-ID" dirty="0" smtClean="0"/>
              <a:t>Beberapa program penting pada Application Framework antara lain:</a:t>
            </a:r>
          </a:p>
          <a:p>
            <a:r>
              <a:rPr lang="id-ID" b="1" dirty="0" smtClean="0"/>
              <a:t>Activity Manager</a:t>
            </a:r>
            <a:r>
              <a:rPr lang="id-ID" dirty="0" smtClean="0"/>
              <a:t> − Mengontrol semua aspek dari siklus hidup aplikasi dan Activity Stack.</a:t>
            </a:r>
          </a:p>
          <a:p>
            <a:r>
              <a:rPr lang="id-ID" b="1" dirty="0" smtClean="0"/>
              <a:t>Content Providers</a:t>
            </a:r>
            <a:r>
              <a:rPr lang="id-ID" dirty="0" smtClean="0"/>
              <a:t> − Mengizinkan aplikasi untuk mempublikasikan dan berbagi data dengan aplikasi lainnya.</a:t>
            </a:r>
          </a:p>
          <a:p>
            <a:r>
              <a:rPr lang="id-ID" b="1" dirty="0" smtClean="0"/>
              <a:t>Resource Manager</a:t>
            </a:r>
            <a:r>
              <a:rPr lang="id-ID" dirty="0" smtClean="0"/>
              <a:t> − Memberikan akses kepada resources yang bukan kode seperti strings, setting warna, dan layout User Interface.</a:t>
            </a:r>
          </a:p>
          <a:p>
            <a:r>
              <a:rPr lang="id-ID" b="1" dirty="0" smtClean="0"/>
              <a:t>Notifications Manager</a:t>
            </a:r>
            <a:r>
              <a:rPr lang="id-ID" dirty="0" smtClean="0"/>
              <a:t> − Membuat aplikasi dapat menampilkan pengingat dan notifikasi kepada pengguna.</a:t>
            </a:r>
          </a:p>
          <a:p>
            <a:r>
              <a:rPr lang="id-ID" b="1" dirty="0" smtClean="0"/>
              <a:t>View System</a:t>
            </a:r>
            <a:r>
              <a:rPr lang="id-ID" dirty="0" smtClean="0"/>
              <a:t> − Digunakan untuk membuat User Interface aplikasi</a:t>
            </a:r>
          </a:p>
          <a:p>
            <a:endParaRPr lang="id-ID" dirty="0"/>
          </a:p>
        </p:txBody>
      </p:sp>
      <p:pic>
        <p:nvPicPr>
          <p:cNvPr id="4" name="Picture 3" descr="kernel.png"/>
          <p:cNvPicPr>
            <a:picLocks noChangeAspect="1"/>
          </p:cNvPicPr>
          <p:nvPr/>
        </p:nvPicPr>
        <p:blipFill>
          <a:blip r:embed="rId2"/>
          <a:stretch>
            <a:fillRect/>
          </a:stretch>
        </p:blipFill>
        <p:spPr>
          <a:xfrm>
            <a:off x="2428860" y="285728"/>
            <a:ext cx="4500594" cy="11430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a:xfrm>
            <a:off x="457200" y="1600200"/>
            <a:ext cx="8229600" cy="5257800"/>
          </a:xfrm>
        </p:spPr>
        <p:txBody>
          <a:bodyPr>
            <a:normAutofit lnSpcReduction="10000"/>
          </a:bodyPr>
          <a:lstStyle/>
          <a:p>
            <a:r>
              <a:rPr lang="id-ID" b="1" dirty="0" smtClean="0"/>
              <a:t>Application Layer</a:t>
            </a:r>
          </a:p>
          <a:p>
            <a:r>
              <a:rPr lang="id-ID" b="1" dirty="0" smtClean="0"/>
              <a:t>Gambar 6 — Application</a:t>
            </a:r>
            <a:r>
              <a:rPr lang="id-ID" dirty="0" smtClean="0"/>
              <a:t>Aplikasi berada pada lapisan terluar dari Arsitektur Android. Pengguna awam Android pasti akan berinteraksi dengan lapisan ini untuk fungsi umum seperti menelepon, mengakses website, dll. Lapisan di bawah dari lapisan aplikasi ini diakses kebanyakan oleh Developer, Programmer atau sejenisnya.</a:t>
            </a:r>
          </a:p>
          <a:p>
            <a:r>
              <a:rPr lang="id-ID" dirty="0" smtClean="0"/>
              <a:t>Beberapa aplikasi stAndar yang pasti ada pada setiap perangkat, seperti:</a:t>
            </a:r>
          </a:p>
          <a:p>
            <a:r>
              <a:rPr lang="id-ID" dirty="0" smtClean="0"/>
              <a:t>Aplikasi SMS</a:t>
            </a:r>
          </a:p>
          <a:p>
            <a:r>
              <a:rPr lang="id-ID" dirty="0" smtClean="0"/>
              <a:t>Penelepon</a:t>
            </a:r>
          </a:p>
          <a:p>
            <a:r>
              <a:rPr lang="id-ID" dirty="0" smtClean="0"/>
              <a:t>Web Browser</a:t>
            </a:r>
          </a:p>
          <a:p>
            <a:r>
              <a:rPr lang="id-ID" dirty="0" smtClean="0"/>
              <a:t>Contact Manager</a:t>
            </a:r>
          </a:p>
          <a:p>
            <a:endParaRPr lang="id-ID" dirty="0"/>
          </a:p>
        </p:txBody>
      </p:sp>
      <p:pic>
        <p:nvPicPr>
          <p:cNvPr id="4" name="Picture 3" descr="kernel.png"/>
          <p:cNvPicPr>
            <a:picLocks noChangeAspect="1"/>
          </p:cNvPicPr>
          <p:nvPr/>
        </p:nvPicPr>
        <p:blipFill>
          <a:blip r:embed="rId2"/>
          <a:stretch>
            <a:fillRect/>
          </a:stretch>
        </p:blipFill>
        <p:spPr>
          <a:xfrm>
            <a:off x="2428860" y="428604"/>
            <a:ext cx="4500594" cy="9067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2.png"/>
          <p:cNvPicPr>
            <a:picLocks noChangeAspect="1" noChangeArrowheads="1"/>
          </p:cNvPicPr>
          <p:nvPr/>
        </p:nvPicPr>
        <p:blipFill>
          <a:blip r:embed="rId2"/>
          <a:srcRect/>
          <a:stretch>
            <a:fillRect/>
          </a:stretch>
        </p:blipFill>
        <p:spPr bwMode="auto">
          <a:xfrm>
            <a:off x="3124200" y="1142984"/>
            <a:ext cx="2895600" cy="505302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57290" y="857232"/>
            <a:ext cx="6400800" cy="5643602"/>
          </a:xfrm>
        </p:spPr>
        <p:txBody>
          <a:bodyPr>
            <a:normAutofit fontScale="77500" lnSpcReduction="20000"/>
          </a:bodyPr>
          <a:lstStyle/>
          <a:p>
            <a:pPr algn="l"/>
            <a:r>
              <a:rPr lang="id-ID" dirty="0" smtClean="0"/>
              <a:t>Terdiri Dari :</a:t>
            </a:r>
          </a:p>
          <a:p>
            <a:pPr marL="514350" indent="-514350" algn="l">
              <a:buAutoNum type="arabicPeriod"/>
            </a:pPr>
            <a:r>
              <a:rPr lang="sv-SE" b="1" dirty="0" smtClean="0"/>
              <a:t>Android 1.0 &amp; 1.1: Astro (Alpha) &amp; Bender (Beta)</a:t>
            </a:r>
            <a:endParaRPr lang="id-ID" b="1" dirty="0" smtClean="0"/>
          </a:p>
          <a:p>
            <a:pPr marL="514350" indent="-514350" algn="l">
              <a:buFont typeface="Wingdings 2"/>
              <a:buAutoNum type="arabicPeriod"/>
            </a:pPr>
            <a:r>
              <a:rPr lang="id-ID" b="1" dirty="0" smtClean="0"/>
              <a:t>Android 1.5: Cupcake</a:t>
            </a:r>
          </a:p>
          <a:p>
            <a:pPr marL="514350" indent="-514350" algn="l">
              <a:buFont typeface="Wingdings 2"/>
              <a:buAutoNum type="arabicPeriod"/>
            </a:pPr>
            <a:r>
              <a:rPr lang="id-ID" b="1" dirty="0" smtClean="0"/>
              <a:t>Android 1.6: Donut</a:t>
            </a:r>
          </a:p>
          <a:p>
            <a:pPr marL="514350" indent="-514350" algn="l">
              <a:buFont typeface="Wingdings 2"/>
              <a:buAutoNum type="arabicPeriod"/>
            </a:pPr>
            <a:r>
              <a:rPr lang="id-ID" b="1" dirty="0" smtClean="0"/>
              <a:t>Android 2.0 &amp; 2.1: Eclair</a:t>
            </a:r>
          </a:p>
          <a:p>
            <a:pPr marL="514350" indent="-514350" algn="l">
              <a:buFont typeface="Wingdings 2"/>
              <a:buAutoNum type="arabicPeriod"/>
            </a:pPr>
            <a:r>
              <a:rPr lang="en-US" b="1" dirty="0" smtClean="0"/>
              <a:t>Android 2.2: </a:t>
            </a:r>
            <a:r>
              <a:rPr lang="en-US" b="1" dirty="0" err="1" smtClean="0"/>
              <a:t>Froyo</a:t>
            </a:r>
            <a:r>
              <a:rPr lang="en-US" b="1" dirty="0" smtClean="0"/>
              <a:t> (Frozen Yoghurt)</a:t>
            </a:r>
          </a:p>
          <a:p>
            <a:pPr marL="514350" indent="-514350" algn="l">
              <a:buFont typeface="Wingdings 2"/>
              <a:buAutoNum type="arabicPeriod"/>
            </a:pPr>
            <a:r>
              <a:rPr lang="id-ID" b="1" dirty="0" smtClean="0"/>
              <a:t>Android 2.3: Gingerbread</a:t>
            </a:r>
          </a:p>
          <a:p>
            <a:pPr marL="514350" indent="-514350" algn="l">
              <a:buFont typeface="Wingdings 2"/>
              <a:buAutoNum type="arabicPeriod"/>
            </a:pPr>
            <a:r>
              <a:rPr lang="en-US" b="1" dirty="0" smtClean="0"/>
              <a:t>Android 3.0 &amp; 3.2: Honeycomb</a:t>
            </a:r>
          </a:p>
          <a:p>
            <a:pPr marL="514350" indent="-514350" algn="l">
              <a:buFont typeface="Wingdings 2"/>
              <a:buAutoNum type="arabicPeriod"/>
            </a:pPr>
            <a:r>
              <a:rPr lang="en-US" b="1" dirty="0" smtClean="0"/>
              <a:t>Android 4.0: Ice Cream Sandwich</a:t>
            </a:r>
          </a:p>
          <a:p>
            <a:pPr marL="514350" indent="-514350" algn="l">
              <a:buFont typeface="Wingdings 2"/>
              <a:buAutoNum type="arabicPeriod"/>
            </a:pPr>
            <a:r>
              <a:rPr lang="en-US" b="1" dirty="0" smtClean="0"/>
              <a:t>Android 4.1 &amp; 4.3: Jelly Bean</a:t>
            </a:r>
          </a:p>
          <a:p>
            <a:pPr marL="514350" indent="-514350" algn="l">
              <a:buFont typeface="Wingdings 2"/>
              <a:buAutoNum type="arabicPeriod"/>
            </a:pPr>
            <a:r>
              <a:rPr lang="id-ID" b="1" dirty="0" smtClean="0"/>
              <a:t>Android 4.4: KitKat</a:t>
            </a:r>
          </a:p>
          <a:p>
            <a:pPr marL="514350" indent="-514350" algn="l">
              <a:buFont typeface="Wingdings 2"/>
              <a:buAutoNum type="arabicPeriod"/>
            </a:pPr>
            <a:r>
              <a:rPr lang="id-ID" b="1" dirty="0" smtClean="0"/>
              <a:t>Android 5.0 &amp; 5.1: Lollipop</a:t>
            </a:r>
          </a:p>
          <a:p>
            <a:pPr marL="514350" indent="-514350" algn="l">
              <a:buFont typeface="Wingdings 2"/>
              <a:buAutoNum type="arabicPeriod"/>
            </a:pPr>
            <a:r>
              <a:rPr lang="id-ID" b="1" dirty="0" smtClean="0"/>
              <a:t>Android 6.0: Marshmallow</a:t>
            </a:r>
          </a:p>
          <a:p>
            <a:pPr marL="514350" indent="-514350" algn="l">
              <a:buFont typeface="Wingdings 2"/>
              <a:buAutoNum type="arabicPeriod"/>
            </a:pPr>
            <a:r>
              <a:rPr lang="id-ID" b="1" dirty="0" smtClean="0"/>
              <a:t>Android 7.0 &amp; 7.1: Nougat</a:t>
            </a:r>
          </a:p>
          <a:p>
            <a:pPr marL="514350" indent="-514350" algn="l">
              <a:buFont typeface="Wingdings 2"/>
              <a:buAutoNum type="arabicPeriod"/>
            </a:pPr>
            <a:r>
              <a:rPr lang="sv-SE" b="1" dirty="0" smtClean="0"/>
              <a:t>Android 8.0 &amp; 8.1: Oreo</a:t>
            </a:r>
          </a:p>
          <a:p>
            <a:pPr marL="514350" indent="-514350" algn="l">
              <a:buFont typeface="Wingdings 2"/>
              <a:buAutoNum type="arabicPeriod"/>
            </a:pPr>
            <a:r>
              <a:rPr lang="id-ID" b="1" dirty="0" smtClean="0"/>
              <a:t>Android 9.0: Pie</a:t>
            </a:r>
          </a:p>
          <a:p>
            <a:pPr marL="514350" indent="-514350" algn="l">
              <a:buFont typeface="Wingdings 2"/>
              <a:buAutoNum type="arabicPeriod"/>
            </a:pPr>
            <a:r>
              <a:rPr lang="sv-SE" b="1" dirty="0" smtClean="0"/>
              <a:t>Android Q Beta (Belum Rilis)</a:t>
            </a:r>
            <a:endParaRPr lang="id-ID" b="1" dirty="0" smtClean="0"/>
          </a:p>
          <a:p>
            <a:pPr marL="514350" indent="-514350">
              <a:buAutoNum type="arabicPeriod"/>
            </a:pPr>
            <a:endParaRPr lang="sv-SE" b="1" dirty="0" smtClean="0"/>
          </a:p>
          <a:p>
            <a:endParaRPr lang="id-ID" dirty="0"/>
          </a:p>
        </p:txBody>
      </p:sp>
      <p:sp>
        <p:nvSpPr>
          <p:cNvPr id="4" name="Title 3"/>
          <p:cNvSpPr>
            <a:spLocks noGrp="1"/>
          </p:cNvSpPr>
          <p:nvPr>
            <p:ph type="ctrTitle"/>
          </p:nvPr>
        </p:nvSpPr>
        <p:spPr>
          <a:xfrm>
            <a:off x="428596" y="142852"/>
            <a:ext cx="8229600" cy="700078"/>
          </a:xfrm>
        </p:spPr>
        <p:txBody>
          <a:bodyPr>
            <a:normAutofit fontScale="90000"/>
          </a:bodyPr>
          <a:lstStyle/>
          <a:p>
            <a:r>
              <a:rPr lang="id-ID" dirty="0" smtClean="0"/>
              <a:t>Sistem android</a:t>
            </a: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2.png"/>
          <p:cNvPicPr>
            <a:picLocks noChangeAspect="1" noChangeArrowheads="1"/>
          </p:cNvPicPr>
          <p:nvPr/>
        </p:nvPicPr>
        <p:blipFill>
          <a:blip r:embed="rId2"/>
          <a:srcRect/>
          <a:stretch>
            <a:fillRect/>
          </a:stretch>
        </p:blipFill>
        <p:spPr bwMode="auto">
          <a:xfrm>
            <a:off x="3124200" y="1142984"/>
            <a:ext cx="2895600" cy="5053029"/>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3.png"/>
          <p:cNvPicPr>
            <a:picLocks noChangeAspect="1" noChangeArrowheads="1"/>
          </p:cNvPicPr>
          <p:nvPr/>
        </p:nvPicPr>
        <p:blipFill>
          <a:blip r:embed="rId2"/>
          <a:srcRect/>
          <a:stretch>
            <a:fillRect/>
          </a:stretch>
        </p:blipFill>
        <p:spPr bwMode="auto">
          <a:xfrm>
            <a:off x="3124200" y="1214422"/>
            <a:ext cx="2895600" cy="498159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26196"/>
          </a:xfrm>
        </p:spPr>
        <p:txBody>
          <a:bodyPr>
            <a:normAutofit/>
          </a:bodyPr>
          <a:lstStyle/>
          <a:p>
            <a:pPr algn="l"/>
            <a:r>
              <a:rPr lang="id-ID" sz="3200" i="1" dirty="0" smtClean="0"/>
              <a:t>	      Android Gingerbread</a:t>
            </a:r>
            <a:r>
              <a:rPr lang="id-ID" sz="2800" i="1" dirty="0" smtClean="0"/>
              <a:t/>
            </a:r>
            <a:br>
              <a:rPr lang="id-ID" sz="2800" i="1" dirty="0" smtClean="0"/>
            </a:br>
            <a:r>
              <a:rPr lang="id-ID" sz="2800" i="1" dirty="0" smtClean="0"/>
              <a:t>A.Pengertian</a:t>
            </a:r>
            <a:r>
              <a:rPr lang="id-ID" sz="4000" b="0" dirty="0" smtClean="0"/>
              <a:t/>
            </a:r>
            <a:br>
              <a:rPr lang="id-ID" sz="4000" b="0" dirty="0" smtClean="0"/>
            </a:br>
            <a:r>
              <a:rPr lang="id-ID" sz="2000" dirty="0" smtClean="0"/>
              <a:t>Android 2.3–2.3.7 "Gingerbread"</a:t>
            </a:r>
            <a:r>
              <a:rPr lang="id-ID" sz="2000" b="0" dirty="0" smtClean="0"/>
              <a:t> adalah versi yang dihentikan dukungannya dari </a:t>
            </a:r>
            <a:r>
              <a:rPr lang="id-ID" sz="2000" b="0" dirty="0" smtClean="0">
                <a:hlinkClick r:id="rId2" tooltip="Sistem operasi telepon genggam"/>
              </a:rPr>
              <a:t>sistem operasi telepon genggam</a:t>
            </a:r>
            <a:r>
              <a:rPr lang="id-ID" sz="2000" b="0" dirty="0" smtClean="0"/>
              <a:t> </a:t>
            </a:r>
            <a:r>
              <a:rPr lang="id-ID" sz="2000" b="0" dirty="0" smtClean="0">
                <a:hlinkClick r:id="rId3" tooltip="Android (sistem operasi)"/>
              </a:rPr>
              <a:t>Android</a:t>
            </a:r>
            <a:r>
              <a:rPr lang="id-ID" sz="2000" b="0" dirty="0" smtClean="0"/>
              <a:t> yang dikembangkan oleh </a:t>
            </a:r>
            <a:r>
              <a:rPr lang="id-ID" sz="2000" b="0" dirty="0" smtClean="0">
                <a:hlinkClick r:id="rId4" tooltip="Google"/>
              </a:rPr>
              <a:t>Google</a:t>
            </a:r>
            <a:r>
              <a:rPr lang="id-ID" sz="2000" b="0" dirty="0" smtClean="0"/>
              <a:t> dan dirilis pada bulan </a:t>
            </a:r>
            <a:r>
              <a:rPr lang="id-ID" sz="2000" b="0" dirty="0" smtClean="0">
                <a:hlinkClick r:id="rId5" tooltip="Desember 2010"/>
              </a:rPr>
              <a:t>Desember 2010</a:t>
            </a:r>
            <a:r>
              <a:rPr lang="id-ID" sz="2000" b="0" dirty="0" smtClean="0"/>
              <a:t>. Rilis Gingerbread memperkenalkan dukungan untuk </a:t>
            </a:r>
            <a:r>
              <a:rPr lang="id-ID" sz="2000" b="0" dirty="0" smtClean="0">
                <a:hlinkClick r:id="rId6" tooltip="Near field communication"/>
              </a:rPr>
              <a:t>komunikasi jarak dekat</a:t>
            </a:r>
            <a:r>
              <a:rPr lang="id-ID" sz="2000" b="0" dirty="0" smtClean="0"/>
              <a:t> (NFC) (digunakan dalam solusi pembayaran mobile) dan </a:t>
            </a:r>
            <a:r>
              <a:rPr lang="id-ID" sz="2000" b="0" dirty="0" smtClean="0">
                <a:hlinkClick r:id="rId7" tooltip="Session Initiation Protocol (halaman belum tersedia)"/>
              </a:rPr>
              <a:t>inisiasi sesi protokol</a:t>
            </a:r>
            <a:r>
              <a:rPr lang="id-ID" sz="2000" b="0" dirty="0" smtClean="0"/>
              <a:t> (SIP) (digunakan dalam telepon internet </a:t>
            </a:r>
            <a:r>
              <a:rPr lang="id-ID" sz="2000" b="0" dirty="0" smtClean="0">
                <a:hlinkClick r:id="rId8" tooltip="VoIP"/>
              </a:rPr>
              <a:t>VoIP</a:t>
            </a:r>
            <a:r>
              <a:rPr lang="id-ID" sz="2000" b="0" dirty="0" smtClean="0"/>
              <a:t>).</a:t>
            </a:r>
            <a:r>
              <a:rPr lang="id-ID" sz="2000" b="0" baseline="30000" dirty="0" smtClean="0">
                <a:hlinkClick r:id="rId9"/>
              </a:rPr>
              <a:t>[1]</a:t>
            </a:r>
            <a:endParaRPr lang="id-ID"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26196"/>
          </a:xfrm>
        </p:spPr>
        <p:txBody>
          <a:bodyPr>
            <a:normAutofit fontScale="90000"/>
          </a:bodyPr>
          <a:lstStyle/>
          <a:p>
            <a:r>
              <a:rPr lang="id-ID" sz="3200" i="1" dirty="0" smtClean="0"/>
              <a:t> Android Gingerbread</a:t>
            </a:r>
            <a:br>
              <a:rPr lang="id-ID" sz="3200" i="1" dirty="0" smtClean="0"/>
            </a:br>
            <a:r>
              <a:rPr lang="id-ID" sz="3200" i="1" dirty="0" smtClean="0"/>
              <a:t>B.Tampilan</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3200" i="1" dirty="0" smtClean="0"/>
              <a:t/>
            </a:r>
            <a:br>
              <a:rPr lang="id-ID" sz="3200" i="1" dirty="0" smtClean="0"/>
            </a:br>
            <a:r>
              <a:rPr lang="id-ID" sz="2800" i="1" dirty="0" smtClean="0"/>
              <a:t/>
            </a:r>
            <a:br>
              <a:rPr lang="id-ID" sz="2800" i="1" dirty="0" smtClean="0"/>
            </a:br>
            <a:endParaRPr lang="id-ID" sz="4000" dirty="0"/>
          </a:p>
        </p:txBody>
      </p:sp>
      <p:pic>
        <p:nvPicPr>
          <p:cNvPr id="3" name="Picture 2" descr="gb.png"/>
          <p:cNvPicPr>
            <a:picLocks noChangeAspect="1"/>
          </p:cNvPicPr>
          <p:nvPr/>
        </p:nvPicPr>
        <p:blipFill>
          <a:blip r:embed="rId2"/>
          <a:stretch>
            <a:fillRect/>
          </a:stretch>
        </p:blipFill>
        <p:spPr>
          <a:xfrm>
            <a:off x="2857488" y="928670"/>
            <a:ext cx="3429000" cy="571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428868"/>
            <a:ext cx="8229600" cy="1143000"/>
          </a:xfrm>
        </p:spPr>
        <p:txBody>
          <a:bodyPr>
            <a:normAutofit fontScale="90000"/>
          </a:bodyPr>
          <a:lstStyle/>
          <a:p>
            <a:pPr algn="l"/>
            <a:r>
              <a:rPr lang="id-ID" sz="3600" b="0" dirty="0" smtClean="0"/>
              <a:t>		</a:t>
            </a:r>
            <a:br>
              <a:rPr lang="id-ID" sz="3600" b="0" dirty="0" smtClean="0"/>
            </a:br>
            <a:r>
              <a:rPr lang="id-ID" sz="3600" b="0" dirty="0" smtClean="0"/>
              <a:t/>
            </a:r>
            <a:br>
              <a:rPr lang="id-ID" sz="3600" b="0" dirty="0" smtClean="0"/>
            </a:br>
            <a:r>
              <a:rPr lang="id-ID" sz="3600" b="0" dirty="0" smtClean="0"/>
              <a:t/>
            </a:r>
            <a:br>
              <a:rPr lang="id-ID" sz="3600" b="0" dirty="0" smtClean="0"/>
            </a:br>
            <a:r>
              <a:rPr lang="id-ID" sz="3600" b="0" dirty="0" smtClean="0"/>
              <a:t>		Android Honeycomb</a:t>
            </a:r>
            <a:br>
              <a:rPr lang="id-ID" sz="3600" b="0" dirty="0" smtClean="0"/>
            </a:br>
            <a:r>
              <a:rPr lang="id-ID" sz="3100" b="0" dirty="0" smtClean="0"/>
              <a:t>A.Pengertian</a:t>
            </a:r>
            <a:r>
              <a:rPr lang="id-ID" sz="1800" b="0" dirty="0" smtClean="0"/>
              <a:t/>
            </a:r>
            <a:br>
              <a:rPr lang="id-ID" sz="1800" b="0" dirty="0" smtClean="0"/>
            </a:br>
            <a:r>
              <a:rPr lang="id-ID" sz="2200" b="0" dirty="0" smtClean="0"/>
              <a:t/>
            </a:r>
            <a:br>
              <a:rPr lang="id-ID" sz="2200" b="0" dirty="0" smtClean="0"/>
            </a:br>
            <a:r>
              <a:rPr lang="id-ID" sz="2200" b="0" dirty="0" smtClean="0">
                <a:hlinkClick r:id="rId2"/>
              </a:rPr>
              <a:t>Loncat ke navigasiLoncat ke pencarian</a:t>
            </a:r>
            <a:r>
              <a:rPr lang="id-ID" sz="2200" b="0" dirty="0" smtClean="0"/>
              <a:t>Android HoneycombVersi dari sistem operasi </a:t>
            </a:r>
            <a:r>
              <a:rPr lang="id-ID" sz="2200" b="0" dirty="0" smtClean="0">
                <a:hlinkClick r:id="rId3" tooltip="Android (sistem operasi)"/>
              </a:rPr>
              <a:t>Android</a:t>
            </a:r>
            <a:r>
              <a:rPr lang="id-ID" sz="2200" b="0" dirty="0" smtClean="0"/>
              <a:t>Android Honeycomb berjalan di tablet </a:t>
            </a:r>
            <a:r>
              <a:rPr lang="id-ID" sz="2200" b="0" dirty="0" smtClean="0">
                <a:hlinkClick r:id="rId4" tooltip="Motorola Xoom"/>
              </a:rPr>
              <a:t>Motorola Xoom</a:t>
            </a:r>
            <a:r>
              <a:rPr lang="id-ID" sz="2200" b="0" dirty="0" smtClean="0"/>
              <a:t/>
            </a:r>
            <a:br>
              <a:rPr lang="id-ID" sz="2200" b="0" dirty="0" smtClean="0"/>
            </a:br>
            <a:r>
              <a:rPr lang="id-ID" sz="2200" b="0" dirty="0" smtClean="0">
                <a:hlinkClick r:id="rId5" tooltip="Pengembang perangkat lunak"/>
              </a:rPr>
              <a:t>Pembangun</a:t>
            </a:r>
            <a:r>
              <a:rPr lang="id-ID" sz="2200" b="0" dirty="0" smtClean="0">
                <a:hlinkClick r:id="rId6" tooltip="Google"/>
              </a:rPr>
              <a:t>Google</a:t>
            </a:r>
            <a:r>
              <a:rPr lang="id-ID" sz="2200" b="0" dirty="0" smtClean="0"/>
              <a:t>Rilis awal22 Februari 2011; 8 tahun lalu</a:t>
            </a:r>
            <a:r>
              <a:rPr lang="id-ID" sz="2200" b="0" dirty="0" smtClean="0">
                <a:hlinkClick r:id="rId7" tooltip="Daur hidup rilis peranti lunak"/>
              </a:rPr>
              <a:t>Rilis terbaru</a:t>
            </a:r>
            <a:r>
              <a:rPr lang="id-ID" sz="2200" b="0" dirty="0" smtClean="0"/>
              <a:t>3.2.6 / 15 Februari 2012; 7 tahun laluDidahului oleh</a:t>
            </a:r>
            <a:r>
              <a:rPr lang="id-ID" sz="2200" b="0" dirty="0" smtClean="0">
                <a:hlinkClick r:id="rId8" tooltip="Android Gingerbread"/>
              </a:rPr>
              <a:t>Android Gingerbread</a:t>
            </a:r>
            <a:r>
              <a:rPr lang="id-ID" sz="2200" b="0" dirty="0" smtClean="0"/>
              <a:t>Digantikan oleh</a:t>
            </a:r>
            <a:r>
              <a:rPr lang="id-ID" sz="2200" b="0" dirty="0" smtClean="0">
                <a:hlinkClick r:id="rId9" tooltip="Android Ice Cream Sandwich"/>
              </a:rPr>
              <a:t>Android Ice Cream Sandwich</a:t>
            </a:r>
            <a:r>
              <a:rPr lang="id-ID" sz="2200" b="0" dirty="0" smtClean="0"/>
              <a:t>Situs resmi</a:t>
            </a:r>
            <a:r>
              <a:rPr lang="id-ID" sz="2200" b="0" dirty="0" smtClean="0">
                <a:hlinkClick r:id="rId10"/>
              </a:rPr>
              <a:t>developer.android.com/about/versions/android-3.0-highlights.html</a:t>
            </a:r>
            <a:r>
              <a:rPr lang="id-ID" sz="2200" dirty="0" smtClean="0"/>
              <a:t>Android 3.0–3.2.6 "Honeycomb"</a:t>
            </a:r>
            <a:r>
              <a:rPr lang="id-ID" sz="2200" b="0" dirty="0" smtClean="0"/>
              <a:t> adalah versi yang dihentikan dukungannya dari platform </a:t>
            </a:r>
            <a:r>
              <a:rPr lang="id-ID" sz="2200" b="0" dirty="0" smtClean="0">
                <a:hlinkClick r:id="rId3" tooltip="Android (sistem operasi)"/>
              </a:rPr>
              <a:t>Android</a:t>
            </a:r>
            <a:r>
              <a:rPr lang="id-ID" sz="2200" b="0" dirty="0" smtClean="0"/>
              <a:t> yang dirancang untuk perangkat dengan ukuran layar yang lebih besar, terutama </a:t>
            </a:r>
            <a:r>
              <a:rPr lang="id-ID" sz="2200" b="0" dirty="0" smtClean="0">
                <a:hlinkClick r:id="rId11" tooltip="Komputer tablet"/>
              </a:rPr>
              <a:t>tablet</a:t>
            </a:r>
            <a:r>
              <a:rPr lang="id-ID" sz="2200" b="0" dirty="0" smtClean="0"/>
              <a:t>. Selain penambahan fitur baru, Honeycomb memperkenalkan apa yang disebut tema </a:t>
            </a:r>
            <a:r>
              <a:rPr lang="id-ID" sz="2200" b="0" dirty="0" smtClean="0">
                <a:hlinkClick r:id="rId12" tooltip="Antarmuka pengguna"/>
              </a:rPr>
              <a:t>antarmuka pengguna</a:t>
            </a:r>
            <a:r>
              <a:rPr lang="id-ID" sz="2200" b="0" dirty="0" smtClean="0"/>
              <a:t> "hologram" yang baru dan model interaksi yang dibangun pada fitur utama Android, seperti multitasking, pemberitahuan dan widget.</a:t>
            </a:r>
            <a:r>
              <a:rPr lang="id-ID" b="0" dirty="0" smtClean="0"/>
              <a:t/>
            </a:r>
            <a:br>
              <a:rPr lang="id-ID" b="0" dirty="0" smtClean="0"/>
            </a:b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d-ID" sz="2400" i="1" dirty="0" smtClean="0"/>
              <a:t>Android HoneyComb</a:t>
            </a:r>
            <a:br>
              <a:rPr lang="id-ID" sz="2400" i="1" dirty="0" smtClean="0"/>
            </a:br>
            <a:r>
              <a:rPr lang="id-ID" sz="2400" i="1" dirty="0" smtClean="0"/>
              <a:t>B.Tampilan</a:t>
            </a:r>
            <a:endParaRPr lang="id-ID" sz="2400" i="1" dirty="0"/>
          </a:p>
        </p:txBody>
      </p:sp>
      <p:pic>
        <p:nvPicPr>
          <p:cNvPr id="5" name="Content Placeholder 4" descr="hc.png"/>
          <p:cNvPicPr>
            <a:picLocks noGrp="1" noChangeAspect="1"/>
          </p:cNvPicPr>
          <p:nvPr>
            <p:ph sz="quarter" idx="1"/>
          </p:nvPr>
        </p:nvPicPr>
        <p:blipFill>
          <a:blip r:embed="rId2"/>
          <a:stretch>
            <a:fillRect/>
          </a:stretch>
        </p:blipFill>
        <p:spPr>
          <a:xfrm>
            <a:off x="1143000" y="1447800"/>
            <a:ext cx="7315200" cy="4572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id-ID" sz="3200" dirty="0" smtClean="0"/>
              <a:t>			</a:t>
            </a:r>
            <a:r>
              <a:rPr lang="id-ID" sz="3200" i="1" dirty="0" smtClean="0"/>
              <a:t>Android Oreo</a:t>
            </a:r>
            <a:r>
              <a:rPr lang="id-ID" sz="2800" i="1" dirty="0" smtClean="0"/>
              <a:t/>
            </a:r>
            <a:br>
              <a:rPr lang="id-ID" sz="2800" i="1" dirty="0" smtClean="0"/>
            </a:br>
            <a:r>
              <a:rPr lang="id-ID" sz="2800" i="1" dirty="0" smtClean="0"/>
              <a:t>A.Pengertian</a:t>
            </a:r>
            <a:endParaRPr lang="id-ID" sz="3200" i="1" dirty="0"/>
          </a:p>
        </p:txBody>
      </p:sp>
      <p:sp>
        <p:nvSpPr>
          <p:cNvPr id="3" name="Content Placeholder 2"/>
          <p:cNvSpPr>
            <a:spLocks noGrp="1"/>
          </p:cNvSpPr>
          <p:nvPr>
            <p:ph sz="quarter" idx="1"/>
          </p:nvPr>
        </p:nvSpPr>
        <p:spPr>
          <a:xfrm>
            <a:off x="457200" y="1600200"/>
            <a:ext cx="8229600" cy="4900634"/>
          </a:xfrm>
        </p:spPr>
        <p:txBody>
          <a:bodyPr>
            <a:normAutofit fontScale="47500" lnSpcReduction="20000"/>
          </a:bodyPr>
          <a:lstStyle/>
          <a:p>
            <a:pPr fontAlgn="t"/>
            <a:r>
              <a:rPr lang="id-ID" sz="3600" dirty="0" smtClean="0">
                <a:hlinkClick r:id="rId2"/>
              </a:rPr>
              <a:t>Loncat ke navigasiLoncat ke pencarian</a:t>
            </a:r>
            <a:r>
              <a:rPr lang="id-ID" sz="3600" dirty="0" smtClean="0"/>
              <a:t>Android OreoVersi dari sistem operasi </a:t>
            </a:r>
            <a:r>
              <a:rPr lang="id-ID" sz="3600" dirty="0" smtClean="0">
                <a:hlinkClick r:id="rId3" tooltip="Android (sistem operasi)"/>
              </a:rPr>
              <a:t>Android</a:t>
            </a:r>
            <a:r>
              <a:rPr lang="id-ID" sz="3600" dirty="0" smtClean="0"/>
              <a:t>Layar utama Android Oreo pada ponsel cerdas </a:t>
            </a:r>
            <a:r>
              <a:rPr lang="id-ID" sz="3600" dirty="0" smtClean="0">
                <a:hlinkClick r:id="rId4" tooltip="Pixel (ponsel cerdas) (halaman belum tersedia)"/>
              </a:rPr>
              <a:t>Pixel</a:t>
            </a:r>
            <a:r>
              <a:rPr lang="id-ID" sz="3600" dirty="0" smtClean="0"/>
              <a:t> dengan beberapa aplikasi bawaan Google.</a:t>
            </a:r>
          </a:p>
          <a:p>
            <a:r>
              <a:rPr lang="id-ID" sz="3600" dirty="0" smtClean="0">
                <a:hlinkClick r:id="rId5" tooltip="Pengembang perangkat lunak"/>
              </a:rPr>
              <a:t>Pembangun</a:t>
            </a:r>
            <a:r>
              <a:rPr lang="id-ID" sz="3600" dirty="0" smtClean="0">
                <a:hlinkClick r:id="rId6" tooltip="Google"/>
              </a:rPr>
              <a:t>Google</a:t>
            </a:r>
            <a:r>
              <a:rPr lang="id-ID" sz="3600" dirty="0" smtClean="0"/>
              <a:t>Ketersediaan</a:t>
            </a:r>
            <a:br>
              <a:rPr lang="id-ID" sz="3600" dirty="0" smtClean="0"/>
            </a:br>
            <a:r>
              <a:rPr lang="id-ID" sz="3600" dirty="0" smtClean="0"/>
              <a:t>untuk umum21 Agustus 2017; 2 tahun lalu</a:t>
            </a:r>
            <a:r>
              <a:rPr lang="id-ID" sz="3600" baseline="30000" dirty="0" smtClean="0">
                <a:hlinkClick r:id="rId2"/>
              </a:rPr>
              <a:t>[1]</a:t>
            </a:r>
            <a:r>
              <a:rPr lang="id-ID" sz="3600" dirty="0" smtClean="0">
                <a:hlinkClick r:id="rId7" tooltip="Daur hidup rilis peranti lunak"/>
              </a:rPr>
              <a:t>Rilis terbaru</a:t>
            </a:r>
            <a:r>
              <a:rPr lang="id-ID" sz="3600" dirty="0" smtClean="0"/>
              <a:t>8.0.0 (OPD3.170816.023)</a:t>
            </a:r>
            <a:r>
              <a:rPr lang="id-ID" sz="3600" baseline="30000" dirty="0" smtClean="0">
                <a:hlinkClick r:id="rId2"/>
              </a:rPr>
              <a:t>[2]</a:t>
            </a:r>
            <a:r>
              <a:rPr lang="id-ID" sz="3600" dirty="0" smtClean="0"/>
              <a:t> / 7 November 2017; 22 bulan laluDidahului oleh</a:t>
            </a:r>
            <a:r>
              <a:rPr lang="id-ID" sz="3600" dirty="0" smtClean="0">
                <a:hlinkClick r:id="rId8" tooltip="Android Nougat"/>
              </a:rPr>
              <a:t>Android 7 "Nougat"</a:t>
            </a:r>
            <a:r>
              <a:rPr lang="id-ID" sz="3600" dirty="0" smtClean="0"/>
              <a:t>Digantikan oleh</a:t>
            </a:r>
            <a:r>
              <a:rPr lang="id-ID" sz="3600" dirty="0" smtClean="0">
                <a:hlinkClick r:id="rId9" tooltip="Android Pie"/>
              </a:rPr>
              <a:t>Android 9 "Pie"</a:t>
            </a:r>
            <a:r>
              <a:rPr lang="id-ID" sz="3600" dirty="0" smtClean="0"/>
              <a:t>Situs resmi</a:t>
            </a:r>
            <a:r>
              <a:rPr lang="id-ID" sz="3600" dirty="0" smtClean="0">
                <a:hlinkClick r:id="rId10"/>
              </a:rPr>
              <a:t>www.android.com/versions/oreo-8-0/</a:t>
            </a:r>
            <a:r>
              <a:rPr lang="id-ID" sz="3600" dirty="0" smtClean="0"/>
              <a:t>Status dukunganDidukung</a:t>
            </a:r>
            <a:r>
              <a:rPr lang="id-ID" sz="3600" b="1" dirty="0" smtClean="0"/>
              <a:t>Android 8.0 Oreo</a:t>
            </a:r>
            <a:r>
              <a:rPr lang="id-ID" sz="3600" dirty="0" smtClean="0"/>
              <a:t> (kode nama </a:t>
            </a:r>
            <a:r>
              <a:rPr lang="id-ID" sz="3600" b="1" dirty="0" smtClean="0"/>
              <a:t>Android O</a:t>
            </a:r>
            <a:r>
              <a:rPr lang="id-ID" sz="3600" dirty="0" smtClean="0"/>
              <a:t> selama pengembangan) adalah versi kedelapan dari sistem operasi </a:t>
            </a:r>
            <a:r>
              <a:rPr lang="id-ID" sz="3600" dirty="0" smtClean="0">
                <a:hlinkClick r:id="rId11" tooltip="Android"/>
              </a:rPr>
              <a:t>Android</a:t>
            </a:r>
            <a:r>
              <a:rPr lang="id-ID" sz="3600" dirty="0" smtClean="0"/>
              <a:t> mobile. Ini pertama kali dirilis sebagai preview pengembang ala kualitas pada tanggal </a:t>
            </a:r>
            <a:r>
              <a:rPr lang="id-ID" sz="3600" dirty="0" smtClean="0">
                <a:hlinkClick r:id="rId12" tooltip="21 Maret"/>
              </a:rPr>
              <a:t>21 Maret</a:t>
            </a:r>
            <a:r>
              <a:rPr lang="id-ID" sz="3600" dirty="0" smtClean="0"/>
              <a:t> 2017. Pratinjau pengembang kedua dirilis pada </a:t>
            </a:r>
            <a:r>
              <a:rPr lang="id-ID" sz="3600" dirty="0" smtClean="0">
                <a:hlinkClick r:id="rId13" tooltip="17 Mei"/>
              </a:rPr>
              <a:t>17 Mei</a:t>
            </a:r>
            <a:r>
              <a:rPr lang="id-ID" sz="3600" dirty="0" smtClean="0"/>
              <a:t> </a:t>
            </a:r>
            <a:r>
              <a:rPr lang="id-ID" sz="3600" dirty="0" smtClean="0">
                <a:hlinkClick r:id="rId14" tooltip="2017"/>
              </a:rPr>
              <a:t>2017</a:t>
            </a:r>
            <a:r>
              <a:rPr lang="id-ID" sz="3600" dirty="0" smtClean="0"/>
              <a:t>, dan ini dianggap sebagai kualitas beta dan preview pengembang ketiga dirilis pada tanggal </a:t>
            </a:r>
            <a:r>
              <a:rPr lang="id-ID" sz="3600" dirty="0" smtClean="0">
                <a:hlinkClick r:id="rId15" tooltip="8 Juni"/>
              </a:rPr>
              <a:t>8 Juni</a:t>
            </a:r>
            <a:r>
              <a:rPr lang="id-ID" sz="3600" dirty="0" smtClean="0"/>
              <a:t> 2017 dan menyelesaikan </a:t>
            </a:r>
            <a:r>
              <a:rPr lang="id-ID" sz="3600" dirty="0" smtClean="0">
                <a:hlinkClick r:id="rId16" tooltip="API"/>
              </a:rPr>
              <a:t>API</a:t>
            </a:r>
            <a:r>
              <a:rPr lang="id-ID" sz="3600" dirty="0" smtClean="0"/>
              <a:t>. Pada </a:t>
            </a:r>
            <a:r>
              <a:rPr lang="id-ID" sz="3600" dirty="0" smtClean="0">
                <a:hlinkClick r:id="rId17" tooltip="24 Juli"/>
              </a:rPr>
              <a:t>24 Juli</a:t>
            </a:r>
            <a:r>
              <a:rPr lang="id-ID" sz="3600" dirty="0" smtClean="0"/>
              <a:t> 2017, pratinjau pengembang keempat dirilis yang mencakup perilaku sistem akhir dan perbaikan bug dan pengoptimalan terbaru.</a:t>
            </a:r>
            <a:r>
              <a:rPr lang="id-ID" sz="3600" baseline="30000" dirty="0" smtClean="0">
                <a:hlinkClick r:id="rId2"/>
              </a:rPr>
              <a:t>[3]</a:t>
            </a:r>
            <a:r>
              <a:rPr lang="id-ID" sz="3600" dirty="0" smtClean="0"/>
              <a:t> Ini dirilis ke publik pada tanggal </a:t>
            </a:r>
            <a:r>
              <a:rPr lang="id-ID" sz="3600" dirty="0" smtClean="0">
                <a:hlinkClick r:id="rId18" tooltip="21 Agustus"/>
              </a:rPr>
              <a:t>21 Agustus</a:t>
            </a:r>
            <a:r>
              <a:rPr lang="id-ID" sz="3600" dirty="0" smtClean="0"/>
              <a:t> 2017. </a:t>
            </a:r>
            <a:r>
              <a:rPr lang="id-ID" sz="3600" dirty="0" smtClean="0">
                <a:hlinkClick r:id="rId6" tooltip="Google"/>
              </a:rPr>
              <a:t>Google</a:t>
            </a:r>
            <a:r>
              <a:rPr lang="id-ID" sz="3600" dirty="0" smtClean="0"/>
              <a:t> meluncurkan sebuah patung pembaruan bertema pencuci mulut di 14th Street Park di </a:t>
            </a:r>
            <a:r>
              <a:rPr lang="id-ID" sz="3600" dirty="0" smtClean="0">
                <a:hlinkClick r:id="rId19" tooltip="Manhattan"/>
              </a:rPr>
              <a:t>Manhattan</a:t>
            </a:r>
            <a:r>
              <a:rPr lang="id-ID" sz="3600" dirty="0" smtClean="0"/>
              <a:t>, dekat dengan pabrik Nabisco asli yang menciptakan </a:t>
            </a:r>
            <a:r>
              <a:rPr lang="id-ID" sz="3600" dirty="0" smtClean="0">
                <a:hlinkClick r:id="rId20" tooltip="Oreo"/>
              </a:rPr>
              <a:t>Oreo</a:t>
            </a:r>
            <a:r>
              <a:rPr lang="id-ID" sz="3600" dirty="0" smtClean="0"/>
              <a:t> pertama.</a:t>
            </a:r>
          </a:p>
          <a:p>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d-ID" sz="2400" i="1" dirty="0" smtClean="0"/>
              <a:t>Android Oreo</a:t>
            </a:r>
            <a:br>
              <a:rPr lang="id-ID" sz="2400" i="1" dirty="0" smtClean="0"/>
            </a:br>
            <a:r>
              <a:rPr lang="id-ID" sz="2400" i="1" dirty="0" smtClean="0"/>
              <a:t>B.Tampilan</a:t>
            </a:r>
            <a:endParaRPr lang="id-ID" sz="2400" i="1" dirty="0"/>
          </a:p>
        </p:txBody>
      </p:sp>
      <p:pic>
        <p:nvPicPr>
          <p:cNvPr id="6" name="Content Placeholder 5" descr="oreo.png"/>
          <p:cNvPicPr>
            <a:picLocks noGrp="1" noChangeAspect="1"/>
          </p:cNvPicPr>
          <p:nvPr>
            <p:ph sz="quarter" idx="1"/>
          </p:nvPr>
        </p:nvPicPr>
        <p:blipFill>
          <a:blip r:embed="rId2"/>
          <a:stretch>
            <a:fillRect/>
          </a:stretch>
        </p:blipFill>
        <p:spPr>
          <a:xfrm>
            <a:off x="1928794" y="1500174"/>
            <a:ext cx="2571768" cy="2571768"/>
          </a:xfrm>
        </p:spPr>
      </p:pic>
      <p:pic>
        <p:nvPicPr>
          <p:cNvPr id="7" name="Picture 6" descr="toreo.png"/>
          <p:cNvPicPr>
            <a:picLocks noChangeAspect="1"/>
          </p:cNvPicPr>
          <p:nvPr/>
        </p:nvPicPr>
        <p:blipFill>
          <a:blip r:embed="rId3"/>
          <a:stretch>
            <a:fillRect/>
          </a:stretch>
        </p:blipFill>
        <p:spPr>
          <a:xfrm>
            <a:off x="4714876" y="1571612"/>
            <a:ext cx="2381250" cy="4162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57290" y="1285860"/>
            <a:ext cx="6400800" cy="1752600"/>
          </a:xfrm>
        </p:spPr>
        <p:txBody>
          <a:bodyPr/>
          <a:lstStyle/>
          <a:p>
            <a:r>
              <a:rPr lang="id-ID" dirty="0" smtClean="0"/>
              <a:t>Adalah sekelompok tampilan yang menyejajarkan semua anak dalam satu arah, secara vertikal / horizontal</a:t>
            </a:r>
            <a:endParaRPr lang="id-ID" dirty="0"/>
          </a:p>
        </p:txBody>
      </p:sp>
      <p:sp>
        <p:nvSpPr>
          <p:cNvPr id="4" name="Title 3"/>
          <p:cNvSpPr>
            <a:spLocks noGrp="1"/>
          </p:cNvSpPr>
          <p:nvPr>
            <p:ph type="ctrTitle"/>
          </p:nvPr>
        </p:nvSpPr>
        <p:spPr>
          <a:xfrm>
            <a:off x="428596" y="214290"/>
            <a:ext cx="8229600" cy="714380"/>
          </a:xfrm>
        </p:spPr>
        <p:txBody>
          <a:bodyPr>
            <a:normAutofit fontScale="90000"/>
          </a:bodyPr>
          <a:lstStyle/>
          <a:p>
            <a:r>
              <a:rPr lang="id-ID" dirty="0" smtClean="0"/>
              <a:t>Jelaskan linear layout</a:t>
            </a: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164</TotalTime>
  <Words>691</Words>
  <Application>Microsoft Office PowerPoint</Application>
  <PresentationFormat>On-screen Show (4:3)</PresentationFormat>
  <Paragraphs>102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TUGAS PRESENTASI PEMOGRAMAN WEB DAN PERANGKAT BERGERAK</vt:lpstr>
      <vt:lpstr>Sistem android</vt:lpstr>
      <vt:lpstr>       Android Gingerbread A.Pengertian Android 2.3–2.3.7 "Gingerbread" adalah versi yang dihentikan dukungannya dari sistem operasi telepon genggam Android yang dikembangkan oleh Google dan dirilis pada bulan Desember 2010. Rilis Gingerbread memperkenalkan dukungan untuk komunikasi jarak dekat (NFC) (digunakan dalam solusi pembayaran mobile) dan inisiasi sesi protokol (SIP) (digunakan dalam telepon internet VoIP).[1]</vt:lpstr>
      <vt:lpstr> Android Gingerbread B.Tampilan             </vt:lpstr>
      <vt:lpstr>       Android Honeycomb A.Pengertian  Loncat ke navigasiLoncat ke pencarianAndroid HoneycombVersi dari sistem operasi AndroidAndroid Honeycomb berjalan di tablet Motorola Xoom PembangunGoogleRilis awal22 Februari 2011; 8 tahun laluRilis terbaru3.2.6 / 15 Februari 2012; 7 tahun laluDidahului olehAndroid GingerbreadDigantikan olehAndroid Ice Cream SandwichSitus resmideveloper.android.com/about/versions/android-3.0-highlights.htmlAndroid 3.0–3.2.6 "Honeycomb" adalah versi yang dihentikan dukungannya dari platform Android yang dirancang untuk perangkat dengan ukuran layar yang lebih besar, terutama tablet. Selain penambahan fitur baru, Honeycomb memperkenalkan apa yang disebut tema antarmuka pengguna "hologram" yang baru dan model interaksi yang dibangun pada fitur utama Android, seperti multitasking, pemberitahuan dan widget. </vt:lpstr>
      <vt:lpstr>Android HoneyComb B.Tampilan</vt:lpstr>
      <vt:lpstr>   Android Oreo A.Pengertian</vt:lpstr>
      <vt:lpstr>Android Oreo B.Tampilan</vt:lpstr>
      <vt:lpstr>Jelaskan linear layout</vt:lpstr>
      <vt:lpstr>Jelaskan Realtive layout</vt:lpstr>
      <vt:lpstr>xml</vt:lpstr>
      <vt:lpstr>java</vt:lpstr>
      <vt:lpstr>Arsitektur android</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PRESENTASI PEMOGRAMAN WEB DAN PERANGKAT BERGERAK</dc:title>
  <dc:creator>PC - 18</dc:creator>
  <cp:lastModifiedBy>PC - 18</cp:lastModifiedBy>
  <cp:revision>16</cp:revision>
  <dcterms:created xsi:type="dcterms:W3CDTF">2019-10-18T01:02:00Z</dcterms:created>
  <dcterms:modified xsi:type="dcterms:W3CDTF">2019-10-18T06:47:20Z</dcterms:modified>
</cp:coreProperties>
</file>