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9" r:id="rId3"/>
    <p:sldId id="260" r:id="rId4"/>
    <p:sldId id="261" r:id="rId5"/>
    <p:sldId id="262" r:id="rId6"/>
    <p:sldId id="263" r:id="rId7"/>
    <p:sldId id="264" r:id="rId8"/>
    <p:sldId id="265" r:id="rId9"/>
    <p:sldId id="266" r:id="rId10"/>
    <p:sldId id="283" r:id="rId11"/>
    <p:sldId id="267" r:id="rId12"/>
    <p:sldId id="268" r:id="rId13"/>
    <p:sldId id="269" r:id="rId14"/>
    <p:sldId id="270" r:id="rId15"/>
    <p:sldId id="272" r:id="rId16"/>
    <p:sldId id="273" r:id="rId17"/>
    <p:sldId id="276" r:id="rId18"/>
    <p:sldId id="277" r:id="rId19"/>
    <p:sldId id="278" r:id="rId20"/>
    <p:sldId id="279" r:id="rId21"/>
    <p:sldId id="280" r:id="rId22"/>
    <p:sldId id="281" r:id="rId23"/>
    <p:sldId id="282" r:id="rId24"/>
    <p:sldId id="25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11/13/2021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11/13/2021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nantonio/a-hotels-customers-dataset" TargetMode="External"/><Relationship Id="rId2" Type="http://schemas.openxmlformats.org/officeDocument/2006/relationships/hyperlink" Target="http://dx.doi.org/10.17632/j83f5fsh6c.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t>Hotel’s Customer Segmentation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EDA &amp; RFM Analysis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8C0CBE4-13C9-41AE-89B2-9ABDF2E206C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410" t="18378" r="1436" b="9414"/>
          <a:stretch/>
        </p:blipFill>
        <p:spPr>
          <a:xfrm>
            <a:off x="1097279" y="0"/>
            <a:ext cx="10573305" cy="4522825"/>
          </a:xfrm>
        </p:spPr>
      </p:pic>
      <p:sp>
        <p:nvSpPr>
          <p:cNvPr id="3" name="Title 2">
            <a:extLst>
              <a:ext uri="{FF2B5EF4-FFF2-40B4-BE49-F238E27FC236}">
                <a16:creationId xmlns:a16="http://schemas.microsoft.com/office/drawing/2014/main" id="{8792C105-0E4C-4634-8E27-9D0D4AFFB9D8}"/>
              </a:ext>
            </a:extLst>
          </p:cNvPr>
          <p:cNvSpPr>
            <a:spLocks noGrp="1"/>
          </p:cNvSpPr>
          <p:nvPr>
            <p:ph type="title"/>
          </p:nvPr>
        </p:nvSpPr>
        <p:spPr/>
        <p:txBody>
          <a:bodyPr/>
          <a:lstStyle/>
          <a:p>
            <a:r>
              <a:rPr lang="en-US" dirty="0"/>
              <a:t>Total Customer by Nationality</a:t>
            </a:r>
          </a:p>
        </p:txBody>
      </p:sp>
      <p:sp>
        <p:nvSpPr>
          <p:cNvPr id="4" name="Text Placeholder 3">
            <a:extLst>
              <a:ext uri="{FF2B5EF4-FFF2-40B4-BE49-F238E27FC236}">
                <a16:creationId xmlns:a16="http://schemas.microsoft.com/office/drawing/2014/main" id="{ACE9A49A-C44E-4A97-9750-0A086230C1C8}"/>
              </a:ext>
            </a:extLst>
          </p:cNvPr>
          <p:cNvSpPr>
            <a:spLocks noGrp="1"/>
          </p:cNvSpPr>
          <p:nvPr>
            <p:ph type="body" sz="half" idx="2"/>
          </p:nvPr>
        </p:nvSpPr>
        <p:spPr/>
        <p:txBody>
          <a:bodyPr/>
          <a:lstStyle/>
          <a:p>
            <a:r>
              <a:rPr lang="en-US" dirty="0"/>
              <a:t>Most of Customers comes from Europe Region</a:t>
            </a:r>
          </a:p>
        </p:txBody>
      </p:sp>
    </p:spTree>
    <p:extLst>
      <p:ext uri="{BB962C8B-B14F-4D97-AF65-F5344CB8AC3E}">
        <p14:creationId xmlns:p14="http://schemas.microsoft.com/office/powerpoint/2010/main" val="3595123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4FE0A-0D07-4BA5-B6A6-EC2247AEF774}"/>
              </a:ext>
            </a:extLst>
          </p:cNvPr>
          <p:cNvSpPr>
            <a:spLocks noGrp="1"/>
          </p:cNvSpPr>
          <p:nvPr>
            <p:ph type="title"/>
          </p:nvPr>
        </p:nvSpPr>
        <p:spPr/>
        <p:txBody>
          <a:bodyPr>
            <a:normAutofit/>
          </a:bodyPr>
          <a:lstStyle/>
          <a:p>
            <a:r>
              <a:rPr lang="en-US" dirty="0"/>
              <a:t>Customer Distribution by Market Segment</a:t>
            </a:r>
          </a:p>
        </p:txBody>
      </p:sp>
      <p:sp>
        <p:nvSpPr>
          <p:cNvPr id="4" name="Text Placeholder 3">
            <a:extLst>
              <a:ext uri="{FF2B5EF4-FFF2-40B4-BE49-F238E27FC236}">
                <a16:creationId xmlns:a16="http://schemas.microsoft.com/office/drawing/2014/main" id="{4EBF4B0B-7108-465B-BBA4-E32470541560}"/>
              </a:ext>
            </a:extLst>
          </p:cNvPr>
          <p:cNvSpPr>
            <a:spLocks noGrp="1"/>
          </p:cNvSpPr>
          <p:nvPr>
            <p:ph type="body" sz="half" idx="2"/>
          </p:nvPr>
        </p:nvSpPr>
        <p:spPr/>
        <p:txBody>
          <a:bodyPr/>
          <a:lstStyle/>
          <a:p>
            <a:r>
              <a:rPr lang="en-US" dirty="0"/>
              <a:t>Most of the customer come from:</a:t>
            </a:r>
          </a:p>
          <a:p>
            <a:pPr marL="342900" indent="-342900">
              <a:buFont typeface="+mj-lt"/>
              <a:buAutoNum type="arabicPeriod"/>
            </a:pPr>
            <a:r>
              <a:rPr lang="en-US" dirty="0"/>
              <a:t>Other Market Segment (57.5%), followed by </a:t>
            </a:r>
          </a:p>
          <a:p>
            <a:pPr marL="342900" indent="-342900">
              <a:buFont typeface="+mj-lt"/>
              <a:buAutoNum type="arabicPeriod"/>
            </a:pPr>
            <a:r>
              <a:rPr lang="en-US" dirty="0"/>
              <a:t>Travel Agent/ Operator(14%) and </a:t>
            </a:r>
          </a:p>
          <a:p>
            <a:pPr marL="342900" indent="-342900">
              <a:buFont typeface="+mj-lt"/>
              <a:buAutoNum type="arabicPeriod"/>
            </a:pPr>
            <a:r>
              <a:rPr lang="en-US" dirty="0"/>
              <a:t>Direct(13.7%).</a:t>
            </a:r>
          </a:p>
        </p:txBody>
      </p:sp>
      <p:pic>
        <p:nvPicPr>
          <p:cNvPr id="8" name="Content Placeholder 7">
            <a:extLst>
              <a:ext uri="{FF2B5EF4-FFF2-40B4-BE49-F238E27FC236}">
                <a16:creationId xmlns:a16="http://schemas.microsoft.com/office/drawing/2014/main" id="{F9491226-4B46-486F-907A-AAF799D818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9560" y="532938"/>
            <a:ext cx="7262440" cy="6047680"/>
          </a:xfrm>
        </p:spPr>
      </p:pic>
    </p:spTree>
    <p:extLst>
      <p:ext uri="{BB962C8B-B14F-4D97-AF65-F5344CB8AC3E}">
        <p14:creationId xmlns:p14="http://schemas.microsoft.com/office/powerpoint/2010/main" val="2220869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4FE0A-0D07-4BA5-B6A6-EC2247AEF774}"/>
              </a:ext>
            </a:extLst>
          </p:cNvPr>
          <p:cNvSpPr>
            <a:spLocks noGrp="1"/>
          </p:cNvSpPr>
          <p:nvPr>
            <p:ph type="title"/>
          </p:nvPr>
        </p:nvSpPr>
        <p:spPr/>
        <p:txBody>
          <a:bodyPr>
            <a:normAutofit/>
          </a:bodyPr>
          <a:lstStyle/>
          <a:p>
            <a:r>
              <a:rPr lang="en-US" dirty="0"/>
              <a:t>Customer Distribution by Distribution Channel</a:t>
            </a:r>
          </a:p>
        </p:txBody>
      </p:sp>
      <p:sp>
        <p:nvSpPr>
          <p:cNvPr id="4" name="Text Placeholder 3">
            <a:extLst>
              <a:ext uri="{FF2B5EF4-FFF2-40B4-BE49-F238E27FC236}">
                <a16:creationId xmlns:a16="http://schemas.microsoft.com/office/drawing/2014/main" id="{4EBF4B0B-7108-465B-BBA4-E32470541560}"/>
              </a:ext>
            </a:extLst>
          </p:cNvPr>
          <p:cNvSpPr>
            <a:spLocks noGrp="1"/>
          </p:cNvSpPr>
          <p:nvPr>
            <p:ph type="body" sz="half" idx="2"/>
          </p:nvPr>
        </p:nvSpPr>
        <p:spPr/>
        <p:txBody>
          <a:bodyPr/>
          <a:lstStyle/>
          <a:p>
            <a:r>
              <a:rPr lang="en-US" dirty="0"/>
              <a:t>Most of the customer use :</a:t>
            </a:r>
          </a:p>
          <a:p>
            <a:pPr marL="342900" indent="-342900">
              <a:buFont typeface="+mj-lt"/>
              <a:buAutoNum type="arabicPeriod"/>
            </a:pPr>
            <a:r>
              <a:rPr lang="en-US" dirty="0"/>
              <a:t>Travel Agent/Operator channel (82%), followed by</a:t>
            </a:r>
          </a:p>
          <a:p>
            <a:pPr marL="342900" indent="-342900">
              <a:buFont typeface="+mj-lt"/>
              <a:buAutoNum type="arabicPeriod"/>
            </a:pPr>
            <a:r>
              <a:rPr lang="en-US" dirty="0"/>
              <a:t>Direct(14.3%),</a:t>
            </a:r>
          </a:p>
          <a:p>
            <a:pPr marL="342900" indent="-342900">
              <a:buFont typeface="+mj-lt"/>
              <a:buAutoNum type="arabicPeriod"/>
            </a:pPr>
            <a:r>
              <a:rPr lang="en-US" dirty="0"/>
              <a:t>Corporate(3.1%) and </a:t>
            </a:r>
          </a:p>
          <a:p>
            <a:pPr marL="342900" indent="-342900">
              <a:buFont typeface="+mj-lt"/>
              <a:buAutoNum type="arabicPeriod"/>
            </a:pPr>
            <a:r>
              <a:rPr lang="en-US" dirty="0"/>
              <a:t>Electronic Distribution (0.6%).</a:t>
            </a:r>
          </a:p>
        </p:txBody>
      </p:sp>
      <p:pic>
        <p:nvPicPr>
          <p:cNvPr id="7" name="Content Placeholder 6">
            <a:extLst>
              <a:ext uri="{FF2B5EF4-FFF2-40B4-BE49-F238E27FC236}">
                <a16:creationId xmlns:a16="http://schemas.microsoft.com/office/drawing/2014/main" id="{DF3DE288-129A-4A63-BD44-BB5D6D3511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3950" y="966099"/>
            <a:ext cx="7277401" cy="5425823"/>
          </a:xfrm>
        </p:spPr>
      </p:pic>
    </p:spTree>
    <p:extLst>
      <p:ext uri="{BB962C8B-B14F-4D97-AF65-F5344CB8AC3E}">
        <p14:creationId xmlns:p14="http://schemas.microsoft.com/office/powerpoint/2010/main" val="1156065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C326-67BB-43EF-89C5-028B3F364767}"/>
              </a:ext>
            </a:extLst>
          </p:cNvPr>
          <p:cNvSpPr>
            <a:spLocks noGrp="1"/>
          </p:cNvSpPr>
          <p:nvPr>
            <p:ph type="title"/>
          </p:nvPr>
        </p:nvSpPr>
        <p:spPr/>
        <p:txBody>
          <a:bodyPr/>
          <a:lstStyle/>
          <a:p>
            <a:r>
              <a:rPr lang="en-US" dirty="0"/>
              <a:t>Correlation of Average Lead Time</a:t>
            </a:r>
          </a:p>
        </p:txBody>
      </p:sp>
      <p:pic>
        <p:nvPicPr>
          <p:cNvPr id="6" name="Content Placeholder 5">
            <a:extLst>
              <a:ext uri="{FF2B5EF4-FFF2-40B4-BE49-F238E27FC236}">
                <a16:creationId xmlns:a16="http://schemas.microsoft.com/office/drawing/2014/main" id="{DF617F65-71D9-41EB-8997-1088B0FF9E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2846"/>
          <a:stretch/>
        </p:blipFill>
        <p:spPr>
          <a:xfrm>
            <a:off x="5252081" y="216455"/>
            <a:ext cx="6129092" cy="4226846"/>
          </a:xfrm>
        </p:spPr>
      </p:pic>
      <p:sp>
        <p:nvSpPr>
          <p:cNvPr id="4" name="Text Placeholder 3">
            <a:extLst>
              <a:ext uri="{FF2B5EF4-FFF2-40B4-BE49-F238E27FC236}">
                <a16:creationId xmlns:a16="http://schemas.microsoft.com/office/drawing/2014/main" id="{02F2C759-7AC1-4C76-9A75-DC60E85ACA69}"/>
              </a:ext>
            </a:extLst>
          </p:cNvPr>
          <p:cNvSpPr>
            <a:spLocks noGrp="1"/>
          </p:cNvSpPr>
          <p:nvPr>
            <p:ph type="body" sz="half" idx="2"/>
          </p:nvPr>
        </p:nvSpPr>
        <p:spPr/>
        <p:txBody>
          <a:bodyPr/>
          <a:lstStyle/>
          <a:p>
            <a:r>
              <a:rPr lang="en-US" dirty="0"/>
              <a:t>There is no strong correlation between Average Lead Time and Lodging </a:t>
            </a:r>
            <a:r>
              <a:rPr lang="en-US" dirty="0" err="1"/>
              <a:t>Revenue,Total</a:t>
            </a:r>
            <a:r>
              <a:rPr lang="en-US" dirty="0"/>
              <a:t> Revenue, Other </a:t>
            </a:r>
            <a:r>
              <a:rPr lang="en-US" dirty="0" err="1"/>
              <a:t>Revenue,Rooms</a:t>
            </a:r>
            <a:r>
              <a:rPr lang="en-US" dirty="0"/>
              <a:t> Nights, Persons Nights and Successful Bookings.</a:t>
            </a:r>
          </a:p>
        </p:txBody>
      </p:sp>
      <p:pic>
        <p:nvPicPr>
          <p:cNvPr id="7" name="Content Placeholder 5">
            <a:extLst>
              <a:ext uri="{FF2B5EF4-FFF2-40B4-BE49-F238E27FC236}">
                <a16:creationId xmlns:a16="http://schemas.microsoft.com/office/drawing/2014/main" id="{123D0C8A-43B9-48A7-A1A7-5095D3067E47}"/>
              </a:ext>
            </a:extLst>
          </p:cNvPr>
          <p:cNvPicPr>
            <a:picLocks noChangeAspect="1"/>
          </p:cNvPicPr>
          <p:nvPr/>
        </p:nvPicPr>
        <p:blipFill rotWithShape="1">
          <a:blip r:embed="rId2">
            <a:extLst>
              <a:ext uri="{28A0092B-C50C-407E-A947-70E740481C1C}">
                <a14:useLocalDpi xmlns:a14="http://schemas.microsoft.com/office/drawing/2010/main" val="0"/>
              </a:ext>
            </a:extLst>
          </a:blip>
          <a:srcRect l="66685" t="49502" r="-4426"/>
          <a:stretch/>
        </p:blipFill>
        <p:spPr>
          <a:xfrm>
            <a:off x="5252080" y="4443301"/>
            <a:ext cx="3444536" cy="2134480"/>
          </a:xfrm>
          <a:prstGeom prst="rect">
            <a:avLst/>
          </a:prstGeom>
        </p:spPr>
      </p:pic>
      <p:pic>
        <p:nvPicPr>
          <p:cNvPr id="8" name="Content Placeholder 5">
            <a:extLst>
              <a:ext uri="{FF2B5EF4-FFF2-40B4-BE49-F238E27FC236}">
                <a16:creationId xmlns:a16="http://schemas.microsoft.com/office/drawing/2014/main" id="{1172AF73-4850-47DA-A37F-B7124E64F626}"/>
              </a:ext>
            </a:extLst>
          </p:cNvPr>
          <p:cNvPicPr>
            <a:picLocks noChangeAspect="1"/>
          </p:cNvPicPr>
          <p:nvPr/>
        </p:nvPicPr>
        <p:blipFill rotWithShape="1">
          <a:blip r:embed="rId2">
            <a:extLst>
              <a:ext uri="{28A0092B-C50C-407E-A947-70E740481C1C}">
                <a14:useLocalDpi xmlns:a14="http://schemas.microsoft.com/office/drawing/2010/main" val="0"/>
              </a:ext>
            </a:extLst>
          </a:blip>
          <a:srcRect l="66685" t="49502" r="-4426"/>
          <a:stretch/>
        </p:blipFill>
        <p:spPr>
          <a:xfrm>
            <a:off x="8316627" y="4443300"/>
            <a:ext cx="3444536" cy="2134481"/>
          </a:xfrm>
          <a:prstGeom prst="rect">
            <a:avLst/>
          </a:prstGeom>
        </p:spPr>
      </p:pic>
    </p:spTree>
    <p:extLst>
      <p:ext uri="{BB962C8B-B14F-4D97-AF65-F5344CB8AC3E}">
        <p14:creationId xmlns:p14="http://schemas.microsoft.com/office/powerpoint/2010/main" val="285421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C326-67BB-43EF-89C5-028B3F364767}"/>
              </a:ext>
            </a:extLst>
          </p:cNvPr>
          <p:cNvSpPr>
            <a:spLocks noGrp="1"/>
          </p:cNvSpPr>
          <p:nvPr>
            <p:ph type="title"/>
          </p:nvPr>
        </p:nvSpPr>
        <p:spPr/>
        <p:txBody>
          <a:bodyPr/>
          <a:lstStyle/>
          <a:p>
            <a:r>
              <a:rPr lang="en-US" dirty="0"/>
              <a:t>Correlation of Total Revenue</a:t>
            </a:r>
          </a:p>
        </p:txBody>
      </p:sp>
      <p:sp>
        <p:nvSpPr>
          <p:cNvPr id="4" name="Text Placeholder 3">
            <a:extLst>
              <a:ext uri="{FF2B5EF4-FFF2-40B4-BE49-F238E27FC236}">
                <a16:creationId xmlns:a16="http://schemas.microsoft.com/office/drawing/2014/main" id="{02F2C759-7AC1-4C76-9A75-DC60E85ACA69}"/>
              </a:ext>
            </a:extLst>
          </p:cNvPr>
          <p:cNvSpPr>
            <a:spLocks noGrp="1"/>
          </p:cNvSpPr>
          <p:nvPr>
            <p:ph type="body" sz="half" idx="2"/>
          </p:nvPr>
        </p:nvSpPr>
        <p:spPr/>
        <p:txBody>
          <a:bodyPr/>
          <a:lstStyle/>
          <a:p>
            <a:r>
              <a:rPr lang="en-US" dirty="0"/>
              <a:t>There is slightly strong correlations between Total Revenue with Persons Nights, Successful Bookings and Rooms Nights.</a:t>
            </a:r>
          </a:p>
          <a:p>
            <a:r>
              <a:rPr lang="en-US" dirty="0"/>
              <a:t>Customer with high total revenue tend to books with more Persons Nights and Rooms Nights</a:t>
            </a:r>
          </a:p>
        </p:txBody>
      </p:sp>
      <p:pic>
        <p:nvPicPr>
          <p:cNvPr id="10" name="Content Placeholder 9">
            <a:extLst>
              <a:ext uri="{FF2B5EF4-FFF2-40B4-BE49-F238E27FC236}">
                <a16:creationId xmlns:a16="http://schemas.microsoft.com/office/drawing/2014/main" id="{C194D050-017C-4E71-AAF0-76B46F5157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6591" y="1118559"/>
            <a:ext cx="7217901" cy="4793979"/>
          </a:xfrm>
        </p:spPr>
      </p:pic>
    </p:spTree>
    <p:extLst>
      <p:ext uri="{BB962C8B-B14F-4D97-AF65-F5344CB8AC3E}">
        <p14:creationId xmlns:p14="http://schemas.microsoft.com/office/powerpoint/2010/main" val="847864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2468178-ADBC-4F51-8891-7DC512773B2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7874" t="22286" r="7825" b="15363"/>
          <a:stretch/>
        </p:blipFill>
        <p:spPr>
          <a:xfrm>
            <a:off x="682752" y="129254"/>
            <a:ext cx="10826495" cy="4276658"/>
          </a:xfrm>
        </p:spPr>
      </p:pic>
      <p:sp>
        <p:nvSpPr>
          <p:cNvPr id="3" name="Title 2">
            <a:extLst>
              <a:ext uri="{FF2B5EF4-FFF2-40B4-BE49-F238E27FC236}">
                <a16:creationId xmlns:a16="http://schemas.microsoft.com/office/drawing/2014/main" id="{1A6AADEE-08A8-4C02-B5A0-F5A991D85C64}"/>
              </a:ext>
            </a:extLst>
          </p:cNvPr>
          <p:cNvSpPr>
            <a:spLocks noGrp="1"/>
          </p:cNvSpPr>
          <p:nvPr>
            <p:ph type="title"/>
          </p:nvPr>
        </p:nvSpPr>
        <p:spPr/>
        <p:txBody>
          <a:bodyPr/>
          <a:lstStyle/>
          <a:p>
            <a:r>
              <a:rPr lang="en-US" dirty="0"/>
              <a:t>Customer Population Mapping</a:t>
            </a:r>
          </a:p>
        </p:txBody>
      </p:sp>
      <p:sp>
        <p:nvSpPr>
          <p:cNvPr id="4" name="Text Placeholder 3">
            <a:extLst>
              <a:ext uri="{FF2B5EF4-FFF2-40B4-BE49-F238E27FC236}">
                <a16:creationId xmlns:a16="http://schemas.microsoft.com/office/drawing/2014/main" id="{7550859E-FAE7-4718-80BE-DC652FE8058D}"/>
              </a:ext>
            </a:extLst>
          </p:cNvPr>
          <p:cNvSpPr>
            <a:spLocks noGrp="1"/>
          </p:cNvSpPr>
          <p:nvPr>
            <p:ph type="body" sz="half" idx="2"/>
          </p:nvPr>
        </p:nvSpPr>
        <p:spPr/>
        <p:txBody>
          <a:bodyPr/>
          <a:lstStyle/>
          <a:p>
            <a:r>
              <a:rPr lang="en-US" dirty="0"/>
              <a:t>Customer population classified by Nationality and Distribution Channel they used.</a:t>
            </a:r>
          </a:p>
        </p:txBody>
      </p:sp>
    </p:spTree>
    <p:extLst>
      <p:ext uri="{BB962C8B-B14F-4D97-AF65-F5344CB8AC3E}">
        <p14:creationId xmlns:p14="http://schemas.microsoft.com/office/powerpoint/2010/main" val="1711895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F1AE4-6B2B-4CE8-847C-A6111A4C5BC8}"/>
              </a:ext>
            </a:extLst>
          </p:cNvPr>
          <p:cNvSpPr>
            <a:spLocks noGrp="1"/>
          </p:cNvSpPr>
          <p:nvPr>
            <p:ph type="title"/>
          </p:nvPr>
        </p:nvSpPr>
        <p:spPr/>
        <p:txBody>
          <a:bodyPr/>
          <a:lstStyle/>
          <a:p>
            <a:r>
              <a:rPr lang="en-US" dirty="0"/>
              <a:t>RFM</a:t>
            </a:r>
          </a:p>
        </p:txBody>
      </p:sp>
      <p:sp>
        <p:nvSpPr>
          <p:cNvPr id="3" name="Text Placeholder 2">
            <a:extLst>
              <a:ext uri="{FF2B5EF4-FFF2-40B4-BE49-F238E27FC236}">
                <a16:creationId xmlns:a16="http://schemas.microsoft.com/office/drawing/2014/main" id="{D58CCC27-7EEE-461C-91EA-861EB9BF03DD}"/>
              </a:ext>
            </a:extLst>
          </p:cNvPr>
          <p:cNvSpPr>
            <a:spLocks noGrp="1"/>
          </p:cNvSpPr>
          <p:nvPr>
            <p:ph type="body" idx="1"/>
          </p:nvPr>
        </p:nvSpPr>
        <p:spPr/>
        <p:txBody>
          <a:bodyPr/>
          <a:lstStyle/>
          <a:p>
            <a:r>
              <a:rPr lang="en-US" dirty="0"/>
              <a:t>Recency, frequency, monetary</a:t>
            </a:r>
          </a:p>
        </p:txBody>
      </p:sp>
    </p:spTree>
    <p:extLst>
      <p:ext uri="{BB962C8B-B14F-4D97-AF65-F5344CB8AC3E}">
        <p14:creationId xmlns:p14="http://schemas.microsoft.com/office/powerpoint/2010/main" val="1457406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7EF4-8958-4AE9-BFC1-689550E69A38}"/>
              </a:ext>
            </a:extLst>
          </p:cNvPr>
          <p:cNvSpPr>
            <a:spLocks noGrp="1"/>
          </p:cNvSpPr>
          <p:nvPr>
            <p:ph type="title"/>
          </p:nvPr>
        </p:nvSpPr>
        <p:spPr/>
        <p:txBody>
          <a:bodyPr/>
          <a:lstStyle/>
          <a:p>
            <a:r>
              <a:rPr lang="en-US" dirty="0"/>
              <a:t>Method of Analysis</a:t>
            </a:r>
          </a:p>
        </p:txBody>
      </p:sp>
      <p:sp>
        <p:nvSpPr>
          <p:cNvPr id="3" name="Content Placeholder 2">
            <a:extLst>
              <a:ext uri="{FF2B5EF4-FFF2-40B4-BE49-F238E27FC236}">
                <a16:creationId xmlns:a16="http://schemas.microsoft.com/office/drawing/2014/main" id="{CCEEE96E-F734-454B-95FC-FC7EFE10EE58}"/>
              </a:ext>
            </a:extLst>
          </p:cNvPr>
          <p:cNvSpPr>
            <a:spLocks noGrp="1"/>
          </p:cNvSpPr>
          <p:nvPr>
            <p:ph idx="1"/>
          </p:nvPr>
        </p:nvSpPr>
        <p:spPr/>
        <p:txBody>
          <a:bodyPr/>
          <a:lstStyle/>
          <a:p>
            <a:pPr marL="0" indent="0">
              <a:buNone/>
            </a:pPr>
            <a:r>
              <a:rPr lang="en-US" dirty="0"/>
              <a:t>With the existing data, we use several variables (columns) for scoring references, such as:</a:t>
            </a:r>
          </a:p>
          <a:p>
            <a:pPr>
              <a:buFont typeface="Wingdings" panose="05000000000000000000" pitchFamily="2" charset="2"/>
              <a:buChar char="q"/>
            </a:pPr>
            <a:r>
              <a:rPr lang="en-US" dirty="0"/>
              <a:t> Month Since Last Arrival for Recency Score</a:t>
            </a:r>
          </a:p>
          <a:p>
            <a:pPr>
              <a:buFont typeface="Wingdings" panose="05000000000000000000" pitchFamily="2" charset="2"/>
              <a:buChar char="q"/>
            </a:pPr>
            <a:r>
              <a:rPr lang="en-US" dirty="0"/>
              <a:t> Successful Bookings for Frequency Score</a:t>
            </a:r>
          </a:p>
          <a:p>
            <a:pPr>
              <a:buFont typeface="Wingdings" panose="05000000000000000000" pitchFamily="2" charset="2"/>
              <a:buChar char="q"/>
            </a:pPr>
            <a:r>
              <a:rPr lang="en-US" dirty="0"/>
              <a:t> Total Revenue for Monetary Score</a:t>
            </a:r>
          </a:p>
          <a:p>
            <a:endParaRPr lang="en-US" dirty="0"/>
          </a:p>
        </p:txBody>
      </p:sp>
    </p:spTree>
    <p:extLst>
      <p:ext uri="{BB962C8B-B14F-4D97-AF65-F5344CB8AC3E}">
        <p14:creationId xmlns:p14="http://schemas.microsoft.com/office/powerpoint/2010/main" val="4192915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7EF4-8958-4AE9-BFC1-689550E69A38}"/>
              </a:ext>
            </a:extLst>
          </p:cNvPr>
          <p:cNvSpPr>
            <a:spLocks noGrp="1"/>
          </p:cNvSpPr>
          <p:nvPr>
            <p:ph type="title"/>
          </p:nvPr>
        </p:nvSpPr>
        <p:spPr/>
        <p:txBody>
          <a:bodyPr/>
          <a:lstStyle/>
          <a:p>
            <a:r>
              <a:rPr lang="en-US" dirty="0"/>
              <a:t>Scoring method</a:t>
            </a:r>
          </a:p>
        </p:txBody>
      </p:sp>
      <p:sp>
        <p:nvSpPr>
          <p:cNvPr id="3" name="Content Placeholder 2">
            <a:extLst>
              <a:ext uri="{FF2B5EF4-FFF2-40B4-BE49-F238E27FC236}">
                <a16:creationId xmlns:a16="http://schemas.microsoft.com/office/drawing/2014/main" id="{CCEEE96E-F734-454B-95FC-FC7EFE10EE58}"/>
              </a:ext>
            </a:extLst>
          </p:cNvPr>
          <p:cNvSpPr>
            <a:spLocks noGrp="1"/>
          </p:cNvSpPr>
          <p:nvPr>
            <p:ph idx="1"/>
          </p:nvPr>
        </p:nvSpPr>
        <p:spPr/>
        <p:txBody>
          <a:bodyPr/>
          <a:lstStyle/>
          <a:p>
            <a:pPr>
              <a:buFont typeface="Wingdings" panose="05000000000000000000" pitchFamily="2" charset="2"/>
              <a:buChar char="v"/>
            </a:pPr>
            <a:r>
              <a:rPr lang="en-US" dirty="0"/>
              <a:t> Dividing the values of each “Month Since Last Arrival” &amp; “Total Revenue” variables based on their distribution value</a:t>
            </a:r>
          </a:p>
          <a:p>
            <a:pPr>
              <a:buFont typeface="Wingdings" panose="05000000000000000000" pitchFamily="2" charset="2"/>
              <a:buChar char="v"/>
            </a:pPr>
            <a:r>
              <a:rPr lang="en-US" dirty="0"/>
              <a:t> Because of distribution pattern, “Successful Bookings” variable cannot be grouping based on its distribution value, so we classified by several value instead.</a:t>
            </a:r>
          </a:p>
          <a:p>
            <a:pPr>
              <a:buFont typeface="Wingdings" panose="05000000000000000000" pitchFamily="2" charset="2"/>
              <a:buChar char="v"/>
            </a:pPr>
            <a:r>
              <a:rPr lang="en-US" dirty="0"/>
              <a:t>Each category divided into 3 groups of score (1-3)</a:t>
            </a:r>
          </a:p>
          <a:p>
            <a:endParaRPr lang="en-US" dirty="0"/>
          </a:p>
        </p:txBody>
      </p:sp>
      <p:graphicFrame>
        <p:nvGraphicFramePr>
          <p:cNvPr id="4" name="Table 3">
            <a:extLst>
              <a:ext uri="{FF2B5EF4-FFF2-40B4-BE49-F238E27FC236}">
                <a16:creationId xmlns:a16="http://schemas.microsoft.com/office/drawing/2014/main" id="{5B232BB5-4154-4475-8635-D7B35132CCCB}"/>
              </a:ext>
            </a:extLst>
          </p:cNvPr>
          <p:cNvGraphicFramePr>
            <a:graphicFrameLocks noGrp="1"/>
          </p:cNvGraphicFramePr>
          <p:nvPr>
            <p:extLst>
              <p:ext uri="{D42A27DB-BD31-4B8C-83A1-F6EECF244321}">
                <p14:modId xmlns:p14="http://schemas.microsoft.com/office/powerpoint/2010/main" val="540225978"/>
              </p:ext>
            </p:extLst>
          </p:nvPr>
        </p:nvGraphicFramePr>
        <p:xfrm>
          <a:off x="1036319" y="4173080"/>
          <a:ext cx="10815369" cy="2021840"/>
        </p:xfrm>
        <a:graphic>
          <a:graphicData uri="http://schemas.openxmlformats.org/drawingml/2006/table">
            <a:tbl>
              <a:tblPr firstRow="1" bandRow="1">
                <a:tableStyleId>{5C22544A-7EE6-4342-B048-85BDC9FD1C3A}</a:tableStyleId>
              </a:tblPr>
              <a:tblGrid>
                <a:gridCol w="3605123">
                  <a:extLst>
                    <a:ext uri="{9D8B030D-6E8A-4147-A177-3AD203B41FA5}">
                      <a16:colId xmlns:a16="http://schemas.microsoft.com/office/drawing/2014/main" val="2136397271"/>
                    </a:ext>
                  </a:extLst>
                </a:gridCol>
                <a:gridCol w="3605123">
                  <a:extLst>
                    <a:ext uri="{9D8B030D-6E8A-4147-A177-3AD203B41FA5}">
                      <a16:colId xmlns:a16="http://schemas.microsoft.com/office/drawing/2014/main" val="4125701253"/>
                    </a:ext>
                  </a:extLst>
                </a:gridCol>
                <a:gridCol w="3605123">
                  <a:extLst>
                    <a:ext uri="{9D8B030D-6E8A-4147-A177-3AD203B41FA5}">
                      <a16:colId xmlns:a16="http://schemas.microsoft.com/office/drawing/2014/main" val="1766922374"/>
                    </a:ext>
                  </a:extLst>
                </a:gridCol>
              </a:tblGrid>
              <a:tr h="370840">
                <a:tc>
                  <a:txBody>
                    <a:bodyPr/>
                    <a:lstStyle/>
                    <a:p>
                      <a:pPr algn="ctr"/>
                      <a:r>
                        <a:rPr lang="en-US" dirty="0"/>
                        <a:t>Recency</a:t>
                      </a:r>
                    </a:p>
                  </a:txBody>
                  <a:tcPr/>
                </a:tc>
                <a:tc>
                  <a:txBody>
                    <a:bodyPr/>
                    <a:lstStyle/>
                    <a:p>
                      <a:pPr algn="ctr"/>
                      <a:r>
                        <a:rPr lang="en-US" dirty="0"/>
                        <a:t>Frequency</a:t>
                      </a:r>
                    </a:p>
                  </a:txBody>
                  <a:tcPr/>
                </a:tc>
                <a:tc>
                  <a:txBody>
                    <a:bodyPr/>
                    <a:lstStyle/>
                    <a:p>
                      <a:pPr algn="ctr"/>
                      <a:r>
                        <a:rPr lang="en-US" dirty="0"/>
                        <a:t>Monetary</a:t>
                      </a:r>
                    </a:p>
                  </a:txBody>
                  <a:tcPr/>
                </a:tc>
                <a:extLst>
                  <a:ext uri="{0D108BD9-81ED-4DB2-BD59-A6C34878D82A}">
                    <a16:rowId xmlns:a16="http://schemas.microsoft.com/office/drawing/2014/main" val="1976168219"/>
                  </a:ext>
                </a:extLst>
              </a:tr>
              <a:tr h="370840">
                <a:tc>
                  <a:txBody>
                    <a:bodyPr/>
                    <a:lstStyle/>
                    <a:p>
                      <a:r>
                        <a:rPr lang="en-US" b="1" dirty="0"/>
                        <a:t>1</a:t>
                      </a:r>
                      <a:r>
                        <a:rPr lang="en-US" dirty="0"/>
                        <a:t> (1</a:t>
                      </a:r>
                      <a:r>
                        <a:rPr lang="en-US" baseline="30000" dirty="0"/>
                        <a:t>st</a:t>
                      </a:r>
                      <a:r>
                        <a:rPr lang="en-US" dirty="0"/>
                        <a:t> percentile, absence for long time)</a:t>
                      </a:r>
                    </a:p>
                  </a:txBody>
                  <a:tcPr/>
                </a:tc>
                <a:tc>
                  <a:txBody>
                    <a:bodyPr/>
                    <a:lstStyle/>
                    <a:p>
                      <a:r>
                        <a:rPr lang="en-US" b="1" dirty="0"/>
                        <a:t>1</a:t>
                      </a:r>
                      <a:r>
                        <a:rPr lang="en-US" dirty="0"/>
                        <a:t> (0 – 1 successful bookings)</a:t>
                      </a:r>
                    </a:p>
                  </a:txBody>
                  <a:tcPr/>
                </a:tc>
                <a:tc>
                  <a:txBody>
                    <a:bodyPr/>
                    <a:lstStyle/>
                    <a:p>
                      <a:r>
                        <a:rPr lang="en-US" b="1" dirty="0"/>
                        <a:t>1</a:t>
                      </a:r>
                      <a:r>
                        <a:rPr lang="en-US" dirty="0"/>
                        <a:t> (1</a:t>
                      </a:r>
                      <a:r>
                        <a:rPr lang="en-US" baseline="30000" dirty="0"/>
                        <a:t>st</a:t>
                      </a:r>
                      <a:r>
                        <a:rPr lang="en-US" dirty="0"/>
                        <a:t> percentile, spend a little)</a:t>
                      </a:r>
                    </a:p>
                  </a:txBody>
                  <a:tcPr/>
                </a:tc>
                <a:extLst>
                  <a:ext uri="{0D108BD9-81ED-4DB2-BD59-A6C34878D82A}">
                    <a16:rowId xmlns:a16="http://schemas.microsoft.com/office/drawing/2014/main" val="3086505793"/>
                  </a:ext>
                </a:extLst>
              </a:tr>
              <a:tr h="370840">
                <a:tc>
                  <a:txBody>
                    <a:bodyPr/>
                    <a:lstStyle/>
                    <a:p>
                      <a:r>
                        <a:rPr lang="en-US" b="1" dirty="0"/>
                        <a:t>2</a:t>
                      </a:r>
                      <a:r>
                        <a:rPr lang="en-US" dirty="0"/>
                        <a:t> (2</a:t>
                      </a:r>
                      <a:r>
                        <a:rPr lang="en-US" baseline="30000" dirty="0"/>
                        <a:t>nd</a:t>
                      </a:r>
                      <a:r>
                        <a:rPr lang="en-US" dirty="0"/>
                        <a:t> percentile, its already a while)</a:t>
                      </a:r>
                    </a:p>
                  </a:txBody>
                  <a:tcPr/>
                </a:tc>
                <a:tc>
                  <a:txBody>
                    <a:bodyPr/>
                    <a:lstStyle/>
                    <a:p>
                      <a:r>
                        <a:rPr lang="en-US" b="1" dirty="0"/>
                        <a:t>2</a:t>
                      </a:r>
                      <a:r>
                        <a:rPr lang="en-US" dirty="0"/>
                        <a:t> (2 – 4 successful bookings)</a:t>
                      </a:r>
                    </a:p>
                  </a:txBody>
                  <a:tcPr/>
                </a:tc>
                <a:tc>
                  <a:txBody>
                    <a:bodyPr/>
                    <a:lstStyle/>
                    <a:p>
                      <a:r>
                        <a:rPr lang="en-US" b="1" dirty="0"/>
                        <a:t>2</a:t>
                      </a:r>
                      <a:r>
                        <a:rPr lang="en-US" dirty="0"/>
                        <a:t> (2</a:t>
                      </a:r>
                      <a:r>
                        <a:rPr lang="en-US" baseline="30000" dirty="0"/>
                        <a:t>nd</a:t>
                      </a:r>
                      <a:r>
                        <a:rPr lang="en-US" dirty="0"/>
                        <a:t> percentile, spend average)</a:t>
                      </a:r>
                    </a:p>
                  </a:txBody>
                  <a:tcPr/>
                </a:tc>
                <a:extLst>
                  <a:ext uri="{0D108BD9-81ED-4DB2-BD59-A6C34878D82A}">
                    <a16:rowId xmlns:a16="http://schemas.microsoft.com/office/drawing/2014/main" val="3604418101"/>
                  </a:ext>
                </a:extLst>
              </a:tr>
              <a:tr h="370840">
                <a:tc>
                  <a:txBody>
                    <a:bodyPr/>
                    <a:lstStyle/>
                    <a:p>
                      <a:r>
                        <a:rPr lang="en-US" b="1" dirty="0"/>
                        <a:t>3</a:t>
                      </a:r>
                      <a:r>
                        <a:rPr lang="en-US" dirty="0"/>
                        <a:t> (Most recent, 3</a:t>
                      </a:r>
                      <a:r>
                        <a:rPr lang="en-US" baseline="30000" dirty="0"/>
                        <a:t>rd</a:t>
                      </a:r>
                      <a:r>
                        <a:rPr lang="en-US" dirty="0"/>
                        <a:t> percentile)</a:t>
                      </a:r>
                    </a:p>
                  </a:txBody>
                  <a:tcPr/>
                </a:tc>
                <a:tc>
                  <a:txBody>
                    <a:bodyPr/>
                    <a:lstStyle/>
                    <a:p>
                      <a:r>
                        <a:rPr lang="en-US" b="1" dirty="0"/>
                        <a:t>3</a:t>
                      </a:r>
                      <a:r>
                        <a:rPr lang="en-US" dirty="0"/>
                        <a:t> (&gt; 4 successful bookings)</a:t>
                      </a:r>
                    </a:p>
                  </a:txBody>
                  <a:tcPr/>
                </a:tc>
                <a:tc>
                  <a:txBody>
                    <a:bodyPr/>
                    <a:lstStyle/>
                    <a:p>
                      <a:r>
                        <a:rPr lang="en-US" b="1" dirty="0"/>
                        <a:t>3</a:t>
                      </a:r>
                      <a:r>
                        <a:rPr lang="en-US" dirty="0"/>
                        <a:t> (3</a:t>
                      </a:r>
                      <a:r>
                        <a:rPr lang="en-US" baseline="30000" dirty="0"/>
                        <a:t>rd</a:t>
                      </a:r>
                      <a:r>
                        <a:rPr lang="en-US" dirty="0"/>
                        <a:t> percentile, big spender)</a:t>
                      </a:r>
                    </a:p>
                  </a:txBody>
                  <a:tcPr/>
                </a:tc>
                <a:extLst>
                  <a:ext uri="{0D108BD9-81ED-4DB2-BD59-A6C34878D82A}">
                    <a16:rowId xmlns:a16="http://schemas.microsoft.com/office/drawing/2014/main" val="2125705277"/>
                  </a:ext>
                </a:extLst>
              </a:tr>
            </a:tbl>
          </a:graphicData>
        </a:graphic>
      </p:graphicFrame>
    </p:spTree>
    <p:extLst>
      <p:ext uri="{BB962C8B-B14F-4D97-AF65-F5344CB8AC3E}">
        <p14:creationId xmlns:p14="http://schemas.microsoft.com/office/powerpoint/2010/main" val="229338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6E353-09A3-4474-98CE-DD46F8A6A191}"/>
              </a:ext>
            </a:extLst>
          </p:cNvPr>
          <p:cNvSpPr>
            <a:spLocks noGrp="1"/>
          </p:cNvSpPr>
          <p:nvPr>
            <p:ph type="title"/>
          </p:nvPr>
        </p:nvSpPr>
        <p:spPr/>
        <p:txBody>
          <a:bodyPr/>
          <a:lstStyle/>
          <a:p>
            <a:r>
              <a:rPr lang="en-US" dirty="0"/>
              <a:t>Customer Segmentation</a:t>
            </a:r>
          </a:p>
        </p:txBody>
      </p:sp>
      <p:sp>
        <p:nvSpPr>
          <p:cNvPr id="3" name="TextBox 2">
            <a:extLst>
              <a:ext uri="{FF2B5EF4-FFF2-40B4-BE49-F238E27FC236}">
                <a16:creationId xmlns:a16="http://schemas.microsoft.com/office/drawing/2014/main" id="{0CFED6F8-1DB2-4361-AB48-B8612DF0320E}"/>
              </a:ext>
            </a:extLst>
          </p:cNvPr>
          <p:cNvSpPr txBox="1"/>
          <p:nvPr/>
        </p:nvSpPr>
        <p:spPr>
          <a:xfrm>
            <a:off x="1097280" y="2059620"/>
            <a:ext cx="9957195" cy="369332"/>
          </a:xfrm>
          <a:prstGeom prst="rect">
            <a:avLst/>
          </a:prstGeom>
          <a:noFill/>
        </p:spPr>
        <p:txBody>
          <a:bodyPr wrap="square" rtlCol="0">
            <a:spAutoFit/>
          </a:bodyPr>
          <a:lstStyle/>
          <a:p>
            <a:r>
              <a:rPr lang="en-US" dirty="0"/>
              <a:t>Each Customer will be clustered based on their RFM Score</a:t>
            </a:r>
          </a:p>
        </p:txBody>
      </p:sp>
      <p:graphicFrame>
        <p:nvGraphicFramePr>
          <p:cNvPr id="4" name="Table 3">
            <a:extLst>
              <a:ext uri="{FF2B5EF4-FFF2-40B4-BE49-F238E27FC236}">
                <a16:creationId xmlns:a16="http://schemas.microsoft.com/office/drawing/2014/main" id="{40FE60F1-6588-477E-8487-B6522E491549}"/>
              </a:ext>
            </a:extLst>
          </p:cNvPr>
          <p:cNvGraphicFramePr>
            <a:graphicFrameLocks noGrp="1"/>
          </p:cNvGraphicFramePr>
          <p:nvPr>
            <p:extLst>
              <p:ext uri="{D42A27DB-BD31-4B8C-83A1-F6EECF244321}">
                <p14:modId xmlns:p14="http://schemas.microsoft.com/office/powerpoint/2010/main" val="2929857647"/>
              </p:ext>
            </p:extLst>
          </p:nvPr>
        </p:nvGraphicFramePr>
        <p:xfrm>
          <a:off x="1519963" y="2635999"/>
          <a:ext cx="9419102" cy="3586100"/>
        </p:xfrm>
        <a:graphic>
          <a:graphicData uri="http://schemas.openxmlformats.org/drawingml/2006/table">
            <a:tbl>
              <a:tblPr firstRow="1" bandRow="1">
                <a:tableStyleId>{5C22544A-7EE6-4342-B048-85BDC9FD1C3A}</a:tableStyleId>
              </a:tblPr>
              <a:tblGrid>
                <a:gridCol w="1916367">
                  <a:extLst>
                    <a:ext uri="{9D8B030D-6E8A-4147-A177-3AD203B41FA5}">
                      <a16:colId xmlns:a16="http://schemas.microsoft.com/office/drawing/2014/main" val="3126159088"/>
                    </a:ext>
                  </a:extLst>
                </a:gridCol>
                <a:gridCol w="1999636">
                  <a:extLst>
                    <a:ext uri="{9D8B030D-6E8A-4147-A177-3AD203B41FA5}">
                      <a16:colId xmlns:a16="http://schemas.microsoft.com/office/drawing/2014/main" val="2201920773"/>
                    </a:ext>
                  </a:extLst>
                </a:gridCol>
                <a:gridCol w="5503099">
                  <a:extLst>
                    <a:ext uri="{9D8B030D-6E8A-4147-A177-3AD203B41FA5}">
                      <a16:colId xmlns:a16="http://schemas.microsoft.com/office/drawing/2014/main" val="1778822995"/>
                    </a:ext>
                  </a:extLst>
                </a:gridCol>
              </a:tblGrid>
              <a:tr h="305478">
                <a:tc>
                  <a:txBody>
                    <a:bodyPr/>
                    <a:lstStyle/>
                    <a:p>
                      <a:pPr algn="ctr"/>
                      <a:r>
                        <a:rPr lang="en-US" dirty="0"/>
                        <a:t>Segment</a:t>
                      </a:r>
                    </a:p>
                  </a:txBody>
                  <a:tcPr/>
                </a:tc>
                <a:tc>
                  <a:txBody>
                    <a:bodyPr/>
                    <a:lstStyle/>
                    <a:p>
                      <a:pPr algn="ctr"/>
                      <a:r>
                        <a:rPr lang="en-US" dirty="0"/>
                        <a:t>RFM Score</a:t>
                      </a:r>
                    </a:p>
                  </a:txBody>
                  <a:tcPr/>
                </a:tc>
                <a:tc>
                  <a:txBody>
                    <a:bodyPr/>
                    <a:lstStyle/>
                    <a:p>
                      <a:pPr algn="ctr"/>
                      <a:r>
                        <a:rPr lang="en-US" dirty="0"/>
                        <a:t>Description</a:t>
                      </a:r>
                    </a:p>
                  </a:txBody>
                  <a:tcPr/>
                </a:tc>
                <a:extLst>
                  <a:ext uri="{0D108BD9-81ED-4DB2-BD59-A6C34878D82A}">
                    <a16:rowId xmlns:a16="http://schemas.microsoft.com/office/drawing/2014/main" val="2873281438"/>
                  </a:ext>
                </a:extLst>
              </a:tr>
              <a:tr h="652685">
                <a:tc>
                  <a:txBody>
                    <a:bodyPr/>
                    <a:lstStyle/>
                    <a:p>
                      <a:pPr algn="ctr"/>
                      <a:r>
                        <a:rPr lang="en-US" sz="1400" dirty="0"/>
                        <a:t>Best Customer</a:t>
                      </a:r>
                    </a:p>
                  </a:txBody>
                  <a:tcPr/>
                </a:tc>
                <a:tc>
                  <a:txBody>
                    <a:bodyPr/>
                    <a:lstStyle/>
                    <a:p>
                      <a:pPr algn="ctr"/>
                      <a:r>
                        <a:rPr lang="en-US" sz="1400" dirty="0"/>
                        <a:t>333</a:t>
                      </a:r>
                    </a:p>
                  </a:txBody>
                  <a:tcPr/>
                </a:tc>
                <a:tc>
                  <a:txBody>
                    <a:bodyPr/>
                    <a:lstStyle/>
                    <a:p>
                      <a:r>
                        <a:rPr lang="en-US" sz="1400" dirty="0"/>
                        <a:t>Bought most recently, most often, and spend the most</a:t>
                      </a:r>
                    </a:p>
                  </a:txBody>
                  <a:tcPr/>
                </a:tc>
                <a:extLst>
                  <a:ext uri="{0D108BD9-81ED-4DB2-BD59-A6C34878D82A}">
                    <a16:rowId xmlns:a16="http://schemas.microsoft.com/office/drawing/2014/main" val="2203505405"/>
                  </a:ext>
                </a:extLst>
              </a:tr>
              <a:tr h="292073">
                <a:tc>
                  <a:txBody>
                    <a:bodyPr/>
                    <a:lstStyle/>
                    <a:p>
                      <a:pPr algn="ctr"/>
                      <a:r>
                        <a:rPr lang="en-US" sz="1400" dirty="0"/>
                        <a:t>Loyal Customer</a:t>
                      </a:r>
                    </a:p>
                  </a:txBody>
                  <a:tcPr/>
                </a:tc>
                <a:tc>
                  <a:txBody>
                    <a:bodyPr/>
                    <a:lstStyle/>
                    <a:p>
                      <a:pPr algn="ctr"/>
                      <a:r>
                        <a:rPr lang="en-US" sz="1400" dirty="0"/>
                        <a:t>X3X</a:t>
                      </a:r>
                    </a:p>
                  </a:txBody>
                  <a:tcPr/>
                </a:tc>
                <a:tc>
                  <a:txBody>
                    <a:bodyPr/>
                    <a:lstStyle/>
                    <a:p>
                      <a:r>
                        <a:rPr lang="en-US" sz="1400" dirty="0"/>
                        <a:t>Buy most frequently</a:t>
                      </a:r>
                    </a:p>
                  </a:txBody>
                  <a:tcPr/>
                </a:tc>
                <a:extLst>
                  <a:ext uri="{0D108BD9-81ED-4DB2-BD59-A6C34878D82A}">
                    <a16:rowId xmlns:a16="http://schemas.microsoft.com/office/drawing/2014/main" val="1517870934"/>
                  </a:ext>
                </a:extLst>
              </a:tr>
              <a:tr h="292073">
                <a:tc>
                  <a:txBody>
                    <a:bodyPr/>
                    <a:lstStyle/>
                    <a:p>
                      <a:pPr algn="ctr"/>
                      <a:r>
                        <a:rPr lang="en-US" sz="1400" dirty="0"/>
                        <a:t>Big Spender</a:t>
                      </a:r>
                    </a:p>
                  </a:txBody>
                  <a:tcPr/>
                </a:tc>
                <a:tc>
                  <a:txBody>
                    <a:bodyPr/>
                    <a:lstStyle/>
                    <a:p>
                      <a:pPr algn="ctr"/>
                      <a:r>
                        <a:rPr lang="en-US" sz="1400" dirty="0"/>
                        <a:t>XX3</a:t>
                      </a:r>
                    </a:p>
                  </a:txBody>
                  <a:tcPr/>
                </a:tc>
                <a:tc>
                  <a:txBody>
                    <a:bodyPr/>
                    <a:lstStyle/>
                    <a:p>
                      <a:r>
                        <a:rPr lang="en-US" sz="1400" dirty="0"/>
                        <a:t>Spend the most</a:t>
                      </a:r>
                    </a:p>
                  </a:txBody>
                  <a:tcPr/>
                </a:tc>
                <a:extLst>
                  <a:ext uri="{0D108BD9-81ED-4DB2-BD59-A6C34878D82A}">
                    <a16:rowId xmlns:a16="http://schemas.microsoft.com/office/drawing/2014/main" val="1324962233"/>
                  </a:ext>
                </a:extLst>
              </a:tr>
              <a:tr h="652685">
                <a:tc>
                  <a:txBody>
                    <a:bodyPr/>
                    <a:lstStyle/>
                    <a:p>
                      <a:pPr algn="ctr"/>
                      <a:r>
                        <a:rPr lang="en-US" sz="1400" dirty="0"/>
                        <a:t>Almost Lost</a:t>
                      </a:r>
                    </a:p>
                  </a:txBody>
                  <a:tcPr/>
                </a:tc>
                <a:tc>
                  <a:txBody>
                    <a:bodyPr/>
                    <a:lstStyle/>
                    <a:p>
                      <a:pPr algn="ctr"/>
                      <a:r>
                        <a:rPr lang="en-US" sz="1400" dirty="0"/>
                        <a:t>23X</a:t>
                      </a:r>
                    </a:p>
                  </a:txBody>
                  <a:tcPr/>
                </a:tc>
                <a:tc>
                  <a:txBody>
                    <a:bodyPr/>
                    <a:lstStyle/>
                    <a:p>
                      <a:r>
                        <a:rPr lang="en-US" sz="1400" dirty="0"/>
                        <a:t>Haven't purchase for some time, but purchased frequently</a:t>
                      </a:r>
                    </a:p>
                  </a:txBody>
                  <a:tcPr/>
                </a:tc>
                <a:extLst>
                  <a:ext uri="{0D108BD9-81ED-4DB2-BD59-A6C34878D82A}">
                    <a16:rowId xmlns:a16="http://schemas.microsoft.com/office/drawing/2014/main" val="2585291380"/>
                  </a:ext>
                </a:extLst>
              </a:tr>
              <a:tr h="652685">
                <a:tc>
                  <a:txBody>
                    <a:bodyPr/>
                    <a:lstStyle/>
                    <a:p>
                      <a:pPr algn="ctr"/>
                      <a:r>
                        <a:rPr lang="en-US" sz="1400" dirty="0"/>
                        <a:t>Lost Customers</a:t>
                      </a:r>
                    </a:p>
                  </a:txBody>
                  <a:tcPr/>
                </a:tc>
                <a:tc>
                  <a:txBody>
                    <a:bodyPr/>
                    <a:lstStyle/>
                    <a:p>
                      <a:pPr algn="ctr"/>
                      <a:r>
                        <a:rPr lang="en-US" sz="1400" dirty="0"/>
                        <a:t>13X</a:t>
                      </a:r>
                    </a:p>
                  </a:txBody>
                  <a:tcPr/>
                </a:tc>
                <a:tc>
                  <a:txBody>
                    <a:bodyPr/>
                    <a:lstStyle/>
                    <a:p>
                      <a:r>
                        <a:rPr lang="en-US" sz="1400" dirty="0"/>
                        <a:t>Haven't purchase for some time, but purchased frequently</a:t>
                      </a:r>
                    </a:p>
                  </a:txBody>
                  <a:tcPr/>
                </a:tc>
                <a:extLst>
                  <a:ext uri="{0D108BD9-81ED-4DB2-BD59-A6C34878D82A}">
                    <a16:rowId xmlns:a16="http://schemas.microsoft.com/office/drawing/2014/main" val="3702815825"/>
                  </a:ext>
                </a:extLst>
              </a:tr>
              <a:tr h="652685">
                <a:tc>
                  <a:txBody>
                    <a:bodyPr/>
                    <a:lstStyle/>
                    <a:p>
                      <a:pPr algn="ctr"/>
                      <a:r>
                        <a:rPr lang="en-US" sz="1400" dirty="0"/>
                        <a:t>Lost Cheap Customers</a:t>
                      </a:r>
                    </a:p>
                  </a:txBody>
                  <a:tcPr/>
                </a:tc>
                <a:tc>
                  <a:txBody>
                    <a:bodyPr/>
                    <a:lstStyle/>
                    <a:p>
                      <a:pPr algn="ctr"/>
                      <a:r>
                        <a:rPr lang="en-US" sz="1400" dirty="0"/>
                        <a:t>111</a:t>
                      </a:r>
                    </a:p>
                  </a:txBody>
                  <a:tcPr/>
                </a:tc>
                <a:tc>
                  <a:txBody>
                    <a:bodyPr/>
                    <a:lstStyle/>
                    <a:p>
                      <a:r>
                        <a:rPr lang="en-US" sz="1400" dirty="0"/>
                        <a:t>Last purchased long ago, purchased few, and spend little</a:t>
                      </a:r>
                    </a:p>
                  </a:txBody>
                  <a:tcPr/>
                </a:tc>
                <a:extLst>
                  <a:ext uri="{0D108BD9-81ED-4DB2-BD59-A6C34878D82A}">
                    <a16:rowId xmlns:a16="http://schemas.microsoft.com/office/drawing/2014/main" val="4159444311"/>
                  </a:ext>
                </a:extLst>
              </a:tr>
            </a:tbl>
          </a:graphicData>
        </a:graphic>
      </p:graphicFrame>
    </p:spTree>
    <p:extLst>
      <p:ext uri="{BB962C8B-B14F-4D97-AF65-F5344CB8AC3E}">
        <p14:creationId xmlns:p14="http://schemas.microsoft.com/office/powerpoint/2010/main" val="87620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949C-73C9-4AAD-91B6-25E969114277}"/>
              </a:ext>
            </a:extLst>
          </p:cNvPr>
          <p:cNvSpPr>
            <a:spLocks noGrp="1"/>
          </p:cNvSpPr>
          <p:nvPr>
            <p:ph type="title"/>
          </p:nvPr>
        </p:nvSpPr>
        <p:spPr/>
        <p:txBody>
          <a:bodyPr/>
          <a:lstStyle/>
          <a:p>
            <a:r>
              <a:rPr lang="en-US" dirty="0"/>
              <a:t>Background</a:t>
            </a:r>
          </a:p>
        </p:txBody>
      </p:sp>
      <p:sp>
        <p:nvSpPr>
          <p:cNvPr id="3" name="Text Placeholder 2">
            <a:extLst>
              <a:ext uri="{FF2B5EF4-FFF2-40B4-BE49-F238E27FC236}">
                <a16:creationId xmlns:a16="http://schemas.microsoft.com/office/drawing/2014/main" id="{DF32E5CA-C630-487E-83B0-5B2BFDA80B55}"/>
              </a:ext>
            </a:extLst>
          </p:cNvPr>
          <p:cNvSpPr>
            <a:spLocks noGrp="1"/>
          </p:cNvSpPr>
          <p:nvPr>
            <p:ph type="body" idx="1"/>
          </p:nvPr>
        </p:nvSpPr>
        <p:spPr/>
        <p:txBody>
          <a:bodyPr/>
          <a:lstStyle/>
          <a:p>
            <a:r>
              <a:rPr lang="en-US" dirty="0"/>
              <a:t>Project task statement</a:t>
            </a:r>
          </a:p>
        </p:txBody>
      </p:sp>
    </p:spTree>
    <p:extLst>
      <p:ext uri="{BB962C8B-B14F-4D97-AF65-F5344CB8AC3E}">
        <p14:creationId xmlns:p14="http://schemas.microsoft.com/office/powerpoint/2010/main" val="2389650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0E2FC-4074-48B4-8EA3-E1A7F599F947}"/>
              </a:ext>
            </a:extLst>
          </p:cNvPr>
          <p:cNvSpPr>
            <a:spLocks noGrp="1"/>
          </p:cNvSpPr>
          <p:nvPr>
            <p:ph type="title"/>
          </p:nvPr>
        </p:nvSpPr>
        <p:spPr/>
        <p:txBody>
          <a:bodyPr/>
          <a:lstStyle/>
          <a:p>
            <a:r>
              <a:rPr lang="en-US" dirty="0"/>
              <a:t>Number of Customers per Segment</a:t>
            </a:r>
          </a:p>
        </p:txBody>
      </p:sp>
      <p:pic>
        <p:nvPicPr>
          <p:cNvPr id="6" name="Content Placeholder 5">
            <a:extLst>
              <a:ext uri="{FF2B5EF4-FFF2-40B4-BE49-F238E27FC236}">
                <a16:creationId xmlns:a16="http://schemas.microsoft.com/office/drawing/2014/main" id="{7F182D9C-8BDA-4F3C-9CF2-4C2DBE027D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2566" y="1448042"/>
            <a:ext cx="7413767" cy="4198156"/>
          </a:xfrm>
        </p:spPr>
      </p:pic>
      <p:sp>
        <p:nvSpPr>
          <p:cNvPr id="4" name="Text Placeholder 3">
            <a:extLst>
              <a:ext uri="{FF2B5EF4-FFF2-40B4-BE49-F238E27FC236}">
                <a16:creationId xmlns:a16="http://schemas.microsoft.com/office/drawing/2014/main" id="{EF243993-6D6F-4FF8-80A9-7412BC99BA3C}"/>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Most of Customer categorized as Others Segment</a:t>
            </a:r>
          </a:p>
          <a:p>
            <a:pPr marL="285750" indent="-285750">
              <a:buFont typeface="Arial" panose="020B0604020202020204" pitchFamily="34" charset="0"/>
              <a:buChar char="•"/>
            </a:pPr>
            <a:r>
              <a:rPr lang="en-US" dirty="0"/>
              <a:t>27,753 Customer categorized as Big Spender</a:t>
            </a:r>
          </a:p>
          <a:p>
            <a:pPr marL="285750" indent="-285750">
              <a:buFont typeface="Arial" panose="020B0604020202020204" pitchFamily="34" charset="0"/>
              <a:buChar char="•"/>
            </a:pPr>
            <a:r>
              <a:rPr lang="en-US" dirty="0"/>
              <a:t>21,172 Customer categorized as Lost Cheap Customer</a:t>
            </a:r>
          </a:p>
          <a:p>
            <a:pPr marL="285750" indent="-285750">
              <a:buFont typeface="Arial" panose="020B0604020202020204" pitchFamily="34" charset="0"/>
              <a:buChar char="•"/>
            </a:pPr>
            <a:r>
              <a:rPr lang="en-US" dirty="0"/>
              <a:t>The population of the rest segments are very low.</a:t>
            </a:r>
          </a:p>
        </p:txBody>
      </p:sp>
    </p:spTree>
    <p:extLst>
      <p:ext uri="{BB962C8B-B14F-4D97-AF65-F5344CB8AC3E}">
        <p14:creationId xmlns:p14="http://schemas.microsoft.com/office/powerpoint/2010/main" val="1578142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6A1E-E511-40F7-9E68-0743C21F119D}"/>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2DE00081-77A8-4A30-A0DD-6E4DE0FFDE91}"/>
              </a:ext>
            </a:extLst>
          </p:cNvPr>
          <p:cNvSpPr>
            <a:spLocks noGrp="1"/>
          </p:cNvSpPr>
          <p:nvPr>
            <p:ph type="body" idx="1"/>
          </p:nvPr>
        </p:nvSpPr>
        <p:spPr/>
        <p:txBody>
          <a:bodyPr/>
          <a:lstStyle/>
          <a:p>
            <a:r>
              <a:rPr lang="en-US" dirty="0"/>
              <a:t>Insight &amp; Recommendation</a:t>
            </a:r>
          </a:p>
        </p:txBody>
      </p:sp>
    </p:spTree>
    <p:extLst>
      <p:ext uri="{BB962C8B-B14F-4D97-AF65-F5344CB8AC3E}">
        <p14:creationId xmlns:p14="http://schemas.microsoft.com/office/powerpoint/2010/main" val="3992324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4050E-AF18-4726-9245-BF6F347116AC}"/>
              </a:ext>
            </a:extLst>
          </p:cNvPr>
          <p:cNvSpPr>
            <a:spLocks noGrp="1"/>
          </p:cNvSpPr>
          <p:nvPr>
            <p:ph type="title"/>
          </p:nvPr>
        </p:nvSpPr>
        <p:spPr/>
        <p:txBody>
          <a:bodyPr/>
          <a:lstStyle/>
          <a:p>
            <a:r>
              <a:rPr lang="en-US" dirty="0"/>
              <a:t>Insight</a:t>
            </a:r>
          </a:p>
        </p:txBody>
      </p:sp>
      <p:sp>
        <p:nvSpPr>
          <p:cNvPr id="3" name="Content Placeholder 2">
            <a:extLst>
              <a:ext uri="{FF2B5EF4-FFF2-40B4-BE49-F238E27FC236}">
                <a16:creationId xmlns:a16="http://schemas.microsoft.com/office/drawing/2014/main" id="{6F74EBF1-947F-496F-A54D-28773055FF69}"/>
              </a:ext>
            </a:extLst>
          </p:cNvPr>
          <p:cNvSpPr>
            <a:spLocks noGrp="1"/>
          </p:cNvSpPr>
          <p:nvPr>
            <p:ph idx="1"/>
          </p:nvPr>
        </p:nvSpPr>
        <p:spPr>
          <a:xfrm>
            <a:off x="1097280" y="2108201"/>
            <a:ext cx="10058400" cy="3760891"/>
          </a:xfrm>
        </p:spPr>
        <p:txBody>
          <a:bodyPr>
            <a:normAutofit lnSpcReduction="10000"/>
          </a:bodyPr>
          <a:lstStyle/>
          <a:p>
            <a:r>
              <a:rPr lang="en-US" dirty="0"/>
              <a:t>From the analysis, we got some points:</a:t>
            </a:r>
          </a:p>
          <a:p>
            <a:pPr>
              <a:buFont typeface="Wingdings" panose="05000000000000000000" pitchFamily="2" charset="2"/>
              <a:buChar char="Ø"/>
            </a:pPr>
            <a:r>
              <a:rPr lang="en-US" dirty="0"/>
              <a:t> Most of the customer, bookings and revenue come from European region, which same region with the Hotel location. The customer from the other region probably less frequent to stay at the Hotel.</a:t>
            </a:r>
          </a:p>
          <a:p>
            <a:pPr>
              <a:buFont typeface="Wingdings" panose="05000000000000000000" pitchFamily="2" charset="2"/>
              <a:buChar char="Ø"/>
            </a:pPr>
            <a:r>
              <a:rPr lang="en-US" dirty="0"/>
              <a:t> Travel Agent/ Operator is the Distribution Channel mostly used by customers while Electronic Distribution is the least.</a:t>
            </a:r>
          </a:p>
          <a:p>
            <a:pPr>
              <a:buFont typeface="Wingdings" panose="05000000000000000000" pitchFamily="2" charset="2"/>
              <a:buChar char="Ø"/>
            </a:pPr>
            <a:r>
              <a:rPr lang="en-US" dirty="0"/>
              <a:t> The number of loyal customer is so low at this point, while the number of Customers categorized by Others and Lost Cheap Customers is very high. </a:t>
            </a:r>
          </a:p>
          <a:p>
            <a:pPr>
              <a:buFont typeface="Wingdings" panose="05000000000000000000" pitchFamily="2" charset="2"/>
              <a:buChar char="Ø"/>
            </a:pPr>
            <a:r>
              <a:rPr lang="en-US" dirty="0"/>
              <a:t>Most customers only 1 times stay and the customers who stay frequently is very rare compared to customers who frequently stay at the Hotel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301370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4050E-AF18-4726-9245-BF6F347116AC}"/>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6F74EBF1-947F-496F-A54D-28773055FF69}"/>
              </a:ext>
            </a:extLst>
          </p:cNvPr>
          <p:cNvSpPr>
            <a:spLocks noGrp="1"/>
          </p:cNvSpPr>
          <p:nvPr>
            <p:ph idx="1"/>
          </p:nvPr>
        </p:nvSpPr>
        <p:spPr>
          <a:xfrm>
            <a:off x="1097280" y="2108201"/>
            <a:ext cx="10058400" cy="3760891"/>
          </a:xfrm>
        </p:spPr>
        <p:txBody>
          <a:bodyPr>
            <a:normAutofit lnSpcReduction="10000"/>
          </a:bodyPr>
          <a:lstStyle/>
          <a:p>
            <a:r>
              <a:rPr lang="en-US" dirty="0"/>
              <a:t>For the better sales at the future, there are several method for sales &amp; marketing program to be evaluate later:</a:t>
            </a:r>
          </a:p>
          <a:p>
            <a:pPr>
              <a:buFont typeface="Wingdings" panose="05000000000000000000" pitchFamily="2" charset="2"/>
              <a:buChar char="Ø"/>
            </a:pPr>
            <a:r>
              <a:rPr lang="en-US" dirty="0"/>
              <a:t> Company can create campaign for those 1 time stay Customer to become loyal customer such as  discounted price on holiday occasion or business trip campaign.</a:t>
            </a:r>
          </a:p>
          <a:p>
            <a:pPr>
              <a:buFont typeface="Wingdings" panose="05000000000000000000" pitchFamily="2" charset="2"/>
              <a:buChar char="Ø"/>
            </a:pPr>
            <a:r>
              <a:rPr lang="en-US" dirty="0"/>
              <a:t> Since Travel Agent/ Operator is the Distribution Channel most used by customers, company should increase campaign engagement by Travel Agent/ Operator channel.</a:t>
            </a:r>
          </a:p>
          <a:p>
            <a:pPr>
              <a:buFont typeface="Wingdings" panose="05000000000000000000" pitchFamily="2" charset="2"/>
              <a:buChar char="Ø"/>
            </a:pPr>
            <a:r>
              <a:rPr lang="en-US" dirty="0"/>
              <a:t> Furthermore, Electronic Distribution is a things people access almost every time, engagement from Electronic Distribution can be useful for gaining engagement.</a:t>
            </a:r>
          </a:p>
          <a:p>
            <a:pPr>
              <a:buFont typeface="Wingdings" panose="05000000000000000000" pitchFamily="2" charset="2"/>
              <a:buChar char="Ø"/>
            </a:pPr>
            <a:r>
              <a:rPr lang="en-US" dirty="0"/>
              <a:t> For future analysis, we need to know the period when the customer usually stay at Hotel, to know the effective timing to start campaign.</a:t>
            </a:r>
          </a:p>
        </p:txBody>
      </p:sp>
    </p:spTree>
    <p:extLst>
      <p:ext uri="{BB962C8B-B14F-4D97-AF65-F5344CB8AC3E}">
        <p14:creationId xmlns:p14="http://schemas.microsoft.com/office/powerpoint/2010/main" val="816790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lgn="ctr"/>
            <a:r>
              <a:rPr lang="en-US" sz="4800" i="1" dirty="0">
                <a:solidFill>
                  <a:srgbClr val="FFFFFF"/>
                </a:solidFill>
              </a:rPr>
              <a:t>Thank you</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DD88-092E-468D-B119-DF9A85A3FEBD}"/>
              </a:ext>
            </a:extLst>
          </p:cNvPr>
          <p:cNvSpPr>
            <a:spLocks noGrp="1"/>
          </p:cNvSpPr>
          <p:nvPr>
            <p:ph type="title"/>
          </p:nvPr>
        </p:nvSpPr>
        <p:spPr/>
        <p:txBody>
          <a:bodyPr/>
          <a:lstStyle/>
          <a:p>
            <a:r>
              <a:rPr lang="en-US" dirty="0"/>
              <a:t>Project Task Statement</a:t>
            </a:r>
          </a:p>
        </p:txBody>
      </p:sp>
      <p:sp>
        <p:nvSpPr>
          <p:cNvPr id="3" name="Content Placeholder 2">
            <a:extLst>
              <a:ext uri="{FF2B5EF4-FFF2-40B4-BE49-F238E27FC236}">
                <a16:creationId xmlns:a16="http://schemas.microsoft.com/office/drawing/2014/main" id="{89077806-0075-4F10-BDC3-FA6BA5F25FD4}"/>
              </a:ext>
            </a:extLst>
          </p:cNvPr>
          <p:cNvSpPr>
            <a:spLocks noGrp="1"/>
          </p:cNvSpPr>
          <p:nvPr>
            <p:ph idx="1"/>
          </p:nvPr>
        </p:nvSpPr>
        <p:spPr/>
        <p:txBody>
          <a:bodyPr/>
          <a:lstStyle/>
          <a:p>
            <a:r>
              <a:rPr lang="en-US" dirty="0"/>
              <a:t>A four(4) star hotel located in Lisbon, Portugal, Europe gathered customer's data during 2015 to 2018 period. The data contains several information related to Hotel's bookings by Customer during the period.</a:t>
            </a:r>
          </a:p>
          <a:p>
            <a:endParaRPr lang="en-US" dirty="0"/>
          </a:p>
          <a:p>
            <a:r>
              <a:rPr lang="en-US" dirty="0"/>
              <a:t>The goals of this project are:</a:t>
            </a:r>
          </a:p>
          <a:p>
            <a:pPr marL="457200" indent="-457200">
              <a:buFont typeface="+mj-lt"/>
              <a:buAutoNum type="arabicPeriod"/>
            </a:pPr>
            <a:r>
              <a:rPr lang="en-US" dirty="0"/>
              <a:t>Do </a:t>
            </a:r>
            <a:r>
              <a:rPr lang="en-US" b="1" dirty="0"/>
              <a:t>EDA</a:t>
            </a:r>
            <a:r>
              <a:rPr lang="en-US" dirty="0"/>
              <a:t> to gain insight from the several aspect of customer behavior, </a:t>
            </a:r>
          </a:p>
          <a:p>
            <a:pPr marL="457200" indent="-457200">
              <a:buFont typeface="+mj-lt"/>
              <a:buAutoNum type="arabicPeriod"/>
            </a:pPr>
            <a:r>
              <a:rPr lang="en-US" dirty="0"/>
              <a:t>Do </a:t>
            </a:r>
            <a:r>
              <a:rPr lang="en-US" b="1" dirty="0"/>
              <a:t>RFM analysis</a:t>
            </a:r>
            <a:r>
              <a:rPr lang="en-US" dirty="0"/>
              <a:t> for customer's segmentation classification, and</a:t>
            </a:r>
          </a:p>
          <a:p>
            <a:pPr marL="457200" indent="-457200">
              <a:buFont typeface="+mj-lt"/>
              <a:buAutoNum type="arabicPeriod"/>
            </a:pPr>
            <a:r>
              <a:rPr lang="en-US" dirty="0"/>
              <a:t>Recommendation of action based on Customer Behavior.</a:t>
            </a:r>
          </a:p>
          <a:p>
            <a:endParaRPr lang="en-US" dirty="0"/>
          </a:p>
        </p:txBody>
      </p:sp>
    </p:spTree>
    <p:extLst>
      <p:ext uri="{BB962C8B-B14F-4D97-AF65-F5344CB8AC3E}">
        <p14:creationId xmlns:p14="http://schemas.microsoft.com/office/powerpoint/2010/main" val="4271052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9312-1FED-45AF-B073-FB8459697477}"/>
              </a:ext>
            </a:extLst>
          </p:cNvPr>
          <p:cNvSpPr>
            <a:spLocks noGrp="1"/>
          </p:cNvSpPr>
          <p:nvPr>
            <p:ph type="title"/>
          </p:nvPr>
        </p:nvSpPr>
        <p:spPr/>
        <p:txBody>
          <a:bodyPr/>
          <a:lstStyle/>
          <a:p>
            <a:r>
              <a:rPr lang="en-US" dirty="0"/>
              <a:t>Data Source</a:t>
            </a:r>
          </a:p>
        </p:txBody>
      </p:sp>
      <p:sp>
        <p:nvSpPr>
          <p:cNvPr id="3" name="Text Placeholder 2">
            <a:extLst>
              <a:ext uri="{FF2B5EF4-FFF2-40B4-BE49-F238E27FC236}">
                <a16:creationId xmlns:a16="http://schemas.microsoft.com/office/drawing/2014/main" id="{405FC9B7-BC4D-4D29-847D-705515B094FF}"/>
              </a:ext>
            </a:extLst>
          </p:cNvPr>
          <p:cNvSpPr>
            <a:spLocks noGrp="1"/>
          </p:cNvSpPr>
          <p:nvPr>
            <p:ph type="body" idx="1"/>
          </p:nvPr>
        </p:nvSpPr>
        <p:spPr/>
        <p:txBody>
          <a:bodyPr/>
          <a:lstStyle/>
          <a:p>
            <a:r>
              <a:rPr lang="en-US" dirty="0"/>
              <a:t>Brief explanation of data source used</a:t>
            </a:r>
          </a:p>
        </p:txBody>
      </p:sp>
    </p:spTree>
    <p:extLst>
      <p:ext uri="{BB962C8B-B14F-4D97-AF65-F5344CB8AC3E}">
        <p14:creationId xmlns:p14="http://schemas.microsoft.com/office/powerpoint/2010/main" val="72221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2C44-FCC4-458F-BE48-AD2E052791E5}"/>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9E3C5408-7E58-43B7-9727-BB5737C654FE}"/>
              </a:ext>
            </a:extLst>
          </p:cNvPr>
          <p:cNvSpPr>
            <a:spLocks noGrp="1"/>
          </p:cNvSpPr>
          <p:nvPr>
            <p:ph idx="1"/>
          </p:nvPr>
        </p:nvSpPr>
        <p:spPr/>
        <p:txBody>
          <a:bodyPr/>
          <a:lstStyle/>
          <a:p>
            <a:pPr marL="514350" indent="-514350">
              <a:buFont typeface="+mj-lt"/>
              <a:buAutoNum type="arabicPeriod"/>
            </a:pPr>
            <a:r>
              <a:rPr lang="en-US" dirty="0"/>
              <a:t>Data is gathered from a 4 stars Hotel located in Lisbon, Portugal, Europe.</a:t>
            </a:r>
          </a:p>
          <a:p>
            <a:pPr marL="514350" indent="-514350">
              <a:buFont typeface="+mj-lt"/>
              <a:buAutoNum type="arabicPeriod"/>
            </a:pPr>
            <a:r>
              <a:rPr lang="en-US" dirty="0"/>
              <a:t>Period of data is from 2015 – 2018</a:t>
            </a:r>
          </a:p>
          <a:p>
            <a:pPr marL="514350" indent="-514350">
              <a:buFont typeface="+mj-lt"/>
              <a:buAutoNum type="arabicPeriod"/>
            </a:pPr>
            <a:r>
              <a:rPr lang="en-US" dirty="0"/>
              <a:t>Contains 31 variables and 83,590 records, each records for each customer</a:t>
            </a:r>
          </a:p>
          <a:p>
            <a:pPr marL="514350" indent="-514350">
              <a:buFont typeface="+mj-lt"/>
              <a:buAutoNum type="arabicPeriod"/>
            </a:pPr>
            <a:r>
              <a:rPr lang="en-US" dirty="0"/>
              <a:t>Data is available from </a:t>
            </a:r>
            <a:r>
              <a:rPr lang="en-US" dirty="0">
                <a:hlinkClick r:id="rId2"/>
              </a:rPr>
              <a:t>http://dx.doi.org/10.17632/j83f5fsh6c.1</a:t>
            </a:r>
            <a:r>
              <a:rPr lang="en-US" dirty="0"/>
              <a:t> or </a:t>
            </a:r>
            <a:r>
              <a:rPr lang="en-US" dirty="0">
                <a:hlinkClick r:id="rId3"/>
              </a:rPr>
              <a:t>https://www.kaggle.com/nantonio/a-hotels-customers-dataset</a:t>
            </a:r>
            <a:r>
              <a:rPr lang="en-US" dirty="0"/>
              <a:t>.</a:t>
            </a:r>
          </a:p>
          <a:p>
            <a:pPr marL="514350" indent="-514350">
              <a:buFont typeface="+mj-lt"/>
              <a:buAutoNum type="arabicPeriod"/>
            </a:pPr>
            <a:r>
              <a:rPr lang="en-US" dirty="0"/>
              <a:t>More about data source: https://www.sciencedirect.com/science/article/pii/S2352340920314645?via%3Dihub</a:t>
            </a:r>
          </a:p>
        </p:txBody>
      </p:sp>
    </p:spTree>
    <p:extLst>
      <p:ext uri="{BB962C8B-B14F-4D97-AF65-F5344CB8AC3E}">
        <p14:creationId xmlns:p14="http://schemas.microsoft.com/office/powerpoint/2010/main" val="801868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009CC-0AC8-4CBB-B44D-0CF3C62E761F}"/>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BA37506C-ACE9-4837-A90D-871DEC223BC0}"/>
              </a:ext>
            </a:extLst>
          </p:cNvPr>
          <p:cNvSpPr>
            <a:spLocks noGrp="1"/>
          </p:cNvSpPr>
          <p:nvPr>
            <p:ph type="body" idx="1"/>
          </p:nvPr>
        </p:nvSpPr>
        <p:spPr/>
        <p:txBody>
          <a:bodyPr/>
          <a:lstStyle/>
          <a:p>
            <a:r>
              <a:rPr lang="en-US" dirty="0"/>
              <a:t>Exploratory Data analysis</a:t>
            </a:r>
          </a:p>
        </p:txBody>
      </p:sp>
    </p:spTree>
    <p:extLst>
      <p:ext uri="{BB962C8B-B14F-4D97-AF65-F5344CB8AC3E}">
        <p14:creationId xmlns:p14="http://schemas.microsoft.com/office/powerpoint/2010/main" val="193165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C5BD-134C-40F9-A019-6D676C9BEFB0}"/>
              </a:ext>
            </a:extLst>
          </p:cNvPr>
          <p:cNvSpPr>
            <a:spLocks noGrp="1"/>
          </p:cNvSpPr>
          <p:nvPr>
            <p:ph type="title"/>
          </p:nvPr>
        </p:nvSpPr>
        <p:spPr/>
        <p:txBody>
          <a:bodyPr/>
          <a:lstStyle/>
          <a:p>
            <a:r>
              <a:rPr lang="en-US" dirty="0"/>
              <a:t>Top 20 Nationality with Most Customer</a:t>
            </a:r>
          </a:p>
        </p:txBody>
      </p:sp>
      <p:pic>
        <p:nvPicPr>
          <p:cNvPr id="6" name="Content Placeholder 5">
            <a:extLst>
              <a:ext uri="{FF2B5EF4-FFF2-40B4-BE49-F238E27FC236}">
                <a16:creationId xmlns:a16="http://schemas.microsoft.com/office/drawing/2014/main" id="{538150EC-7F30-4CBE-9C48-418E83A3D6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9910" y="786383"/>
            <a:ext cx="7313720" cy="4955744"/>
          </a:xfrm>
        </p:spPr>
      </p:pic>
      <p:sp>
        <p:nvSpPr>
          <p:cNvPr id="4" name="Text Placeholder 3">
            <a:extLst>
              <a:ext uri="{FF2B5EF4-FFF2-40B4-BE49-F238E27FC236}">
                <a16:creationId xmlns:a16="http://schemas.microsoft.com/office/drawing/2014/main" id="{1DB6FB1C-E113-48D2-A6DE-304854E49230}"/>
              </a:ext>
            </a:extLst>
          </p:cNvPr>
          <p:cNvSpPr>
            <a:spLocks noGrp="1"/>
          </p:cNvSpPr>
          <p:nvPr>
            <p:ph type="body" sz="half" idx="2"/>
          </p:nvPr>
        </p:nvSpPr>
        <p:spPr/>
        <p:txBody>
          <a:bodyPr/>
          <a:lstStyle/>
          <a:p>
            <a:r>
              <a:rPr lang="en-US" dirty="0"/>
              <a:t>France, Portugal, Germany, United Kingdom of Great Britain and Northern Ireland, and Spain in order are the most Customer's Nationality come from.</a:t>
            </a:r>
          </a:p>
        </p:txBody>
      </p:sp>
    </p:spTree>
    <p:extLst>
      <p:ext uri="{BB962C8B-B14F-4D97-AF65-F5344CB8AC3E}">
        <p14:creationId xmlns:p14="http://schemas.microsoft.com/office/powerpoint/2010/main" val="3372180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C5BD-134C-40F9-A019-6D676C9BEFB0}"/>
              </a:ext>
            </a:extLst>
          </p:cNvPr>
          <p:cNvSpPr>
            <a:spLocks noGrp="1"/>
          </p:cNvSpPr>
          <p:nvPr>
            <p:ph type="title"/>
          </p:nvPr>
        </p:nvSpPr>
        <p:spPr/>
        <p:txBody>
          <a:bodyPr/>
          <a:lstStyle/>
          <a:p>
            <a:r>
              <a:rPr lang="en-US" dirty="0"/>
              <a:t>Top 20 Nationality with Highest Revenue</a:t>
            </a:r>
          </a:p>
        </p:txBody>
      </p:sp>
      <p:sp>
        <p:nvSpPr>
          <p:cNvPr id="4" name="Text Placeholder 3">
            <a:extLst>
              <a:ext uri="{FF2B5EF4-FFF2-40B4-BE49-F238E27FC236}">
                <a16:creationId xmlns:a16="http://schemas.microsoft.com/office/drawing/2014/main" id="{1DB6FB1C-E113-48D2-A6DE-304854E49230}"/>
              </a:ext>
            </a:extLst>
          </p:cNvPr>
          <p:cNvSpPr>
            <a:spLocks noGrp="1"/>
          </p:cNvSpPr>
          <p:nvPr>
            <p:ph type="body" sz="half" idx="2"/>
          </p:nvPr>
        </p:nvSpPr>
        <p:spPr/>
        <p:txBody>
          <a:bodyPr/>
          <a:lstStyle/>
          <a:p>
            <a:r>
              <a:rPr lang="en-US" dirty="0"/>
              <a:t>France, Germany, </a:t>
            </a:r>
            <a:r>
              <a:rPr lang="en-US" dirty="0" err="1"/>
              <a:t>Portugal,United</a:t>
            </a:r>
            <a:r>
              <a:rPr lang="en-US" dirty="0"/>
              <a:t> Kingdom of Great Britain and Northern Ireland, and Spain in order are the Nationality with highest revenue.</a:t>
            </a:r>
          </a:p>
        </p:txBody>
      </p:sp>
      <p:pic>
        <p:nvPicPr>
          <p:cNvPr id="8" name="Content Placeholder 7">
            <a:extLst>
              <a:ext uri="{FF2B5EF4-FFF2-40B4-BE49-F238E27FC236}">
                <a16:creationId xmlns:a16="http://schemas.microsoft.com/office/drawing/2014/main" id="{95BBA81E-B4DE-4C24-A370-7906620041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6954" y="786383"/>
            <a:ext cx="7425046" cy="4963373"/>
          </a:xfrm>
        </p:spPr>
      </p:pic>
    </p:spTree>
    <p:extLst>
      <p:ext uri="{BB962C8B-B14F-4D97-AF65-F5344CB8AC3E}">
        <p14:creationId xmlns:p14="http://schemas.microsoft.com/office/powerpoint/2010/main" val="2661688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C5BD-134C-40F9-A019-6D676C9BEFB0}"/>
              </a:ext>
            </a:extLst>
          </p:cNvPr>
          <p:cNvSpPr>
            <a:spLocks noGrp="1"/>
          </p:cNvSpPr>
          <p:nvPr>
            <p:ph type="title"/>
          </p:nvPr>
        </p:nvSpPr>
        <p:spPr/>
        <p:txBody>
          <a:bodyPr>
            <a:normAutofit fontScale="90000"/>
          </a:bodyPr>
          <a:lstStyle/>
          <a:p>
            <a:r>
              <a:rPr lang="en-US" dirty="0"/>
              <a:t>Top 20 Nationality with Most Bookings Number</a:t>
            </a:r>
          </a:p>
        </p:txBody>
      </p:sp>
      <p:sp>
        <p:nvSpPr>
          <p:cNvPr id="4" name="Text Placeholder 3">
            <a:extLst>
              <a:ext uri="{FF2B5EF4-FFF2-40B4-BE49-F238E27FC236}">
                <a16:creationId xmlns:a16="http://schemas.microsoft.com/office/drawing/2014/main" id="{1DB6FB1C-E113-48D2-A6DE-304854E49230}"/>
              </a:ext>
            </a:extLst>
          </p:cNvPr>
          <p:cNvSpPr>
            <a:spLocks noGrp="1"/>
          </p:cNvSpPr>
          <p:nvPr>
            <p:ph type="body" sz="half" idx="2"/>
          </p:nvPr>
        </p:nvSpPr>
        <p:spPr/>
        <p:txBody>
          <a:bodyPr/>
          <a:lstStyle/>
          <a:p>
            <a:r>
              <a:rPr lang="en-US" dirty="0"/>
              <a:t>Portugal, France, Germany, United Kingdom of Great Britain and Northern Ireland, and Spain in order are the Nationality with most booking number.</a:t>
            </a:r>
          </a:p>
        </p:txBody>
      </p:sp>
      <p:pic>
        <p:nvPicPr>
          <p:cNvPr id="9" name="Content Placeholder 8">
            <a:extLst>
              <a:ext uri="{FF2B5EF4-FFF2-40B4-BE49-F238E27FC236}">
                <a16:creationId xmlns:a16="http://schemas.microsoft.com/office/drawing/2014/main" id="{E12E73C3-DF0B-470E-BDAD-C0DC19BDC2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5195" y="786383"/>
            <a:ext cx="7446805" cy="5045922"/>
          </a:xfrm>
        </p:spPr>
      </p:pic>
    </p:spTree>
    <p:extLst>
      <p:ext uri="{BB962C8B-B14F-4D97-AF65-F5344CB8AC3E}">
        <p14:creationId xmlns:p14="http://schemas.microsoft.com/office/powerpoint/2010/main" val="278369705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987</Words>
  <Application>Microsoft Office PowerPoint</Application>
  <PresentationFormat>Widescreen</PresentationFormat>
  <Paragraphs>113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Bookman Old Style</vt:lpstr>
      <vt:lpstr>Calibri</vt:lpstr>
      <vt:lpstr>Franklin Gothic Book</vt:lpstr>
      <vt:lpstr>Wingdings</vt:lpstr>
      <vt:lpstr>1_RetrospectVTI</vt:lpstr>
      <vt:lpstr>Hotel’s Customer Segmentation</vt:lpstr>
      <vt:lpstr>Background</vt:lpstr>
      <vt:lpstr>Project Task Statement</vt:lpstr>
      <vt:lpstr>Data Source</vt:lpstr>
      <vt:lpstr>Data Source</vt:lpstr>
      <vt:lpstr>EDA</vt:lpstr>
      <vt:lpstr>Top 20 Nationality with Most Customer</vt:lpstr>
      <vt:lpstr>Top 20 Nationality with Highest Revenue</vt:lpstr>
      <vt:lpstr>Top 20 Nationality with Most Bookings Number</vt:lpstr>
      <vt:lpstr>Total Customer by Nationality</vt:lpstr>
      <vt:lpstr>Customer Distribution by Market Segment</vt:lpstr>
      <vt:lpstr>Customer Distribution by Distribution Channel</vt:lpstr>
      <vt:lpstr>Correlation of Average Lead Time</vt:lpstr>
      <vt:lpstr>Correlation of Total Revenue</vt:lpstr>
      <vt:lpstr>Customer Population Mapping</vt:lpstr>
      <vt:lpstr>RFM</vt:lpstr>
      <vt:lpstr>Method of Analysis</vt:lpstr>
      <vt:lpstr>Scoring method</vt:lpstr>
      <vt:lpstr>Customer Segmentation</vt:lpstr>
      <vt:lpstr>Number of Customers per Segment</vt:lpstr>
      <vt:lpstr>Conclusion</vt:lpstr>
      <vt:lpstr>Insight</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2021-11-12T10:03:27Z</dcterms:created>
  <dcterms:modified xsi:type="dcterms:W3CDTF">2021-11-13T03:22:59Z</dcterms:modified>
</cp:coreProperties>
</file>