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tr.md_doc.pdf" TargetMode="External" /><Relationship Id="rId3" Type="http://schemas.openxmlformats.org/officeDocument/2006/relationships/hyperlink" Target="syllabus.tr.md_slide.pdf" TargetMode="External" /><Relationship Id="rId4" Type="http://schemas.openxmlformats.org/officeDocument/2006/relationships/hyperlink" Target="syllabus.tr.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Overdue assignments will not be accepted after three (3) days.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bafwwt6</a:t>
                      </a:r>
                    </a:p>
                  </a:txBody>
                </a:tc>
              </a:tr>
              <a:tr h="0">
                <a:tc>
                  <a:txBody>
                    <a:bodyPr/>
                    <a:lstStyle/>
                    <a:p>
                      <a:pPr lvl="0" indent="0" marL="0">
                        <a:buNone/>
                      </a:pPr>
                      <a:r>
                        <a:rPr b="1"/>
                        <a:t>Lecture Hours and Days</a:t>
                      </a:r>
                    </a:p>
                  </a:txBody>
                </a:tc>
                <a:tc>
                  <a:txBody>
                    <a:bodyPr/>
                    <a:lstStyle/>
                    <a:p>
                      <a:pPr lvl="0" indent="0" marL="0">
                        <a:buNone/>
                      </a:pPr>
                      <a:r>
                        <a:rPr/>
                        <a:t>TBD</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TBD</a:t>
                      </a:r>
                    </a:p>
                  </a:txBody>
                </a:tc>
                <a:tc>
                  <a:txBody>
                    <a:bodyPr/>
                    <a:lstStyle/>
                    <a:p>
                      <a:pPr lvl="0" indent="0" marL="0" algn="l">
                        <a:buNone/>
                      </a:pPr>
                      <a:r>
                        <a:rPr/>
                        <a:t>Course Plan and Communication Grading System, Assignments and Exams. Algorithms Basics, Pseudocode,iv. RAM (Random Access Machine Model), Algorithm Cost Calculation for Time Complexity. Worst, Average and Best Case Summary Sorting Problem (Insertion and Merge Sort Analysis), 4. Asymptotic Notation(Big O, Big Teta,Big Omega, Small o, Small omega Notations)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TBD</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TBD</a:t>
                      </a:r>
                    </a:p>
                  </a:txBody>
                  <a:tcPr/>
                </a:tc>
                <a:tc>
                  <a:txBody>
                    <a:bodyPr/>
                    <a:lstStyle/>
                    <a:p>
                      <a:pPr lvl="0" indent="0" marL="0" algn="l">
                        <a:buNone/>
                      </a:pPr>
                      <a:r>
                        <a:rPr/>
                        <a:t>Matrix Multiplication(Traditional,Recursive,Strassen),Quicksort(Hoare and Lomuto Partitioning,Recursive Sorting),Quicksort Analysis,Randomized Quicksort, Randomized Selection(Recursive,Medians)</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TBD</a:t>
                      </a:r>
                    </a:p>
                  </a:txBody>
                </a:tc>
                <a:tc>
                  <a:txBody>
                    <a:bodyPr/>
                    <a:lstStyle/>
                    <a:p>
                      <a:pPr lvl="0" indent="0" marL="0" algn="l">
                        <a:buNone/>
                      </a:pPr>
                      <a:r>
                        <a:rPr/>
                        <a:t>Heaps (Max / Min Heap, Heap Data Structure, Iterative and Recursive Heapify, Extract-Max, Build Heap) Heap Sort, Priority Queues, Linked Lists, Radix Sort,Counting Sort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TBD</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TBD</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TBD</a:t>
                      </a:r>
                    </a:p>
                  </a:txBody>
                </a:tc>
                <a:tc>
                  <a:txBody>
                    <a:bodyPr/>
                    <a:lstStyle/>
                    <a:p>
                      <a:pPr lvl="0" indent="0" marL="0" algn="l">
                        <a:buNone/>
                      </a:pPr>
                      <a:r>
                        <a:rPr/>
                        <a:t>Greedy Algorithms and Dynamic Programming Differences Greedy Algorithms (Activity Selection Problem, Knapsack Problems)</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TBD</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TBD</a:t>
                      </a:r>
                    </a:p>
                  </a:txBody>
                  <a:tcPr/>
                </a:tc>
                <a:tc>
                  <a:txBody>
                    <a:bodyPr/>
                    <a:lstStyle/>
                    <a:p>
                      <a:pPr lvl="0" indent="0" marL="0" algn="l">
                        <a:buNone/>
                      </a:pPr>
                      <a:r>
                        <a:rPr/>
                        <a:t>Heap Data Structure, Heap Sort, Huffman Coding</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TBD</a:t>
                      </a:r>
                    </a:p>
                  </a:txBody>
                </a:tc>
                <a:tc>
                  <a:txBody>
                    <a:bodyPr/>
                    <a:lstStyle/>
                    <a:p>
                      <a:pPr lvl="0" indent="0" marL="0" algn="l">
                        <a:buNone/>
                      </a:pPr>
                      <a:r>
                        <a:rPr/>
                        <a:t>Introduction to Graphs, Gr,aphs and Representation, BFS (Breath-First Search), DFS (Depth-First Search), Topological Order, SCC (Strongly Connected Components), MST, Prim, Kruskal</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TBD</a:t>
                      </a:r>
                    </a:p>
                  </a:txBody>
                </a:tc>
                <a:tc>
                  <a:txBody>
                    <a:bodyPr/>
                    <a:lstStyle/>
                    <a:p>
                      <a:pPr lvl="0" indent="0" marL="0" algn="l">
                        <a:buNone/>
                      </a:pPr>
                      <a:r>
                        <a:rPr/>
                        <a:t>Disjoint Sets and Kruskal Relationships,Single-Source Shortest Path,(Bellman- Ford,Dijkstra),Q-Learning Shortest Path,Max-Flow Min-Cut (Ford-Fulkerson,Edmond’s Karp,Dinic)</a:t>
                      </a:r>
                    </a:p>
                  </a:txBody>
                </a:tc>
                <a:tc>
                  <a:txBody>
                    <a:bodyPr/>
                    <a:lstStyle/>
                    <a:p>
                      <a:pPr lvl="0" indent="0" marL="0" algn="l">
                        <a:buNone/>
                      </a:pPr>
                      <a:r>
                        <a:rPr/>
                        <a:t>TBD</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TBD</a:t>
                      </a:r>
                    </a:p>
                  </a:txBody>
                  <a:tcPr/>
                </a:tc>
                <a:tc>
                  <a:txBody>
                    <a:bodyPr/>
                    <a:lstStyle/>
                    <a:p>
                      <a:pPr lvl="0" indent="0" marL="0" algn="l">
                        <a:buNone/>
                      </a:pPr>
                      <a:r>
                        <a:rPr/>
                        <a:t>Crypto++ Library Usage, Hashing and Integrity Control, Cryptographic Hash Functions (SHA-1,SHA-256,SHA-512,H-MAC), Checksums(MD5,CRC32)</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TBD</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TBD</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TBD</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TBD</a:t>
                      </a:r>
                    </a:p>
                  </a:txBody>
                  <a:tcPr/>
                </a:tc>
                <a:tc>
                  <a:txBody>
                    <a:bodyPr/>
                    <a:lstStyle/>
                    <a:p>
                      <a:pPr lvl="0" indent="0" marL="0" algn="l">
                        <a:buNone/>
                      </a:pPr>
                      <a:r>
                        <a:rPr/>
                        <a:t>Review</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TBD</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Bilgileri</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C</m:t>
                    </m:r>
                    <m:r>
                      <m:t>E</m:t>
                    </m:r>
                    <m:r>
                      <m:t>100</m:t>
                    </m:r>
                    <m:r>
                      <m:t>D</m:t>
                    </m:r>
                    <m:r>
                      <m:t>e</m:t>
                    </m:r>
                    <m:r>
                      <m:t>r</m:t>
                    </m:r>
                    <m:r>
                      <m:t>s</m:t>
                    </m:r>
                    <m:r>
                      <m:t>İ</m:t>
                    </m:r>
                    <m:r>
                      <m:t>z</m:t>
                    </m:r>
                    <m:r>
                      <m:t>l</m:t>
                    </m:r>
                    <m:r>
                      <m:t>e</m:t>
                    </m:r>
                    <m:r>
                      <m:t>n</m:t>
                    </m:r>
                    <m:r>
                      <m:t>c</m:t>
                    </m:r>
                    <m:r>
                      <m:t>e</m:t>
                    </m:r>
                    <m:r>
                      <m:t>s</m:t>
                    </m:r>
                    <m:r>
                      <m:t>i</m:t>
                    </m:r>
                    <m:r>
                      <m:t>S</m:t>
                    </m:r>
                    <m:r>
                      <m:t>o</m:t>
                    </m:r>
                    <m:r>
                      <m:t>n</m:t>
                    </m:r>
                    <m:r>
                      <m:t>u</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2022-05-11T23:00:19Z</dcterms:created>
  <dcterms:modified xsi:type="dcterms:W3CDTF">2022-05-11T23:00:19Z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background-color: transparent!important;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