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Overdue assignments will not be accepted after three (3) days.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bafwwt6</a:t>
                      </a:r>
                    </a:p>
                  </a:txBody>
                </a:tc>
              </a:tr>
              <a:tr h="0">
                <a:tc>
                  <a:txBody>
                    <a:bodyPr/>
                    <a:lstStyle/>
                    <a:p>
                      <a:pPr lvl="0" indent="0" marL="0">
                        <a:buNone/>
                      </a:pPr>
                      <a:r>
                        <a:rPr b="1"/>
                        <a:t>Lecture Hours and Days</a:t>
                      </a:r>
                    </a:p>
                  </a:txBody>
                </a:tc>
                <a:tc>
                  <a:txBody>
                    <a:bodyPr/>
                    <a:lstStyle/>
                    <a:p>
                      <a:pPr lvl="0" indent="0" marL="0">
                        <a:buNone/>
                      </a:pPr>
                      <a:r>
                        <a:rPr/>
                        <a:t>TBD</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TBD</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TBD</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TBD</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TBD</a:t>
                      </a:r>
                    </a:p>
                  </a:txBody>
                </a:tc>
                <a:tc>
                  <a:txBody>
                    <a:bodyPr/>
                    <a:lstStyle/>
                    <a:p>
                      <a:pPr lvl="0" indent="0" marL="0" algn="l">
                        <a:buNone/>
                      </a:pPr>
                      <a:r>
                        <a:rPr/>
                        <a:t>Heaps (Max / Min Heap, Heap Data Structure, Iterative and Recursive Heapify, Extract-Max, Build Heap) Heap Sort, Priority Queues, Linked Lists, Radix Sort,Counting Sort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TBD</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TBD</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TBD</a:t>
                      </a:r>
                    </a:p>
                  </a:txBody>
                </a:tc>
                <a:tc>
                  <a:txBody>
                    <a:bodyPr/>
                    <a:lstStyle/>
                    <a:p>
                      <a:pPr lvl="0" indent="0" marL="0" algn="l">
                        <a:buNone/>
                      </a:pPr>
                      <a:r>
                        <a:rPr/>
                        <a:t>Greedy Algorithms and Dynamic Programming Differences Greedy Algorithms (Activity Selection Problem, Knapsack Problems)</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TBD</a:t>
                      </a:r>
                    </a:p>
                  </a:txBody>
                  <a:tcPr/>
                </a:tc>
                <a:tc>
                  <a:txBody>
                    <a:bodyPr/>
                    <a:lstStyle/>
                    <a:p>
                      <a:pPr lvl="0" indent="0" marL="0" algn="l">
                        <a:buNone/>
                      </a:pPr>
                      <a:r>
                        <a:rPr/>
                        <a:t>Heap Data Structure, Heap Sort, Huffman Coding</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TBD</a:t>
                      </a:r>
                    </a:p>
                  </a:txBody>
                </a:tc>
                <a:tc>
                  <a:txBody>
                    <a:bodyPr/>
                    <a:lstStyle/>
                    <a:p>
                      <a:pPr lvl="0" indent="0" marL="0" algn="l">
                        <a:buNone/>
                      </a:pPr>
                      <a:r>
                        <a:rPr/>
                        <a:t>Introduction to Graphs, Gr,aphs and Representation, BFS (Breath-First Search), DFS (Depth-First Search), Topological Order, SCC (Strongly Connected Components), MST, Prim, Kruskal</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TBD</a:t>
                      </a:r>
                    </a:p>
                  </a:txBody>
                </a:tc>
                <a:tc>
                  <a:txBody>
                    <a:bodyPr/>
                    <a:lstStyle/>
                    <a:p>
                      <a:pPr lvl="0" indent="0" marL="0" algn="l">
                        <a:buNone/>
                      </a:pPr>
                      <a:r>
                        <a:rPr/>
                        <a:t>Disjoint Sets and Kruskal Relationships,Single-Source Shortest Path,(Bellman- Ford,Dijkstra),Q-Learning Shortest Path,Max-Flow Min-Cut (Ford-Fulkerson,Edmond’s Karp,Dinic)</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TBD</a:t>
                      </a:r>
                    </a:p>
                  </a:txBody>
                  <a:tcPr/>
                </a:tc>
                <a:tc>
                  <a:txBody>
                    <a:bodyPr/>
                    <a:lstStyle/>
                    <a:p>
                      <a:pPr lvl="0" indent="0" marL="0" algn="l">
                        <a:buNone/>
                      </a:pPr>
                      <a:r>
                        <a:rPr/>
                        <a:t>Crypto++ Library Usage, Hashing and Integrity Control, Cryptographic Hash Functions (SHA-1,SHA-256,SHA-512,H-MAC), Checksums(MD5,CRC32)</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TBD</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TBD</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TBD</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TBD</a:t>
                      </a:r>
                    </a:p>
                  </a:txBody>
                  <a:tcPr/>
                </a:tc>
                <a:tc>
                  <a:txBody>
                    <a:bodyPr/>
                    <a:lstStyle/>
                    <a:p>
                      <a:pPr lvl="0" indent="0" marL="0" algn="l">
                        <a:buNone/>
                      </a:pPr>
                      <a:r>
                        <a:rPr/>
                        <a:t>Review</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2022-05-11T22:59:25Z</dcterms:created>
  <dcterms:modified xsi:type="dcterms:W3CDTF">2022-05-11T22:59:25Z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