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md_doc.pdf" TargetMode="External" /><Relationship Id="rId3" Type="http://schemas.openxmlformats.org/officeDocument/2006/relationships/hyperlink" Target="ce100-week-5-dp.md_slide.pdf" TargetMode="External" /><Relationship Id="rId4" Type="http://schemas.openxmlformats.org/officeDocument/2006/relationships/hyperlink" Target="ce100-week-5-dp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2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Overlapping subproblems in different recursive calls. Repeated work!</a:t>
                </a:r>
              </a:p>
            </p:txBody>
          </p:sp>
        </mc:Choice>
      </mc:AlternateContent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A_1 &amp;: (30 \times 35) \\
A_2 &amp;: (35 \times 15) \\
A_3 &amp;: (15 \times 5) \\
A_4 &amp;: (5 \times 10) \\
A_5 &amp;: (10 \times 20) \\
A_6 &amp;: (20 \times 25)
\end{align*}
\begin{align*}
&amp; ((A_2)\overbrace{\vdots}^{ (k=2) } (A_3 A_4 A_5)) \\[10 pt]
\quad cost &amp;= m_{22} + m_{35} + p_1p_2p_5 \\
&amp;= 0 + 2500 + 35 \times 15 \times 20 \\
&amp;= 13000
\end{align*}
$$</a:t>
                </a:r>
              </a:p>
            </p:txBody>
          </p:sp>
        </mc:Choice>
      </mc:AlternateContent>
      <p:pic>
        <p:nvPicPr>
          <p:cNvPr descr="fig:  assets/ce100-week-5-dp-table-acc-pattern-exampl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A_1 &amp;: (30 \times 35) \\
A_2 &amp;: (35 \times 15) \\
A_3 &amp;: (15 \times 5) \\
A_4 &amp;: (5 \times 10) \\
A_5 &amp;: (10 \times 20) \\
A_6 &amp;: (20 \times 25)
\end{align*}
\begin{align*}
&amp; ((A_2 A_3) \overbrace{\vdots}^{ (k=3) } (A_4 A_5)) \\[10 pt]
\quad cost &amp;= m_{23} + m_{45} + p_1p_3p_5 \\
&amp;= 2625 + 1000 + 35 \times 5 \times 20 \\
&amp;= 7125
\end{align*}
$$</a:t>
                </a:r>
              </a:p>
            </p:txBody>
          </p:sp>
        </mc:Choice>
      </mc:AlternateContent>
      <p:pic>
        <p:nvPicPr>
          <p:cNvPr descr="fig:  assets/ce100-week-5-dp-table-acc-pattern-exampl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A_1 &amp;: (30 \times 35) \\
A_2 &amp;: (35 \times 15) \\
A_3 &amp;: (15 \times 5) \\
A_4 &amp;: (5 \times 10) \\
A_5 &amp;: (10 \times 20) \\
A_6 &amp;: (20 \times 25)
\end{align*}
\begin{align*}
&amp; ((A_2 A_3 A_4)\overbrace{\vdots}^{ (k=4) }(A_5)) \\[10 pt]
\quad cost &amp;= m_{24} + m_{55} + p_1p_4p_5 \\
&amp;= 4375 + 0 + 35 \times 10 \times 20 \\
&amp;= 11375
\end{align*}
$$</a:t>
                </a:r>
              </a:p>
            </p:txBody>
          </p:sp>
        </mc:Choice>
      </mc:AlternateContent>
      <p:pic>
        <p:nvPicPr>
          <p:cNvPr descr="fig:  assets/ce100-week-5-dp-table-acc-pattern-exampl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 m_{ij}= { m_{ik} + m_{k+1,j} + p_{i-1} p_k p_j } \[10pt]   </a:t>
                </a:r>
              </a:p>
              <a:p>
                <a:pPr lvl="0" indent="0" marL="0">
                  <a:buNone/>
                </a:pPr>
                <a:r>
                  <a:rPr/>
                  <a:t>$$</a:t>
                </a:r>
              </a:p>
            </p:txBody>
          </p:sp>
        </mc:Choice>
      </mc:AlternateContent>
      <p:pic>
        <p:nvPicPr>
          <p:cNvPr descr="fig:  assets/ce100-week-5-dp-table-acc-pattern-example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MATRIX-CHAIN-ORDER</a:t>
                </a:r>
                <a:r>
                  <a:rPr/>
                  <a:t> determines 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</a:t>
                </a:r>
                <a:r>
                  <a:rPr b="1"/>
                  <a:t>mults/adds</a:t>
                </a:r>
              </a:p>
              <a:p>
                <a:pPr lvl="1"/>
                <a:r>
                  <a:rPr/>
                  <a:t>needed to compute a matrix-chain product</a:t>
                </a:r>
              </a:p>
              <a:p>
                <a:pPr lvl="1"/>
                <a:r>
                  <a:rPr/>
                  <a:t>it does not directly show how to multiply the matrices</a:t>
                </a:r>
              </a:p>
              <a:p>
                <a:pPr lvl="0"/>
                <a:r>
                  <a:rPr/>
                  <a:t>That is,</a:t>
                </a:r>
              </a:p>
              <a:p>
                <a:pPr lvl="1"/>
                <a:r>
                  <a:rPr/>
                  <a:t>it determines the cost of the optimal solution(s)</a:t>
                </a:r>
              </a:p>
              <a:p>
                <a:pPr lvl="1"/>
                <a:r>
                  <a:rPr/>
                  <a:t>it does not show how to obtain an optimal solution</a:t>
                </a:r>
              </a:p>
              <a:p>
                <a:pPr lvl="0"/>
                <a:r>
                  <a:rPr/>
                  <a:t>Each entry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records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such that 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We know that the final matrix multiplication in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optimally is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is the optimal top-level split for: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table-acc-pattern-example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Earlier optimal matrix multiplications can be computed recursively</a:t>
                </a:r>
              </a:p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the chain of matrices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the s table computed by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MATRIX-CHAIN-ORDER</m:t>
                    </m:r>
                  </m:oMath>
                </a14:m>
              </a:p>
              <a:p>
                <a:pPr lvl="1"/>
                <a:r>
                  <a:rPr/>
                  <a:t>The following recursive procedure computes the </a:t>
                </a:r>
                <a:r>
                  <a:rPr b="1"/>
                  <a:t>matrix-chain product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MATRIX-CHAIN-MULTIPLY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for the computation of</a:t></a:r></a:p><a:p><a:pPr lvl="1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r</m:t></m:r></m:e></m:d><m:r><m:t> </m:t></m:r><m:r><m:rPr><m:nor /><m:sty m:val="p" /></m:rPr><m:t>for</m:t></m:r><m:r><m:t> </m:t></m:r><m:r><m:t>j</m:t></m:r><m:r><m:rPr><m:sty m:val="p" /></m:rPr><m:t>&lt;</m:t></m:r><m:r><m:t>r</m:t></m:r><m:r><m:rPr><m:sty m:val="p" /></m:rPr><m:t>≤</m:t></m:r><m:r><m:t>n</m:t></m:r><m:r><m:t> </m:t></m:r><m:d><m:dPr><m:begChr m:val="(" /><m:endChr m:val=")" /><m:sepChr m:val="" /><m:grow /></m:dPr><m:e><m:r><m:t>n</m:t></m:r><m:r><m:rPr><m:sty m:val="p" /></m:rPr><m:t>−</m:t></m:r><m:r><m:t>j</m:t></m:r></m:e></m:d></m:oMath></a14:m><a:r><a:rPr /><a:t> times</a:t></a:r></a:p><a:p><a:pPr lvl="1" /><a14:m><m:oMath xmlns:m="http://schemas.openxmlformats.org/officeDocument/2006/math"><m:r><m:t>m</m:t></m:r><m:d><m:dPr><m:begChr m:val="[" /><m:endChr m:val="]" /><m:sepChr m:val="" /><m:grow /></m:dPr><m:e><m:r><m:t>r</m:t></m:r><m:r><m:rPr><m:sty m:val="p" /></m:rPr><m:t>,</m:t></m:r><m:r><m:t>j</m:t></m:r></m:e></m:d><m:r><m:t> </m:t></m:r><m:r><m:rPr><m:nor /><m:sty m:val="p" /></m:rPr><m:t>for</m:t></m:r><m:r><m:t> </m:t></m:r><m:r><m:t>1</m:t></m:r><m:r><m:rPr><m:sty m:val="p" /></m:rPr><m:t>≤</m:t></m:r><m:r><m:t>r</m:t></m:r><m:r><m:rPr><m:sty m:val="p" /></m:rPr><m:t>&lt;</m:t></m:r><m:r><m:t>i</m:t></m:r><m:r><m:t> </m:t></m:r><m:d><m:dPr><m:begChr m:val="(" /><m:endChr m:val=")" /><m:sepChr m:val="" /><m:grow /></m:dPr><m:e><m:r><m:t>i</m:t></m:r><m:r><m:rPr><m:sty m:val="p" /></m:rPr><m:t>−</m:t></m:r><m:r><m:t>1</m:t></m:r></m:e></m:d></m:oMath></a14:m><a:r><a:rPr /><a:t> times</a:t></a:r></a:p></p:txBody></p:sp></mc:Choice></mc:AlternateContent><p:pic><p:nvPicPr><p:cNvPr descr="fig:

assets/ce100-week-5-dp-table-ref-pattern-1.drawio.svg" id="0" name="Picture 1" /><p:cNvPicPr><a:picLocks noGrp="1" noChangeAspect="1" /></p:cNvPicPr><p:nvPr /></p:nvPicPr><p:blipFill><a:blip r:embed="rId2" /><a:stretch><a:fillRect /></a:stretch></p:blipFill><p:spPr bwMode="auto"><a:xfrm><a:off x="3568700" y="431800" /><a:ext cx="5105400" cy="50038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right:60% h:700px</a:t></a:r></a:p></p:txBody></p:sp></p:spTree></p:cSld></p:sld>
</file>

<file path=ppt/slides/slide6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R</m:t></m:r><m:d><m:dPr><m:begChr m:val="(" /><m:endChr m:val=")" /><m:sepChr m:val="" /><m:grow /></m:dPr><m:e><m:r><m:t>i</m:t></m:r><m:r><m:rPr><m:sty m:val="p" /></m:rPr><m:t>,</m:t></m:r><m:r><m:t>j</m:t></m:r></m:e></m:d></m:oMath></a14:m><a:r><a:rPr /><a:t> = </a:t></a:r><a14:m><m:oMath xmlns:m="http://schemas.openxmlformats.org/officeDocument/2006/math"><m:r><m:rPr><m:sty m:val="p" /></m:rPr><m:t>#</m:t></m:r></m:oMath></a14:m><a:r><a:rPr /><a:t> of times that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in computing other entries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R</m:t></m:r><m:d><m:dPr><m:begChr m:val="(" /><m:endChr m:val=")" /><m:sepChr m:val="" /><m:grow /></m:dPr><m:e><m:r><m:t>i</m:t></m:r><m:r><m:rPr><m:sty m:val="p" /></m:rPr><m:t>,</m:t></m:r><m:r><m:t>j</m:t></m:r></m:e></m:d></m:e><m:e><m:r><m:rPr><m:sty m:val="p" /></m:rPr><m:t>=</m:t></m:r><m:d><m:dPr><m:begChr m:val="(" /><m:endChr m:val=")" /><m:sepChr m:val="" /><m:grow /></m:dPr><m:e><m:r><m:t>n</m:t></m:r><m:r><m:rPr><m:sty m:val="p" /></m:rPr><m:t>−</m:t></m:r><m:r><m:t>j</m:t></m:r></m:e></m:d><m:r><m:rPr><m:sty m:val="p" /></m:rPr><m:t>+</m:t></m:r><m:d><m:dPr><m:begChr m:val="(" /><m:endChr m:val=")" /><m:sepChr m:val="" /><m:grow /></m:dPr><m:e><m:r><m:t>i</m:t></m:r><m:r><m:rPr><m:sty m:val="p" /></m:rPr><m:t>−</m:t></m:r><m:r><m:t>1</m:t></m:r></m:e></m:d></m:e></m:mr><m:mr><m:e /><m:e><m:r><m:rPr><m:sty m:val="p" /></m:rPr><m:t>=</m:t></m:r><m:d><m:dPr><m:begChr m:val="(" /><m:endChr m:val=")" /><m:sepChr m:val="" /><m:grow /></m:dPr><m:e><m:r><m:t>n</m:t></m:r><m:r><m:rPr><m:sty m:val="p" /></m:rPr><m:t>−</m:t></m:r><m:r><m:t>1</m:t></m:r></m:e></m:d><m:r><m:rPr><m:sty m:val="p" /></m:rPr><m:t>−</m:t></m:r><m:d><m:dPr><m:begChr m:val="(" /><m:endChr m:val=")" /><m:sepChr m:val="" /><m:grow /></m:dPr><m:e><m:r><m:t>j</m:t></m:r><m:r><m:rPr><m:sty m:val="p" /></m:rPr><m:t>−</m:t></m:r><m:r><m:t>i</m:t></m:r></m:e></m:d></m:e></m:mr></m:m></m:oMath></m:oMathPara></a14:m></a:p><a:p><a:pPr lvl="0" /><a:r><a:rPr /><a:t>The total </a:t></a:r><a14:m><m:oMath xmlns:m="http://schemas.openxmlformats.org/officeDocument/2006/math"><m:r><m:rPr><m:sty m:val="p" /></m:rPr><m:t>#</m:t></m:r></m:oMath></a14:m><a:r><a:rPr /><a:t> of references for the entire table is: </a:t></a:r><a14:m><m:oMath xmlns:m="http://schemas.openxmlformats.org/officeDocument/2006/math"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nary><m:naryPr><m:chr m:val="∑" /><m:limLoc m:val="undOvr" /><m:subHide m:val="0" /><m:supHide m:val="0" /></m:naryPr><m:sub><m:r><m:t>j</m:t></m:r><m:r><m:rPr><m:sty m:val="p" /></m:rPr><m:t>=</m:t></m:r><m:r><m:t>i</m:t></m:r></m:sub><m:sup><m:r><m:t>n</m:t></m:r></m:sup><m:e><m:r><m:t>R</m:t></m:r></m:e></m:nary></m:e></m:nary><m:d><m:dPr><m:begChr m:val="(" /><m:endChr m:val=")" /><m:sepChr m:val="" /><m:grow /></m:dPr><m:e><m:r><m:t>i</m:t></m:r><m:r><m:rPr><m:sty m:val="p" /></m:rPr><m:t>,</m:t></m:r><m:r><m:t>j</m:t></m:r></m:e></m:d><m:r><m:rPr><m:sty m:val="p" /></m:rPr><m:t>=</m:t></m:r><m:f><m:fPr><m:type m:val="bar" /></m:fPr><m:num><m:sSup><m:e><m:r><m:t>n</m:t></m:r></m:e><m:sup><m:r><m:t>3</m:t></m:r></m:sup></m:sSup><m:r><m:rPr><m:sty m:val="p" /></m:rPr><m:t>−</m:t></m:r><m:r><m:t>n</m:t></m:r></m:num><m:den><m:r><m:t>3</m:t></m:r></m:den></m:f></m:oMath></a14:m></a:p></p:txBody></p:sp></mc:Choice></mc:AlternateContent><p:pic><p:nvPicPr><p:cNvPr descr="fig:

assets/ce100-week-5-dp-table-ref-pattern-2.drawio.svg" id="0" name="Picture 1" /><p:cNvPicPr><a:picLocks noGrp="1" noChangeAspect="1" /></p:cNvPicPr><p:nvPr /></p:nvPicPr><p:blipFill><a:blip r:embed="rId2" /><a:stretch><a:fillRect /></a:stretch></p:blipFill><p:spPr bwMode="auto"><a:xfrm><a:off x="3568700" y="482600" /><a:ext cx="5105400" cy="49022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right:40% h:490px</a:t></a:r></a:p></p:txBody></p:sp></p:spTree></p:cSld>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of the optimal substructure property</a:t>
            </a:r>
          </a:p>
          <a:p>
            <a:pPr lvl="0"/>
            <a:r>
              <a:rPr/>
              <a:t>Recursive formulation to compute the cost of the optimal solution</a:t>
            </a:r>
          </a:p>
          <a:p>
            <a:pPr lvl="0"/>
            <a:r>
              <a:rPr/>
              <a:t>Bottom-up computation of the table entries</a:t>
            </a:r>
          </a:p>
          <a:p>
            <a:pPr lvl="0"/>
            <a:r>
              <a:rPr/>
              <a:t>Constructing the optimal solution by backtracing the table entries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2022-02-13T23:06:35Z</dcterms:created>
  <dcterms:modified xsi:type="dcterms:W3CDTF">2022-02-13T23:06:35Z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