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4" Type="http://schemas.openxmlformats.org/officeDocument/2006/relationships/viewProps" Target="viewProps.xml" /><Relationship Id="rId143" Type="http://schemas.openxmlformats.org/officeDocument/2006/relationships/presProps" Target="presProps.xml" /><Relationship Id="rId1" Type="http://schemas.openxmlformats.org/officeDocument/2006/relationships/slideMaster" Target="slideMasters/slideMaster1.xml" /><Relationship Id="rId146" Type="http://schemas.openxmlformats.org/officeDocument/2006/relationships/tableStyles" Target="tableStyles.xml" /><Relationship Id="rId1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sv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sv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sv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cs50.harvard.edu/ap/2021/problems/algorithms/" TargetMode="External" /><Relationship Id="rId4" Type="http://schemas.openxmlformats.org/officeDocument/2006/relationships/hyperlink" Target="https://www.unf.edu/~broggio/cop2221/2221pseu.htm" TargetMode="External" /><Relationship Id="rId5" Type="http://schemas.openxmlformats.org/officeDocument/2006/relationships/hyperlink" Target="https://www.geeksforgeeks.org/how-to-write-a-pseudo-code/" TargetMode="Externa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nabil.abubaker.bilkent.edu.tr/473/" TargetMode="External" /><Relationship Id="rId4" Type="http://schemas.openxmlformats.org/officeDocument/2006/relationships/hyperlink" Target="http://cs.bilkent.edu.tr/~ugur/teaching/cs473/" TargetMode="External" /><Relationship Id="rId5" Type="http://schemas.openxmlformats.org/officeDocument/2006/relationships/hyperlink" Target="https://www.geeksforgeeks.org/insertion-sort/" TargetMode="External" /><Relationship Id="rId6" Type="http://schemas.openxmlformats.org/officeDocument/2006/relationships/hyperlink" Target="https://xlinux.nist.gov/dads/" TargetMode="External" /><Relationship Id="rId7" Type="http://schemas.openxmlformats.org/officeDocument/2006/relationships/hyperlink" Target="https://xlinux.nist.gov/dads/" TargetMode="External" /><Relationship Id="rId8" Type="http://schemas.openxmlformats.org/officeDocument/2006/relationships/hyperlink" Target="https://xlinux.nist.gov/dads/HTML/bigOnotation.html" TargetMode="External" /><Relationship Id="rId9" Type="http://schemas.openxmlformats.org/officeDocument/2006/relationships/hyperlink" Target="https://xlinux.nist.gov/dads/HTML/omegaCapital.html" TargetMode="Externa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tr.md_doc.pdf" TargetMode="External" /><Relationship Id="rId3" Type="http://schemas.openxmlformats.org/officeDocument/2006/relationships/hyperlink" Target="ce100-week-1-intro.tr.md_slide.pdf" TargetMode="External" /><Relationship Id="rId4" Type="http://schemas.openxmlformats.org/officeDocument/2006/relationships/hyperlink" Target="ce100-week-1-intro.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sv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sv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sv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sv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sv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e>
                        </m:mr>
                        <m:mr>
                          <m:e/>
                          <m:e>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ce100-week-1-intro-bigo_worst_base_case.drawio.svg" id="0" name="Picture 1"/>
          <p:cNvPicPr>
            <a:picLocks noGrp="1" noChangeAspect="1"/>
          </p:cNvPicPr>
          <p:nvPr/>
        </p:nvPicPr>
        <p:blipFill>
          <a:blip r:embed="rId2"/>
          <a:stretch>
            <a:fillRect/>
          </a:stretch>
        </p:blipFill>
        <p:spPr bwMode="auto">
          <a:xfrm>
            <a:off x="3568700" y="1968500"/>
            <a:ext cx="5105400" cy="191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height:500px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height:550px center</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t> </m:t>
                            </m:r>
                            <m:r>
                              <m:t>i</m:t>
                            </m:r>
                            <m:r>
                              <m:t>f</m:t>
                            </m:r>
                            <m:r>
                              <m:t> </m:t>
                            </m:r>
                            <m:r>
                              <m:rPr>
                                <m:sty m:val="p"/>
                              </m:rPr>
                              <m:t>∃</m:t>
                            </m:r>
                            <m:r>
                              <m:t> </m:t>
                            </m:r>
                            <m:r>
                              <m:rPr>
                                <m:nor/>
                                <m:sty m:val="p"/>
                              </m:rPr>
                              <m:t>positive constants</m:t>
                            </m:r>
                            <m:r>
                              <m:t> </m:t>
                            </m:r>
                            <m:sSub>
                              <m:e>
                                <m:r>
                                  <m:t>c</m:t>
                                </m:r>
                              </m:e>
                              <m:sub>
                                <m:r>
                                  <m:t>1</m:t>
                                </m:r>
                              </m:sub>
                            </m:sSub>
                            <m:r>
                              <m:rPr>
                                <m:sty m:val="p"/>
                              </m:rPr>
                              <m:t>,</m:t>
                            </m:r>
                            <m:sSub>
                              <m:e>
                                <m:r>
                                  <m:t>c</m:t>
                                </m:r>
                              </m:e>
                              <m:sub>
                                <m:r>
                                  <m:t>2</m:t>
                                </m:r>
                              </m:sub>
                            </m:sSub>
                            <m:r>
                              <m:rPr>
                                <m:sty m:val="p"/>
                              </m:rPr>
                              <m:t>,</m:t>
                            </m:r>
                            <m:sSub>
                              <m:e>
                                <m:r>
                                  <m:t>n</m:t>
                                </m:r>
                              </m:e>
                              <m:sub>
                                <m:r>
                                  <m:t>0</m:t>
                                </m:r>
                              </m:sub>
                            </m:sSub>
                            <m:r>
                              <m:rPr>
                                <m:nor/>
                                <m:sty m:val="p"/>
                              </m:rPr>
                              <m:t>such that</m:t>
                            </m:r>
                          </m:e>
                        </m:mr>
                        <m:mr>
                          <m:e/>
                          <m:e>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e>
                        </m:mr>
                      </m:m>
                    </m:oMath>
                  </m:oMathPara>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ce100-week-1-intro-bigo_avg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ce100-week-1-intro-bigo_example_2_2.drawio.svg" id="0" name="Picture 1"/>
          <p:cNvPicPr>
            <a:picLocks noGrp="1" noChangeAspect="1"/>
          </p:cNvPicPr>
          <p:nvPr/>
        </p:nvPicPr>
        <p:blipFill>
          <a:blip r:embed="rId2"/>
          <a:stretch>
            <a:fillRect/>
          </a:stretch>
        </p:blipFill>
        <p:spPr bwMode="auto">
          <a:xfrm>
            <a:off x="3568700" y="901700"/>
            <a:ext cx="5105400" cy="406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height:500px center</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oMath>
                </a14:m>
                <a:r>
                  <a:rPr/>
                  <a:t>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e>
                        </m:mr>
                        <m:mr>
                          <m:e/>
                          <m:e>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e>
                        </m:mr>
                      </m:m>
                    </m:oMath>
                  </m:oMathPara>
                </a14:m>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ce100-week-1-intro-bigo_worst_avg_best_case.drawio.svg" id="0" name="Picture 1"/>
          <p:cNvPicPr>
            <a:picLocks noGrp="1" noChangeAspect="1"/>
          </p:cNvPicPr>
          <p:nvPr/>
        </p:nvPicPr>
        <p:blipFill>
          <a:blip r:embed="rId2"/>
          <a:stretch>
            <a:fillRect/>
          </a:stretch>
        </p:blipFill>
        <p:spPr bwMode="auto">
          <a:xfrm>
            <a:off x="3568700" y="1028700"/>
            <a:ext cx="5105400" cy="381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Asymptotic Analysis” height:500px center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o</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e>
                        </m:mr>
                        <m:mr>
                          <m:e/>
                          <m:e>
                            <m:r>
                              <m:rPr>
                                <m:sty m:val="p"/>
                              </m:rPr>
                              <m:t>∀</m:t>
                            </m:r>
                            <m:r>
                              <m:t>n</m:t>
                            </m:r>
                            <m:r>
                              <m:rPr>
                                <m:sty m:val="p"/>
                              </m:rPr>
                              <m:t>≥</m:t>
                            </m:r>
                            <m:sSub>
                              <m:e>
                                <m:r>
                                  <m:t>n</m:t>
                                </m:r>
                              </m:e>
                              <m:sub>
                                <m:r>
                                  <m:t>0</m:t>
                                </m:r>
                              </m:sub>
                            </m:sSub>
                            <m:r>
                              <m:rPr>
                                <m:sty m:val="p"/>
                              </m:rPr>
                              <m:t>}</m:t>
                            </m:r>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ω</m:t>
                            </m:r>
                            <m:d>
                              <m:dPr>
                                <m:begChr m:val="("/>
                                <m:endChr m:val=")"/>
                                <m:sepChr m:val=""/>
                                <m:grow/>
                              </m:dPr>
                              <m:e>
                                <m:r>
                                  <m:t>g</m:t>
                                </m:r>
                                <m:d>
                                  <m:dPr>
                                    <m:begChr m:val="("/>
                                    <m:endChr m:val=")"/>
                                    <m:sepChr m:val=""/>
                                    <m:grow/>
                                  </m:dPr>
                                  <m:e>
                                    <m:r>
                                      <m:t>n</m:t>
                                    </m:r>
                                  </m:e>
                                </m:d>
                              </m:e>
                            </m:d>
                          </m:e>
                          <m:e>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e>
                        </m:mr>
                        <m:mr>
                          <m:e/>
                          <m:e>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e>
                        </m:mr>
                        <m:mr>
                          <m:e/>
                          <m:e>
                            <m:r>
                              <m:rPr>
                                <m:sty m:val="p"/>
                              </m:rPr>
                              <m:t>∀</m:t>
                            </m:r>
                            <m:r>
                              <m:t>n</m:t>
                            </m:r>
                            <m:r>
                              <m:rPr>
                                <m:sty m:val="p"/>
                              </m:rPr>
                              <m:t>≥</m:t>
                            </m:r>
                            <m:sSub>
                              <m:e>
                                <m:r>
                                  <m:t>n</m:t>
                                </m:r>
                              </m:e>
                              <m:sub>
                                <m:r>
                                  <m:t>0</m:t>
                                </m:r>
                              </m:sub>
                            </m:sSub>
                          </m:e>
                        </m:mr>
                      </m:m>
                    </m:oMath>
                  </m:oMathPara>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(1)</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e>
                        </m:mr>
                        <m:mr>
                          <m:e>
                            <m:r>
                              <m:t>f</m:t>
                            </m:r>
                            <m:d>
                              <m:dPr>
                                <m:begChr m:val="("/>
                                <m:endChr m:val=")"/>
                                <m:sepChr m:val=""/>
                                <m:grow/>
                              </m:dPr>
                              <m:e>
                                <m:r>
                                  <m:t>n</m:t>
                                </m:r>
                              </m:e>
                            </m:d>
                          </m:e>
                          <m:e>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e>
                        </m:mr>
                        <m:mr>
                          <m:e>
                            <m:r>
                              <m:t>f</m:t>
                            </m:r>
                            <m:d>
                              <m:dPr>
                                <m:begChr m:val="("/>
                                <m:endChr m:val=")"/>
                                <m:sepChr m:val=""/>
                                <m:grow/>
                              </m:dPr>
                              <m:e>
                                <m:r>
                                  <m:t>n</m:t>
                                </m:r>
                              </m:e>
                            </m:d>
                          </m:e>
                          <m:e>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e>
                        </m:mr>
                      </m:m>
                    </m:oMath>
                  </m:oMathPara>
                </a14:m>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 (2)</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O</m:t>
                            </m:r>
                            <m:r>
                              <m:rPr>
                                <m:sty m:val="p"/>
                              </m:rPr>
                              <m:t>≈</m:t>
                            </m:r>
                            <m:r>
                              <m:rPr>
                                <m:sty m:val="p"/>
                              </m:rPr>
                              <m:t>≤</m:t>
                            </m:r>
                          </m:e>
                        </m:mr>
                        <m:mr>
                          <m:e>
                            <m:r>
                              <m:t>Θ</m:t>
                            </m:r>
                            <m:r>
                              <m:rPr>
                                <m:sty m:val="p"/>
                              </m:rPr>
                              <m:t>≈</m:t>
                            </m:r>
                            <m:r>
                              <m:rPr>
                                <m:sty m:val="p"/>
                              </m:rPr>
                              <m:t>=</m:t>
                            </m:r>
                          </m:e>
                        </m:mr>
                        <m:mr>
                          <m:e>
                            <m:r>
                              <m:t>Ω</m:t>
                            </m:r>
                            <m:r>
                              <m:rPr>
                                <m:sty m:val="p"/>
                              </m:rPr>
                              <m:t>≈</m:t>
                            </m:r>
                            <m:r>
                              <m:rPr>
                                <m:sty m:val="p"/>
                              </m:rPr>
                              <m:t>≥</m:t>
                            </m:r>
                          </m:e>
                        </m:mr>
                        <m:mr>
                          <m:e>
                            <m:r>
                              <m:t>ω</m:t>
                            </m:r>
                            <m:r>
                              <m:rPr>
                                <m:sty m:val="p"/>
                              </m:rPr>
                              <m:t>≈</m:t>
                            </m:r>
                            <m:r>
                              <m:rPr>
                                <m:sty m:val="p"/>
                              </m:rPr>
                              <m:t>&gt;</m:t>
                            </m:r>
                          </m:e>
                        </m:mr>
                        <m:mr>
                          <m:e>
                            <m:r>
                              <m:t>o</m:t>
                            </m:r>
                            <m:r>
                              <m:rPr>
                                <m:sty m:val="p"/>
                              </m:rPr>
                              <m:t>≈</m:t>
                            </m:r>
                            <m:r>
                              <m:rPr>
                                <m:sty m:val="p"/>
                              </m:rPr>
                              <m:t>&lt;</m:t>
                            </m:r>
                          </m:e>
                        </m:mr>
                      </m:m>
                    </m:oMath>
                  </m:oMathPara>
                </a14:m>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(1)</a:t>
            </a:r>
          </a:p>
        </p:txBody>
      </p:sp>
      <p:sp>
        <p:nvSpPr>
          <p:cNvPr id="3" name="Content Placeholder 2"/>
          <p:cNvSpPr>
            <a:spLocks noGrp="1"/>
          </p:cNvSpPr>
          <p:nvPr>
            <p:ph idx="1"/>
          </p:nvPr>
        </p:nvSpPr>
        <p:spPr/>
        <p:txBody>
          <a:bodyPr/>
          <a:lstStyle/>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a:p>
            <a:pPr lvl="0" indent="0" marL="0">
              <a:buNone/>
            </a:pPr>
            <a:r>
              <a:rPr/>
              <a:t>You can use </a:t>
            </a:r>
            <a:r>
              <a:rPr>
                <a:hlinkClick r:id="rId2"/>
              </a:rPr>
              <a:t>Flowgorithm</a:t>
            </a:r>
            <a:r>
              <a:rPr/>
              <a:t> application to understand concept easily.</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b="1"/>
                  <a:t>Case 1:</a:t>
                </a:r>
                <a:r>
                  <a:rPr/>
                  <a:t>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b="1"/>
                  <a:t>Case 2:</a:t>
                </a:r>
                <a:r>
                  <a:rPr/>
                  <a:t>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b="1"/>
                  <a:t>Case 1:</a:t>
                </a:r>
                <a:r>
                  <a:rPr/>
                  <a:t>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 (2)</a:t>
            </a:r>
          </a:p>
        </p:txBody>
      </p:sp>
      <p:sp>
        <p:nvSpPr>
          <p:cNvPr id="3" name="Content Placeholder 2"/>
          <p:cNvSpPr>
            <a:spLocks noGrp="1"/>
          </p:cNvSpPr>
          <p:nvPr>
            <p:ph idx="1"/>
          </p:nvPr>
        </p:nvSpPr>
        <p:spPr/>
        <p:txBody>
          <a:bodyPr/>
          <a:lstStyle/>
          <a:p>
            <a:pPr lvl="0" indent="0" marL="0">
              <a:spcBef>
                <a:spcPts val="3000"/>
              </a:spcBef>
              <a:buNone/>
            </a:pPr>
            <a:r>
              <a:rPr b="1"/>
              <a:t>Links and Examples</a:t>
            </a:r>
          </a:p>
          <a:p>
            <a:pPr lvl="0" indent="0" marL="0">
              <a:buNone/>
            </a:pPr>
            <a:r>
              <a:rPr>
                <a:hlinkClick r:id="rId2"/>
              </a:rPr>
              <a:t>Wikipedia</a:t>
            </a:r>
          </a:p>
          <a:p>
            <a:pPr lvl="0" indent="0" marL="0">
              <a:buNone/>
            </a:pPr>
            <a:r>
              <a:rPr>
                <a:hlinkClick r:id="rId3"/>
              </a:rPr>
              <a:t>CS50</a:t>
            </a:r>
          </a:p>
          <a:p>
            <a:pPr lvl="0" indent="0" marL="0">
              <a:buNone/>
            </a:pPr>
            <a:r>
              <a:rPr>
                <a:hlinkClick r:id="rId4"/>
              </a:rPr>
              <a:t>University of North Florida</a:t>
            </a:r>
          </a:p>
          <a:p>
            <a:pPr lvl="0" indent="0" marL="0">
              <a:buNone/>
            </a:pPr>
            <a:r>
              <a:rPr>
                <a:hlinkClick r:id="rId5"/>
              </a:rPr>
              <a:t>GeeksforGeeks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Introduction to Algorithms, Third Edition | The MIT Press</a:t>
            </a:r>
          </a:p>
          <a:p>
            <a:pPr lvl="0"/>
            <a:r>
              <a:rPr>
                <a:hlinkClick r:id="rId3"/>
              </a:rPr>
              <a:t>Bilkent CS473 Course Notes (new)</a:t>
            </a:r>
          </a:p>
          <a:p>
            <a:pPr lvl="0"/>
            <a:r>
              <a:rPr>
                <a:hlinkClick r:id="rId4"/>
              </a:rPr>
              <a:t>Bilkent CS473 Course Notes (old)</a:t>
            </a:r>
          </a:p>
          <a:p>
            <a:pPr lvl="0"/>
            <a:r>
              <a:rPr>
                <a:hlinkClick r:id="rId5"/>
              </a:rPr>
              <a:t>Insertion Sort - GeeksforGeeks</a:t>
            </a:r>
          </a:p>
          <a:p>
            <a:pPr lvl="0"/>
            <a:r>
              <a:rPr>
                <a:hlinkClick r:id="rId6"/>
              </a:rPr>
              <a:t>NIST Dictionary of Algorithms and Data Structures</a:t>
            </a:r>
          </a:p>
          <a:p>
            <a:pPr lvl="0"/>
            <a:r>
              <a:rPr>
                <a:hlinkClick r:id="rId7"/>
              </a:rPr>
              <a:t>NIST - Dictionary of Algorithms and Data Structures</a:t>
            </a:r>
          </a:p>
          <a:p>
            <a:pPr lvl="0"/>
            <a:r>
              <a:rPr>
                <a:hlinkClick r:id="rId8"/>
              </a:rPr>
              <a:t>NIST - big-O notation</a:t>
            </a:r>
          </a:p>
          <a:p>
            <a:pPr lvl="0"/>
            <a:r>
              <a:rPr>
                <a:hlinkClick r:id="rId9"/>
              </a:rPr>
              <a:t>NIST - big-Omega notation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rPr>
                        <m:sty m:val="p"/>
                      </m:rPr>
                      <m:t>−</m:t>
                    </m:r>
                    <m:r>
                      <m:t>E</m:t>
                    </m:r>
                    <m:r>
                      <m:t>n</m:t>
                    </m:r>
                    <m:r>
                      <m:t>d</m:t>
                    </m:r>
                    <m:r>
                      <m:rPr>
                        <m:sty m:val="p"/>
                      </m:rPr>
                      <m:t>−</m:t>
                    </m:r>
                    <m:r>
                      <m:t>O</m:t>
                    </m:r>
                    <m:r>
                      <m:t>f</m:t>
                    </m:r>
                    <m:r>
                      <m:rPr>
                        <m:sty m:val="p"/>
                      </m:rPr>
                      <m:t>−</m:t>
                    </m:r>
                    <m:r>
                      <m:t>W</m:t>
                    </m:r>
                    <m:r>
                      <m:t>e</m:t>
                    </m:r>
                    <m:r>
                      <m:t>e</m:t>
                    </m:r>
                    <m:r>
                      <m:t>k</m:t>
                    </m:r>
                    <m:r>
                      <m:rPr>
                        <m:sty m:val="p"/>
                      </m:rPr>
                      <m:t>−</m:t>
                    </m:r>
                    <m:r>
                      <m:t>1</m:t>
                    </m:r>
                    <m:r>
                      <m:rPr>
                        <m:sty m:val="p"/>
                      </m:rPr>
                      <m:t>−</m:t>
                    </m:r>
                    <m:r>
                      <m:t>C</m:t>
                    </m:r>
                    <m:r>
                      <m:t>o</m:t>
                    </m:r>
                    <m:r>
                      <m:t>u</m:t>
                    </m:r>
                    <m:r>
                      <m:t>r</m:t>
                    </m:r>
                    <m:r>
                      <m:t>s</m:t>
                    </m:r>
                    <m:r>
                      <m:t>e</m:t>
                    </m:r>
                    <m:r>
                      <m:rPr>
                        <m:sty m:val="p"/>
                      </m:rPr>
                      <m:t>−</m:t>
                    </m:r>
                    <m:r>
                      <m:t>M</m:t>
                    </m:r>
                    <m:r>
                      <m:t>o</m:t>
                    </m:r>
                    <m:r>
                      <m:t>d</m:t>
                    </m:r>
                    <m:r>
                      <m:t>u</m:t>
                    </m:r>
                    <m:r>
                      <m:t>l</m:t>
                    </m:r>
                    <m:r>
                      <m:t>e</m:t>
                    </m:r>
                    <m:r>
                      <m:rPr>
                        <m:sty m:val="p"/>
                      </m:rPr>
                      <m:t>−</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often use a </a:t>
                </a:r>
                <a:r>
                  <a:rPr b="1"/>
                  <a:t>loop invariant</a:t>
                </a:r>
                <a:r>
                  <a:rPr/>
                  <a:t> to help us to understand why an algorithm gives the correct answer.</a:t>
                </a:r>
              </a:p>
              <a:p>
                <a:pPr lvl="0" indent="0" marL="0">
                  <a:buNone/>
                </a:pPr>
                <a:r>
                  <a:rPr b="1"/>
                  <a:t>Example:</a:t>
                </a:r>
                <a:r>
                  <a:rPr/>
                  <a:t> (Insertion Sort) at the start of each iteration of the “outer” for loop - the loop indexed by </a:t>
                </a:r>
                <a14:m>
                  <m:oMath xmlns:m="http://schemas.openxmlformats.org/officeDocument/2006/math">
                    <m:r>
                      <m:t>j</m:t>
                    </m:r>
                  </m:oMath>
                </a14:m>
                <a:r>
                  <a:rPr/>
                  <a:t> - the subarray </a:t>
                </a:r>
                <a14:m>
                  <m:oMath xmlns:m="http://schemas.openxmlformats.org/officeDocument/2006/math">
                    <m:r>
                      <m:t>A</m:t>
                    </m:r>
                    <m:d>
                      <m:dPr>
                        <m:begChr m:val="["/>
                        <m:endChr m:val="]"/>
                        <m:sepChr m:val=""/>
                        <m:grow/>
                      </m:dPr>
                      <m:e>
                        <m:r>
                          <m:t>1</m:t>
                        </m:r>
                        <m:r>
                          <m:rPr>
                            <m:sty m:val="p"/>
                          </m:rPr>
                          <m:t>…</m:t>
                        </m:r>
                        <m:r>
                          <m:t>j</m:t>
                        </m:r>
                        <m:r>
                          <m:rPr>
                            <m:sty m:val="p"/>
                          </m:rPr>
                          <m:t>−</m:t>
                        </m:r>
                        <m:r>
                          <m:t>1</m:t>
                        </m:r>
                      </m:e>
                    </m:d>
                  </m:oMath>
                </a14:m>
                <a:r>
                  <a:rPr/>
                  <a:t> consist of the elements originally in </a:t>
                </a:r>
                <a14:m>
                  <m:oMath xmlns:m="http://schemas.openxmlformats.org/officeDocument/2006/math">
                    <m:r>
                      <m:t>A</m:t>
                    </m:r>
                    <m:d>
                      <m:dPr>
                        <m:begChr m:val="["/>
                        <m:endChr m:val="]"/>
                        <m:sepChr m:val=""/>
                        <m:grow/>
                      </m:dPr>
                      <m:e>
                        <m:r>
                          <m:t>1</m:t>
                        </m:r>
                        <m:r>
                          <m:rPr>
                            <m:sty m:val="p"/>
                          </m:rPr>
                          <m:t>…</m:t>
                        </m:r>
                        <m:r>
                          <m:t>j</m:t>
                        </m:r>
                        <m:r>
                          <m:rPr>
                            <m:sty m:val="p"/>
                          </m:rPr>
                          <m:t>−</m:t>
                        </m:r>
                        <m:r>
                          <m:t>1</m:t>
                        </m:r>
                      </m:e>
                    </m:d>
                  </m:oMath>
                </a14:m>
                <a:r>
                  <a:rPr/>
                  <a:t> but in sorted order.</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Correctness (2)</a:t>
            </a:r>
          </a:p>
        </p:txBody>
      </p:sp>
      <p:sp>
        <p:nvSpPr>
          <p:cNvPr id="3" name="Content Placeholder 2"/>
          <p:cNvSpPr>
            <a:spLocks noGrp="1"/>
          </p:cNvSpPr>
          <p:nvPr>
            <p:ph idx="1"/>
          </p:nvPr>
        </p:nvSpPr>
        <p:spPr/>
        <p:txBody>
          <a:bodyPr/>
          <a:lstStyle/>
          <a:p>
            <a:pPr lvl="0" indent="0" marL="0">
              <a:buNone/>
            </a:pPr>
            <a:r>
              <a:rPr/>
              <a:t>To use a loop invariant to prove correctness, we must show 3 things about it.</a:t>
            </a:r>
          </a:p>
          <a:p>
            <a:pPr lvl="0"/>
            <a:r>
              <a:rPr b="1"/>
              <a:t>Initialization:</a:t>
            </a:r>
            <a:r>
              <a:rPr/>
              <a:t> It is true to the first iteration of the loop.</a:t>
            </a:r>
          </a:p>
          <a:p>
            <a:pPr lvl="0"/>
            <a:r>
              <a:rPr b="1"/>
              <a:t>Maintaince:</a:t>
            </a:r>
            <a:r>
              <a:rPr/>
              <a:t> If it is true before an iteration of the loop, it remains true before the next iteration.</a:t>
            </a:r>
          </a:p>
          <a:p>
            <a:pPr lvl="0"/>
            <a:r>
              <a:rPr b="1"/>
              <a:t>Termination:</a:t>
            </a:r>
            <a:r>
              <a:rPr/>
              <a:t> When the loop terminates, the invariant - usually along with the reason that the loop terminated - gives us a usefull property that helps show that the algorithm is correct.</a:t>
            </a:r>
          </a:p>
        </p:txBody>
      </p:sp>
    </p:spTree>
  </p:cSld>
</p:sld>
</file>

<file path=ppt/slides/slide1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(1)</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Operations</a:t></a:r></a:p><a:p><a:pPr lvl="1" /><a:r><a:rPr /><a:t>Single Step</a:t></a:r></a:p><a:p><a:pPr lvl="1" /><a:r><a:rPr /><a:t>Sequential</a:t></a:r></a:p><a:p><a:pPr lvl="1" /><a:r><a:rPr /><a:t>No Concurrent</a:t></a:r></a:p><a:p><a:pPr lvl="1" /><a:r><a:rPr /><a:t>Arithmetic</a:t></a:r></a:p><a:p><a:pPr lvl="2" /><a:r><a:rPr /><a:t>add, subtract, multiply, divide, remainder, floor, ceiling,</a:t></a:r></a:p><a:p><a:pPr lvl="2" /><a:r><a:rPr /><a:t>shift left/shift right (good by multiply/dividing </a:t></a:r><a14:m><m:oMath xmlns:m="http://schemas.openxmlformats.org/officeDocument/2006/math"><m:sSup><m:e><m:r><m:t>2</m:t></m:r></m:e><m:sup><m:r><m:t>k</m:t></m:r></m:sup></m:sSup></m:oMath></a14:m><a:r><a:rPr /><a:t>)</a:t></a:r></a:p></p:txBody></p:sp></mc:Choice></mc:AlternateContent></p:spTree></p:cSld></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(2)</a:t></a:r></a:p></p:txBody></p:sp><p:sp><p:nvSpPr><p:cNvPr id="3" name="Content Placeholder 2" /><p:cNvSpPr><a:spLocks noGrp="1" /></p:cNvSpPr><p:nvPr><p:ph idx="1" /></p:nvPr></p:nvSpPr><p:spPr /><p:txBody><a:bodyPr /><a:lstStyle /><a:p><a:pPr lvl="0" /><a:r><a:rPr /><a:t>Data Movement</a:t></a:r></a:p><a:p><a:pPr lvl="1" /><a:r><a:rPr /><a:t>load, store, copy</a:t></a:r></a:p><a:p><a:pPr lvl="0" /><a:r><a:rPr /><a:t>Control</a:t></a:r></a:p><a:p><a:pPr lvl="1" /><a:r><a:rPr /><a:t>conditional / unconditional branch</a:t></a:r></a:p><a:p><a:pPr lvl="1" /><a:r><a:rPr /><a:t>subroutine calls</a:t></a:r></a:p><a:p><a:pPr lvl="1" /><a:r><a:rPr /><a:t>returns</a:t></a:r></a:p></p:txBody></p:sp></p:spTree></p:cSld></p:sld>
</file>

<file path=ppt/slides/slide1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RAM (Random Access Machine Model) </a:t></a:r><a14:m><m:oMath xmlns:m="http://schemas.openxmlformats.org/officeDocument/2006/math"><m:r><m:rPr><m:sty m:val="p" /></m:rPr><m:t>⇒</m:t></m:r><m:r><m:t>Θ</m:t></m:r><m:d><m:dPr><m:begChr m:val="(" /><m:endChr m:val=")" /><m:sepChr m:val="" /><m:grow /></m:dPr><m:e><m:r><m:t>1</m:t></m:r></m:e></m:d></m:oMath></a14:m><a:r><a:rPr /><a:t>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Each instruction take a constant amount of time</a:t></a:r></a:p><a:p><a:pPr lvl="0" /><a:r><a:rPr /><a:t>Integer will be represented by </a:t></a:r><a14:m><m:oMath xmlns:m="http://schemas.openxmlformats.org/officeDocument/2006/math"><m:r><m:t>c</m:t></m:r><m:r><m:t>l</m:t></m:r><m:r><m:t>o</m:t></m:r><m:r><m:t>g</m:t></m:r><m:r><m:t>n</m:t></m:r></m:oMath></a14:m><a:r><a:rPr /><a:t> </a:t></a:r><a14:m><m:oMath xmlns:m="http://schemas.openxmlformats.org/officeDocument/2006/math"><m:r><m:t>c</m:t></m:r><m:r><m:rPr><m:sty m:val="p" /></m:rPr><m:t>≥</m:t></m:r><m:r><m:t>1</m:t></m:r></m:oMath></a14:m></a:p><a:p><a:pPr lvl="0" /><a14:m><m:oMath xmlns:m="http://schemas.openxmlformats.org/officeDocument/2006/math"><m:r><m:t>T</m:t></m:r><m:d><m:dPr><m:begChr m:val="(" /><m:endChr m:val=")" /><m:sepChr m:val="" /><m:grow /></m:dPr><m:e><m:r><m:t>n</m:t></m:r></m:e></m:d></m:oMath></a14:m><a:r><a:rPr /><a:t> the running time of the algorithm:</a:t></a:r></a:p><a:p><a:pPr lvl="0" indent="0" marL="0"><a:buNone /></a:pPr><a14:m><m:oMathPara xmlns:m="http://schemas.openxmlformats.org/officeDocument/2006/math"><m:oMathParaPr><m:jc m:val="center" /></m:oMathParaPr><m:oMath><m:nary><m:naryPr><m:chr m:val="∑" /><m:limLoc m:val="undOvr" /><m:subHide m:val="0" /><m:supHide m:val="1" /></m:naryPr><m:sub><m:r><m:rPr><m:nor /><m:sty m:val="p" /></m:rPr><m:t>all statement</m:t></m:r></m:sub><m:sup><m:r><m:t>​</m:t></m:r></m:sup><m:e><m:d><m:dPr><m:begChr m:val="(" /><m:endChr m:val=")" /><m:sepChr m:val="" /><m:grow /></m:dPr><m:e><m:r><m:rPr><m:nor /><m:sty m:val="p" /></m:rPr><m:t>cost of statement</m:t></m:r></m:e></m:d></m:e></m:nary><m:r><m:rPr><m:sty m:val="p" /></m:rPr><m:t>*</m:t></m:r><m:d><m:dPr><m:begChr m:val="(" /><m:endChr m:val=")" /><m:sepChr m:val="" /><m:grow /></m:dPr><m:e><m:r><m:rPr><m:nor /><m:sty m:val="p" /></m:rPr><m:t>number of times statement is executed</m:t></m:r></m:e></m:d><m:r><m:rPr><m:sty m:val="p" /></m:rPr><m:t>=</m:t></m:r><m:r><m:t>T</m:t></m:r><m:d><m:dPr><m:begChr m:val="(" /><m:endChr m:val=")" /><m:sepChr m:val="" /><m:grow /></m:dPr><m:e><m:r><m:t>n</m:t></m:r></m:e></m: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height:500px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Algorithm (1)</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(2)</a:t>
            </a:r>
          </a:p>
        </p:txBody>
      </p:sp>
      <p:pic>
        <p:nvPicPr>
          <p:cNvPr descr="fig:  assets/ce100-week-1-intro-ins_sort_2.drawio.svg" id="0" name="Picture 1"/>
          <p:cNvPicPr>
            <a:picLocks noGrp="1" noChangeAspect="1"/>
          </p:cNvPicPr>
          <p:nvPr/>
        </p:nvPicPr>
        <p:blipFill>
          <a:blip r:embed="rId2"/>
          <a:stretch>
            <a:fillRect/>
          </a:stretch>
        </p:blipFill>
        <p:spPr bwMode="auto">
          <a:xfrm>
            <a:off x="2197100" y="1600200"/>
            <a:ext cx="474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height:500px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(Pseudo-Code) (3)</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height:500px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height:500px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2</m:t>
                            </m:r>
                            <m:sSup>
                              <m:e>
                                <m:r>
                                  <m:t>n</m:t>
                                </m:r>
                              </m:e>
                              <m:sup>
                                <m:r>
                                  <m:t>2</m:t>
                                </m:r>
                              </m:sup>
                            </m:sSup>
                            <m:r>
                              <m:rPr>
                                <m:sty m:val="p"/>
                              </m:rPr>
                              <m:t>+</m:t>
                            </m:r>
                            <m:r>
                              <m:t>5</m:t>
                            </m:r>
                            <m:r>
                              <m:t>n</m:t>
                            </m:r>
                            <m:r>
                              <m:rPr>
                                <m:sty m:val="p"/>
                              </m:rPr>
                              <m:t>+</m:t>
                            </m:r>
                            <m:r>
                              <m:t>3</m:t>
                            </m:r>
                          </m:e>
                          <m:e>
                            <m:r>
                              <m:rPr>
                                <m:sty m:val="p"/>
                              </m:rPr>
                              <m:t>=</m:t>
                            </m:r>
                            <m:r>
                              <m:t>Θ</m:t>
                            </m:r>
                            <m:d>
                              <m:dPr>
                                <m:begChr m:val="("/>
                                <m:endChr m:val=")"/>
                                <m:sepChr m:val=""/>
                                <m:grow/>
                              </m:dPr>
                              <m:e>
                                <m:sSup>
                                  <m:e>
                                    <m:r>
                                      <m:t>n</m:t>
                                    </m:r>
                                  </m:e>
                                  <m:sup>
                                    <m:r>
                                      <m:t>2</m:t>
                                    </m:r>
                                  </m:sup>
                                </m:sSup>
                              </m:e>
                            </m:d>
                          </m:e>
                        </m:mr>
                        <m:mr>
                          <m:e>
                            <m:r>
                              <m:t>3</m:t>
                            </m:r>
                            <m:sSup>
                              <m:e>
                                <m:r>
                                  <m:t>n</m:t>
                                </m:r>
                              </m:e>
                              <m:sup>
                                <m:r>
                                  <m:t>3</m:t>
                                </m:r>
                              </m:sup>
                            </m:sSup>
                            <m:r>
                              <m:rPr>
                                <m:sty m:val="p"/>
                              </m:rPr>
                              <m:t>+</m:t>
                            </m:r>
                            <m:r>
                              <m:t>90</m:t>
                            </m:r>
                            <m:sSup>
                              <m:e>
                                <m:r>
                                  <m:t>n</m:t>
                                </m:r>
                              </m:e>
                              <m:sup>
                                <m:r>
                                  <m:t>2</m:t>
                                </m:r>
                              </m:sup>
                            </m:sSup>
                            <m:r>
                              <m:rPr>
                                <m:sty m:val="p"/>
                              </m:rPr>
                              <m:t>−</m:t>
                            </m:r>
                            <m:r>
                              <m:t>2</m:t>
                            </m:r>
                            <m:r>
                              <m:t>n</m:t>
                            </m:r>
                            <m:r>
                              <m:rPr>
                                <m:sty m:val="p"/>
                              </m:rPr>
                              <m:t>+</m:t>
                            </m:r>
                            <m:r>
                              <m:t>5</m:t>
                            </m:r>
                          </m:e>
                          <m:e>
                            <m:r>
                              <m:rPr>
                                <m:sty m:val="p"/>
                              </m:rPr>
                              <m:t>=</m:t>
                            </m:r>
                            <m:r>
                              <m:t>Θ</m:t>
                            </m:r>
                            <m:d>
                              <m:dPr>
                                <m:begChr m:val="("/>
                                <m:endChr m:val=")"/>
                                <m:sepChr m:val=""/>
                                <m:grow/>
                              </m:dPr>
                              <m:e>
                                <m:sSup>
                                  <m:e>
                                    <m:r>
                                      <m:t>n</m:t>
                                    </m:r>
                                  </m:e>
                                  <m:sup>
                                    <m:r>
                                      <m:t>3</m:t>
                                    </m:r>
                                  </m:sup>
                                </m:sSup>
                              </m:e>
                            </m:d>
                          </m:e>
                        </m:mr>
                      </m:m>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e>
                        </m:mr>
                        <m:mr>
                          <m:e/>
                          <m:e>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e>
                        </m:mr>
                        <m:mr>
                          <m:e/>
                          <m:e>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e>
                        </m:mr>
                      </m:m>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nary>
                              <m:naryPr>
                                <m:chr m:val="∑"/>
                                <m:limLoc m:val="undOvr"/>
                                <m:subHide m:val="0"/>
                                <m:supHide m:val="0"/>
                              </m:naryPr>
                              <m:sub>
                                <m:r>
                                  <m:t>j</m:t>
                                </m:r>
                                <m:r>
                                  <m:rPr>
                                    <m:sty m:val="p"/>
                                  </m:rPr>
                                  <m:t>=</m:t>
                                </m:r>
                                <m:r>
                                  <m:t>2</m:t>
                                </m:r>
                              </m:sub>
                              <m:sup>
                                <m:r>
                                  <m:t>n</m:t>
                                </m:r>
                              </m:sup>
                              <m:e>
                                <m:r>
                                  <m:t>j</m:t>
                                </m:r>
                              </m:e>
                            </m:nary>
                          </m:e>
                          <m:e>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e>
                        </m:mr>
                        <m:mr>
                          <m:e/>
                          <m:e>
                            <m:r>
                              <m:rPr>
                                <m:nor/>
                                <m:sty m:val="p"/>
                              </m:rPr>
                              <m:t> and </m:t>
                            </m:r>
                          </m:e>
                        </m:mr>
                        <m:mr>
                          <m:e>
                            <m:nary>
                              <m:naryPr>
                                <m:chr m:val="∑"/>
                                <m:limLoc m:val="undOvr"/>
                                <m:subHide m:val="0"/>
                                <m:supHide m:val="0"/>
                              </m:naryPr>
                              <m:sub>
                                <m:r>
                                  <m:t>j</m:t>
                                </m:r>
                                <m:r>
                                  <m:rPr>
                                    <m:sty m:val="p"/>
                                  </m:rPr>
                                  <m:t>=</m:t>
                                </m:r>
                                <m:r>
                                  <m:t>2</m:t>
                                </m:r>
                              </m:sub>
                              <m:sup>
                                <m:r>
                                  <m:t>n</m:t>
                                </m:r>
                              </m:sup>
                              <m:e>
                                <m:r>
                                  <m:t>j</m:t>
                                </m:r>
                                <m:r>
                                  <m:rPr>
                                    <m:sty m:val="p"/>
                                  </m:rPr>
                                  <m:t>−</m:t>
                                </m:r>
                                <m:r>
                                  <m:t>1</m:t>
                                </m:r>
                              </m:e>
                            </m:nary>
                          </m:e>
                          <m:e>
                            <m:r>
                              <m:rPr>
                                <m:sty m:val="p"/>
                              </m:rPr>
                              <m:t>=</m:t>
                            </m:r>
                            <m:r>
                              <m:t>n</m:t>
                            </m:r>
                            <m:d>
                              <m:dPr>
                                <m:begChr m:val="("/>
                                <m:endChr m:val=")"/>
                                <m:sepChr m:val=""/>
                                <m:grow/>
                              </m:dPr>
                              <m:e>
                                <m:r>
                                  <m:t>n</m:t>
                                </m:r>
                                <m:r>
                                  <m:rPr>
                                    <m:sty m:val="p"/>
                                  </m:rPr>
                                  <m:t>−</m:t>
                                </m:r>
                                <m:r>
                                  <m:t>1</m:t>
                                </m:r>
                              </m:e>
                            </m:d>
                            <m:r>
                              <m:rPr>
                                <m:sty m:val="p"/>
                              </m:rPr>
                              <m:t>/</m:t>
                            </m:r>
                            <m:r>
                              <m:t>2</m:t>
                            </m:r>
                          </m:e>
                        </m:mr>
                      </m:m>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e>
                        </m:mr>
                        <m:mr>
                          <m:e/>
                          <m:e>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e>
                        </m:mr>
                      </m:m>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(1)</a:t>
            </a:r>
          </a:p>
        </p:txBody>
      </p:sp>
      <p:sp>
        <p:nvSpPr>
          <p:cNvPr id="3" name="Content Placeholder 2"/>
          <p:cNvSpPr>
            <a:spLocks noGrp="1"/>
          </p:cNvSpPr>
          <p:nvPr>
            <p:ph idx="1"/>
          </p:nvPr>
        </p:nvSpPr>
        <p:spPr/>
        <p:txBody>
          <a:bodyPr/>
          <a:lstStyle/>
          <a:p>
            <a:pPr lvl="0"/>
            <a:r>
              <a:rPr/>
              <a:t>Introduction to Analysis of Algorithms</a:t>
            </a:r>
          </a:p>
          <a:p>
            <a:pPr lvl="1"/>
            <a:r>
              <a:rPr/>
              <a:t>Algorithm Basics</a:t>
            </a:r>
          </a:p>
          <a:p>
            <a:pPr lvl="1"/>
            <a:r>
              <a:rPr/>
              <a:t>Flowgorithm</a:t>
            </a:r>
          </a:p>
          <a:p>
            <a:pPr lvl="1"/>
            <a:r>
              <a:rPr/>
              <a:t>Pseudocode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e>
                        </m:mr>
                        <m:mr>
                          <m:e/>
                          <m:e>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e>
                        </m:mr>
                        <m:mr>
                          <m:e/>
                          <m:e>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e>
                        </m:mr>
                      </m:m>
                    </m:oMath>
                  </m:oMathPara>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e>
                        </m:mr>
                        <m:mr>
                          <m:e/>
                          <m:e>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a</m:t>
                            </m:r>
                            <m:r>
                              <m:t>n</m:t>
                            </m:r>
                            <m:r>
                              <m:rPr>
                                <m:sty m:val="p"/>
                              </m:rPr>
                              <m:t>−</m:t>
                            </m:r>
                            <m:r>
                              <m:t>b</m:t>
                            </m:r>
                          </m:e>
                        </m:mr>
                        <m:mr>
                          <m:e/>
                          <m:e>
                            <m:r>
                              <m:rPr>
                                <m:sty m:val="p"/>
                              </m:rPr>
                              <m:t>=</m:t>
                            </m:r>
                            <m:r>
                              <m:t>Ω</m:t>
                            </m:r>
                            <m:d>
                              <m:dPr>
                                <m:begChr m:val="("/>
                                <m:endChr m:val=")"/>
                                <m:sepChr m:val=""/>
                                <m:grow/>
                              </m:dPr>
                              <m:e>
                                <m:r>
                                  <m:t>n</m:t>
                                </m:r>
                              </m:e>
                            </m:d>
                          </m:e>
                        </m:mr>
                      </m:m>
                    </m:oMath>
                  </m:oMathPara>
                </a14:m>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e>
                        </m:mr>
                        <m:mr>
                          <m:e/>
                          <m:e>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e>
                        </m:mr>
                        <m:mr>
                          <m:e>
                            <m:r>
                              <m:t>T</m:t>
                            </m:r>
                            <m:d>
                              <m:dPr>
                                <m:begChr m:val="("/>
                                <m:endChr m:val=")"/>
                                <m:sepChr m:val=""/>
                                <m:grow/>
                              </m:dPr>
                              <m:e>
                                <m:r>
                                  <m:t>n</m:t>
                                </m:r>
                              </m:e>
                            </m:d>
                          </m:e>
                          <m:e>
                            <m:r>
                              <m:rPr>
                                <m:sty m:val="p"/>
                              </m:rPr>
                              <m:t>=</m:t>
                            </m:r>
                            <m:r>
                              <m:t>1</m:t>
                            </m:r>
                            <m:r>
                              <m:rPr>
                                <m:sty m:val="p"/>
                              </m:rPr>
                              <m:t>/</m:t>
                            </m:r>
                            <m:r>
                              <m:t>2</m:t>
                            </m:r>
                            <m:r>
                              <m:t>a</m:t>
                            </m:r>
                            <m:sSup>
                              <m:e>
                                <m:r>
                                  <m:t>n</m:t>
                                </m:r>
                              </m:e>
                              <m:sup>
                                <m:r>
                                  <m:t>2</m:t>
                                </m:r>
                              </m:sup>
                            </m:sSup>
                            <m:r>
                              <m:rPr>
                                <m:sty m:val="p"/>
                              </m:rPr>
                              <m:t>+</m:t>
                            </m:r>
                            <m:r>
                              <m:t>b</m:t>
                            </m:r>
                            <m:r>
                              <m:t>n</m:t>
                            </m:r>
                            <m:r>
                              <m:rPr>
                                <m:sty m:val="p"/>
                              </m:rPr>
                              <m:t>−</m:t>
                            </m:r>
                            <m:r>
                              <m:t>c</m:t>
                            </m:r>
                          </m:e>
                        </m:mr>
                        <m:mr>
                          <m:e/>
                          <m:e>
                            <m:r>
                              <m:rPr>
                                <m:sty m:val="p"/>
                              </m:rPr>
                              <m:t>=</m:t>
                            </m:r>
                            <m:r>
                              <m:t>O</m:t>
                            </m:r>
                            <m:d>
                              <m:dPr>
                                <m:begChr m:val="("/>
                                <m:endChr m:val=")"/>
                                <m:sepChr m:val=""/>
                                <m:grow/>
                              </m:dPr>
                              <m:e>
                                <m:sSup>
                                  <m:e>
                                    <m:r>
                                      <m:t>n</m:t>
                                    </m:r>
                                  </m:e>
                                  <m:sup>
                                    <m:r>
                                      <m:t>2</m:t>
                                    </m:r>
                                  </m:sup>
                                </m:sSup>
                              </m:e>
                            </m:d>
                          </m:e>
                        </m:mr>
                      </m:m>
                    </m:oMath>
                  </m:oMathPara>
                </a14:m>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T</m:t>
                            </m:r>
                            <m:d>
                              <m:dPr>
                                <m:begChr m:val="("/>
                                <m:endChr m:val=")"/>
                                <m:sepChr m:val=""/>
                                <m:grow/>
                              </m:dPr>
                              <m:e>
                                <m:r>
                                  <m:t>n</m:t>
                                </m:r>
                              </m:e>
                            </m:d>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e>
                        </m:mr>
                        <m:mr>
                          <m:e/>
                          <m:e>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e>
                        </m:mr>
                        <m:mr>
                          <m:e/>
                          <m:e>
                            <m:r>
                              <m:rPr>
                                <m:sty m:val="p"/>
                              </m:rPr>
                              <m:t>=</m:t>
                            </m:r>
                            <m:r>
                              <m:t>Θ</m:t>
                            </m:r>
                            <m:d>
                              <m:dPr>
                                <m:begChr m:val="("/>
                                <m:endChr m:val=")"/>
                                <m:sepChr m:val=""/>
                                <m:grow/>
                              </m:dPr>
                              <m:e>
                                <m:sSup>
                                  <m:e>
                                    <m:r>
                                      <m:t>n</m:t>
                                    </m:r>
                                  </m:e>
                                  <m:sup>
                                    <m:r>
                                      <m:t>2</m:t>
                                    </m:r>
                                  </m:sup>
                                </m:sSup>
                              </m:e>
                            </m:d>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(2)</a:t>
            </a:r>
          </a:p>
        </p:txBody>
      </p:sp>
      <p:sp>
        <p:nvSpPr>
          <p:cNvPr id="3" name="Content Placeholder 2"/>
          <p:cNvSpPr>
            <a:spLocks noGrp="1"/>
          </p:cNvSpPr>
          <p:nvPr>
            <p:ph idx="1"/>
          </p:nvPr>
        </p:nvSpPr>
        <p:spPr/>
        <p:txBody>
          <a:bodyPr/>
          <a:lstStyle/>
          <a:p>
            <a:pPr lvl="0"/>
            <a:r>
              <a:rPr/>
              <a:t>RAM (Random Access Machine Model)</a:t>
            </a:r>
          </a:p>
          <a:p>
            <a:pPr lvl="0"/>
            <a:r>
              <a:rPr/>
              <a:t>Sorting Problem</a:t>
            </a:r>
          </a:p>
          <a:p>
            <a:pPr lvl="0"/>
            <a:r>
              <a:rPr/>
              <a:t>Insertion Sort Analysis</a:t>
            </a:r>
          </a:p>
          <a:p>
            <a:pPr lvl="0"/>
            <a:r>
              <a:rPr/>
              <a:t>Algorithm Cost Calculation for Time Complexity</a:t>
            </a:r>
          </a:p>
          <a:p>
            <a:pPr lvl="0"/>
            <a:r>
              <a:rPr/>
              <a:t>Worst, Average, and Best Case Summary</a:t>
            </a:r>
          </a:p>
          <a:p>
            <a:pPr lvl="0"/>
            <a:r>
              <a:rPr/>
              <a:t>Merge Sort Analysis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a:t>
            </a:r>
          </a:p>
        </p:txBody>
      </p:sp>
      <p:pic>
        <p:nvPicPr>
          <p:cNvPr descr="fig:  assets/ce100-week-1-intro-merge_sort_example.drawio.svg" id="0" name="Picture 1"/>
          <p:cNvPicPr>
            <a:picLocks noGrp="1" noChangeAspect="1"/>
          </p:cNvPicPr>
          <p:nvPr/>
        </p:nvPicPr>
        <p:blipFill>
          <a:blip r:embed="rId2"/>
          <a:stretch>
            <a:fillRect/>
          </a:stretch>
        </p:blipFill>
        <p:spPr bwMode="auto">
          <a:xfrm>
            <a:off x="2514600" y="1600200"/>
            <a:ext cx="410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height:550px center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ce100-week-1-intro-merge-sort-algo-1.drawio.svg" id="0" name="Picture 1"/>
          <p:cNvPicPr>
            <a:picLocks noGrp="1" noChangeAspect="1"/>
          </p:cNvPicPr>
          <p:nvPr/>
        </p:nvPicPr>
        <p:blipFill>
          <a:blip r:embed="rId2"/>
          <a:stretch>
            <a:fillRect/>
          </a:stretch>
        </p:blipFill>
        <p:spPr bwMode="auto">
          <a:xfrm>
            <a:off x="3568700" y="1384300"/>
            <a:ext cx="5105400" cy="309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ce100-week-1-intro-merge-sort-algo-2.drawio.svg" id="0" name="Picture 1"/>
          <p:cNvPicPr>
            <a:picLocks noGrp="1" noChangeAspect="1"/>
          </p:cNvPicPr>
          <p:nvPr/>
        </p:nvPicPr>
        <p:blipFill>
          <a:blip r:embed="rId2"/>
          <a:stretch>
            <a:fillRect/>
          </a:stretch>
        </p:blipFill>
        <p:spPr bwMode="auto">
          <a:xfrm>
            <a:off x="3568700" y="1714500"/>
            <a:ext cx="5105400" cy="2425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(3)</a:t>
            </a:r>
          </a:p>
        </p:txBody>
      </p:sp>
      <p:sp>
        <p:nvSpPr>
          <p:cNvPr id="3" name="Content Placeholder 2"/>
          <p:cNvSpPr>
            <a:spLocks noGrp="1"/>
          </p:cNvSpPr>
          <p:nvPr>
            <p:ph idx="1"/>
          </p:nvPr>
        </p:nvSpPr>
        <p:spPr/>
        <p:txBody>
          <a:bodyPr/>
          <a:lstStyle/>
          <a:p>
            <a:pPr lvl="0"/>
            <a:r>
              <a:rPr/>
              <a:t>Asymptotic Notation</a:t>
            </a:r>
          </a:p>
          <a:p>
            <a:pPr lvl="1"/>
            <a:r>
              <a:rPr/>
              <a:t>Big O Notation</a:t>
            </a:r>
          </a:p>
          <a:p>
            <a:pPr lvl="1"/>
            <a:r>
              <a:rPr/>
              <a:t>Big Teta Notation</a:t>
            </a:r>
          </a:p>
          <a:p>
            <a:pPr lvl="1"/>
            <a:r>
              <a:rPr/>
              <a:t>Big Omega Notation</a:t>
            </a:r>
          </a:p>
          <a:p>
            <a:pPr lvl="1"/>
            <a:r>
              <a:rPr/>
              <a:t>Small o Notation</a:t>
            </a:r>
          </a:p>
          <a:p>
            <a:pPr lvl="1"/>
            <a:r>
              <a:rPr/>
              <a:t>Small omega Notation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(1)</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p:txBody>
      </p:sp>
    </p:spTree>
  </p:cSld>
</p:sld>
</file>

<file path=ppt/slides/slide8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m><m:mPr><m:baseJc m:val="center" /><m:plcHide m:val="1" /><m:mcs><m:mc><m:mcPr><m:mcJc m:val="right" /><m:count m:val="1" /></m:mcPr></m:mc><m:mc><m:mcPr><m:mcJc m:val="left" /><m:count m:val="1" /></m:mcPr></m:mc></m:mcs></m:mP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r><m:t>n</m:t></m:r></m:e></m:mr><m:mr><m:e><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e><m:e><m:r><m:rPr><m:sty m:val="p" /></m:rPr><m:t>=</m:t></m:r><m:sSup><m:e><m:r><m:t>2</m:t></m:r></m:e><m:sup><m:r><m:t>h</m:t></m:r><m:r><m:rPr><m:sty m:val="p" /></m:rPr><m:t>+</m:t></m:r><m:r><m:t>1</m:t></m:r></m:sup></m:sSup><m:r><m:rPr><m:sty m:val="p" /></m:rPr><m:t>−</m:t></m:r><m:r><m:t>1</m:t></m:r></m:e></m:mr><m:mr><m:e><m:sSup><m:e><m:r><m:t>2</m:t></m:r></m:e><m:sup><m:r><m:t>h</m:t></m:r><m:r><m:rPr><m:sty m:val="p" /></m:rPr><m:t>+</m:t></m:r><m:r><m:t>1</m:t></m:r></m:sup></m:sSup><m:r><m:rPr><m:sty m:val="p" /></m:rPr><m:t>−</m:t></m:r><m:r><m:t>1</m:t></m:r></m:e><m:e><m:r><m:rPr><m:sty m:val="p" /></m:rPr><m:t>=</m:t></m:r><m:r><m:t>n</m:t></m:r></m:e></m:mr><m:mr><m:e><m:sSup><m:e><m:r><m:t>2</m:t></m:r></m:e><m:sup><m:r><m:t>h</m:t></m:r><m:r><m:rPr><m:sty m:val="p" /></m:rPr><m:t>+</m:t></m:r><m:r><m:t>1</m:t></m:r></m:sup></m:sSup></m:e><m:e><m:r><m:rPr><m:sty m:val="p" /></m:rPr><m:t>=</m:t></m:r><m:r><m:t>n</m:t></m:r><m:r><m:rPr><m:sty m:val="p" /></m:rPr><m:t>+</m:t></m:r><m:r><m:t>1</m:t></m:r></m:e></m:mr><m:mr><m:e><m:r><m:t>l</m:t></m:r><m:r><m:t>o</m:t></m:r><m:sSub><m:e><m:r><m:t>g</m:t></m:r></m:e><m:sub><m:r><m:t>2</m:t></m:r></m:sub></m:sSub><m:sSup><m:e><m:r><m:t>2</m:t></m:r></m:e><m:sup><m:r><m:t>h</m:t></m:r><m:r><m:rPr><m:sty m:val="p" /></m:rPr><m:t>+</m:t></m:r><m:r><m:t>1</m:t></m:r></m:sup></m:sSup></m:e><m:e><m:r><m:rPr><m:sty m:val="p" /></m:rPr><m:t>=</m:t></m:r><m:r><m:t>l</m:t></m:r><m:r><m:t>o</m:t></m:r><m:sSub><m:e><m:r><m:t>g</m:t></m:r></m:e><m:sub><m:r><m:t>2</m:t></m:r></m:sub></m:sSub><m:d><m:dPr><m:begChr m:val="(" /><m:endChr m:val=")" /><m:sepChr m:val="" /><m:grow /></m:dPr><m:e><m:r><m:t>n</m:t></m:r><m:r><m:rPr><m:sty m:val="p" /></m:rPr><m:t>+</m:t></m:r><m:r><m:t>1</m:t></m:r></m:e></m:d></m:e></m:mr><m:mr><m:e><m:r><m:t>h</m:t></m:r><m:r><m:rPr><m:sty m:val="p" /></m:rPr><m:t>+</m:t></m:r><m:r><m:t>1</m:t></m:r></m:e><m:e><m:r><m:rPr><m:sty m:val="p" /></m:rPr><m:t>=</m:t></m:r><m:r><m:t>l</m:t></m:r><m:r><m:t>o</m:t></m:r><m:sSub><m:e><m:r><m:t>g</m:t></m:r></m:e><m:sub><m:r><m:t>2</m:t></m:r></m:sub></m:sSub><m:d><m:dPr><m:begChr m:val="(" /><m:endChr m:val=")" /><m:sepChr m:val="" /><m:grow /></m:dPr><m:e><m:r><m:t>n</m:t></m:r><m:r><m:rPr><m:sty m:val="p" /></m:rPr><m:t>+</m:t></m:r><m:r><m:t>1</m:t></m:r></m:e></m:d></m:e></m:mr><m:mr><m:e><m:r><m:t>h</m:t></m:r></m:e><m:e><m:r><m:rPr><m:sty m:val="p" /></m:rPr><m:t>=</m:t></m:r><m:r><m:t>l</m:t></m:r><m:r><m:t>o</m:t></m:r><m:sSub><m:e><m:r><m:t>g</m:t></m:r></m:e><m:sub><m:r><m:t>2</m:t></m:r></m:sub></m:sSub><m:d><m:dPr><m:begChr m:val="(" /><m:endChr m:val=")" /><m:sepChr m:val="" /><m:grow /></m:dPr><m:e><m:r><m:t>n</m:t></m:r><m:r><m:rPr><m:sty m:val="p" /></m:rPr><m:t>+</m:t></m:r><m:r><m:t>1</m:t></m:r></m:e></m:d><m:r><m:rPr><m:sty m:val="p" /></m:rPr><m:t>−</m:t></m:r><m:r><m:t>1</m:t></m:r></m:e></m:mr></m:m></m:oMath></m:oMathPara></a14:m></a:p></p:txBody></p:sp></mc:Choice></mc:AlternateContent></p:spTree></p:cSld></p:sld>
</file>

<file path=ppt/slides/slide8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ce100-week-1-intro-bigo_wor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 (2)</a:t>
            </a:r>
          </a:p>
        </p:txBody>
      </p:sp>
      <p:sp>
        <p:nvSpPr>
          <p:cNvPr id="3" name="Content Placeholder 2"/>
          <p:cNvSpPr>
            <a:spLocks noGrp="1"/>
          </p:cNvSpPr>
          <p:nvPr>
            <p:ph idx="1"/>
          </p:nvPr>
        </p:nvSpPr>
        <p:spPr/>
        <p:txBody>
          <a:bodyPr/>
          <a:lstStyle/>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ce100-week-1-intro-bigo_best_case.drawio.svg" id="0" name="Picture 1"/>
          <p:cNvPicPr>
            <a:picLocks noGrp="1" noChangeAspect="1"/>
          </p:cNvPicPr>
          <p:nvPr/>
        </p:nvPicPr>
        <p:blipFill>
          <a:blip r:embed="rId2"/>
          <a:stretch>
            <a:fillRect/>
          </a:stretch>
        </p:blipFill>
        <p:spPr bwMode="auto">
          <a:xfrm>
            <a:off x="3568700" y="1054100"/>
            <a:ext cx="5105400" cy="375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2022-05-11T23:13:59Z</dcterms:created>
  <dcterms:modified xsi:type="dcterms:W3CDTF">2022-05-11T23:13:59Z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