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8" Type="http://schemas.openxmlformats.org/officeDocument/2006/relationships/viewProps" Target="viewProps.xml" /><Relationship Id="rId7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0" Type="http://schemas.openxmlformats.org/officeDocument/2006/relationships/tableStyles" Target="tableStyles.xml" /><Relationship Id="rId7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7-knapsack.tr.md_doc.pdf" TargetMode="External" /><Relationship Id="rId3" Type="http://schemas.openxmlformats.org/officeDocument/2006/relationships/hyperlink" Target="ce100-week-7-knapsack.tr.md_slide.pdf" TargetMode="External" /><Relationship Id="rId4" Type="http://schemas.openxmlformats.org/officeDocument/2006/relationships/hyperlink" Target="ce100-week-7-knapsack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</p:txBody>
          </p:sp>
        </mc:Choice>
      </mc:AlternateContent>
      <p:pic>
        <p:nvPicPr>
          <p:cNvPr descr="fig:  assets/ce100-week-7-knapsack-activity-select-opt-sub-pro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43100"/>
            <a:ext cx="51054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What can we say about the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?</a:t>
                </a:r>
              </a:p>
            </p:txBody>
          </p:sp>
        </mc:Choice>
      </mc:AlternateContent>
      <p:pic>
        <p:nvPicPr>
          <p:cNvPr descr="fig:  assets/ce100-week-7-knapsack-activity-select-opt-sub-pro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653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 Why?</a:t>
                </a:r>
              </a:p>
            </p:txBody>
          </p:sp>
        </mc:Choice>
      </mc:AlternateContent>
      <p:pic>
        <p:nvPicPr>
          <p:cNvPr descr="fig:  assets/ce100-week-7-knapsack-activity-select-opt-sub-pro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with the earliest finish time in an optimal soln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then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to subproblem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 b="1"/>
                  <a:t>Proof (by contradiction):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⊳</m:t>
                    </m:r>
                  </m:oMath>
                </a14:m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be an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{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</a:p>
              <a:p>
                <a:pPr lvl="1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compatible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Contradiction to the optimality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formulation:</a:t>
                </a:r>
                <a:r>
                  <a:rPr/>
                  <a:t>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and then 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How to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:r>
                  <a:rPr/>
                  <a:t>DP, memoized recursion?</a:t>
                </a:r>
              </a:p>
              <a:p>
                <a:pPr lvl="2"/>
                <a:r>
                  <a:rPr/>
                  <a:t>i.e. 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will have the max size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DP would work,</a:t>
                </a:r>
              </a:p>
              <a:p>
                <a:pPr lvl="1"/>
                <a:r>
                  <a:rPr/>
                  <a:t>but is it necessary to try all possible values for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(without loss of generality)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not, sort activities according to their finish times in non-decreasing order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(greedy)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0"/>
                <a:r>
                  <a:rPr/>
                  <a:t>How to choose the first activity </a:t>
                </a:r>
                <a:r>
                  <a:rPr b="1"/>
                  <a:t>greedily</a:t>
                </a:r>
                <a:r>
                  <a:rPr/>
                  <a:t> without losing optimality?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activity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 other words, the activity with the earliest finish time is guaranteed to be in an optimal solution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So far, we have:</a:t>
                </a:r>
              </a:p>
              <a:p>
                <a:pPr lvl="1"/>
                <a:r>
                  <a:rPr b="1"/>
                  <a:t>Optimal substructure property: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solution, then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 b="1"/>
                  <a:t>Greedy choice property:</a:t>
                </a:r>
                <a:r>
                  <a:rPr/>
                  <a:t> There is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that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p:pic>
        <p:nvPicPr>
          <p:cNvPr descr="fig:  assets/ce100-week-7-knapsack-activity-select-opt-sub-pro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/>
                  <a:t>Basic idea of the greedy algorithm:</a:t>
                </a:r>
              </a:p>
              <a:p>
                <a:pPr lvl="1"/>
                <a:r>
                  <a:rPr/>
                  <a:t>Add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and then append the result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Remember arbitary optimal solution explaination from previous sections (finish time order is important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 selection with star time and overlapping checking)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Definitions in Greedy Algorithm:</a:t>
                </a:r>
              </a:p>
              <a:p>
                <a:pPr lvl="0"/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: specifies the index of most recent activity added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a</m:t>
                    </m:r>
                    <m:r>
                      <m:t>x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max finish time of any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because activities are processed in non-decreasing order of finish times</a:t>
                </a:r>
              </a:p>
              <a:p>
                <a:pPr lvl="0"/>
                <a:r>
                  <a:rPr/>
                  <a:t>Thus,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checks the compatibility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to current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Running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 the activities were already sorted.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Pseudocode for Greedy Algorithm:</a:t>
            </a:r>
          </a:p>
          <a:p>
            <a:pPr lvl="0" indent="0" marL="0">
              <a:buNone/>
            </a:pPr>
            <a:r>
              <a:rPr/>
              <a:t>$$  $$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(Step-1)</a:t>
            </a:r>
          </a:p>
        </p:txBody>
      </p:sp>
      <p:pic>
        <p:nvPicPr>
          <p:cNvPr descr="fig:  assets/ce100-week-7-knapsack-activiy-sel-ex-i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(Step-2)</a:t>
            </a:r>
          </a:p>
        </p:txBody>
      </p:sp>
      <p:pic>
        <p:nvPicPr>
          <p:cNvPr descr="fig:  assets/ce100-week-7-knapsack-activiy-sel-ex-i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(Step-3)</a:t>
            </a:r>
          </a:p>
        </p:txBody>
      </p:sp>
      <p:pic>
        <p:nvPicPr>
          <p:cNvPr descr="fig:  assets/ce100-week-7-knapsack-activiy-sel-ex-i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(Step-4)</a:t>
            </a:r>
          </a:p>
        </p:txBody>
      </p:sp>
      <p:pic>
        <p:nvPicPr>
          <p:cNvPr descr="fig:  assets/ce100-week-7-knapsack-activiy-sel-ex-i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(Step-5)</a:t>
            </a:r>
          </a:p>
        </p:txBody>
      </p:sp>
      <p:pic>
        <p:nvPicPr>
          <p:cNvPr descr="fig:  assets/ce100-week-7-knapsack-activiy-sel-ex-i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(Step-6)</a:t>
            </a:r>
          </a:p>
        </p:txBody>
      </p:sp>
      <p:pic>
        <p:nvPicPr>
          <p:cNvPr descr="fig:  assets/ce100-week-7-knapsack-activiy-sel-ex-i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(Greedy Algorithms, Knapsack)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(Step-7)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Final Solution</a:t>
            </a:r>
          </a:p>
        </p:txBody>
      </p:sp>
      <p:pic>
        <p:nvPicPr>
          <p:cNvPr descr="fig:  assets/ce100-week-7-knapsack-activiy-sel-ex-i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Comparison of DP and Greedy Algorithms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</a:t>
            </a:r>
            <a:r>
              <a:rPr/>
              <a:t>: DP-Based Matrix 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We don’t know ahead of time which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to choose.</a:t>
                </a:r>
              </a:p>
              <a:p>
                <a:pPr lvl="0"/>
                <a:r>
                  <a:rPr/>
                  <a:t>We first need to compute the results of subproblems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selection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is done based on the </a:t>
                </a:r>
                <a:r>
                  <a:rPr b="1"/>
                  <a:t>results of the subproblems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pic>
        <p:nvPicPr>
          <p:cNvPr descr="fig:  assets/ce100-week-7-knapsack-activity-greed-selection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Make a greedy selection in the beginning:</a:t>
                </a:r>
              </a:p>
              <a:p>
                <a:pPr lvl="1"/>
                <a:r>
                  <a:rPr/>
                  <a:t>Choose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0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(all activities that start after a1)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Optimal substructure property exploited by both </a:t>
                </a:r>
                <a:r>
                  <a:rPr b="1"/>
                  <a:t>Greedy</a:t>
                </a:r>
                <a:r>
                  <a:rPr/>
                  <a:t> and </a:t>
                </a:r>
                <a:r>
                  <a:rPr b="1"/>
                  <a:t>DP</a:t>
                </a:r>
                <a:r>
                  <a:rPr/>
                  <a:t> strategies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1"/>
                <a:r>
                  <a:rPr/>
                  <a:t>We make the choice that seems best at the moment</a:t>
                </a:r>
              </a:p>
              <a:p>
                <a:pPr lvl="1"/>
                <a:r>
                  <a:rPr/>
                  <a:t>Then solve the subproblem arising after the choice is made</a:t>
                </a:r>
              </a:p>
              <a:p>
                <a:pPr lvl="0"/>
                <a:r>
                  <a:rPr b="1"/>
                  <a:t>DP:</a:t>
                </a:r>
                <a:r>
                  <a:rPr/>
                  <a:t> We also make a choice/decision at each step, but the choice may depend on the optimal solutions to subproblems</a:t>
                </a:r>
              </a:p>
              <a:p>
                <a:pPr lvl="0"/>
                <a:r>
                  <a:rPr b="1"/>
                  <a:t>Greedy:</a:t>
                </a:r>
                <a:r>
                  <a:rPr/>
                  <a:t> The choice may depend on the choices made so far, but it cannot depend on any future choices or on the solutions to subproblems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is a bottom-up strategy (</a:t>
            </a:r>
            <a:r>
              <a:rPr i="1"/>
              <a:t>use memory to store the results of subproblems</a:t>
            </a:r>
            <a:r>
              <a:rPr/>
              <a:t>)</a:t>
            </a:r>
          </a:p>
          <a:p>
            <a:pPr lvl="0"/>
            <a:r>
              <a:rPr b="1"/>
              <a:t>Greedy</a:t>
            </a:r>
            <a:r>
              <a:rPr/>
              <a:t> is a top-down strategy (</a:t>
            </a:r>
            <a:r>
              <a:rPr i="1"/>
              <a:t>make choices at each step</a:t>
            </a:r>
            <a:r>
              <a:rPr/>
              <a:t>)</a:t>
            </a:r>
          </a:p>
          <a:p>
            <a:pPr lvl="1"/>
            <a:r>
              <a:rPr/>
              <a:t>each greedy choice in the sequence iteratively reduces each problem to a similar but smaller problem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Correctness of 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Examine a globally optimal solution</a:t>
            </a:r>
          </a:p>
          <a:p>
            <a:pPr lvl="0"/>
            <a:r>
              <a:rPr/>
              <a:t>Show that this soln can be modified so that</a:t>
            </a:r>
          </a:p>
          <a:p>
            <a:pPr lvl="1" indent="-457200" marL="914400">
              <a:buAutoNum type="arabicParenBoth"/>
            </a:pPr>
            <a:r>
              <a:rPr/>
              <a:t>A greedy choice is made as the first step</a:t>
            </a:r>
          </a:p>
          <a:p>
            <a:pPr lvl="1" indent="-457200" marL="914400">
              <a:buAutoNum startAt="2" type="arabicParenBoth"/>
            </a:pPr>
            <a:r>
              <a:rPr/>
              <a:t>This choice reduces the problem to a similar but smaller problem</a:t>
            </a:r>
          </a:p>
          <a:p>
            <a:pPr lvl="0"/>
            <a:r>
              <a:rPr/>
              <a:t>Apply induction to show that a greedy choice can be used at every step</a:t>
            </a:r>
          </a:p>
          <a:p>
            <a:pPr lvl="0"/>
            <a:r>
              <a:rPr/>
              <a:t>Showing (2) reduces the proof of correctness to proving that the problem exhibits optimal substructure property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can you judge whether</a:t>
            </a:r>
          </a:p>
          <a:p>
            <a:pPr lvl="0"/>
            <a:r>
              <a:rPr/>
              <a:t>A greedy algorithm will solve a particular optimization problem?</a:t>
            </a:r>
          </a:p>
          <a:p>
            <a:pPr lvl="0"/>
            <a:r>
              <a:rPr b="1"/>
              <a:t>Two key ingredients</a:t>
            </a:r>
          </a:p>
          <a:p>
            <a:pPr lvl="1"/>
            <a:r>
              <a:rPr/>
              <a:t>Greedy choice property</a:t>
            </a:r>
          </a:p>
          <a:p>
            <a:pPr lvl="1"/>
            <a:r>
              <a:rPr/>
              <a:t>Optimal substructure property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Greedy Choice Property:</a:t>
            </a:r>
            <a:r>
              <a:rPr/>
              <a:t> A globally optimal solution can be arrived at by making locally optimal (greedy) choices</a:t>
            </a:r>
          </a:p>
          <a:p>
            <a:pPr lvl="0"/>
            <a:r>
              <a:rPr/>
              <a:t>In </a:t>
            </a:r>
            <a:r>
              <a:rPr b="1"/>
              <a:t>DP</a:t>
            </a:r>
            <a:r>
              <a:rPr/>
              <a:t>,we make a choice at each step but the choice may depend on the solutions to subproblems</a:t>
            </a:r>
          </a:p>
          <a:p>
            <a:pPr lvl="0"/>
            <a:r>
              <a:rPr/>
              <a:t>In </a:t>
            </a:r>
            <a:r>
              <a:rPr b="1"/>
              <a:t>Greedy Algorithms</a:t>
            </a:r>
            <a:r>
              <a:rPr/>
              <a:t>, we make the choice that seems best at that moment then solve the subproblems arising after the choice is made</a:t>
            </a:r>
          </a:p>
          <a:p>
            <a:pPr lvl="1"/>
            <a:r>
              <a:rPr/>
              <a:t>The choice may depend on choices so far, but it cannot depend on any future choice or on the solutions to subproblems</a:t>
            </a:r>
          </a:p>
          <a:p>
            <a:pPr lvl="0"/>
            <a:r>
              <a:rPr/>
              <a:t>DP solves the problem bottom-up</a:t>
            </a:r>
          </a:p>
          <a:p>
            <a:pPr lvl="0"/>
            <a:r>
              <a:rPr/>
              <a:t>Greedy usually progresses in a top-down fashion by making one greedy choice after another reducing each given problem instance to a smaller one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must prove that a greedy choice at each step yields a globally optimal solution</a:t>
            </a:r>
          </a:p>
          <a:p>
            <a:pPr lvl="0"/>
            <a:r>
              <a:rPr/>
              <a:t>The proof examines a globally optimal solution</a:t>
            </a:r>
          </a:p>
          <a:p>
            <a:pPr lvl="0"/>
            <a:r>
              <a:rPr/>
              <a:t>Shows that the soln can be modified so that a </a:t>
            </a:r>
            <a:r>
              <a:rPr b="1"/>
              <a:t>greedy choice made as the first step</a:t>
            </a:r>
            <a:r>
              <a:rPr/>
              <a:t> reduces the problem to a similar but smaller subproblem</a:t>
            </a:r>
          </a:p>
          <a:p>
            <a:pPr lvl="0"/>
            <a:r>
              <a:rPr/>
              <a:t>Then </a:t>
            </a:r>
            <a:r>
              <a:rPr b="1"/>
              <a:t>induction</a:t>
            </a:r>
            <a:r>
              <a:rPr/>
              <a:t> is applied to show that a greedy choice can be used at each step</a:t>
            </a:r>
          </a:p>
          <a:p>
            <a:pPr lvl="0"/>
            <a:r>
              <a:rPr/>
              <a:t>Hence, this induction proof reduces the proof of correctness to demonstrating that an optimal solution must exhibit </a:t>
            </a:r>
            <a:r>
              <a:rPr b="1"/>
              <a:t>optimal substructure</a:t>
            </a:r>
            <a:r>
              <a:rPr/>
              <a:t> property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How to prove the greedy choice property?</a:t>
                </a:r>
              </a:p>
              <a:p>
                <a:pPr lvl="1"/>
                <a:r>
                  <a:rPr/>
                  <a:t>Consider the greedy choice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</a:p>
              <a:p>
                <a:pPr lvl="1"/>
                <a:r>
                  <a:rPr/>
                  <a:t>Assume that there is an </a:t>
                </a:r>
                <a:r>
                  <a:rPr b="1"/>
                  <a:t>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 b="1"/>
                  <a:t> that doesn’t contain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Show that it is possible to </a:t>
                </a:r>
                <a:r>
                  <a:rPr b="1"/>
                  <a:t>convert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to another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contains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algorithm</a:t>
                </a:r>
              </a:p>
              <a:p>
                <a:pPr lvl="1"/>
                <a:r>
                  <a:rPr/>
                  <a:t>Greedy choice: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1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without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Replace the first activity in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construct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1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problem exhibits optimal substructure if an optimal solution to the problem contains within it optimal solutions to subproblems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problem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  <a:p>
                <a:pPr lvl="1"/>
                <a:r>
                  <a:rPr/>
                  <a:t>If an optimal solution A to S begins with activity a1 then the set of activities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is an optimal solution to the activity selection problem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∈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≥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Optimal substructure property is exploited by both Greedy and dynamic programming strategies</a:t>
            </a:r>
          </a:p>
          <a:p>
            <a:pPr lvl="0"/>
            <a:r>
              <a:rPr/>
              <a:t>Hence one may</a:t>
            </a:r>
          </a:p>
          <a:p>
            <a:pPr lvl="1"/>
            <a:r>
              <a:rPr/>
              <a:t>Try to generate a dynamic programming soln to a problem when a greedy strategy suffices  inefficient</a:t>
            </a:r>
          </a:p>
          <a:p>
            <a:pPr lvl="1"/>
            <a:r>
              <a:rPr/>
              <a:t>Or, may mistakenly think that a greedy soln works when in fact a DP soln is required  incorrect</a:t>
            </a:r>
          </a:p>
          <a:p>
            <a:pPr lvl="0"/>
            <a:r>
              <a:rPr b="1"/>
              <a:t>Example:</a:t>
            </a:r>
            <a:r>
              <a:rPr/>
              <a:t> </a:t>
            </a:r>
            <a:r>
              <a:rPr>
                <a:latin typeface="Courier"/>
              </a:rPr>
              <a:t>Knapsack Problems(S, w)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Knapsack Problems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</a:t>
            </a:r>
          </a:p>
        </p:txBody>
      </p:sp>
      <p:pic>
        <p:nvPicPr>
          <p:cNvPr descr="fig:  assets/knapsack-wik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h:400px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Each item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has:</a:t>
                </a:r>
              </a:p>
              <a:p>
                <a:pPr lvl="1"/>
                <a:r>
                  <a:rPr/>
                  <a:t>weight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value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thief has a knapsack of weight capacity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 b="1"/>
                  <a:t>Which items to choose to maximize the value of the items in the knapsack?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Problem: </a:t>
            </a:r>
            <a:r>
              <a:rPr b="1"/>
              <a:t>Two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0-1 knapsack problem:</a:t>
            </a:r>
          </a:p>
          <a:p>
            <a:pPr lvl="1"/>
            <a:r>
              <a:rPr/>
              <a:t>Each item is discrete.</a:t>
            </a:r>
          </a:p>
          <a:p>
            <a:pPr lvl="1"/>
            <a:r>
              <a:rPr/>
              <a:t>Each item either chosen as a whole or not chosen.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TV, laptop, gold bricks, etc</a:t>
            </a:r>
            <a:r>
              <a:rPr/>
              <a:t>.</a:t>
            </a:r>
          </a:p>
          <a:p>
            <a:pPr lvl="0"/>
            <a:r>
              <a:rPr b="1"/>
              <a:t>The fractional knapsack problem:</a:t>
            </a:r>
          </a:p>
          <a:p>
            <a:pPr lvl="1"/>
            <a:r>
              <a:rPr/>
              <a:t>Can choose fractional part of each item.</a:t>
            </a:r>
          </a:p>
          <a:p>
            <a:pPr lvl="1"/>
            <a:r>
              <a:rPr/>
              <a:t>If item i has weight wi, we can choose any amount ≤ wi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Gold dust, silver dust, rice, etc.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Greedy Algorithms and Dynamic Programming Differences</a:t>
            </a:r>
          </a:p>
          <a:p>
            <a:pPr lvl="0"/>
            <a:r>
              <a:rPr/>
              <a:t>Greedy Algorithms</a:t>
            </a:r>
          </a:p>
          <a:p>
            <a:pPr lvl="1"/>
            <a:r>
              <a:rPr/>
              <a:t>Activity Selection Problem</a:t>
            </a:r>
          </a:p>
          <a:p>
            <a:pPr lvl="1"/>
            <a:r>
              <a:rPr/>
              <a:t>Knapsack Problems</a:t>
            </a:r>
          </a:p>
          <a:p>
            <a:pPr lvl="2"/>
            <a:r>
              <a:rPr/>
              <a:t>The 0-1 knapsack problem</a:t>
            </a:r>
          </a:p>
          <a:p>
            <a:pPr lvl="2"/>
            <a:r>
              <a:rPr/>
              <a:t>The fractional knapsack problem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 0-1 Knapsack Problem(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A thief robbing a store finds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items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the ith item is worth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and weighs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pounds, where vi and wi are integers</a:t>
                </a:r>
              </a:p>
              <a:p>
                <a:pPr lvl="1"/>
                <a:r>
                  <a:rPr/>
                  <a:t>He wants to take as valuable a load as possible, but he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pounds in his knapsack, where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is an integer</a:t>
                </a:r>
              </a:p>
              <a:p>
                <a:pPr lvl="1"/>
                <a:r>
                  <a:rPr/>
                  <a:t>The thief cannot take a fractional amount of an item</a:t>
                </a:r>
              </a:p>
              <a:p>
                <a:pPr lvl="0"/>
                <a:r>
                  <a:rPr b="1"/>
                  <a:t>The Fractional Knapsack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The scenario is the same</a:t>
                </a:r>
              </a:p>
              <a:p>
                <a:pPr lvl="1"/>
                <a:r>
                  <a:rPr/>
                  <a:t>But, the thief can take fractions of items rather than having to make binary (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) choice for each item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load L for the problem (S, W).</a:t>
                </a:r>
              </a:p>
              <a:p>
                <a:pPr lvl="0"/>
                <a:r>
                  <a:rPr/>
                  <a:t>Let Ij be an item chosen in L with weight wj</a:t>
                </a:r>
              </a:p>
              <a:p>
                <a:pPr lvl="0"/>
                <a:r>
                  <a:rPr/>
                  <a:t>Assume we remove Ij from L, and let: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Q: </a:t>
                </a:r>
                <a:r>
                  <a:rPr i="1"/>
                  <a:t>What can we say about the optimal substructure property?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 property: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Why?</a:t>
                </a:r>
              </a:p>
              <a:p>
                <a:pPr lvl="1"/>
                <a:r>
                  <a:rPr/>
                  <a:t>If we remove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we can construct a new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optimal, then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substructure: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By contradiction, assume there is a solution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, which is better than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We can construct a solution B for the original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/>
                  <a:t>) as: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t>j</m:t>
                    </m:r>
                    <m:r>
                      <m:t>ʹ</m:t>
                    </m:r>
                    <m:r>
                      <m:rPr>
                        <m:sty m:val="p"/>
                      </m:rPr>
                      <m:t>∪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The total value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is now higher than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which is a contradiction because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optimal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Fractional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L for (S, W)</a:t>
                </a:r>
              </a:p>
              <a:p>
                <a:pPr lvl="0"/>
                <a:r>
                  <a:rPr/>
                  <a:t>If we remove a weight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and let:</a:t>
                </a:r>
              </a:p>
              <a:p>
                <a:pPr lvl="1"/>
                <a:r>
                  <a:rPr/>
                  <a:t>The remaining load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must be a most valuable load weighing at most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W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1"/>
                <a:r>
                  <a:rPr/>
                  <a:t>pounds that the thief can take from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  <m:r>
                        <m:rPr>
                          <m:sty m:val="p"/>
                        </m:rPr>
                        <m:t>∪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That is, Lj´ should be an optimal soln to the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Fractional Knapsack Problem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 different problems:</a:t>
            </a:r>
          </a:p>
          <a:p>
            <a:pPr lvl="1"/>
            <a:r>
              <a:rPr/>
              <a:t>0-1 knapsack problem</a:t>
            </a:r>
          </a:p>
          <a:p>
            <a:pPr lvl="1"/>
            <a:r>
              <a:rPr/>
              <a:t>Fractional knapsack problem</a:t>
            </a:r>
          </a:p>
          <a:p>
            <a:pPr lvl="0"/>
            <a:r>
              <a:rPr/>
              <a:t>The problems are similar.</a:t>
            </a:r>
          </a:p>
          <a:p>
            <a:pPr lvl="1"/>
            <a:r>
              <a:rPr/>
              <a:t>Both problems have optimal substructure property.</a:t>
            </a:r>
          </a:p>
          <a:p>
            <a:pPr lvl="0"/>
            <a:r>
              <a:rPr/>
              <a:t>Which algorithm to solve each problem?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Can we use a greedy algorithm?</a:t>
                </a:r>
              </a:p>
              <a:p>
                <a:pPr lvl="0"/>
                <a:r>
                  <a:rPr/>
                  <a:t>Greedy choice: Take as much as possible from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Does the greedy choice property hold?</a:t>
                </a:r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be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Need to prove that there is an optimal load that has as much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as possible.</a:t>
                </a:r>
              </a:p>
              <a:p>
                <a:pPr lvl="1"/>
                <a:r>
                  <a:rPr b="1"/>
                  <a:t>Proof:</a:t>
                </a:r>
                <a:r>
                  <a:rPr/>
                  <a:t> </a:t>
                </a:r>
                <a:r>
                  <a:rPr i="1"/>
                  <a:t>Consider an optimal solution L that does not have the maximum amount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We could replace the items in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with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until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has maximum amount of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would still be optimal, because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has the highest value per pound.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Solution to Fractional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arenBoth"/>
                </a:pPr>
                <a:r>
                  <a:rPr/>
                  <a:t>Compute the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each item</a:t>
                </a:r>
              </a:p>
              <a:p>
                <a:pPr lvl="0" indent="-457200" marL="457200">
                  <a:buAutoNum startAt="2" type="arabicParenBoth"/>
                </a:pPr>
                <a:r>
                  <a:rPr/>
                  <a:t>The thief begins by taking, as much as possible, of the item with the greatest value per pound</a:t>
                </a:r>
              </a:p>
              <a:p>
                <a:pPr lvl="0" indent="-457200" marL="457200">
                  <a:buAutoNum startAt="3" type="arabicParenBoth"/>
                </a:pPr>
                <a:r>
                  <a:rPr/>
                  <a:t>If the supply of that item is exhausted before filling the knapsack, then he takes, as much as possible, of the item with the next greatest value per pound</a:t>
                </a:r>
              </a:p>
              <a:p>
                <a:pPr lvl="0" indent="-457200" marL="457200">
                  <a:buAutoNum startAt="4" type="arabicParenBoth"/>
                </a:pPr>
                <a:r>
                  <a:rPr/>
                  <a:t>Repeat (2-3) until his knapsack becomes full</a:t>
                </a:r>
              </a:p>
              <a:p>
                <a:pPr lvl="0" indent="0" marL="0">
                  <a:buNone/>
                </a:pPr>
                <a:r>
                  <a:rPr b="1"/>
                  <a:t>Thus, by sorting the items by value per pound the greedy algorithm runs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 b="1"/>
                  <a:t> time</a:t>
                </a:r>
              </a:p>
            </p:txBody>
          </p:sp>
        </mc:Choice>
      </mc:AlternateContent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Problem: </a:t>
            </a:r>
            <a:r>
              <a:rPr b="1"/>
              <a:t>Example</a:t>
            </a:r>
          </a:p>
        </p:txBody>
      </p:sp>
      <p:pic>
        <p:nvPicPr>
          <p:cNvPr descr="fig:  assets/ce100-week-7-knapsack-knapsack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Can we use the same greedy algorithm?</a:t>
            </a:r>
          </a:p>
          <a:p>
            <a:pPr lvl="1"/>
            <a:r>
              <a:rPr/>
              <a:t>Is there a better solution?</a:t>
            </a:r>
          </a:p>
        </p:txBody>
      </p:sp>
      <p:pic>
        <p:nvPicPr>
          <p:cNvPr descr="fig:  assets/ce100-week-7-knapsack-knapsack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82700"/>
            <a:ext cx="51054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 Selection Problem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optimal solution for this problem is:</a:t>
            </a:r>
          </a:p>
          <a:p>
            <a:pPr lvl="1"/>
            <a:r>
              <a:rPr/>
              <a:t>This solution cannot be obtained using the greedy algorithm</a:t>
            </a:r>
          </a:p>
        </p:txBody>
      </p:sp>
      <p:pic>
        <p:nvPicPr>
          <p:cNvPr descr="fig:  assets/ce100-week-7-knapsack-knapsack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we consider an item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inclusion we must compare the solutions to two subproblems</a:t>
                </a:r>
              </a:p>
              <a:p>
                <a:pPr lvl="1"/>
                <a:r>
                  <a:rPr/>
                  <a:t>Subproblems in which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included and excluded</a:t>
                </a:r>
              </a:p>
              <a:p>
                <a:pPr lvl="0"/>
                <a:r>
                  <a:rPr/>
                  <a:t>The problem formulated in this way gives rise to many</a:t>
                </a:r>
              </a:p>
              <a:p>
                <a:pPr lvl="1"/>
                <a:r>
                  <a:rPr b="1"/>
                  <a:t>overlapping subproblems</a:t>
                </a:r>
                <a:r>
                  <a:rPr/>
                  <a:t> (a key ingredient of DP)</a:t>
                </a:r>
              </a:p>
              <a:p>
                <a:pPr lvl="2"/>
                <a:r>
                  <a:rPr/>
                  <a:t>In fact, dynamic programming can be used to solve the </a:t>
                </a:r>
                <a:r>
                  <a:rPr b="1"/>
                  <a:t>0-1 Knapsack problem</a:t>
                </a:r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thief robbing a store containing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articles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The value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(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The weight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kg (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Thief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kg in his knapsack</a:t>
                </a:r>
              </a:p>
              <a:p>
                <a:pPr lvl="0"/>
                <a:r>
                  <a:rPr/>
                  <a:t>Which articles should he take to maximize the value of his load?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W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denote 0-1 knapsack problem</a:t>
                </a:r>
              </a:p>
              <a:p>
                <a:pPr lvl="0"/>
                <a:r>
                  <a:rPr/>
                  <a:t>Consider the solution as a sequence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decisions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decision: whether thief should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optimal load.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Notation: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The items to choose from: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/>
                  <a:t>Consider an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for 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Let’s consider two cases: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not 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Case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–</m:t>
                    </m:r>
                    <m:r>
                      <m:t>w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</p:txBody>
          </p:sp>
        </mc:Choice>
      </mc:AlternateContent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other words,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contains an optimal solution to:</a:t>
                </a:r>
              </a:p>
              <a:p>
                <a:pPr lvl="1"/>
                <a:r>
                  <a:rPr/>
                  <a:t>either: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selected)</a:t>
                </a:r>
              </a:p>
              <a:p>
                <a:pPr lvl="1"/>
                <a:r>
                  <a:rPr/>
                  <a:t>or: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not selected)</a:t>
                </a:r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or</m:t>
                                </m:r>
                                <m:r>
                                  <m:t> 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w</m:t>
                                </m:r>
                              </m:e>
                            </m:mr>
                            <m:mr>
                              <m:e>
                                <m:r>
                                  <m:t>m</m:t>
                                </m:r>
                                <m:r>
                                  <m:t>a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{</m:t>
                                </m:r>
                                <m:sSub>
                                  <m:e>
                                    <m:r>
                                      <m:t>v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sSub>
                                      <m:e>
                                        <m: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definition for value of optimal soln:</a:t>
                </a:r>
              </a:p>
              <a:p>
                <a:pPr lvl="1"/>
                <a:r>
                  <a:rPr/>
                  <a:t>This recurrence says that an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either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or does not contain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thief decides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takes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 and 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If he decides not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better of these two choices should be made</a:t>
                </a:r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Need to process: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after computing: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for all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7-knapsack-knapsack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7-knapsack-knapsack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402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have:</a:t>
            </a:r>
          </a:p>
          <a:p>
            <a:pPr lvl="1"/>
            <a:r>
              <a:rPr/>
              <a:t>A set of activities with fixed start and finish times</a:t>
            </a:r>
          </a:p>
          <a:p>
            <a:pPr lvl="1"/>
            <a:r>
              <a:rPr/>
              <a:t>One shared resource (only one activity can use at any time)</a:t>
            </a:r>
          </a:p>
          <a:p>
            <a:pPr lvl="0"/>
            <a:r>
              <a:rPr b="1"/>
              <a:t>Objective:</a:t>
            </a:r>
            <a:r>
              <a:rPr/>
              <a:t> Choose the max number of compatible activities</a:t>
            </a:r>
          </a:p>
          <a:p>
            <a:pPr lvl="0"/>
            <a:r>
              <a:rPr b="1"/>
              <a:t>Note:</a:t>
            </a:r>
            <a:r>
              <a:rPr/>
              <a:t> Objective is to maximize the number of activities, not the total time of activities.</a:t>
            </a:r>
          </a:p>
          <a:p>
            <a:pPr lvl="0"/>
            <a:r>
              <a:rPr b="1"/>
              <a:t>Example:</a:t>
            </a:r>
          </a:p>
          <a:p>
            <a:pPr lvl="1"/>
            <a:r>
              <a:rPr i="1"/>
              <a:t>Activities:</a:t>
            </a:r>
            <a:r>
              <a:rPr/>
              <a:t> Meetings with fixed start and finish times</a:t>
            </a:r>
          </a:p>
          <a:p>
            <a:pPr lvl="1"/>
            <a:r>
              <a:rPr i="1"/>
              <a:t>Shared resource:</a:t>
            </a:r>
            <a:r>
              <a:rPr/>
              <a:t> A meeting room</a:t>
            </a:r>
          </a:p>
          <a:p>
            <a:pPr lvl="2"/>
            <a:r>
              <a:rPr i="1"/>
              <a:t>Objective:</a:t>
            </a:r>
            <a:r>
              <a:rPr/>
              <a:t> Schedule the max number of meetings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is an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W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array;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: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Note</a:t>
                </a:r>
                <a:r>
                  <a:rPr/>
                  <a:t> : table is computed in row-major order</a:t>
                </a:r>
              </a:p>
              <a:p>
                <a:pPr lvl="0"/>
                <a:r>
                  <a:rPr b="1"/>
                  <a:t>Run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KNAP0-1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v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ω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a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v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 extra data structure is maintained to keep track of the choices made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i.e. The choice of whether choosing item i or not</a:t>
                </a:r>
              </a:p>
              <a:p>
                <a:pPr lvl="0"/>
                <a:r>
                  <a:rPr/>
                  <a:t>Possible to understand the choice done by comparing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then it means item i was assumed to be not chosen for the best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the Set S of Articles in an Optimal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SOLKNAP0-1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v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;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W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∅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w</m:t>
                            </m:r>
                            <m:r>
                              <m:t>h</m:t>
                            </m:r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t>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∪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t>S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of n activities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Activity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takes place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0"/>
                <a:r>
                  <a:rPr b="1"/>
                  <a:t>Aim:</a:t>
                </a:r>
                <a:r>
                  <a:rPr/>
                  <a:t> Find max-size subset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of mutually </a:t>
                </a:r>
                <a:r>
                  <a:rPr i="1"/>
                  <a:t>compatible</a:t>
                </a:r>
                <a:r>
                  <a:rPr/>
                  <a:t> activities</a:t>
                </a:r>
              </a:p>
              <a:p>
                <a:pPr lvl="1"/>
                <a:r>
                  <a:rPr/>
                  <a:t>Max number of activities, not max time spent in activities</a:t>
                </a:r>
              </a:p>
              <a:p>
                <a:pPr lvl="1"/>
                <a:r>
                  <a:rPr/>
                  <a:t>Activities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are compatible if intervals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do not overlap, i.e., either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 An Example</a:t>
            </a:r>
          </a:p>
        </p:txBody>
      </p:sp>
      <p:pic>
        <p:nvPicPr>
          <p:cNvPr descr="fig:  assets/ce100-week-7-knapsack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2022-05-11T23:12:34Z</dcterms:created>
  <dcterms:modified xsi:type="dcterms:W3CDTF">2022-05-11T23:12:34Z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background-color: transparent!important; }</vt:lpwstr>
  </property>
  <property fmtid="{D5CDD505-2E9C-101B-9397-08002B2CF9AE}" pid="29" name="subparagraph">
    <vt:lpwstr>True</vt:lpwstr>
  </property>
  <property fmtid="{D5CDD505-2E9C-101B-9397-08002B2CF9AE}" pid="30" name="subtitle">
    <vt:lpwstr>Greedy Algorithms, Knapsack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