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9-huffman.en.md_doc.pdf" TargetMode="External" /><Relationship Id="rId3" Type="http://schemas.openxmlformats.org/officeDocument/2006/relationships/hyperlink" Target="ce100-week-9-huffman.en.md_slide.pdf" TargetMode="External" /><Relationship Id="rId4" Type="http://schemas.openxmlformats.org/officeDocument/2006/relationships/hyperlink" Target="ce100-week-9-huffman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Prefix codes:</a:t>
                </a:r>
                <a:r>
                  <a:rPr/>
                  <a:t> No codeword is also a prefix of some other codeword</a:t>
                </a:r>
              </a:p>
              <a:p>
                <a:pPr lvl="0"/>
                <a:r>
                  <a:rPr b="1"/>
                  <a:t>Example: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It can be shown that:</a:t>
                </a:r>
              </a:p>
              <a:p>
                <a:pPr lvl="1"/>
                <a:r>
                  <a:rPr/>
                  <a:t>Optimal data compression is achievable with a </a:t>
                </a:r>
                <a:r>
                  <a:rPr b="1"/>
                  <a:t>prefix code</a:t>
                </a:r>
              </a:p>
              <a:p>
                <a:pPr lvl="0"/>
                <a:r>
                  <a:rPr/>
                  <a:t>In other words, optimality is not lost due to </a:t>
                </a:r>
                <a:r>
                  <a:rPr b="1"/>
                  <a:t>prefix-code</a:t>
                </a:r>
                <a:r>
                  <a:rPr/>
                  <a:t> restriction.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Encoding:</a:t>
                </a:r>
                <a:r>
                  <a:rPr/>
                  <a:t> Concatenate the codewords representing each character of the file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Encode file “abc” using the codewords above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b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0.101</m:t>
                    </m:r>
                    <m:r>
                      <m:t>.100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0101100</m:t>
                    </m:r>
                  </m:oMath>
                </a14:m>
              </a:p>
              <a:p>
                <a:pPr lvl="0"/>
                <a:r>
                  <a:rPr b="1"/>
                  <a:t>Note:</a:t>
                </a:r>
                <a:r>
                  <a:rPr/>
                  <a:t> “.” denotes the concatenation operation. It is just for illustration purposes, and does not exist in the encoded string.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Decoding is quite simple with a prefix code</a:t>
            </a:r>
          </a:p>
          <a:p>
            <a:pPr lvl="0"/>
            <a:r>
              <a:rPr/>
              <a:t>The first codeword in an encoded file is unambiguous</a:t>
            </a:r>
          </a:p>
          <a:p>
            <a:pPr lvl="1"/>
            <a:r>
              <a:rPr i="1"/>
              <a:t>because no codeword is a prefix of any other</a:t>
            </a:r>
          </a:p>
          <a:p>
            <a:pPr lvl="0"/>
            <a:r>
              <a:rPr b="1"/>
              <a:t>Decoding algorithm:</a:t>
            </a:r>
          </a:p>
          <a:p>
            <a:pPr lvl="1"/>
            <a:r>
              <a:rPr/>
              <a:t>Identify the initial codeword</a:t>
            </a:r>
          </a:p>
          <a:p>
            <a:pPr lvl="1"/>
            <a:r>
              <a:rPr/>
              <a:t>Translate it back to the original character</a:t>
            </a:r>
          </a:p>
          <a:p>
            <a:pPr lvl="1"/>
            <a:r>
              <a:rPr/>
              <a:t>Remove it from the encoded file</a:t>
            </a:r>
          </a:p>
          <a:p>
            <a:pPr lvl="1"/>
            <a:r>
              <a:rPr/>
              <a:t>Repeat the decoding process on the remainder of the encoded file.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Codes: Decoding 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codeword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Example: Decode encoded file </a:t>
                </a:r>
                <a14:m>
                  <m:oMath xmlns:m="http://schemas.openxmlformats.org/officeDocument/2006/math">
                    <m:r>
                      <m:t>001011101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</m:t>
                    </m:r>
                    <m:r>
                      <m:t>.1101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0.0</m:t>
                    </m:r>
                    <m:r>
                      <m:t>.101</m:t>
                    </m:r>
                    <m:r>
                      <m:t>.1101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a</m:t>
                    </m:r>
                    <m:r>
                      <m:t>b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Convenient representation for the prefix code:</a:t>
                </a:r>
              </a:p>
              <a:p>
                <a:pPr lvl="1"/>
                <a:r>
                  <a:rPr/>
                  <a:t>a binary tree whose leaves are the given characters</a:t>
                </a:r>
              </a:p>
              <a:p>
                <a:pPr lvl="0"/>
                <a:r>
                  <a:rPr/>
                  <a:t>Binary codeword for a character is the path from the root to that character in the binary tree</a:t>
                </a:r>
              </a:p>
              <a:p>
                <a:pPr lvl="0"/>
                <a:r>
                  <a:rPr/>
                  <a:t>“</a:t>
                </a:r>
                <a14:m>
                  <m:oMath xmlns:m="http://schemas.openxmlformats.org/officeDocument/2006/math">
                    <m:r>
                      <m:t>0</m:t>
                    </m:r>
                  </m:oMath>
                </a14:m>
                <a:r>
                  <a:rPr/>
                  <a:t>” means “</a:t>
                </a:r>
                <a:r>
                  <a:rPr b="1"/>
                  <a:t>go to the left child</a:t>
                </a:r>
                <a:r>
                  <a:rPr/>
                  <a:t>”</a:t>
                </a:r>
              </a:p>
              <a:p>
                <a:pPr lvl="0"/>
                <a:r>
                  <a:rPr/>
                  <a:t>“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” means “</a:t>
                </a:r>
                <a:r>
                  <a:rPr b="1"/>
                  <a:t>go to the right child</a:t>
                </a:r>
                <a:r>
                  <a:rPr/>
                  <a:t>”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Tree Representation of Prefix Codes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Weight of an internal node:</a:t>
            </a:r>
            <a:r>
              <a:rPr/>
              <a:t> sum of weights of the leaves in its subtree</a:t>
            </a:r>
          </a:p>
          <a:p>
            <a:pPr lvl="0"/>
            <a:r>
              <a:rPr/>
              <a:t>The binary tree corresponding to the fixed-length code</a:t>
            </a:r>
          </a:p>
        </p:txBody>
      </p:sp>
      <p:pic>
        <p:nvPicPr>
          <p:cNvPr descr="fig:  assets/ce100-week-9-huffma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Binary Tree Representation of Prefix Codes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Weight of an internal node:</a:t>
            </a:r>
            <a:r>
              <a:rPr/>
              <a:t> sum of weights of the leaves in its subtree</a:t>
            </a:r>
          </a:p>
          <a:p>
            <a:pPr lvl="0"/>
            <a:r>
              <a:rPr/>
              <a:t>The binary tree corresponding to the </a:t>
            </a:r>
            <a:r>
              <a:rPr b="1"/>
              <a:t>optimal variable-length</a:t>
            </a:r>
            <a:r>
              <a:rPr/>
              <a:t> code</a:t>
            </a:r>
          </a:p>
          <a:p>
            <a:pPr lvl="0"/>
            <a:r>
              <a:rPr/>
              <a:t>An optimal code for a file is always represented by a </a:t>
            </a:r>
            <a:r>
              <a:rPr b="1"/>
              <a:t>full binary tree</a:t>
            </a:r>
          </a:p>
        </p:txBody>
      </p:sp>
      <p:pic>
        <p:nvPicPr>
          <p:cNvPr descr="fig:  assets/ce100-week-9-huffman-huffman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66700"/>
            <a:ext cx="38481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h:600px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Binary Tree Representation of 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</a:t>
                </a:r>
                <a:r>
                  <a:rPr b="1"/>
                  <a:t>FBT</a:t>
                </a:r>
                <a:r>
                  <a:rPr/>
                  <a:t> corresponding to an optimal prefix code</a:t>
                </a:r>
              </a:p>
              <a:p>
                <a:pPr lvl="0"/>
                <a:r>
                  <a:rPr/>
                  <a:t>It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leaves (external nodes)</a:t>
                </a:r>
              </a:p>
              <a:p>
                <a:pPr lvl="0"/>
                <a:r>
                  <a:rPr/>
                  <a:t>One for each letter of the alphabet where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the alphabet from which the characters are drawn</a:t>
                </a:r>
              </a:p>
              <a:p>
                <a:pPr lvl="0"/>
                <a:r>
                  <a:rPr b="1"/>
                  <a:t>Lemma:</a:t>
                </a:r>
                <a:r>
                  <a:rPr/>
                  <a:t> An </a:t>
                </a:r>
                <a:r>
                  <a:rPr b="1"/>
                  <a:t>FBT</a:t>
                </a:r>
                <a:r>
                  <a:rPr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external nodes has exactly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internal nodes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Full Binary Tree Representation of 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B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, corresponding to a prefix code.</a:t>
                </a:r>
              </a:p>
              <a:p>
                <a:pPr lvl="0"/>
                <a:r>
                  <a:rPr b="1"/>
                  <a:t>Notation</a:t>
                </a:r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: frequency of character c in the file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: depth of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’s leaf in the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B</m:t>
                    </m:r>
                    <m:r>
                      <m:t>T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: the number of bits required to encode the file</a:t>
                </a:r>
              </a:p>
              <a:p>
                <a:pPr lvl="0"/>
                <a:r>
                  <a:rPr/>
                  <a:t>What is the length of the codeword for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, same as the depth of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/>
                  <a:t>How to compute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, cost of tree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c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t>C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f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Computation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45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12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13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16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3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5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4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9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4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224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5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Prefix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Lemma:</a:t>
                </a:r>
                <a:r>
                  <a:rPr/>
                  <a:t> Let each internal node i is labeled with the sum of the weight </a:t>
                </a:r>
                <a14:m>
                  <m:oMath xmlns:m="http://schemas.openxmlformats.org/officeDocument/2006/math">
                    <m:r>
                      <m:t>w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of the leaves in its subtree</a:t>
                </a:r>
              </a:p>
              <a:p>
                <a:pPr lvl="0"/>
                <a:r>
                  <a:rPr/>
                  <a:t>Then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sSub>
                            <m:e>
                              <m:r>
                                <m:t>I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w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 i="1"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 i="1"/>
                  <a:t> is the set of internal nodes of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 leaf node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appears in the weights of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internal node</a:t>
                </a:r>
              </a:p>
              <a:p>
                <a:pPr lvl="1"/>
                <a:r>
                  <a:rPr/>
                  <a:t>along the path from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to the root</a:t>
                </a:r>
              </a:p>
              <a:p>
                <a:pPr lvl="1"/>
                <a:r>
                  <a:rPr/>
                  <a:t>Hence,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appears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times in the above summation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Computation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sSub>
                            <m:e>
                              <m:r>
                                <m:t>I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w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100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55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r>
                              <m:t>25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30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14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224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5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Problem Formulation:</a:t>
                </a:r>
                <a:r>
                  <a:rPr/>
                  <a:t> For a given character set C, construct an optimal prefix code with the minimum total cost</a:t>
                </a:r>
              </a:p>
              <a:p>
                <a:pPr lvl="0"/>
                <a:r>
                  <a:rPr b="1"/>
                  <a:t>Huffman</a:t>
                </a:r>
                <a:r>
                  <a:rPr/>
                  <a:t> invented a </a:t>
                </a:r>
                <a:r>
                  <a:rPr b="1"/>
                  <a:t>greedy algorithm</a:t>
                </a:r>
                <a:r>
                  <a:rPr/>
                  <a:t> that constructs an optimal prefix code called a </a:t>
                </a:r>
                <a:r>
                  <a:rPr b="1"/>
                  <a:t>Huffman code</a:t>
                </a:r>
              </a:p>
              <a:p>
                <a:pPr lvl="0"/>
                <a:r>
                  <a:rPr/>
                  <a:t>The greedy algorithm</a:t>
                </a:r>
              </a:p>
              <a:p>
                <a:pPr lvl="1"/>
                <a:r>
                  <a:rPr/>
                  <a:t>builds the </a:t>
                </a:r>
                <a:r>
                  <a:rPr b="1"/>
                  <a:t>FBT</a:t>
                </a:r>
                <a:r>
                  <a:rPr/>
                  <a:t> corresponding to the optimal code in a </a:t>
                </a:r>
                <a:r>
                  <a:rPr b="1"/>
                  <a:t>bottom-up</a:t>
                </a:r>
                <a:r>
                  <a:rPr/>
                  <a:t> manner</a:t>
                </a:r>
              </a:p>
              <a:p>
                <a:pPr lvl="1"/>
                <a:r>
                  <a:rPr/>
                  <a:t>begins with a set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  <a:r>
                  <a:rPr/>
                  <a:t> leaves</a:t>
                </a:r>
              </a:p>
              <a:p>
                <a:pPr lvl="1"/>
                <a:r>
                  <a:rPr/>
                  <a:t>performs a sequence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“</a:t>
                </a:r>
                <a:r>
                  <a:rPr b="1"/>
                  <a:t>merges</a:t>
                </a:r>
                <a:r>
                  <a:rPr/>
                  <a:t>” to create the final tree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</a:t>
                </a:r>
                <a:r>
                  <a:rPr b="1"/>
                  <a:t>priority queue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, keyed on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, is used to identify the two </a:t>
                </a:r>
                <a:r>
                  <a:rPr b="1"/>
                  <a:t>least-frequent</a:t>
                </a:r>
                <a:r>
                  <a:rPr/>
                  <a:t> objects to merge</a:t>
                </a:r>
              </a:p>
              <a:p>
                <a:pPr lvl="0"/>
                <a:r>
                  <a:rPr/>
                  <a:t>The result of the </a:t>
                </a:r>
                <a:r>
                  <a:rPr b="1"/>
                  <a:t>merger</a:t>
                </a:r>
                <a:r>
                  <a:rPr/>
                  <a:t> of two objects is a </a:t>
                </a:r>
                <a:r>
                  <a:rPr b="1"/>
                  <a:t>new object</a:t>
                </a:r>
              </a:p>
              <a:p>
                <a:pPr lvl="1"/>
                <a:r>
                  <a:rPr/>
                  <a:t>inserted into the priority queue according to its frequency</a:t>
                </a:r>
              </a:p>
              <a:p>
                <a:pPr lvl="1"/>
                <a:r>
                  <a:rPr/>
                  <a:t>which is the sum of the frequencies of the two objects merged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Priority queue is implemented as a binary heap</a:t>
                </a:r>
              </a:p>
              <a:p>
                <a:pPr lvl="0"/>
                <a:r>
                  <a:rPr/>
                  <a:t>Initiation of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BUILD-HEAP</m:t>
                    </m:r>
                  </m:oMath>
                </a14:m>
                <a:r>
                  <a:rPr/>
                  <a:t>):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EXTRACT-MIN</m:t>
                    </m:r>
                  </m:oMath>
                </a14:m>
                <a:r>
                  <a:rPr/>
                  <a:t> &amp;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INSERT</m:t>
                    </m:r>
                  </m:oMath>
                </a14:m>
                <a:r>
                  <a:rPr/>
                  <a:t> take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time on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objects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HUFFMAN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d>
                              <m:dPr>
                                <m:begChr m:val="|"/>
                                <m:endChr m:val="|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BUILD-HEAP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f</m:t>
                            </m:r>
                            <m:r>
                              <m:t>o</m:t>
                            </m:r>
                            <m:r>
                              <m:t>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t>t</m:t>
                            </m:r>
                            <m:r>
                              <m:t>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t>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z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ALLOCATE-NODE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/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f</m:t>
                            </m:r>
                            <m: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  <m:r>
                              <m:t>i</m:t>
                            </m:r>
                            <m:r>
                              <m:t>g</m:t>
                            </m:r>
                            <m:r>
                              <m:t>h</m:t>
                            </m:r>
                            <m:r>
                              <m:t>t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INSERT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z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EXTRACT-MIN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Q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⊲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one object left in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Start with one leaf node for each character</a:t>
                </a:r>
              </a:p>
              <a:p>
                <a:pPr lvl="0"/>
                <a:r>
                  <a:rPr/>
                  <a:t>The </a:t>
                </a:r>
                <a14:m>
                  <m:oMath xmlns:m="http://schemas.openxmlformats.org/officeDocument/2006/math">
                    <m:r>
                      <m:t>2</m:t>
                    </m:r>
                  </m:oMath>
                </a14:m>
                <a:r>
                  <a:rPr/>
                  <a:t> nodes with the least frequencies: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e</m:t>
                    </m:r>
                  </m:oMath>
                </a14:m>
              </a:p>
              <a:p>
                <a:pPr lvl="0"/>
                <a:r>
                  <a:rPr/>
                  <a:t>Merge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e</m:t>
                    </m:r>
                  </m:oMath>
                </a14:m>
                <a:r>
                  <a:rPr/>
                  <a:t> and create an internal node</a:t>
                </a:r>
              </a:p>
              <a:p>
                <a:pPr lvl="0"/>
                <a:r>
                  <a:rPr/>
                  <a:t>Set the internal node frequency to </a:t>
                </a:r>
                <a14:m>
                  <m:oMath xmlns:m="http://schemas.openxmlformats.org/officeDocument/2006/math">
                    <m:r>
                      <m:t>5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14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ex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387600"/>
            <a:ext cx="5105400" cy="109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2 nodes with least frequencies: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ex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844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Week-9 (Huffman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5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 Huffman Code - </a:t>
            </a:r>
            <a:r>
              <a:rPr b="1"/>
              <a:t>Example</a:t>
            </a:r>
          </a:p>
        </p:txBody>
      </p:sp>
      <p:pic>
        <p:nvPicPr>
          <p:cNvPr descr="fig:  assets/ce100-week-9-huffman-huffman-ex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1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 of Huffman’s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We need to prove:</a:t>
            </a:r>
          </a:p>
          <a:p>
            <a:pPr lvl="1"/>
            <a:r>
              <a:rPr/>
              <a:t>The greedy choice property</a:t>
            </a:r>
          </a:p>
          <a:p>
            <a:pPr lvl="1"/>
            <a:r>
              <a:rPr/>
              <a:t>The optimal substructure property</a:t>
            </a:r>
          </a:p>
          <a:p>
            <a:pPr lvl="0"/>
            <a:r>
              <a:rPr b="1"/>
              <a:t>What is the greedy step in Huffman’s algorithm?</a:t>
            </a:r>
          </a:p>
          <a:p>
            <a:pPr lvl="1"/>
            <a:r>
              <a:rPr i="1"/>
              <a:t>Merging the two characters with the lowest frequencies</a:t>
            </a:r>
          </a:p>
          <a:p>
            <a:pPr lvl="0"/>
            <a:r>
              <a:rPr i="1"/>
              <a:t>We will first prove the greedy choice property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be two characters 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having the </a:t>
                </a:r>
                <a:r>
                  <a:rPr b="1"/>
                  <a:t>lowest frequencies</a:t>
                </a:r>
                <a:r>
                  <a:rPr/>
                  <a:t>.</a:t>
                </a:r>
              </a:p>
              <a:p>
                <a:pPr lvl="0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∃</m:t>
                    </m:r>
                  </m:oMath>
                </a14:m>
                <a:r>
                  <a:rPr/>
                  <a:t> an optimal prefix code for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in which the codewords for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have the same length and differ only in the last bit</a:t>
                </a:r>
              </a:p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:r>
                  <a:rPr i="1"/>
                  <a:t>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 i="1"/>
                  <a:t> are merged in Huffman’s algorithm, their codewords are guaranteed to have the same length and they will differ only in the last bit</a:t>
                </a:r>
                <a:r>
                  <a:rPr/>
                  <a:t>.</a:t>
                </a:r>
              </a:p>
              <a:p>
                <a:pPr lvl="1"/>
                <a:r>
                  <a:rPr i="1"/>
                  <a:t>Lemma 1</a:t>
                </a:r>
                <a:r>
                  <a:rPr/>
                  <a:t> states that there exists an optimal solution where this is the case.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Outline of the proof:</a:t>
                </a:r>
              </a:p>
              <a:p>
                <a:pPr lvl="1"/>
                <a:r>
                  <a:rPr/>
                  <a:t>Start with an arbitrary optimal solution</a:t>
                </a:r>
              </a:p>
              <a:p>
                <a:pPr lvl="1"/>
                <a:r>
                  <a:rPr/>
                  <a:t>Convert it to an optimal solution that satisfies the greedy choice property.</a:t>
                </a:r>
              </a:p>
              <a:p>
                <a:pPr lvl="0"/>
                <a:r>
                  <a:rPr b="1"/>
                  <a:t>Proof: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be an arbitrary optimal solution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  <a:r>
                  <a:rPr/>
                  <a:t> are the sibling leaves with the </a:t>
                </a:r>
                <a:r>
                  <a:rPr b="1"/>
                  <a:t>max depth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are the characters with the </a:t>
                </a:r>
                <a:r>
                  <a:rPr b="1"/>
                  <a:t>lowest frequencies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600200"/>
            <a:ext cx="2908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h:600px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c</m:t>
                    </m:r>
                  </m:oMath>
                </a14:m>
                <a:r>
                  <a:rPr/>
                  <a:t> are the nodes with max depth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are the nodes with min freq.</a:t>
                </a:r>
                <a:br/>
              </a:p>
              <a:p>
                <a:pPr lvl="0"/>
                <a:r>
                  <a:rPr/>
                  <a:t>Without loss of generality, assume: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Then, it must be the case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 exchange the positions of the leaves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x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: exchange the positions of the leaves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proof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129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Cost of tree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How does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 compare to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  <p:pic>
        <p:nvPicPr>
          <p:cNvPr descr="fig:  assets/ce100-week-9-huffman-huffman-proof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46600" y="266700"/>
            <a:ext cx="31496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Huffman Coding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Reminder: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difference in cost between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f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f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therefore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In other words,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also optimal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p:pic>
        <p:nvPicPr>
          <p:cNvPr descr="fig:  assets/ce100-week-9-huffman-huffman-proof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600200"/>
            <a:ext cx="685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similarly show that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  <m:r>
                      <m:rPr>
                        <m:sty m:val="p"/>
                      </m:rPr>
                      <m:t>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which implies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is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″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 is also optimal</a:t>
                </a:r>
              </a:p>
              <a:p>
                <a:pPr lvl="0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  <a:r>
                  <a:rPr/>
                  <a:t> contains our greedy choice:</a:t>
                </a:r>
              </a:p>
              <a:p>
                <a:pPr lvl="1"/>
                <a:r>
                  <a:rPr/>
                  <a:t>Characters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appear as sibling leaves of max-depth in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″</m:t>
                    </m:r>
                  </m:oMath>
                </a14:m>
              </a:p>
              <a:p>
                <a:pPr lvl="0"/>
                <a:r>
                  <a:rPr/>
                  <a:t>Hence, the proof for the greedy choice property is complete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Greedy-Choice Property of Determining an Optimal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Lemma 1</a:t>
                </a:r>
                <a:r>
                  <a:rPr/>
                  <a:t> implies that</a:t>
                </a:r>
              </a:p>
              <a:p>
                <a:pPr lvl="1"/>
                <a:r>
                  <a:rPr/>
                  <a:t>process of building an optimal tree</a:t>
                </a:r>
              </a:p>
              <a:p>
                <a:pPr lvl="1"/>
                <a:r>
                  <a:rPr/>
                  <a:t>by mergers can begin with the greedy choice of merging</a:t>
                </a:r>
              </a:p>
              <a:p>
                <a:pPr lvl="1"/>
                <a:r>
                  <a:rPr/>
                  <a:t>those two characters with the lowest frequency</a:t>
                </a:r>
              </a:p>
              <a:p>
                <a:pPr lvl="0"/>
                <a:r>
                  <a:rPr/>
                  <a:t>We have already proved that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sSub>
                          <m:e>
                            <m:r>
                              <m:t>I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w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i</m:t>
                        </m:r>
                      </m:e>
                    </m:d>
                  </m:oMath>
                </a14:m>
                <a:r>
                  <a:rPr/>
                  <a:t> , that is,</a:t>
                </a:r>
              </a:p>
              <a:p>
                <a:pPr lvl="1"/>
                <a:r>
                  <a:rPr/>
                  <a:t>the total cost of the tree constructed</a:t>
                </a:r>
              </a:p>
              <a:p>
                <a:pPr lvl="1"/>
                <a:r>
                  <a:rPr/>
                  <a:t>is the </a:t>
                </a:r>
                <a:r>
                  <a:rPr b="1"/>
                  <a:t>sum</a:t>
                </a:r>
                <a:r>
                  <a:rPr/>
                  <a:t> of the </a:t>
                </a:r>
                <a:r>
                  <a:rPr b="1"/>
                  <a:t>costs</a:t>
                </a:r>
                <a:r>
                  <a:rPr/>
                  <a:t> of its </a:t>
                </a:r>
                <a:r>
                  <a:rPr b="1"/>
                  <a:t>mergers</a:t>
                </a:r>
                <a:r>
                  <a:rPr/>
                  <a:t> (</a:t>
                </a:r>
                <a:r>
                  <a:rPr b="1"/>
                  <a:t>internal nodes</a:t>
                </a:r>
                <a:r>
                  <a:rPr/>
                  <a:t>) </a:t>
                </a:r>
                <a:r>
                  <a:rPr b="1"/>
                  <a:t>of all possible mergers</a:t>
                </a:r>
              </a:p>
              <a:p>
                <a:pPr lvl="0"/>
                <a:r>
                  <a:rPr/>
                  <a:t>At each step </a:t>
                </a:r>
                <a:r>
                  <a:rPr b="1"/>
                  <a:t>Huffman chooses</a:t>
                </a:r>
                <a:r>
                  <a:rPr/>
                  <a:t> the merger that incurs the </a:t>
                </a:r>
                <a:r>
                  <a:rPr b="1"/>
                  <a:t>least cost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for alphabet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be any two sibling leaf nodes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 Let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be the parent node of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Consider the subtree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where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Here, consider z as a new character,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Optimal substructure property: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optimal for the alphabet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z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Try to express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in terms of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b="1"/>
                  <a:t>Note:</a:t>
                </a:r>
                <a:r>
                  <a:rPr/>
                  <a:t> All characters in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have the same depth in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  <m:r>
                        <m:rPr>
                          <m:sty m:val="p"/>
                        </m:rPr>
                        <m:t>–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Reminder: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C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f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r>
                              <m:t>o</m:t>
                            </m:r>
                            <m:r>
                              <m:t>s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z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z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d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We want to prove that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 for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z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Assume by contradiction that that there exists another solution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with smaller cost than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Call this solution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: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Let us construct another prefix tree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by adding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as children of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B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f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y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us construct another prefix tree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by adding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&amp;</m:t>
                    </m:r>
                    <m:r>
                      <m:t>y</m:t>
                    </m:r>
                  </m:oMath>
                </a14:m>
                <a:r>
                  <a:rPr/>
                  <a:t> as children of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in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In the beginning, we assumed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  <m:r>
                          <m:t>ʹ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So, we have: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R</m:t>
                        </m:r>
                      </m:e>
                    </m:d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Contradiction! Proof complete</a:t>
                </a:r>
              </a:p>
            </p:txBody>
          </p:sp>
        </mc:Choice>
      </mc:AlternateContent>
      <p:pic>
        <p:nvPicPr>
          <p:cNvPr descr="fig:  assets/ce100-week-9-huffman-huffman-opt-prop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66700"/>
            <a:ext cx="40005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h:500px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Data Structure (Review Week-4)</a:t>
            </a:r>
          </a:p>
          <a:p>
            <a:pPr lvl="0"/>
            <a:r>
              <a:rPr/>
              <a:t>Heap Sort (Review Week-4)</a:t>
            </a:r>
          </a:p>
          <a:p>
            <a:pPr lvl="0"/>
            <a:r>
              <a:rPr/>
              <a:t>Huffman Coding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Huffman Coding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the greedy algorithm, we have proven that:</a:t>
            </a:r>
          </a:p>
          <a:p>
            <a:pPr lvl="1"/>
            <a:r>
              <a:rPr b="1"/>
              <a:t>The greedy choice property</a:t>
            </a:r>
            <a:r>
              <a:rPr/>
              <a:t> holds.</a:t>
            </a:r>
          </a:p>
          <a:p>
            <a:pPr lvl="1"/>
            <a:r>
              <a:rPr b="1"/>
              <a:t>The optimal substructure property</a:t>
            </a:r>
            <a:r>
              <a:rPr/>
              <a:t> holds.</a:t>
            </a:r>
          </a:p>
          <a:p>
            <a:pPr lvl="0"/>
            <a:r>
              <a:rPr/>
              <a:t>So, the greedy algorithm is optimal.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9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Huffman Codes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Huffman Codes for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Widely used and very effective for data compression</a:t>
            </a:r>
          </a:p>
          <a:p>
            <a:pPr lvl="0"/>
            <a:r>
              <a:rPr/>
              <a:t>Savings of 20% - 90% typical</a:t>
            </a:r>
          </a:p>
          <a:p>
            <a:pPr lvl="1"/>
            <a:r>
              <a:rPr/>
              <a:t>(depending on the characteristics of the data)</a:t>
            </a:r>
          </a:p>
          <a:p>
            <a:pPr lvl="0"/>
            <a:r>
              <a:rPr b="1"/>
              <a:t>In summary:</a:t>
            </a:r>
            <a:r>
              <a:rPr/>
              <a:t> Huffman’s greedy algorithm uses a </a:t>
            </a:r>
            <a:r>
              <a:rPr b="1"/>
              <a:t>table of frequencies</a:t>
            </a:r>
            <a:r>
              <a:rPr/>
              <a:t> of character occurrences to build up an optimal way of </a:t>
            </a:r>
            <a:r>
              <a:rPr b="1"/>
              <a:t>representing each character as a binary string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String Representation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 data file with:</a:t>
                </a:r>
              </a:p>
              <a:p>
                <a:pPr lvl="1"/>
                <a:r>
                  <a:rPr/>
                  <a:t>100K characters</a:t>
                </a:r>
              </a:p>
              <a:p>
                <a:pPr lvl="1"/>
                <a:r>
                  <a:rPr/>
                  <a:t>Each character is one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e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Frequency of each character in the file:</a:t>
                </a:r>
              </a:p>
              <a:p>
                <a:pPr lvl="1"/>
                <a:r>
                  <a:rPr b="1"/>
                  <a:t>frequency:</a:t>
                </a:r>
                <a:r>
                  <a:rPr/>
                  <a:t> </a:t>
                </a:r>
                <a14:m>
                  <m:oMath xmlns:m="http://schemas.openxmlformats.org/officeDocument/2006/math"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a</m:t>
                            </m:r>
                          </m:e>
                        </m:groupChr>
                      </m:e>
                      <m:lim>
                        <m:r>
                          <m:t>45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b</m:t>
                            </m:r>
                          </m:e>
                        </m:groupChr>
                      </m:e>
                      <m:lim>
                        <m:r>
                          <m:t>13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c</m:t>
                            </m:r>
                          </m:e>
                        </m:groupChr>
                      </m:e>
                      <m:lim>
                        <m:r>
                          <m:t>12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d</m:t>
                            </m:r>
                          </m:e>
                        </m:groupChr>
                      </m:e>
                      <m:lim>
                        <m:r>
                          <m:t>16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e</m:t>
                            </m:r>
                          </m:e>
                        </m:groupChr>
                      </m:e>
                      <m:lim>
                        <m:r>
                          <m:t>9</m:t>
                        </m:r>
                        <m:r>
                          <m:t>K</m:t>
                        </m:r>
                      </m:lim>
                    </m:limUpp>
                    <m:r>
                      <m:rPr>
                        <m:sty m:val="p"/>
                      </m:rPr>
                      <m:t>,</m:t>
                    </m:r>
                    <m:limUpp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</m:groupChrPr>
                          <m:e>
                            <m:r>
                              <m:t>f</m:t>
                            </m:r>
                          </m:e>
                        </m:groupChr>
                      </m:e>
                      <m:lim>
                        <m:r>
                          <m:t>5</m:t>
                        </m:r>
                        <m:r>
                          <m:t>K</m:t>
                        </m:r>
                      </m:lim>
                    </m:limUpp>
                  </m:oMath>
                </a14:m>
              </a:p>
              <a:p>
                <a:pPr lvl="0"/>
                <a:r>
                  <a:rPr b="1"/>
                  <a:t>Binary character code:</a:t>
                </a:r>
                <a:r>
                  <a:rPr/>
                  <a:t> Each character is represented by a unique binary string.</a:t>
                </a:r>
              </a:p>
              <a:p>
                <a:pPr lvl="0"/>
                <a:r>
                  <a:rPr b="1"/>
                  <a:t>Intuition:</a:t>
                </a:r>
              </a:p>
              <a:p>
                <a:pPr lvl="1"/>
                <a:r>
                  <a:rPr/>
                  <a:t>Frequent characters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⇔</m:t>
                    </m:r>
                  </m:oMath>
                </a14:m>
                <a:r>
                  <a:rPr/>
                  <a:t> shorter codewords</a:t>
                </a:r>
              </a:p>
              <a:p>
                <a:pPr lvl="1"/>
                <a:r>
                  <a:rPr/>
                  <a:t>Infrequent characters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⇔</m:t>
                    </m:r>
                  </m:oMath>
                </a14:m>
                <a:r>
                  <a:rPr/>
                  <a:t> longer codewords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String Representation - </a:t>
            </a:r>
            <a:r>
              <a:rPr b="1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characters</m:t>
                            </m:r>
                          </m:e>
                          <m:e>
                            <m:r>
                              <m:t>a</m:t>
                            </m:r>
                          </m:e>
                          <m:e>
                            <m:r>
                              <m:t>b</m:t>
                            </m:r>
                          </m:e>
                          <m:e>
                            <m:r>
                              <m:t>c</m:t>
                            </m:r>
                          </m:e>
                          <m:e>
                            <m:r>
                              <m:t>d</m:t>
                            </m:r>
                          </m:e>
                          <m:e>
                            <m:r>
                              <m:t>e</m:t>
                            </m:r>
                          </m:e>
                          <m:e>
                            <m:r>
                              <m:t>f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frequency</m:t>
                            </m:r>
                          </m:e>
                          <m:e>
                            <m:r>
                              <m:t>45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13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12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16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9</m:t>
                            </m:r>
                            <m:r>
                              <m:t>K</m:t>
                            </m:r>
                          </m:e>
                          <m:e>
                            <m:r>
                              <m:t>5</m:t>
                            </m:r>
                            <m:r>
                              <m:t>K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fixed-length</m:t>
                            </m:r>
                          </m:e>
                          <m:e>
                            <m:r>
                              <m:t>000</m:t>
                            </m:r>
                          </m:e>
                          <m:e>
                            <m:r>
                              <m:t>001</m:t>
                            </m:r>
                          </m:e>
                          <m:e>
                            <m:r>
                              <m:t>010</m:t>
                            </m:r>
                          </m:e>
                          <m:e>
                            <m:r>
                              <m:t>011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101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variable-length(1)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101</m:t>
                            </m:r>
                          </m:e>
                          <m:e>
                            <m:r>
                              <m:t>100</m:t>
                            </m:r>
                          </m:e>
                          <m:e>
                            <m:r>
                              <m:t>111</m:t>
                            </m:r>
                          </m:e>
                          <m:e>
                            <m:r>
                              <m:t>1101</m:t>
                            </m:r>
                          </m:e>
                          <m:e>
                            <m:r>
                              <m:t>1100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variable-length(2)</m:t>
                            </m:r>
                          </m:e>
                          <m:e>
                            <m:r>
                              <m:t>0</m:t>
                            </m:r>
                          </m:e>
                          <m:e>
                            <m:r>
                              <m:t>10</m:t>
                            </m:r>
                          </m:e>
                          <m:e>
                            <m:r>
                              <m:t>110</m:t>
                            </m:r>
                          </m:e>
                          <m:e>
                            <m:r>
                              <m:t>1110</m:t>
                            </m:r>
                          </m:e>
                          <m:e>
                            <m:r>
                              <m:t>11110</m:t>
                            </m:r>
                          </m:e>
                          <m:e>
                            <m:r>
                              <m:t>11111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fixed-length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300</m:t>
                    </m:r>
                    <m:r>
                      <m:t>K</m:t>
                    </m:r>
                    <m:r>
                      <m:t> </m:t>
                    </m:r>
                    <m:r>
                      <m:t>b</m:t>
                    </m:r>
                    <m:r>
                      <m:t>i</m:t>
                    </m:r>
                    <m:r>
                      <m:t>t</m:t>
                    </m:r>
                    <m:r>
                      <m:t>s</m:t>
                    </m:r>
                  </m:oMath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variable-length(1)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45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13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12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16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224</m:t>
                    </m:r>
                    <m:r>
                      <m:t>K</m:t>
                    </m:r>
                  </m:oMath>
                </a14:m>
              </a:p>
              <a:p>
                <a:pPr lvl="0"/>
                <a:r>
                  <a:rPr/>
                  <a:t>How many total bits needed for </a:t>
                </a:r>
                <a:r>
                  <a:rPr b="1"/>
                  <a:t>variable-length(2)</a:t>
                </a:r>
                <a:r>
                  <a:rPr/>
                  <a:t> codewords? </a:t>
                </a:r>
                <a14:m>
                  <m:oMath xmlns:m="http://schemas.openxmlformats.org/officeDocument/2006/math">
                    <m:r>
                      <m:t>45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13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12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3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16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9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  <m:r>
                      <m:t>K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241</m:t>
                    </m:r>
                    <m:r>
                      <m:t>K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2022-05-11T23:07:24Z</dcterms:created>
  <dcterms:modified xsi:type="dcterms:W3CDTF">2022-05-11T23:07:24Z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Huffman Coding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