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1" Type="http://schemas.openxmlformats.org/officeDocument/2006/relationships/viewProps" Target="viewProps.xml" /><Relationship Id="rId7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3" Type="http://schemas.openxmlformats.org/officeDocument/2006/relationships/tableStyles" Target="tableStyles.xml" /><Relationship Id="rId7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5-dp.md_doc.pdf" TargetMode="External" /><Relationship Id="rId3" Type="http://schemas.openxmlformats.org/officeDocument/2006/relationships/hyperlink" Target="ce100-week-5-dp.md_slide.pdf" TargetMode="External" /><Relationship Id="rId4" Type="http://schemas.openxmlformats.org/officeDocument/2006/relationships/hyperlink" Target="ce100-week-5-dp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sv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sv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sv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sv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sv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Dynamic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Programming -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algorithm design paradigm like divide-and-conquer</a:t>
            </a:r>
          </a:p>
          <a:p>
            <a:pPr lvl="0"/>
            <a:r>
              <a:rPr b="1"/>
              <a:t>Programming:</a:t>
            </a:r>
            <a:r>
              <a:rPr/>
              <a:t> A tabular method (not writing computer code)</a:t>
            </a:r>
          </a:p>
          <a:p>
            <a:pPr lvl="1"/>
            <a:r>
              <a:rPr/>
              <a:t>Older sense of planning or scheduling, typically by filling in a table</a:t>
            </a:r>
          </a:p>
          <a:p>
            <a:pPr lvl="0"/>
            <a:r>
              <a:rPr b="1"/>
              <a:t>Divide-and-Conquer (DAC):</a:t>
            </a:r>
            <a:r>
              <a:rPr/>
              <a:t> subproblems are independent</a:t>
            </a:r>
          </a:p>
          <a:p>
            <a:pPr lvl="0"/>
            <a:r>
              <a:rPr b="1"/>
              <a:t>Dynamic Programming (DP):</a:t>
            </a:r>
            <a:r>
              <a:rPr/>
              <a:t> subproblems are not independent</a:t>
            </a:r>
          </a:p>
          <a:p>
            <a:pPr lvl="0"/>
            <a:r>
              <a:rPr/>
              <a:t>Overlapping subproblems: subproblems share sub-subproblems</a:t>
            </a:r>
          </a:p>
          <a:p>
            <a:pPr lvl="1"/>
            <a:r>
              <a:rPr/>
              <a:t>In solving problems with overlapping subproblems</a:t>
            </a:r>
          </a:p>
          <a:p>
            <a:pPr lvl="2"/>
            <a:r>
              <a:rPr/>
              <a:t>A DAC algorithm </a:t>
            </a:r>
            <a:r>
              <a:rPr b="1"/>
              <a:t>does redundant</a:t>
            </a:r>
            <a:r>
              <a:rPr/>
              <a:t> work</a:t>
            </a:r>
          </a:p>
          <a:p>
            <a:pPr lvl="3"/>
            <a:r>
              <a:rPr/>
              <a:t>Repeatedly solves common subproblems</a:t>
            </a:r>
          </a:p>
          <a:p>
            <a:pPr lvl="2"/>
            <a:r>
              <a:rPr/>
              <a:t>A DP algorithm solves each problem just once</a:t>
            </a:r>
          </a:p>
          <a:p>
            <a:pPr lvl="3"/>
            <a:r>
              <a:rPr b="1"/>
              <a:t>Saves</a:t>
            </a:r>
            <a:r>
              <a:rPr/>
              <a:t> its result </a:t>
            </a:r>
            <a:r>
              <a:rPr b="1"/>
              <a:t>in a 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and 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{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2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REC-FIBO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Overlapping subproblems in different recursive calls. Repeated work!</a:t>
                </a:r>
              </a:p>
            </p:txBody>
          </p:sp>
        </mc:Choice>
      </mc:AlternateContent>
      <p:pic>
        <p:nvPicPr>
          <p:cNvPr descr="fig:  assets/ce100-week-5-dp-fib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478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w:500px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Recurrence:</a:t>
                </a:r>
              </a:p>
              <a:p>
                <a:pPr lvl="1"/>
                <a:r>
                  <a:rPr i="1"/>
                  <a:t>exponential runtime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/>
                <a:r>
                  <a:rPr/>
                  <a:t>Recursive algorithm inefficient because it recomputes the same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repeatedly in different branches of the recursion tree.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Problem 1: </a:t>
            </a:r>
            <a:r>
              <a:rPr b="1"/>
              <a:t>Fibonacci Numbers</a:t>
            </a:r>
            <a:r>
              <a:rPr/>
              <a:t> 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</a:p>
              <a:p>
                <a:pPr lvl="0" indent="0" marL="0">
                  <a:buNone/>
                </a:pPr>
                <a:r>
                  <a:rPr/>
                  <a:t>$$
F(0)=0 \text{ and } F(1)=1 \\
F(n)=F(n-1)+F(n-2)
$$</a:t>
                </a:r>
              </a:p>
              <a:p>
                <a:pPr lvl="0"/>
                <a:r>
                  <a:rPr b="1"/>
                  <a:t>Runtime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br/>
                <a:r>
                  <a:rPr>
                    <a:latin typeface="Courier"/>
                  </a:rPr>
                  <a:t>ITER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FIBO</a:t>
                </a:r>
                <a:r>
                  <a:rPr>
                    <a:latin typeface="Courier"/>
                  </a:rPr>
                  <a:t>(n)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F[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F[i]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F[i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-2</a:t>
                </a:r>
                <a:r>
                  <a:rPr>
                    <a:latin typeface="Courier"/>
                  </a:rPr>
                  <a:t>]</a:t>
                </a:r>
                <a:br/>
                <a:r>
                  <a:rPr>
                    <a:latin typeface="Courier"/>
                  </a:rPr>
                  <a:t>  return F[n]</a:t>
                </a:r>
              </a:p>
            </p:txBody>
          </p:sp>
        </mc:Choice>
      </mc:AlternateContent>
      <p:pic>
        <p:nvPicPr>
          <p:cNvPr descr="fig:  assets/ce100-week-5-dp-fib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266700"/>
            <a:ext cx="15113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w:150px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typically applied to optimization problems</a:t>
            </a:r>
          </a:p>
          <a:p>
            <a:pPr lvl="0"/>
            <a:r>
              <a:rPr/>
              <a:t>In an optimization problem</a:t>
            </a:r>
          </a:p>
          <a:p>
            <a:pPr lvl="1"/>
            <a:r>
              <a:rPr/>
              <a:t>There are many possible solutions (feasible solutions)</a:t>
            </a:r>
          </a:p>
          <a:p>
            <a:pPr lvl="1"/>
            <a:r>
              <a:rPr/>
              <a:t>Each solution has a value</a:t>
            </a:r>
          </a:p>
          <a:p>
            <a:pPr lvl="1"/>
            <a:r>
              <a:rPr/>
              <a:t>Want to find an optimal solution to the problem</a:t>
            </a:r>
          </a:p>
          <a:p>
            <a:pPr lvl="2"/>
            <a:r>
              <a:rPr i="1"/>
              <a:t>A solution with the optimal value (min or max value)</a:t>
            </a:r>
          </a:p>
          <a:p>
            <a:pPr lvl="1"/>
            <a:r>
              <a:rPr/>
              <a:t>Wrong to say </a:t>
            </a:r>
            <a:r>
              <a:rPr b="1"/>
              <a:t>the</a:t>
            </a:r>
            <a:r>
              <a:rPr/>
              <a:t> optimal solution to the problem</a:t>
            </a:r>
          </a:p>
          <a:p>
            <a:pPr lvl="2"/>
            <a:r>
              <a:rPr i="1"/>
              <a:t>There may be several solutions with the same optimal value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of a DP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Step-1</a:t>
            </a:r>
            <a:r>
              <a:rPr/>
              <a:t>. Characterize the structure of an optimal solution </a:t>
            </a:r>
            <a:r>
              <a:rPr b="1"/>
              <a:t>Step-2</a:t>
            </a:r>
            <a:r>
              <a:rPr/>
              <a:t>. Recursively define the value of an optimal solution </a:t>
            </a:r>
            <a:r>
              <a:rPr b="1"/>
              <a:t>Step-3</a:t>
            </a:r>
            <a:r>
              <a:rPr/>
              <a:t>. Compute the value of an optimal solution in a bottom-up fashion </a:t>
            </a:r>
            <a:r>
              <a:rPr b="1"/>
              <a:t>Step-4</a:t>
            </a:r>
            <a:r>
              <a:rPr/>
              <a:t>. Construct an optimal solution from the information computed in </a:t>
            </a:r>
            <a:r>
              <a:rPr b="1"/>
              <a:t>Step 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2: </a:t>
            </a:r>
            <a:r>
              <a:rPr b="1"/>
              <a:t>Matric Chain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sequence (chain)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</a:t>
                </a:r>
              </a:p>
              <a:p>
                <a:pPr lvl="0"/>
                <a:r>
                  <a:rPr b="1"/>
                  <a:t>Aim:</a:t>
                </a:r>
                <a:r>
                  <a:rPr/>
                  <a:t> compute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product of matrices</a:t>
                </a:r>
                <a:r>
                  <a:rPr/>
                  <a:t> is </a:t>
                </a:r>
                <a:r>
                  <a:rPr b="1"/>
                  <a:t>fully parenthesized</a:t>
                </a:r>
                <a:r>
                  <a:rPr/>
                  <a:t> if</a:t>
                </a:r>
              </a:p>
              <a:p>
                <a:pPr lvl="1"/>
                <a:r>
                  <a:rPr/>
                  <a:t>It is either a </a:t>
                </a:r>
                <a:r>
                  <a:rPr b="1"/>
                  <a:t>single matrix</a:t>
                </a:r>
              </a:p>
              <a:p>
                <a:pPr lvl="1"/>
                <a:r>
                  <a:rPr/>
                  <a:t>Or, the </a:t>
                </a:r>
                <a:r>
                  <a:rPr b="1"/>
                  <a:t>product</a:t>
                </a:r>
                <a:r>
                  <a:rPr/>
                  <a:t> of </a:t>
                </a:r>
                <a:r>
                  <a:rPr b="1"/>
                  <a:t>two fully parenthesized matrix products</a:t>
                </a:r>
                <a:r>
                  <a:rPr/>
                  <a:t> surrounded by a pair of parentheses.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j</m:t>
                    </m:r>
                  </m:oMath>
                </a14:m>
              </a:p>
              <a:p>
                <a:pPr lvl="0"/>
                <a:r>
                  <a:rPr/>
                  <a:t>All parenthesizations yield the same product; matrix product is associative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An Example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5</m:t>
                    </m:r>
                  </m:oMath>
                </a14:m>
                <a:r>
                  <a:rPr/>
                  <a:t> distinct ways of full parenthesization)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(</m:t>
                            </m:r>
                            <m:r>
                              <m:rPr>
                                <m:sty m:val="p"/>
                              </m:rPr>
                              <m:t>(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A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The way we parenthesize a chain of matrices can have a dramatic effect on the cost of computing the product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Matrix-chain Multiplication: </a:t>
            </a:r>
            <a:r>
              <a:rPr b="1"/>
              <a:t>Reminder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>
                <a:latin typeface="Courier"/>
              </a:rPr>
              <a:t>MATRIX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MULTIPLY</a:t>
            </a:r>
            <a:r>
              <a:rPr>
                <a:latin typeface="Courier"/>
              </a:rPr>
              <a:t>(A, B)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cols[A]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rows[B] then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(“incompatible dimensions”)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rows[A] do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cols[B] do </a:t>
            </a:r>
            <a:br/>
            <a:r>
              <a:rPr>
                <a:latin typeface="Courier"/>
              </a:rPr>
              <a:t>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cols[A] do </a:t>
            </a:r>
            <a:br/>
            <a:r>
              <a:rPr>
                <a:latin typeface="Courier"/>
              </a:rPr>
              <a:t>        C[i,j]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C[i,j]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A[i,k]·B[k,j]</a:t>
            </a:r>
            <a:br/>
            <a:r>
              <a:rPr>
                <a:latin typeface="Courier"/>
              </a:rPr>
              <a:t>  return C </a:t>
            </a:r>
          </a:p>
        </p:txBody>
      </p:sp>
      <p:pic>
        <p:nvPicPr>
          <p:cNvPr descr="fig:  assets/ce100-week-5-dp-matrix-mul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502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w:500px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x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 indent="0" marL="457200">
                  <a:buNone/>
                </a:pPr>
                <a:r>
                  <a:rPr/>
                  <a:t>bg right:50% w:650px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Chain Multiplication: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2</m:t>
                    </m:r>
                    <m:r>
                      <m:rPr>
                        <m:sty m:val="p"/>
                      </m:rPr>
                      <m:t>: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3</m:t>
                    </m:r>
                    <m:r>
                      <m:rPr>
                        <m:sty m:val="p"/>
                      </m:rPr>
                      <m:t>:</m:t>
                    </m:r>
                    <m:r>
                      <m:t>5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50</m:t>
                    </m:r>
                  </m:oMath>
                </a14:m>
              </a:p>
              <a:p>
                <a:pPr lvl="1"/>
                <a:r>
                  <a:rPr/>
                  <a:t>Which paranthesization is better?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 indent="0" marL="0">
                  <a:buNone/>
                </a:pPr>
                <a:r>
                  <a:rPr b="1"/>
                  <a:t>In summary: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1</m:t>
                        </m:r>
                        <m:r>
                          <m:t>A</m:t>
                        </m:r>
                        <m:r>
                          <m:t>2</m:t>
                        </m:r>
                      </m:e>
                    </m:d>
                    <m:r>
                      <m:t>A</m:t>
                    </m:r>
                    <m:r>
                      <m:t>3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multiply-add ops: </a:t>
                </a:r>
                <a14:m>
                  <m:oMath xmlns:m="http://schemas.openxmlformats.org/officeDocument/2006/math">
                    <m:r>
                      <m:t>7500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1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2</m:t>
                        </m:r>
                        <m:r>
                          <m:t>A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multiple-add ops: </a:t>
                </a:r>
                <a14:m>
                  <m:oMath xmlns:m="http://schemas.openxmlformats.org/officeDocument/2006/math">
                    <m:r>
                      <m:t>75000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First parenthesization yields </a:t>
                </a:r>
                <a:r>
                  <a:rPr b="1"/>
                  <a:t>10x faster</a:t>
                </a:r>
                <a:r>
                  <a:rPr/>
                  <a:t> computation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Matrix-chain Multiplication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chain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matrices,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a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matrix</a:t>
                </a:r>
              </a:p>
              <a:p>
                <a:pPr lvl="0"/>
                <a:r>
                  <a:rPr b="1"/>
                  <a:t>Objective:</a:t>
                </a:r>
                <a:r>
                  <a:rPr/>
                  <a:t> Fully parenthesize the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such that the number of </a:t>
                </a:r>
                <a:r>
                  <a:rPr b="1"/>
                  <a:t>scalar mult-adds</a:t>
                </a:r>
                <a:r>
                  <a:rPr/>
                  <a:t> is minimized.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Counting the Number of Parenthesizations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Brute force approach:</a:t>
                </a:r>
                <a:r>
                  <a:rPr/>
                  <a:t> exhaustively check all parenthesizations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parenthesizations of a sequence of n matrices</a:t>
                </a:r>
              </a:p>
              <a:p>
                <a:pPr lvl="0"/>
                <a:r>
                  <a:rPr/>
                  <a:t>We can split sequence between 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</m:e>
                      <m:sup>
                        <m:r>
                          <m:t>s</m:t>
                        </m:r>
                        <m:r>
                          <m:t>t</m:t>
                        </m:r>
                      </m:sup>
                    </m:sSup>
                  </m:oMath>
                </a14:m>
                <a:r>
                  <a:rPr/>
                  <a:t> matrices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, then parenthesize the two resulting sequences independently, i.e.,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  <m:limUpp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</m:groupChrPr>
                                <m:e>
                                  <m:r>
                                    <m:rPr>
                                      <m:sty m:val="p"/>
                                    </m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m:t>(</m:t>
                                  </m:r>
                                </m:e>
                              </m:groupChr>
                            </m:e>
                            <m:lim>
                              <m:r>
                                <m:t>b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a</m:t>
                              </m:r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i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</m:lim>
                          </m:limUpp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obtain the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nor/>
                          <m:sty m:val="p"/>
                        </m:rPr>
                        <m:t> and 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Parenthesizations: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recurrence generates the sequence of </a:t>
                </a:r>
                <a:r>
                  <a:rPr b="1"/>
                  <a:t>Catalan Numbers</a:t>
                </a:r>
                <a:r>
                  <a:rPr/>
                  <a:t> Solution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2</m:t>
                              </m:r>
                              <m:r>
                                <m:t>n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4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/</m:t>
                          </m:r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number of solutions is </a:t>
                </a:r>
                <a:r>
                  <a:rPr b="1"/>
                  <a:t>exponential</a:t>
                </a:r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Therefore, brute force approach is a poor strategy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Structure of Optimal Parenthesization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Notation: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The matrix that results from evaluation of the product: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Observation:</a:t>
                </a:r>
                <a:r>
                  <a:rPr/>
                  <a:t> Consider the last multiplication operation in any parenthesization: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There is a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such that:</a:t>
                </a:r>
              </a:p>
              <a:p>
                <a:pPr lvl="2"/>
                <a:r>
                  <a:rPr/>
                  <a:t>First,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r>
                      <m:t>k</m:t>
                    </m:r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Then, the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computed</a:t>
                </a:r>
              </a:p>
              <a:p>
                <a:pPr lvl="2"/>
                <a:r>
                  <a:rPr/>
                  <a:t>Finally, the matrices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multiplied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 optimal parenthesization of product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will be: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cost of this optimal parenthesization</a:t>
                </a:r>
                <a:r>
                  <a:rPr/>
                  <a:t> will 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+</m:t>
                    </m:r>
                  </m:oMath>
                </a14:m>
                <a:r>
                  <a:rPr/>
                  <a:t>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1:</a:t>
            </a:r>
            <a:r>
              <a:rPr/>
              <a:t> Characterize the Structure of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Key observation:</a:t>
                </a:r>
                <a:r>
                  <a:rPr/>
                  <a:t> Given optimal parenthesization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Parenthesization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should both be optimal</a:t>
                </a:r>
              </a:p>
              <a:p>
                <a:pPr lvl="0"/>
                <a:r>
                  <a:rPr/>
                  <a:t>Thus, optimal solution to an instance of the problem contains optimal solutions to subproblem instances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optimal substructure within an optimal solution exists.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Step 2:</a:t>
                </a:r>
                <a:r>
                  <a:rPr/>
                  <a:t> Define the value of an optimal solution recursively in terms of optimal solutions to the subproblems</a:t>
                </a:r>
              </a:p>
              <a:p>
                <a:pPr lvl="0"/>
                <a:r>
                  <a:rPr/>
                  <a:t>Assume we are trying to determine the min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multiply-add opns needed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The optimal cost of the original problem: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recursively?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Base case: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(single matrix, no multiplication)</a:t>
                </a:r>
              </a:p>
              <a:p>
                <a:pPr lvl="0"/>
                <a:r>
                  <a:rPr/>
                  <a:t>Let the size of 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be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Consider an optimal parenthesization of chain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⋅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…</m:t>
                        </m:r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optimal cost: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Optimal cost of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: Cost of multiplying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(Dynamic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an optimal parenthesization: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must be chosen to minimize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recursive formulation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>
                                        <m:t>0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  <m:mr>
                                    <m:e>
                                      <m:limLow>
                                        <m:e>
                                          <m:r>
                                            <m:t>M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t>N</m:t>
                                          </m:r>
                                        </m:e>
                                        <m:lim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≤</m:t>
                                          </m:r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&lt;</m:t>
                                          </m:r>
                                          <m:r>
                                            <m:t>j</m:t>
                                          </m:r>
                                        </m:lim>
                                      </m:limLow>
                                      <m:r>
                                        <m:rPr>
                                          <m:sty m:val="p"/>
                                        </m:rPr>
                                        <m:t>{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m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  <m:sSub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}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t>f</m:t>
                                      </m:r>
                                    </m:e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&lt;</m:t>
                                      </m:r>
                                      <m:r>
                                        <m:t>j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2:</a:t>
            </a:r>
            <a:r>
              <a:rPr/>
              <a:t> A Recursive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give the </a:t>
                </a:r>
                <a:r>
                  <a:rPr b="1"/>
                  <a:t>costs of optimal solutions</a:t>
                </a:r>
                <a:r>
                  <a:rPr/>
                  <a:t> to subproblems</a:t>
                </a:r>
              </a:p>
              <a:p>
                <a:pPr lvl="0"/>
                <a:r>
                  <a:rPr/>
                  <a:t>In order to keep track of how to construct an optimal solution</a:t>
                </a:r>
              </a:p>
              <a:p>
                <a:pPr lvl="1"/>
                <a:r>
                  <a:rPr/>
                  <a:t>Define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to be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which yields the optimal split of the subchain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such that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holds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Recursive Matrix-Chain (</a:t>
            </a:r>
            <a:r>
              <a:rPr b="1"/>
              <a:t>RMC</a:t>
            </a:r>
            <a:r>
              <a:rPr/>
              <a:t>) Order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(p,i,j)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(i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j) then </a:t>
            </a:r>
            <a:br/>
            <a:r>
              <a:rPr>
                <a:latin typeface="Courier"/>
              </a:rPr>
              <a:t>    return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INF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 to j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 do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i, k)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RMC</a:t>
            </a:r>
            <a:r>
              <a:rPr>
                <a:latin typeface="Courier"/>
              </a:rPr>
              <a:t>(p, k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j)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p_{i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} p_k p_j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q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m[i, j] then</a:t>
            </a:r>
            <a:br/>
            <a:r>
              <a:rPr>
                <a:latin typeface="Courier"/>
              </a:rPr>
              <a:t>      m[i, j]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endfor</a:t>
            </a:r>
            <a:br/>
            <a:br/>
            <a:r>
              <a:rPr>
                <a:latin typeface="Courier"/>
              </a:rPr>
              <a:t>    return m[i, j] 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Recursion: </a:t>
            </a:r>
            <a:r>
              <a:rPr b="1"/>
              <a:t>Inefficient!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Recursion tree for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M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Nodes are labeled with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values</a:t>
                </a:r>
              </a:p>
              <a:p>
                <a:pPr lvl="1" indent="0" marL="457200">
                  <a:buNone/>
                </a:pPr>
                <a:r>
                  <a:rPr/>
                  <a:t>bg right:60% w:650px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An important observation:</a:t>
                </a:r>
                <a:r>
                  <a:rPr/>
                  <a:t> - We have </a:t>
                </a:r>
                <a:r>
                  <a:rPr b="1"/>
                  <a:t>relatively few subproblems</a:t>
                </a:r>
                <a:r>
                  <a:rPr/>
                  <a:t> - one problem for each choice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satisfying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j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</m:oMath>
                </a14:m>
                <a:r>
                  <a:rPr/>
                  <a:t> - total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 subproblems - We can write a </a:t>
                </a:r>
                <a:r>
                  <a:rPr b="1"/>
                  <a:t>recursive</a:t>
                </a:r>
                <a:r>
                  <a:rPr/>
                  <a:t> algorithm based on recurrence. - However, a recursive algorithm may encounter each subproblem many times in different branches of the recursion tree - This property, </a:t>
                </a:r>
                <a:r>
                  <a:rPr b="1"/>
                  <a:t>overlapping subproblems</a:t>
                </a:r>
                <a:r>
                  <a:rPr/>
                  <a:t>, is the </a:t>
                </a:r>
                <a:r>
                  <a:rPr b="1"/>
                  <a:t>second important feature</a:t>
                </a:r>
                <a:r>
                  <a:rPr/>
                  <a:t> for applicability of </a:t>
                </a:r>
                <a:r>
                  <a:rPr b="1"/>
                  <a:t>dynamic programming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the Optimal Cost (</a:t>
            </a:r>
            <a:r>
              <a:rPr b="1"/>
              <a:t>Matrix-Chain Multiplication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the value of an optimal solution in a </a:t>
                </a:r>
                <a:r>
                  <a:rPr b="1"/>
                  <a:t>bottom-up</a:t>
                </a:r>
                <a:r>
                  <a:rPr/>
                  <a:t> fashion</a:t>
                </a:r>
              </a:p>
              <a:p>
                <a:pPr lvl="1"/>
                <a:r>
                  <a:rPr/>
                  <a:t>matrix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has dimensions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the input is a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g</m:t>
                    </m:r>
                    <m:r>
                      <m:t>t</m:t>
                    </m:r>
                    <m:r>
                      <m:t>h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Procedure uses the following auxiliary tables: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for storing the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costs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: records which index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achieved the optimal cost in computing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How to choose the order in which we process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values?</a:t>
                </a:r>
              </a:p>
              <a:p>
                <a:pPr lvl="0"/>
                <a:r>
                  <a:rPr/>
                  <a:t>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, we have to make sure that the values for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have been computed for all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computed only for </a:t>
                </a:r>
                <a14:m>
                  <m:oMath xmlns:m="http://schemas.openxmlformats.org/officeDocument/2006/math">
                    <m:r>
                      <m:t>j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i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mult-bottom-u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must be processed after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j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How to set up the iterations over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to 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</p:txBody>
          </p:sp>
        </mc:Choice>
      </mc:AlternateContent>
      <p:pic>
        <p:nvPicPr>
          <p:cNvPr descr="fig:  assets/ce100-week-5-dp-mult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If the entries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are computed in the shown order, then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values are guaranteed to be computed before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:  assets/ce100-week-5-dp-mult-bottom-u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Quicksort Sort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h:450px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Bottom-Up</a:t>
            </a:r>
            <a:r>
              <a:rPr/>
              <a:t>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5-dp-mult-bottom-u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right:65% h:500px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Note</a:t>
                </a:r>
                <a:r>
                  <a:rPr/>
                  <a:t>: 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ℓ</m:t>
                    </m:r>
                  </m:oMath>
                </a14:m>
                <a:r>
                  <a:rPr/>
                  <a:t> and p_{i-1} p_k p_j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MATRIX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CHAIN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ORDER</a:t>
                </a:r>
                <a:r>
                  <a:rPr>
                    <a:latin typeface="Courier"/>
                  </a:rPr>
                  <a:t>(p)</a:t>
                </a:r>
                <a:br/>
                <a:r>
                  <a:rPr>
                    <a:latin typeface="Courier"/>
                  </a:rPr>
                  <a:t>  n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length[p]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m[i, i]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l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 to n do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 n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j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l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br/>
                <a:r>
                  <a:rPr>
                    <a:latin typeface="Courier"/>
                  </a:rPr>
                  <a:t>      m[i, 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INF</a:t>
                </a:r>
                <a:br/>
                <a:r>
                  <a:rPr>
                    <a:latin typeface="Courier"/>
                  </a:rPr>
                  <a:t>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k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i to j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 do</a:t>
                </a:r>
                <a:br/>
                <a:r>
                  <a:rPr>
                    <a:latin typeface="Courier"/>
                  </a:rPr>
                  <a:t>        q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m[i,k]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m[k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 j]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p_{i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-1</a:t>
                </a:r>
                <a:r>
                  <a:rPr>
                    <a:latin typeface="Courier"/>
                  </a:rPr>
                  <a:t>} p_k p_j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q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&lt;</a:t>
                </a:r>
                <a:r>
                  <a:rPr>
                    <a:latin typeface="Courier"/>
                  </a:rPr>
                  <a:t> m[i,j] then</a:t>
                </a:r>
                <a:br/>
                <a:r>
                  <a:rPr>
                    <a:latin typeface="Courier"/>
                  </a:rPr>
                  <a:t>          m[i,j]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q</a:t>
                </a:r>
                <a:br/>
                <a:r>
                  <a:rPr>
                    <a:latin typeface="Courier"/>
                  </a:rPr>
                  <a:t>          s[i,j]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k</a:t>
                </a:r>
                <a:br/>
                <a:r>
                  <a:rPr>
                    <a:latin typeface="Courier"/>
                  </a:rPr>
                  <a:t>      endfor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  endfor</a:t>
                </a:r>
                <a:br/>
                <a:r>
                  <a:rPr>
                    <a:latin typeface="Courier"/>
                  </a:rPr>
                  <a:t>  return m and s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algorithm first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</m:e>
                    </m:d>
                    <m:r>
                      <m:rPr>
                        <m:sty m:val="p"/>
                      </m:rPr>
                      <m:t>←</m:t>
                    </m:r>
                    <m:r>
                      <m:t>0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min costs for all chains of length 1</a:t>
                </a:r>
              </a:p>
              <a:p>
                <a:pPr lvl="0"/>
                <a:r>
                  <a:rPr b="1"/>
                  <a:t>Then</a:t>
                </a:r>
                <a:r>
                  <a:rPr/>
                  <a:t>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computes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min costs for all chains of length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depends only on table entries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&amp;</m:t>
                    </m:r>
                    <m:r>
                      <m:t>m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ℓ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ℓ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which are already computed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 for Computing the Optimal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 /><m:e><m:r><m:rPr><m:nor /><m:sty m:val="p" /></m:rPr><m:t>for</m:t></m:r><m:r><m:t> </m:t></m:r><m:r><m:t>k</m:t></m:r><m:r><m:rPr><m:sty m:val="p" /></m:rPr><m:t>←</m:t></m:r><m:r><m:t>i</m:t></m:r><m:r><m:t> </m:t></m:r><m:r><m:rPr><m:nor /><m:sty m:val="p" /></m:rPr><m:t>to</m:t></m:r><m:r><m:t> </m:t></m:r><m:r><m:t>j</m:t></m:r><m:r><m:rPr><m:sty m:val="p" /></m:rPr><m:t>−</m:t></m:r><m:r><m:t>1</m:t></m:r><m:r><m:t> </m:t></m:r><m:r><m:rPr><m:nor /><m:sty m:val="p" /></m:rPr><m:t>do</m:t></m:r></m:e></m:mr><m:mr><m:e /><m:e><m:r><m:t> </m:t></m:r><m:r><m:t>q</m:t></m:r><m:r><m:rPr><m:sty m:val="p" /></m:rPr><m:t>←</m:t></m:r><m:r><m:t>m</m:t></m:r><m:d><m:dPr><m:begChr m:val="[" /><m:endChr m:val="]" /><m:sepChr m:val="" /><m:grow /></m:dPr><m:e><m:r><m:t>i</m:t></m:r><m:r><m:rPr><m:sty m:val="p" /></m:rPr><m:t>,</m:t></m:r><m:r><m:t>k</m:t></m:r></m:e></m:d><m:r><m:rPr><m:sty m:val="p" /></m:rPr><m:t>+</m:t></m:r><m:r><m:t>m</m:t></m:r><m:d><m:dPr><m:begChr m:val="[" /><m:endChr m:val="]" /><m:sepChr m:val="" /><m:grow /></m:dPr><m:e><m:r><m:t>k</m:t></m:r><m:r><m:rPr><m:sty m:val="p" /></m:rPr><m:t>+</m:t></m:r><m:r><m:t>1</m:t></m:r><m:r><m:rPr><m:sty m:val="p" /></m:rPr><m:t>,</m:t></m:r><m:r><m:t>j</m:t></m:r></m:e></m:d><m:r><m:rPr><m:sty m:val="p" /></m:rPr><m:t>+</m:t></m:r><m:sSub><m:e><m:r><m:t>p</m:t></m:r></m:e><m:sub><m:r><m:t>i</m:t></m:r><m:r><m:rPr><m:sty m:val="p" /></m:rPr><m:t>−</m:t></m:r><m:r><m:t>1</m:t></m:r></m:sub></m:sSub><m:sSub><m:e><m:r><m:t>p</m:t></m:r></m:e><m:sub><m:r><m:t>k</m:t></m:r></m:sub></m:sSub><m:sSub><m:e><m:r><m:t>p</m:t></m:r></m:e><m:sub><m:r><m:t>j</m:t></m:r></m:sub></m:sSub></m:e></m:mr></m:m></m:oMath></m:oMathPara></a14:m></a:p></p:txBody></p:sp></mc:Choice></mc:AlternateContent><p:pic><p:nvPicPr><p:cNvPr descr="fig:

assets/ce100-week-5-dp-table-acc-pattern-1.drawio.svg" id="0" name="Picture 1" /><p:cNvPicPr><a:picLocks noGrp="1" noChangeAspect="1" /></p:cNvPicPr><p:nvPr /></p:nvPicPr><p:blipFill><a:blip r:embed="rId2" /><a:stretch><a:fillRect /></a:stretch></p:blipFill><p:spPr bwMode="auto"><a:xfrm><a:off x="3568700" y="457200" /><a:ext cx="5105400" cy="49530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2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2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3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sSub><m:e><m:r><m:t>A</m:t></m:r></m:e><m:sub><m:r><m:t>i</m:t></m:r><m:r><m:rPr><m:sty m:val="p" /></m:rPr><m:t>+</m:t></m:r><m:r><m:t>2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i</m:t></m:r><m:r><m:rPr><m:sty m:val="p" /></m:rPr><m:t>+</m:t></m:r><m:r><m:t>3</m:t></m:r></m:sub></m:sSub><m:r><m:rPr><m:sty m:val="p" /></m:rPr><m:t>…</m:t></m:r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4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4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b="1" /><a:t>Table access pattern</a:t></a:r><a:r><a:rPr /><a:t> in computing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s for </a:t></a:r><a14:m><m:oMath xmlns:m="http://schemas.openxmlformats.org/officeDocument/2006/math"><m:r><m:rPr><m:sty m:val="p" /></m:rPr><m:t>ℓ</m:t></m:r><m:r><m:rPr><m:sty m:val="p" /></m:rPr><m:t>=</m:t></m:r><m:r><m:t>j</m:t></m:r><m:r><m:rPr><m:sty m:val="p" /></m:rPr><m:t>−</m:t></m:r><m:r><m:t>i</m:t></m:r><m:r><m:rPr><m:sty m:val="p" /></m:rPr><m:t>+</m:t></m:r><m:r><m:t>1</m:t></m:r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/m:mcs></m:mPr><m:mr><m:e><m:d><m:dPr><m:begChr m:val="(" /><m:endChr m:val=")" /><m:sepChr m:val="" /><m:grow /></m:dPr><m:e><m:d><m:dPr><m:begChr m:val="(" /><m:endChr m:val=")" /><m:sepChr m:val="" /><m:grow /></m:dPr><m:e><m:sSub><m:e><m:r><m:t>A</m:t></m:r></m:e><m:sub><m:r><m:t>i</m:t></m:r></m:sub></m:sSub><m:sSub><m:e><m:r><m:t>A</m:t></m:r></m:e><m:sub><m:r><m:t>i</m:t></m:r><m:r><m:rPr><m:sty m:val="p" /></m:rPr><m:t>+</m:t></m:r><m:r><m:t>1</m:t></m:r></m:sub></m:sSub><m:r><m:rPr><m:sty m:val="p" /></m:rPr><m:t>…</m:t></m:r><m:sSub><m:e><m:r><m:t>A</m:t></m:r></m:e><m:sub><m:r><m:t>j</m:t></m:r><m:r><m:rPr><m:sty m:val="p" /></m:rPr><m:t>−</m:t></m:r><m:r><m:t>1</m:t></m:r></m:sub></m:sSub></m:e></m:d><m:limUpp><m:e><m:groupChr><m:groupChrPr><m:chr m:val="⏞" /><m:pos m:val="top" /><m:vertJc m:val="bot" /></m:groupChrPr><m:e><m:r><m:rPr><m:sty m:val="p" /></m:rPr><m:t>⋮</m:t></m:r></m:e></m:groupChr></m:e><m:lim><m:r><m:t>m</m:t></m:r><m:r><m:t>u</m:t></m:r><m:r><m:t>l</m:t></m:r><m:r><m:t>t</m:t></m:r><m:r><m:rPr><m:sty m:val="p" /></m:rPr><m:t>.</m:t></m:r></m:lim></m:limUpp><m:d><m:dPr><m:begChr m:val="(" /><m:endChr m:val=")" /><m:sepChr m:val="" /><m:grow /></m:dPr><m:e><m:sSub><m:e><m:r><m:t>A</m:t></m:r></m:e><m:sub><m:r><m:t>j</m:t></m:r></m:sub></m:sSub></m:e></m:d></m:e></m:d></m:e></m:mr></m:m></m:oMath></m:oMathPara></a14:m></a:p></p:txBody></p:sp></mc:Choice></mc:AlternateContent><p:pic><p:nvPicPr><p:cNvPr descr="fig:

assets/ce100-week-5-dp-table-acc-pattern-5.drawio.svg" id="0" name="Picture 1" /><p:cNvPicPr><a:picLocks noGrp="1" noChangeAspect="1" /></p:cNvPicPr><p:nvPr /></p:nvPicPr><p:blipFill><a:blip r:embed="rId2" /><a:stretch><a:fillRect /></a:stretch></p:blipFill><p:spPr bwMode="auto"><a:xfrm><a:off x="3568700" y="508000" /><a:ext cx="5105400" cy="48514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right:50% h:600px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Convex Hull (Divide &amp; Conquer)</a:t>
            </a:r>
          </a:p>
          <a:p>
            <a:pPr lvl="0"/>
            <a:r>
              <a:rPr/>
              <a:t>Dynamic Programming</a:t>
            </a:r>
          </a:p>
          <a:p>
            <a:pPr lvl="1"/>
            <a:r>
              <a:rPr/>
              <a:t>Introduction</a:t>
            </a:r>
          </a:p>
          <a:p>
            <a:pPr lvl="1"/>
            <a:r>
              <a:rPr/>
              <a:t>Divide-and-Conquer (DAC) vs Dynamic Programming (DP)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((A_2)\overbrace{\vdots}^{ (k=2) } (A_3 A_4 A_5)) \\[10 pt]
\quad cost &amp;= m_{22} + m_{35} + p_1p_2p_5 \\
&amp;= 0 + 2500 + 35 \times 15 \times 20 \\
&amp;= 13000
\end{align*}
$$</a:t>
                </a:r>
              </a:p>
            </p:txBody>
          </p:sp>
        </mc:Choice>
      </mc:AlternateContent>
      <p:pic>
        <p:nvPicPr>
          <p:cNvPr descr="fig:  assets/ce100-week-5-dp-table-acc-pattern-example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 A_3) \overbrace{\vdots}^{ (k=3) } (A_4 A_5)) \\[10 pt]
\quad cost &amp;= m_{23} + m_{45} + p_1p_3p_5 \\
&amp;= 2625 + 1000 + 35 \times 5 \times 20 \\
&amp;= 7125
\end{align*}
$$</a:t>
                </a:r>
              </a:p>
            </p:txBody>
          </p:sp>
        </mc:Choice>
      </mc:AlternateContent>
      <p:pic>
        <p:nvPicPr>
          <p:cNvPr descr="fig:  assets/ce100-week-5-dp-table-acc-pattern-example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
m_{ij}=\underset{i \leq k &lt; j}{MIN} \{ m_{ik} + m_{k+1,j} + p_{i-1} p_k p_j \} \\[10pt]
\begin{align*}
A_1 &amp;: (30 \times 35) \\
A_2 &amp;: (35 \times 15) \\
A_3 &amp;: (15 \times 5) \\
A_4 &amp;: (5 \times 10) \\
A_5 &amp;: (10 \times 20) \\
A_6 &amp;: (20 \times 25)
\end{align*}
\begin{align*}
&amp; ((A_2 A_3 A_4)\overbrace{\vdots}^{ (k=4) }(A_5)) \\[10 pt]
\quad cost &amp;= m_{24} + m_{55} + p_1p_4p_5 \\
&amp;= 4375 + 0 + 35 \times 10 \times 20 \\
&amp;= 11375
\end{align*}
$$</a:t>
                </a:r>
              </a:p>
            </p:txBody>
          </p:sp>
        </mc:Choice>
      </mc:AlternateContent>
      <p:pic>
        <p:nvPicPr>
          <p:cNvPr descr="fig:  assets/ce100-week-5-dp-table-acc-pattern-example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Table access pattern</a:t>
            </a:r>
            <a:r>
              <a:rPr/>
              <a:t>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Compute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25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leads to </a:t>
                </a:r>
                <a:r>
                  <a:rPr b="1"/>
                  <a:t>min cost</a:t>
                </a:r>
              </a:p>
              <a:p>
                <a:pPr lvl="0" indent="0" marL="0">
                  <a:buNone/>
                </a:pPr>
                <a:r>
                  <a:rPr/>
                  <a:t>$$ m_{ij}= { m_{ik} + m_{k+1,j} + p_{i-1} p_k p_j } \[10pt]   </a:t>
                </a:r>
              </a:p>
              <a:p>
                <a:pPr lvl="0" indent="0" marL="0">
                  <a:buNone/>
                </a:pPr>
                <a:r>
                  <a:rPr/>
                  <a:t>$$</a:t>
                </a:r>
              </a:p>
            </p:txBody>
          </p:sp>
        </mc:Choice>
      </mc:AlternateContent>
      <p:pic>
        <p:nvPicPr>
          <p:cNvPr descr="fig:  assets/ce100-week-5-dp-table-acc-pattern-example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h:500px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MATRIX-CHAIN-ORDER</a:t>
                </a:r>
                <a:r>
                  <a:rPr/>
                  <a:t> determines the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#</m:t>
                    </m:r>
                  </m:oMath>
                </a14:m>
                <a:r>
                  <a:rPr/>
                  <a:t> of scalar </a:t>
                </a:r>
                <a:r>
                  <a:rPr b="1"/>
                  <a:t>mults/adds</a:t>
                </a:r>
              </a:p>
              <a:p>
                <a:pPr lvl="1"/>
                <a:r>
                  <a:rPr/>
                  <a:t>needed to compute a matrix-chain product</a:t>
                </a:r>
              </a:p>
              <a:p>
                <a:pPr lvl="1"/>
                <a:r>
                  <a:rPr/>
                  <a:t>it does not directly show how to multiply the matrices</a:t>
                </a:r>
              </a:p>
              <a:p>
                <a:pPr lvl="0"/>
                <a:r>
                  <a:rPr/>
                  <a:t>That is,</a:t>
                </a:r>
              </a:p>
              <a:p>
                <a:pPr lvl="1"/>
                <a:r>
                  <a:rPr/>
                  <a:t>it determines the cost of the optimal solution(s)</a:t>
                </a:r>
              </a:p>
              <a:p>
                <a:pPr lvl="1"/>
                <a:r>
                  <a:rPr/>
                  <a:t>it does not show how to obtain an optimal solution</a:t>
                </a:r>
              </a:p>
              <a:p>
                <a:pPr lvl="0"/>
                <a:r>
                  <a:rPr/>
                  <a:t>Each entry </a:t>
                </a:r>
                <a14:m>
                  <m:oMath xmlns:m="http://schemas.openxmlformats.org/officeDocument/2006/math">
                    <m:r>
                      <m:t>s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e>
                    </m:d>
                  </m:oMath>
                </a14:m>
                <a:r>
                  <a:rPr/>
                  <a:t> records the value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such that optimal parenthesization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splits the product between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We know that the final matrix multiplication in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optimally is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s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n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What is the optimal top-level split for: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5-dp-table-acc-pattern-example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46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Example:</a:t>
            </a:r>
            <a:r>
              <a:rPr/>
              <a:t> 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the optimal top-level split of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2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r>
                      <m:rPr>
                        <m:sty m:val="p"/>
                      </m:rPr>
                      <m:t>(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4</m:t>
                            </m:r>
                          </m:sub>
                        </m:sSub>
                      </m:e>
                    </m:d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groupChr>
                      </m:e>
                      <m:lim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d>
                      </m:lim>
                    </m:limUp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23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)</a:t>
                </a:r>
              </a:p>
              <a:p>
                <a:pPr lvl="1"/>
                <a:r>
                  <a:rPr/>
                  <a:t>What is the optimal split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sSub>
                      <m:e>
                        <m:r>
                          <m:t>A</m:t>
                        </m:r>
                      </m:e>
                      <m:sub>
                        <m:r>
                          <m:t>5</m:t>
                        </m:r>
                      </m:sub>
                    </m:sSub>
                  </m:oMath>
                </a14:m>
                <a:r>
                  <a:rPr/>
                  <a:t> ? (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45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  <p:pic>
        <p:nvPicPr>
          <p:cNvPr descr="fig:  assets/ce100-week-5-dp-table-acc-pattern-example-8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h:390px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Fibonacci Numbers</a:t>
            </a:r>
          </a:p>
          <a:p>
            <a:pPr lvl="1"/>
            <a:r>
              <a:rPr/>
              <a:t>Recursive Solution</a:t>
            </a:r>
          </a:p>
          <a:p>
            <a:pPr lvl="1"/>
            <a:r>
              <a:rPr/>
              <a:t>Bottom-Up Solution</a:t>
            </a:r>
          </a:p>
          <a:p>
            <a:pPr lvl="0"/>
            <a:r>
              <a:rPr/>
              <a:t>Optimization Problems</a:t>
            </a:r>
          </a:p>
          <a:p>
            <a:pPr lvl="0"/>
            <a:r>
              <a:rPr/>
              <a:t>Development of a DP Algorithms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</a:t>
            </a:r>
            <a:r>
              <a:rPr b="1"/>
              <a:t>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Earlier optimal matrix multiplications can be computed recursively</a:t>
                </a:r>
              </a:p>
              <a:p>
                <a:pPr lvl="0"/>
                <a:r>
                  <a:rPr b="1"/>
                  <a:t>Given:</a:t>
                </a:r>
              </a:p>
              <a:p>
                <a:pPr lvl="1"/>
                <a:r>
                  <a:rPr/>
                  <a:t>the chain of matrices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⟨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⟩</m:t>
                    </m:r>
                  </m:oMath>
                </a14:m>
                <a:r>
                  <a:rPr/>
                  <a:t> the s table computed by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MATRIX-CHAIN-ORDER</m:t>
                    </m:r>
                  </m:oMath>
                </a14:m>
              </a:p>
              <a:p>
                <a:pPr lvl="1"/>
                <a:r>
                  <a:rPr/>
                  <a:t>The following recursive procedure computes the </a:t>
                </a:r>
                <a:r>
                  <a:rPr b="1"/>
                  <a:t>matrix-chain product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&gt;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MATRIX-CHAIN-MULTIPLY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MATRIX-MULTIPLY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Invocation: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MATRIX-CHAIN-MULTIPLY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Recursive Construction of an Optimal Solution</a:t>
            </a:r>
          </a:p>
        </p:txBody>
      </p:sp>
      <p:pic>
        <p:nvPicPr>
          <p:cNvPr descr="fig:  assets/ce100-week-5-dp-rec-mcm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600200"/>
            <a:ext cx="789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6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for the computation of</a:t></a:r></a:p><a:p><a:pPr lvl="1" /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r</m:t></m:r></m:e></m:d><m:r><m:t> </m:t></m:r><m:r><m:rPr><m:nor /><m:sty m:val="p" /></m:rPr><m:t>for</m:t></m:r><m:r><m:t> </m:t></m:r><m:r><m:t>j</m:t></m:r><m:r><m:rPr><m:sty m:val="p" /></m:rPr><m:t>&lt;</m:t></m:r><m:r><m:t>r</m:t></m:r><m:r><m:rPr><m:sty m:val="p" /></m:rPr><m:t>≤</m:t></m:r><m:r><m:t>n</m:t></m:r><m:r><m:t> </m:t></m:r><m:d><m:dPr><m:begChr m:val="(" /><m:endChr m:val=")" /><m:sepChr m:val="" /><m:grow /></m:dPr><m:e><m:r><m:t>n</m:t></m:r><m:r><m:rPr><m:sty m:val="p" /></m:rPr><m:t>−</m:t></m:r><m:r><m:t>j</m:t></m:r></m:e></m:d></m:oMath></a14:m><a:r><a:rPr /><a:t> times</a:t></a:r></a:p><a:p><a:pPr lvl="1" /><a14:m><m:oMath xmlns:m="http://schemas.openxmlformats.org/officeDocument/2006/math"><m:r><m:t>m</m:t></m:r><m:d><m:dPr><m:begChr m:val="[" /><m:endChr m:val="]" /><m:sepChr m:val="" /><m:grow /></m:dPr><m:e><m:r><m:t>r</m:t></m:r><m:r><m:rPr><m:sty m:val="p" /></m:rPr><m:t>,</m:t></m:r><m:r><m:t>j</m:t></m:r></m:e></m:d><m:r><m:t> </m:t></m:r><m:r><m:rPr><m:nor /><m:sty m:val="p" /></m:rPr><m:t>for</m:t></m:r><m:r><m:t> </m:t></m:r><m:r><m:t>1</m:t></m:r><m:r><m:rPr><m:sty m:val="p" /></m:rPr><m:t>≤</m:t></m:r><m:r><m:t>r</m:t></m:r><m:r><m:rPr><m:sty m:val="p" /></m:rPr><m:t>&lt;</m:t></m:r><m:r><m:t>i</m:t></m:r><m:r><m:t> </m:t></m:r><m:d><m:dPr><m:begChr m:val="(" /><m:endChr m:val=")" /><m:sepChr m:val="" /><m:grow /></m:dPr><m:e><m:r><m:t>i</m:t></m:r><m:r><m:rPr><m:sty m:val="p" /></m:rPr><m:t>−</m:t></m:r><m:r><m:t>1</m:t></m:r></m:e></m:d></m:oMath></a14:m><a:r><a:rPr /><a:t> times</a:t></a:r></a:p></p:txBody></p:sp></mc:Choice></mc:AlternateContent><p:pic><p:nvPicPr><p:cNvPr descr="fig:

assets/ce100-week-5-dp-table-ref-pattern-1.drawio.svg" id="0" name="Picture 1" /><p:cNvPicPr><a:picLocks noGrp="1" noChangeAspect="1" /></p:cNvPicPr><p:nvPr /></p:nvPicPr><p:blipFill><a:blip r:embed="rId2" /><a:stretch><a:fillRect /></a:stretch></p:blipFill><p:spPr bwMode="auto"><a:xfrm><a:off x="3568700" y="431800" /><a:ext cx="5105400" cy="50038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right:60% h:700px</a:t></a:r></a:p></p:txBody></p:sp></p:spTree></p:cSld></p:sld>
</file>

<file path=ppt/slides/slide6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0" y="273050" /><a:ext cx="3008313" cy="1162050" /></a:xfrm></p:spPr><p:txBody><a:bodyPr /><a:lstStyle /><a:p><a:pPr lvl="0" indent="0" marL="0"><a:buNone /></a:pPr><a:r><a:rPr /><a:t>Table reference pattern for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</a:t></a:r><a14:m><m:oMath xmlns:m="http://schemas.openxmlformats.org/officeDocument/2006/math"><m:d><m:dPr><m:begChr m:val="(" /><m:endChr m:val=")" /><m:sepChr m:val="" /><m:grow /></m:dPr><m:e><m:r><m:t>1</m:t></m:r><m:r><m:rPr><m:sty m:val="p" /></m:rPr><m:t>≤</m:t></m:r><m:r><m:t>i</m:t></m:r><m:r><m:rPr><m:sty m:val="p" /></m:rPr><m:t>≤</m:t></m:r><m:r><m:t>j</m:t></m:r><m:r><m:rPr><m:sty m:val="p" /></m:rPr><m:t>≤</m:t></m:r><m:r><m:t>n</m:t></m:r></m:e></m:d></m:oMath></a14:m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/><a14:m><m:oMath xmlns:m="http://schemas.openxmlformats.org/officeDocument/2006/math"><m:r><m:t>R</m:t></m:r><m:d><m:dPr><m:begChr m:val="(" /><m:endChr m:val=")" /><m:sepChr m:val="" /><m:grow /></m:dPr><m:e><m:r><m:t>i</m:t></m:r><m:r><m:rPr><m:sty m:val="p" /></m:rPr><m:t>,</m:t></m:r><m:r><m:t>j</m:t></m:r></m:e></m:d></m:oMath></a14:m><a:r><a:rPr /><a:t> = </a:t></a:r><a14:m><m:oMath xmlns:m="http://schemas.openxmlformats.org/officeDocument/2006/math"><m:r><m:rPr><m:sty m:val="p" /></m:rPr><m:t>#</m:t></m:r></m:oMath></a14:m><a:r><a:rPr /><a:t> of times that </a:t></a:r><a14:m><m:oMath xmlns:m="http://schemas.openxmlformats.org/officeDocument/2006/math"><m:r><m:t>m</m:t></m:r><m:d><m:dPr><m:begChr m:val="[" /><m:endChr m:val="]" /><m:sepChr m:val="" /><m:grow /></m:dPr><m:e><m:r><m:t>i</m:t></m:r><m:r><m:rPr><m:sty m:val="p" /></m:rPr><m:t>,</m:t></m:r><m:r><m:t>j</m:t></m:r></m:e></m:d></m:oMath></a14:m><a:r><a:rPr /><a:t> is referenced in computing other entries</a:t></a:r></a:p><a:p><a:pPr lvl="0" indent="0" marL="0"><a:buNone /></a:pPr><a14:m><m:oMathPara xmlns:m="http://schemas.openxmlformats.org/officeDocument/2006/math"><m:oMathParaPr><m:jc m:val="center" /></m:oMathParaPr><m:oMath><m:m><m:mPr><m:baseJc m:val="center" /><m:plcHide m:val="1" /><m:mcs><m:mc><m:mcPr><m:mcJc m:val="right" /><m:count m:val="1" /></m:mcPr></m:mc><m:mc><m:mcPr><m:mcJc m:val="left" /><m:count m:val="1" /></m:mcPr></m:mc></m:mcs></m:mPr><m:mr><m:e><m:r><m:t>R</m:t></m:r><m:d><m:dPr><m:begChr m:val="(" /><m:endChr m:val=")" /><m:sepChr m:val="" /><m:grow /></m:dPr><m:e><m:r><m:t>i</m:t></m:r><m:r><m:rPr><m:sty m:val="p" /></m:rPr><m:t>,</m:t></m:r><m:r><m:t>j</m:t></m:r></m:e></m:d></m:e><m:e><m:r><m:rPr><m:sty m:val="p" /></m:rPr><m:t>=</m:t></m:r><m:d><m:dPr><m:begChr m:val="(" /><m:endChr m:val=")" /><m:sepChr m:val="" /><m:grow /></m:dPr><m:e><m:r><m:t>n</m:t></m:r><m:r><m:rPr><m:sty m:val="p" /></m:rPr><m:t>−</m:t></m:r><m:r><m:t>j</m:t></m:r></m:e></m:d><m:r><m:rPr><m:sty m:val="p" /></m:rPr><m:t>+</m:t></m:r><m:d><m:dPr><m:begChr m:val="(" /><m:endChr m:val=")" /><m:sepChr m:val="" /><m:grow /></m:dPr><m:e><m:r><m:t>i</m:t></m:r><m:r><m:rPr><m:sty m:val="p" /></m:rPr><m:t>−</m:t></m:r><m:r><m:t>1</m:t></m:r></m:e></m:d></m:e></m:mr><m:mr><m:e /><m:e><m:r><m:rPr><m:sty m:val="p" /></m:rPr><m:t>=</m:t></m:r><m:d><m:dPr><m:begChr m:val="(" /><m:endChr m:val=")" /><m:sepChr m:val="" /><m:grow /></m:dPr><m:e><m:r><m:t>n</m:t></m:r><m:r><m:rPr><m:sty m:val="p" /></m:rPr><m:t>−</m:t></m:r><m:r><m:t>1</m:t></m:r></m:e></m:d><m:r><m:rPr><m:sty m:val="p" /></m:rPr><m:t>−</m:t></m:r><m:d><m:dPr><m:begChr m:val="(" /><m:endChr m:val=")" /><m:sepChr m:val="" /><m:grow /></m:dPr><m:e><m:r><m:t>j</m:t></m:r><m:r><m:rPr><m:sty m:val="p" /></m:rPr><m:t>−</m:t></m:r><m:r><m:t>i</m:t></m:r></m:e></m:d></m:e></m:mr></m:m></m:oMath></m:oMathPara></a14:m></a:p><a:p><a:pPr lvl="0" /><a:r><a:rPr /><a:t>The total </a:t></a:r><a14:m><m:oMath xmlns:m="http://schemas.openxmlformats.org/officeDocument/2006/math"><m:r><m:rPr><m:sty m:val="p" /></m:rPr><m:t>#</m:t></m:r></m:oMath></a14:m><a:r><a:rPr /><a:t> of references for the entire table is: </a:t></a:r><a14:m><m:oMath xmlns:m="http://schemas.openxmlformats.org/officeDocument/2006/math"><m:nary><m:naryPr><m:chr m:val="∑" /><m:limLoc m:val="undOvr" /><m:subHide m:val="0" /><m:supHide m:val="0" /></m:naryPr><m:sub><m:r><m:t>i</m:t></m:r><m:r><m:rPr><m:sty m:val="p" /></m:rPr><m:t>=</m:t></m:r><m:r><m:t>1</m:t></m:r></m:sub><m:sup><m:r><m:t>n</m:t></m:r></m:sup><m:e><m:nary><m:naryPr><m:chr m:val="∑" /><m:limLoc m:val="undOvr" /><m:subHide m:val="0" /><m:supHide m:val="0" /></m:naryPr><m:sub><m:r><m:t>j</m:t></m:r><m:r><m:rPr><m:sty m:val="p" /></m:rPr><m:t>=</m:t></m:r><m:r><m:t>i</m:t></m:r></m:sub><m:sup><m:r><m:t>n</m:t></m:r></m:sup><m:e><m:r><m:t>R</m:t></m:r></m:e></m:nary></m:e></m:nary><m:d><m:dPr><m:begChr m:val="(" /><m:endChr m:val=")" /><m:sepChr m:val="" /><m:grow /></m:dPr><m:e><m:r><m:t>i</m:t></m:r><m:r><m:rPr><m:sty m:val="p" /></m:rPr><m:t>,</m:t></m:r><m:r><m:t>j</m:t></m:r></m:e></m:d><m:r><m:rPr><m:sty m:val="p" /></m:rPr><m:t>=</m:t></m:r><m:f><m:fPr><m:type m:val="bar" /></m:fPr><m:num><m:sSup><m:e><m:r><m:t>n</m:t></m:r></m:e><m:sup><m:r><m:t>3</m:t></m:r></m:sup></m:sSup><m:r><m:rPr><m:sty m:val="p" /></m:rPr><m:t>−</m:t></m:r><m:r><m:t>n</m:t></m:r></m:num><m:den><m:r><m:t>3</m:t></m:r></m:den></m:f></m:oMath></a14:m></a:p></p:txBody></p:sp></mc:Choice></mc:AlternateContent><p:pic><p:nvPicPr><p:cNvPr descr="fig:

assets/ce100-week-5-dp-table-ref-pattern-2.drawio.svg" id="0" name="Picture 1" /><p:cNvPicPr><a:picLocks noGrp="1" noChangeAspect="1" /></p:cNvPicPr><p:nvPr /></p:nvPicPr><p:blipFill><a:blip r:embed="rId2" /><a:stretch><a:fillRect /></a:stretch></p:blipFill><p:spPr bwMode="auto"><a:xfrm><a:off x="3568700" y="482600" /><a:ext cx="5105400" cy="4902200" /></a:xfrm><a:prstGeom prst="rect"><a:avLst /></a:prstGeom><a:noFill /><a:ln w="9525"><a:noFill /><a:headEnd /><a:tailEnd /></a:ln></p:spPr></p:pic><p:sp><p:nvSpPr><p:cNvPr id="1" name="TextBox 3" /><p:cNvSpPr txBox="1" /><p:nvPr /></p:nvSpPr><p:spPr><a:xfrm><a:off x="3568700" y="5600700" /><a:ext cx="5105400" cy="508000" /></a:xfrm><a:prstGeom prst="rect"><a:avLst /></a:prstGeom><a:noFill /></p:spPr><p:txBody><a:bodyPr /><a:lstStyle /><a:p><a:pPr lvl="0" indent="0" marL="0" algn="ctr"><a:buNone /></a:pPr><a:r><a:rPr /><a:t>bg right:40% h:490px</a:t></a:r></a:p></p:txBody></p:sp></p:spTree></p:cSld>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of the optimal substructure property</a:t>
            </a:r>
          </a:p>
          <a:p>
            <a:pPr lvl="0"/>
            <a:r>
              <a:rPr/>
              <a:t>Recursive formulation to compute the cost of the optimal solution</a:t>
            </a:r>
          </a:p>
          <a:p>
            <a:pPr lvl="0"/>
            <a:r>
              <a:rPr/>
              <a:t>Bottom-up computation of the table entries</a:t>
            </a:r>
          </a:p>
          <a:p>
            <a:pPr lvl="0"/>
            <a:r>
              <a:rPr/>
              <a:t>Constructing the optimal solution by backtracing the table entries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Matrix-Chain Multiplication</a:t>
            </a:r>
          </a:p>
          <a:p>
            <a:pPr lvl="1"/>
            <a:r>
              <a:rPr/>
              <a:t>Matrix Multiplication and Row Columns Definitions</a:t>
            </a:r>
          </a:p>
          <a:p>
            <a:pPr lvl="1"/>
            <a:r>
              <a:rPr/>
              <a:t>Cost of Multiplication Operations (pxqxr)</a:t>
            </a:r>
          </a:p>
          <a:p>
            <a:pPr lvl="1"/>
            <a:r>
              <a:rPr/>
              <a:t>Counting the Number of Parenthesizations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Optimal Parenthesization</a:t>
            </a:r>
          </a:p>
          <a:p>
            <a:pPr lvl="1"/>
            <a:r>
              <a:rPr/>
              <a:t>Characterize the structure of an optimal solution</a:t>
            </a:r>
          </a:p>
          <a:p>
            <a:pPr lvl="1"/>
            <a:r>
              <a:rPr/>
              <a:t>A Recursive Solution</a:t>
            </a:r>
          </a:p>
          <a:p>
            <a:pPr lvl="2"/>
            <a:r>
              <a:rPr/>
              <a:t>Direct Recursion Inefficiency.</a:t>
            </a:r>
          </a:p>
          <a:p>
            <a:pPr lvl="1"/>
            <a:r>
              <a:rPr/>
              <a:t>Computing the optimal Cost of Matrix-Chain Multiplication</a:t>
            </a:r>
          </a:p>
          <a:p>
            <a:pPr lvl="1"/>
            <a:r>
              <a:rPr/>
              <a:t>Bottom-up Computation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Algorithm for Computing the Optimal Costs</a:t>
            </a:r>
          </a:p>
          <a:p>
            <a:pPr lvl="1"/>
            <a:r>
              <a:rPr/>
              <a:t>MATRIX-CHAIN-ORDER</a:t>
            </a:r>
          </a:p>
          <a:p>
            <a:pPr lvl="0"/>
            <a:r>
              <a:rPr/>
              <a:t>Construction and Optimal Solution</a:t>
            </a:r>
          </a:p>
          <a:p>
            <a:pPr lvl="1"/>
            <a:r>
              <a:rPr/>
              <a:t>MATRIX-CHAIN-MULTIPLY</a:t>
            </a:r>
          </a:p>
          <a:p>
            <a:pPr lvl="0"/>
            <a:r>
              <a:rPr/>
              <a:t>Summary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2022-02-13T22:09:05Z</dcterms:created>
  <dcterms:modified xsi:type="dcterms:W3CDTF">2022-02-13T22:09:05Z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Dynamic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