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1" Type="http://schemas.openxmlformats.org/officeDocument/2006/relationships/viewProps" Target="viewProps.xml" /><Relationship Id="rId60" Type="http://schemas.openxmlformats.org/officeDocument/2006/relationships/presProps" Target="presProps.xml" /><Relationship Id="rId1" Type="http://schemas.openxmlformats.org/officeDocument/2006/relationships/slideMaster" Target="slideMasters/slideMaster1.xml" /><Relationship Id="rId63" Type="http://schemas.openxmlformats.org/officeDocument/2006/relationships/tableStyles" Target="tableStyles.xml" /><Relationship Id="rId6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yllabus.en.md_doc.pdf" TargetMode="External" /><Relationship Id="rId3" Type="http://schemas.openxmlformats.org/officeDocument/2006/relationships/hyperlink" Target="syllabus.en.md_slide.pdf" TargetMode="External" /><Relationship Id="rId4" Type="http://schemas.openxmlformats.org/officeDocument/2006/relationships/hyperlink" Target="syllabus.en.md_slide.pptx" TargetMode="External" /><Relationship Id="rId5" Type="http://schemas.openxmlformats.org/officeDocument/2006/relationships/hyperlink" Target="2021-2022-spring-ce100-algorithms-and-programming-II-comp-eng.docx" TargetMode="External" /><Relationship Id="rId6" Type="http://schemas.openxmlformats.org/officeDocument/2006/relationships/hyperlink" Target="2021-2022-spring-ce100-algorithms-and-programming-II-comp-eng.pdf"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CE100 Algorithms and Programming-II</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Detailed Syllabus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B.Course Learning Outcomes</a:t>
            </a:r>
          </a:p>
        </p:txBody>
      </p:sp>
      <p:sp>
        <p:nvSpPr>
          <p:cNvPr id="3" name="Content Placeholder 2"/>
          <p:cNvSpPr>
            <a:spLocks noGrp="1"/>
          </p:cNvSpPr>
          <p:nvPr>
            <p:ph idx="1"/>
          </p:nvPr>
        </p:nvSpPr>
        <p:spPr/>
        <p:txBody>
          <a:bodyPr/>
          <a:lstStyle/>
          <a:p>
            <a:pPr lvl="0" indent="0" marL="0">
              <a:buNone/>
            </a:pPr>
            <a:r>
              <a:rPr/>
              <a:t>After completing this course satisfactorily, a student will be able to:</a:t>
            </a:r>
          </a:p>
          <a:p>
            <a:pPr lvl="0"/>
            <a:r>
              <a:rPr/>
              <a:t>Interpret a computational problem specification and algorithmic solution and implement a C/C++, Java or C# application to solve that problem.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Argue the correctness of algorithms using inductive proofs and invariants.</a:t>
            </a:r>
          </a:p>
          <a:p>
            <a:pPr lvl="0"/>
            <a:r>
              <a:rPr/>
              <a:t>Understand algorithm design steps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Argue algorithm cost calculation for time complexity and asymptotic notation</a:t>
            </a:r>
          </a:p>
          <a:p>
            <a:pPr lvl="0"/>
            <a:r>
              <a:rPr/>
              <a:t>Analyze recursive algorithms complexity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divide-and-conquer, dynamic programming and greedy approaches.</a:t>
            </a:r>
          </a:p>
          <a:p>
            <a:pPr lvl="0"/>
            <a:r>
              <a:rPr/>
              <a:t>Understand graphs and graph related algorithms.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hashing and encryption operations input and outputs.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C.Course Topics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Algorithms Basics, Pseudocode</a:t>
            </a:r>
          </a:p>
          <a:p>
            <a:pPr lvl="0"/>
            <a:r>
              <a:rPr/>
              <a:t>Algorithms Analysis for Time Complexity and Asymptotic Notation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Sorting Problems (Insertion and Merge Sorts)</a:t>
            </a:r>
          </a:p>
          <a:p>
            <a:pPr lvl="0"/>
            <a:r>
              <a:rPr/>
              <a:t>Recursive Algorithms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Divide-and-Conquer Analysis (Merge Sort, Binary Search)</a:t>
            </a:r>
          </a:p>
          <a:p>
            <a:pPr lvl="0"/>
            <a:r>
              <a:rPr/>
              <a:t>Matrix Multiplication Problem</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Quicksort Analysis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Recep Tayyip Erdogan University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Heaps, Heap Sort and Priority Queues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Linked Lists, Radix Sort, You should have a laptop for programming practices during this course and Counting Sort.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Convex Hull</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Dynamic Programming</a:t>
            </a:r>
          </a:p>
          <a:p>
            <a:pPr lvl="0"/>
            <a:r>
              <a:rPr/>
              <a:t>Greedy Algorithms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Graphs and Graphs Search Algorithms</a:t>
            </a:r>
          </a:p>
          <a:p>
            <a:pPr lvl="1"/>
            <a:r>
              <a:rPr/>
              <a:t>Breadth-First Search</a:t>
            </a:r>
          </a:p>
          <a:p>
            <a:pPr lvl="1"/>
            <a:r>
              <a:rPr/>
              <a:t>Depth-First Search and Topological Sort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 Structure Algorithms</a:t>
            </a:r>
          </a:p>
          <a:p>
            <a:pPr lvl="1"/>
            <a:r>
              <a:rPr/>
              <a:t>Strongly Connected Components</a:t>
            </a:r>
          </a:p>
          <a:p>
            <a:pPr lvl="1"/>
            <a:r>
              <a:rPr/>
              <a:t>Minimum Spanning Tree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Disjoint Set Operations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Single Source Shortest Path Algorithm</a:t>
            </a:r>
          </a:p>
          <a:p>
            <a:pPr lvl="0"/>
            <a:r>
              <a:rPr/>
              <a:t>Q-Learning Shortest Path Implementation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Network Flow and Applications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Hashing and Encryption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Faculty of Engineering and Architecture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D.Textbooks and Required Hardware or Equipment</a:t>
            </a:r>
          </a:p>
        </p:txBody>
      </p:sp>
      <p:sp>
        <p:nvSpPr>
          <p:cNvPr id="3" name="Content Placeholder 2"/>
          <p:cNvSpPr>
            <a:spLocks noGrp="1"/>
          </p:cNvSpPr>
          <p:nvPr>
            <p:ph idx="1"/>
          </p:nvPr>
        </p:nvSpPr>
        <p:spPr/>
        <p:txBody>
          <a:bodyPr/>
          <a:lstStyle/>
          <a:p>
            <a:pPr lvl="0" indent="0" marL="0">
              <a:buNone/>
            </a:pPr>
            <a:r>
              <a:rPr/>
              <a:t>This course does not require a coursebook. If necessary, you can use the following books and open-source online resources.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2012. C How to Program (7th. ed.). Prentice Hall Press, USA.</a:t>
            </a:r>
          </a:p>
          <a:p>
            <a:pPr lvl="0"/>
            <a:r>
              <a:rPr i="1"/>
              <a:t>Intro to Java Programming, Comprehensive Version (10th Edition) 10th Edition by Y. Daniel Liang</a:t>
            </a:r>
          </a:p>
          <a:p>
            <a:pPr lvl="0"/>
            <a:r>
              <a:rPr i="1"/>
              <a:t>Introduction to Algorithms, Third Edition By Thomas H. Cormen, Charles E. Leiserson, Ronald L. Rivest, and Clifford Stein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Problem Solving and Program Design in C, J.R. Hanly, and E.B. Koffman, 6th Edition.</a:t>
            </a:r>
          </a:p>
          <a:p>
            <a:pPr lvl="0"/>
            <a:r>
              <a:rPr i="1"/>
              <a:t>Robert Sedgewick and Kevin Wayne. 2011. Algorithms (4th. ed.). Addison-Wesley Professional.</a:t>
            </a:r>
          </a:p>
          <a:p>
            <a:pPr lvl="0"/>
            <a:r>
              <a:rPr i="1"/>
              <a:t>Harvey M. Deitel and Paul J. Deitel. 2001. Java How to Program (4th. ed.). Prentice Hall PTR, USA.</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Paul Deitel and Harvey Deitel. 2016. Visual C# How to Program (6th. ed.). Pearson.</a:t>
            </a:r>
          </a:p>
          <a:p>
            <a:pPr lvl="0"/>
            <a:r>
              <a:rPr i="1"/>
              <a:t>Additional Books TBD</a:t>
            </a:r>
          </a:p>
          <a:p>
            <a:pPr lvl="0" indent="0" marL="0">
              <a:buNone/>
            </a:pPr>
            <a:r>
              <a:rPr/>
              <a:t>During this course, you should have a laptop for programming practices. You will have your development environment, and you will use this for examination and assignments also classroom practices.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E.Grading System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Midterm and Final grades will be calculated with the weighted average of the project or homework-based examinations. Midterm grades will be calculated between term beginning to the midterm week, and Final grades will be calculated between Midterm and Final week home works or projects as follows. taught Algorithms and Programming I programming skills</a:t>
                </a:r>
              </a:p>
              <a:p>
                <a:pPr lvl="0" indent="0" marL="0">
                  <a:buNone/>
                </a:pPr>
                <a14:m>
                  <m:oMathPara xmlns:m="http://schemas.openxmlformats.org/officeDocument/2006/math">
                    <m:oMathParaPr>
                      <m:jc m:val="center"/>
                    </m:oMathParaPr>
                    <m:oMath>
                      <m:sSub>
                        <m:e>
                          <m:r>
                            <m:t>a</m:t>
                          </m:r>
                        </m:e>
                        <m:sub>
                          <m:r>
                            <m:t>n</m:t>
                          </m:r>
                        </m:sub>
                      </m:sSub>
                      <m:r>
                        <m:rPr>
                          <m:sty m:val="p"/>
                        </m:rPr>
                        <m:t>=</m:t>
                      </m:r>
                      <m:r>
                        <m:rPr>
                          <m:nor/>
                          <m:sty m:val="p"/>
                        </m:rPr>
                        <m:t>Homework or Project Weight</m:t>
                      </m:r>
                    </m:oMath>
                  </m:oMathPara>
                </a14:m>
              </a:p>
              <a:p>
                <a:pPr lvl="0" indent="0" marL="0">
                  <a:buNone/>
                </a:pPr>
                <a14:m>
                  <m:oMathPara xmlns:m="http://schemas.openxmlformats.org/officeDocument/2006/math">
                    <m:oMathParaPr>
                      <m:jc m:val="center"/>
                    </m:oMathParaPr>
                    <m:oMath>
                      <m:r>
                        <m:t>H</m:t>
                      </m:r>
                      <m:sSub>
                        <m:e>
                          <m:r>
                            <m:t>W</m:t>
                          </m:r>
                        </m:e>
                        <m:sub>
                          <m:r>
                            <m:t>n</m:t>
                          </m:r>
                        </m:sub>
                      </m:sSub>
                      <m:r>
                        <m:rPr>
                          <m:sty m:val="p"/>
                        </m:rPr>
                        <m:t>=</m:t>
                      </m:r>
                      <m:r>
                        <m:rPr>
                          <m:nor/>
                          <m:sty m:val="p"/>
                        </m:rPr>
                        <m:t>Homework or Project Points</m:t>
                      </m:r>
                    </m:oMath>
                  </m:oMathPara>
                </a14:m>
              </a:p>
              <a:p>
                <a:pPr lvl="0" indent="0" marL="0">
                  <a:buNone/>
                </a:pPr>
                <a14:m>
                  <m:oMathPara xmlns:m="http://schemas.openxmlformats.org/officeDocument/2006/math">
                    <m:oMathParaPr>
                      <m:jc m:val="center"/>
                    </m:oMathParaPr>
                    <m:oMath>
                      <m:r>
                        <m:t>n</m:t>
                      </m:r>
                      <m:r>
                        <m:rPr>
                          <m:sty m:val="p"/>
                        </m:rPr>
                        <m:t>=</m:t>
                      </m:r>
                      <m:r>
                        <m:rPr>
                          <m:nor/>
                          <m:sty m:val="p"/>
                        </m:rPr>
                        <m:t>Number of Homework or Project</m:t>
                      </m:r>
                    </m:oMath>
                  </m:oMathPara>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r>
                        <m:t>G</m:t>
                      </m:r>
                      <m:r>
                        <m:t>r</m:t>
                      </m:r>
                      <m:r>
                        <m:t>a</m:t>
                      </m:r>
                      <m:r>
                        <m:t>d</m:t>
                      </m:r>
                      <m:r>
                        <m:t>e</m:t>
                      </m:r>
                      <m:r>
                        <m:rPr>
                          <m:sty m:val="p"/>
                        </m:rPr>
                        <m:t>=</m:t>
                      </m:r>
                      <m:d>
                        <m:dPr>
                          <m:begChr m:val="("/>
                          <m:endChr m:val=")"/>
                          <m:sepChr m:val=""/>
                          <m:grow/>
                        </m:dPr>
                        <m:e>
                          <m:sSub>
                            <m:e>
                              <m:r>
                                <m:t>a</m:t>
                              </m:r>
                            </m:e>
                            <m:sub>
                              <m:r>
                                <m:t>1</m:t>
                              </m:r>
                            </m:sub>
                          </m:sSub>
                          <m:r>
                            <m:t>H</m:t>
                          </m:r>
                          <m:sSub>
                            <m:e>
                              <m:r>
                                <m:t>W</m:t>
                              </m:r>
                            </m:e>
                            <m:sub>
                              <m:r>
                                <m:t>1</m:t>
                              </m:r>
                            </m:sub>
                          </m:sSub>
                          <m:r>
                            <m:rPr>
                              <m:sty m:val="p"/>
                            </m:rPr>
                            <m:t>+</m:t>
                          </m:r>
                          <m:sSub>
                            <m:e>
                              <m:r>
                                <m:t>a</m:t>
                              </m:r>
                            </m:e>
                            <m:sub>
                              <m:r>
                                <m:t>2</m:t>
                              </m:r>
                            </m:sub>
                          </m:sSub>
                          <m:r>
                            <m:t>H</m:t>
                          </m:r>
                          <m:sSub>
                            <m:e>
                              <m:r>
                                <m:t>W</m:t>
                              </m:r>
                            </m:e>
                            <m:sub>
                              <m:r>
                                <m:t>2</m:t>
                              </m:r>
                            </m:sub>
                          </m:sSub>
                          <m:r>
                            <m:rPr>
                              <m:sty m:val="p"/>
                            </m:rPr>
                            <m:t>+</m:t>
                          </m:r>
                          <m:r>
                            <m:rPr>
                              <m:sty m:val="p"/>
                            </m:rPr>
                            <m:t>.</m:t>
                          </m:r>
                          <m:r>
                            <m:rPr>
                              <m:sty m:val="p"/>
                            </m:rPr>
                            <m:t>.</m:t>
                          </m:r>
                          <m:r>
                            <m:rPr>
                              <m:sty m:val="p"/>
                            </m:rPr>
                            <m:t>.</m:t>
                          </m:r>
                          <m:r>
                            <m:rPr>
                              <m:sty m:val="p"/>
                            </m:rPr>
                            <m:t>+</m:t>
                          </m:r>
                          <m:sSub>
                            <m:e>
                              <m:r>
                                <m:t>a</m:t>
                              </m:r>
                            </m:e>
                            <m:sub>
                              <m:r>
                                <m:t>n</m:t>
                              </m:r>
                            </m:sub>
                          </m:sSub>
                          <m:r>
                            <m:t>H</m:t>
                          </m:r>
                          <m:sSub>
                            <m:e>
                              <m:r>
                                <m:t>W</m:t>
                              </m:r>
                            </m:e>
                            <m:sub>
                              <m:r>
                                <m:t>n</m:t>
                              </m:r>
                            </m:sub>
                          </m:sSub>
                        </m:e>
                      </m:d>
                      <m:r>
                        <m:rPr>
                          <m:sty m:val="p"/>
                        </m:rPr>
                        <m:t>/</m:t>
                      </m:r>
                      <m:r>
                        <m:t>n</m:t>
                      </m:r>
                    </m:oMath>
                  </m:oMathPara>
                </a14:m>
              </a:p>
            </p:txBody>
          </p:sp>
        </mc:Choice>
      </mc:AlternateContent>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Homework</a:t>
                      </a:r>
                    </a:p>
                  </a:txBody>
                  <a:tcPr/>
                </a:tc>
                <a:tc>
                  <a:txBody>
                    <a:bodyPr/>
                    <a:lstStyle/>
                    <a:p>
                      <a:pPr lvl="0" indent="0" marL="0">
                        <a:buNone/>
                      </a:pPr>
                      <a:r>
                        <a:rPr/>
                        <a:t>Weight</a:t>
                      </a:r>
                    </a:p>
                  </a:txBody>
                  <a:tcPr/>
                </a:tc>
              </a:tr>
              <a:tr h="0">
                <a:tc>
                  <a:txBody>
                    <a:bodyPr/>
                    <a:lstStyle/>
                    <a:p>
                      <a:pPr lvl="0" indent="0" marL="0">
                        <a:buNone/>
                      </a:pPr>
                      <a:r>
                        <a:rPr/>
                        <a:t>Midterm</a:t>
                      </a:r>
                    </a:p>
                  </a:txBody>
                </a:tc>
                <a:tc>
                  <a:txBody>
                    <a:bodyPr/>
                    <a:lstStyle/>
                    <a:p>
                      <a:pPr lvl="0" indent="0" marL="0">
                        <a:buNone/>
                      </a:pPr>
                      <a:r>
                        <a:rPr/>
                        <a:t>%40</a:t>
                      </a:r>
                    </a:p>
                  </a:txBody>
                </a:tc>
              </a:tr>
              <a:tr h="0">
                <a:tc>
                  <a:txBody>
                    <a:bodyPr/>
                    <a:lstStyle/>
                    <a:p>
                      <a:pPr lvl="0" indent="0" marL="0">
                        <a:buNone/>
                      </a:pPr>
                      <a:r>
                        <a:rPr/>
                        <a:t>Final</a:t>
                      </a:r>
                    </a:p>
                  </a:txBody>
                </a:tc>
                <a:tc>
                  <a:txBody>
                    <a:bodyPr/>
                    <a:lstStyle/>
                    <a:p>
                      <a:pPr lvl="0" indent="0" marL="0">
                        <a:buNone/>
                      </a:pPr>
                      <a:r>
                        <a:rPr/>
                        <a:t>%60</a:t>
                      </a:r>
                    </a:p>
                  </a:txBody>
                </a:tc>
              </a:tr>
            </a:tbl>
          </a:graphicData>
        </a:graphic>
      </p:graphicFrame>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Passing Grade</m:t>
                      </m:r>
                      <m:r>
                        <m:rPr>
                          <m:sty m:val="p"/>
                        </m:rPr>
                        <m:t>=</m:t>
                      </m:r>
                      <m:d>
                        <m:dPr>
                          <m:begChr m:val="("/>
                          <m:endChr m:val=")"/>
                          <m:sepChr m:val=""/>
                          <m:grow/>
                        </m:dPr>
                        <m:e>
                          <m:r>
                            <m:t>40</m:t>
                          </m:r>
                          <m:r>
                            <m:rPr>
                              <m:sty m:val="p"/>
                            </m:rPr>
                            <m:t>*</m:t>
                          </m:r>
                          <m:r>
                            <m:t>M</m:t>
                          </m:r>
                          <m:r>
                            <m:t>i</m:t>
                          </m:r>
                          <m:r>
                            <m:t>d</m:t>
                          </m:r>
                          <m:r>
                            <m:t>t</m:t>
                          </m:r>
                          <m:r>
                            <m:t>e</m:t>
                          </m:r>
                          <m:r>
                            <m:t>r</m:t>
                          </m:r>
                          <m:sSub>
                            <m:e>
                              <m:r>
                                <m:t>m</m:t>
                              </m:r>
                            </m:e>
                            <m:sub>
                              <m:r>
                                <m:t>G</m:t>
                              </m:r>
                              <m:r>
                                <m:t>r</m:t>
                              </m:r>
                              <m:r>
                                <m:t>a</m:t>
                              </m:r>
                              <m:r>
                                <m:t>d</m:t>
                              </m:r>
                              <m:r>
                                <m:t>e</m:t>
                              </m:r>
                            </m:sub>
                          </m:sSub>
                          <m:r>
                            <m:rPr>
                              <m:sty m:val="p"/>
                            </m:rPr>
                            <m:t>+</m:t>
                          </m:r>
                          <m:r>
                            <m:t>60</m:t>
                          </m:r>
                          <m:r>
                            <m:rPr>
                              <m:sty m:val="p"/>
                            </m:rPr>
                            <m:t>*</m:t>
                          </m:r>
                          <m:r>
                            <m:t>F</m:t>
                          </m:r>
                          <m:r>
                            <m:t>i</m:t>
                          </m:r>
                          <m:r>
                            <m:t>n</m:t>
                          </m:r>
                          <m:r>
                            <m:t>a</m:t>
                          </m:r>
                          <m:sSub>
                            <m:e>
                              <m:r>
                                <m:t>l</m:t>
                              </m:r>
                            </m:e>
                            <m:sub>
                              <m:r>
                                <m:t>G</m:t>
                              </m:r>
                              <m:r>
                                <m:t>r</m:t>
                              </m:r>
                              <m:r>
                                <m:t>a</m:t>
                              </m:r>
                              <m:r>
                                <m:t>d</m:t>
                              </m:r>
                              <m:r>
                                <m:t>e</m:t>
                              </m:r>
                            </m:sub>
                          </m:sSub>
                        </m:e>
                      </m:d>
                      <m:r>
                        <m:rPr>
                          <m:sty m:val="p"/>
                        </m:rPr>
                        <m:t>/</m:t>
                      </m:r>
                      <m:r>
                        <m:t>100</m:t>
                      </m:r>
                    </m:oMath>
                  </m:oMathPara>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 Instructional Strategies and Methods</a:t>
            </a:r>
          </a:p>
        </p:txBody>
      </p:sp>
      <p:sp>
        <p:nvSpPr>
          <p:cNvPr id="3" name="Content Placeholder 2"/>
          <p:cNvSpPr>
            <a:spLocks noGrp="1"/>
          </p:cNvSpPr>
          <p:nvPr>
            <p:ph idx="1"/>
          </p:nvPr>
        </p:nvSpPr>
        <p:spPr/>
        <p:txBody>
          <a:bodyPr/>
          <a:lstStyle/>
          <a:p>
            <a:pPr lvl="0" indent="0" marL="0">
              <a:buNone/>
            </a:pPr>
            <a:r>
              <a:rPr/>
              <a:t>The basic teaching method of this course will be planned to be face-to-face in the classroom, and support resources, home works, and announcements will be shared over google classroom. In unexpected situations course will be planned for online for disaster scenarios. Students are expected to be in the university if face-to-face method selected. This responsibility is very important to complete this course with success. If pandemic situation changes and distance education is required during this course, this course will be done using synchronous and asynchronous distance education methods. In this scenario, students are expected to be in the online platform, zoom, or meet at the time specified in the course schedule. Attendance will be taken.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 Late Homework</a:t>
            </a:r>
          </a:p>
        </p:txBody>
      </p:sp>
      <p:sp>
        <p:nvSpPr>
          <p:cNvPr id="3" name="Content Placeholder 2"/>
          <p:cNvSpPr>
            <a:spLocks noGrp="1"/>
          </p:cNvSpPr>
          <p:nvPr>
            <p:ph idx="1"/>
          </p:nvPr>
        </p:nvSpPr>
        <p:spPr/>
        <p:txBody>
          <a:bodyPr/>
          <a:lstStyle/>
          <a:p>
            <a:pPr lvl="0" indent="0" marL="0">
              <a:buNone/>
            </a:pPr>
            <a:r>
              <a:rPr/>
              <a:t>Throughout the semester, assignments must be submitted as specified by the announced deadline. Overdue assignments will not be accepted.</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Unexpected situations must be reported to the instructor for late home works by students.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a:t>
            </a:r>
          </a:p>
        </p:txBody>
      </p:sp>
      <p:sp>
        <p:nvSpPr>
          <p:cNvPr id="3" name="Content Placeholder 2"/>
          <p:cNvSpPr>
            <a:spLocks noGrp="1"/>
          </p:cNvSpPr>
          <p:nvPr>
            <p:ph idx="1"/>
          </p:nvPr>
        </p:nvSpPr>
        <p:spPr/>
        <p:txBody>
          <a:bodyPr/>
          <a:lstStyle/>
          <a:p>
            <a:pPr lvl="0" indent="0" marL="0">
              <a:spcBef>
                <a:spcPts val="3000"/>
              </a:spcBef>
              <a:buNone/>
            </a:pPr>
            <a:r>
              <a:rPr b="1"/>
              <a:t>CE100 Algorithms and Programming-II</a:t>
            </a:r>
          </a:p>
          <a:p>
            <a:pPr lvl="0" indent="0" marL="0">
              <a:spcBef>
                <a:spcPts val="3000"/>
              </a:spcBef>
              <a:buNone/>
            </a:pPr>
            <a:r>
              <a:rPr b="1"/>
              <a:t>Syllabus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a:p>
            <a:pPr lvl="0" indent="0" marL="0">
              <a:buNone/>
            </a:pPr>
            <a:r>
              <a:rPr/>
              <a:t>Download </a:t>
            </a:r>
            <a:r>
              <a:rPr>
                <a:hlinkClick r:id="rId5"/>
              </a:rPr>
              <a:t>WORD (legacy)</a:t>
            </a:r>
            <a:r>
              <a:rPr/>
              <a:t>, </a:t>
            </a:r>
            <a:r>
              <a:rPr>
                <a:hlinkClick r:id="rId6"/>
              </a:rPr>
              <a:t>PDF(legacy)</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 Course Platform and Communication</a:t>
            </a:r>
          </a:p>
        </p:txBody>
      </p:sp>
      <p:sp>
        <p:nvSpPr>
          <p:cNvPr id="3" name="Content Placeholder 2"/>
          <p:cNvSpPr>
            <a:spLocks noGrp="1"/>
          </p:cNvSpPr>
          <p:nvPr>
            <p:ph idx="1"/>
          </p:nvPr>
        </p:nvSpPr>
        <p:spPr/>
        <p:txBody>
          <a:bodyPr/>
          <a:lstStyle/>
          <a:p>
            <a:pPr lvl="0" indent="0" marL="0">
              <a:buNone/>
            </a:pPr>
            <a:r>
              <a:rPr/>
              <a:t>Google Classroom and Microsoft Teams will be used as a course learning management system. All electronic resources and announcements about the course will be shared on this platform. It is very important to check the course page daily, access the necessary resources and announcements, and communicate with the instructor as you need </a:t>
            </a:r>
            <a:r>
              <a:rPr b="1"/>
              <a:t>Algorithms and Programming I</a:t>
            </a:r>
            <a:r>
              <a:rPr/>
              <a:t> programming skills to complete the course with success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 Academic Integrity, Plagiarism &amp; Cheating</a:t>
            </a:r>
          </a:p>
        </p:txBody>
      </p:sp>
      <p:sp>
        <p:nvSpPr>
          <p:cNvPr id="3" name="Content Placeholder 2"/>
          <p:cNvSpPr>
            <a:spLocks noGrp="1"/>
          </p:cNvSpPr>
          <p:nvPr>
            <p:ph idx="1"/>
          </p:nvPr>
        </p:nvSpPr>
        <p:spPr/>
        <p:txBody>
          <a:bodyPr/>
          <a:lstStyle/>
          <a:p>
            <a:pPr lvl="0" indent="0" marL="0">
              <a:buNone/>
            </a:pPr>
            <a:r>
              <a:rPr/>
              <a:t>Academic Integrity is one of the most important principles of RTEÜ University. Anyone who breaches the principles of academic honesty is severely punished.</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natural to interact with classmates and others t.”study together”. It may also be the case where a student asks to help from someone else, paid or unpaid, better understand a difficult topic or a whole course. However, what is the borderline between “studying together” or “taking private lessons” and “academic dishonesty”? When is it plagiarism, when is it cheating?</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obvious that looking at another student’s paper or any source other than what is allowed during the exam is cheating and will be punished. However, it is known that many students come to university with very little experience concerning what is acceptable and what counts as “copying,”” especially for assignments.</a:t>
            </a:r>
          </a:p>
          <a:p>
            <a:pPr lvl="0" indent="0" marL="0">
              <a:buNone/>
            </a:pPr>
            <a:r>
              <a:rPr/>
              <a:t>The following are attempted as guidelines for the Faculty of Engineering and Architecture students to highlight the philosophy of academic honesty for assignments for which the student will be graded. Should a situation arise which is not described below, the student is advised to ask the instructor or assistant of the course whether what they intend to do would remain within the framework of academic honesty or not.</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 What is acceptable when preparing an assignment?</a:t>
            </a:r>
          </a:p>
          <a:p>
            <a:pPr lvl="0"/>
            <a:r>
              <a:rPr/>
              <a:t>Communicating with classmates about the assignment to understand it better</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Putting ideas, quotes, paragraphs, small pieces of code (snippets) that you find online or elsewhere into your assignment, provided that</a:t>
            </a:r>
          </a:p>
          <a:p>
            <a:pPr lvl="1"/>
            <a:r>
              <a:rPr/>
              <a:t>these are not themselves the whole solution to the assignment,</a:t>
            </a:r>
          </a:p>
          <a:p>
            <a:pPr lvl="1"/>
            <a:r>
              <a:rPr/>
              <a:t>you cite the origins of these</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Asking sources for help in guiding you for the English language content of your assignment.</a:t>
            </a:r>
          </a:p>
          <a:p>
            <a:pPr lvl="0"/>
            <a:r>
              <a:rPr/>
              <a:t>Sharing small pieces of your assignment in the classroom to create a class discussion on some controversial topics.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Turning to the web or elsewhere for instructions, references, and solutions to technical difficulties, but not for direct answers to the assignment</a:t>
            </a:r>
          </a:p>
          <a:p>
            <a:pPr lvl="0"/>
            <a:r>
              <a:rPr/>
              <a:t>Discuss solutions to assignments with others using diagrams or summarized statements but not actual text or code.</a:t>
            </a:r>
          </a:p>
          <a:p>
            <a:pPr lvl="0"/>
            <a:r>
              <a:rPr/>
              <a:t>Working with (and even paying) a tutor to help you with the course, provided the tutor does not do your assignment for you.</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 What is not acceptable?</a:t>
            </a:r>
          </a:p>
          <a:p>
            <a:pPr lvl="0"/>
            <a:r>
              <a:rPr/>
              <a:t>Ask a classmate to see their solution to a problem before submitting your own.</a:t>
            </a:r>
          </a:p>
          <a:p>
            <a:pPr lvl="0"/>
            <a:r>
              <a:rPr/>
              <a:t>Failing to cite the origins of any text (or code for programming courses) that you discover outside of the course’s lessons and integrate into your work</a:t>
            </a:r>
          </a:p>
          <a:p>
            <a:pPr lvl="0"/>
            <a:r>
              <a:rPr/>
              <a:t>You are giving or showing a classmate your solution to a problem when the classmate is struggling to solve it.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 Expectations</a:t>
            </a:r>
          </a:p>
        </p:txBody>
      </p:sp>
      <p:sp>
        <p:nvSpPr>
          <p:cNvPr id="3" name="Content Placeholder 2"/>
          <p:cNvSpPr>
            <a:spLocks noGrp="1"/>
          </p:cNvSpPr>
          <p:nvPr>
            <p:ph idx="1"/>
          </p:nvPr>
        </p:nvSpPr>
        <p:spPr/>
        <p:txBody>
          <a:bodyPr/>
          <a:lstStyle/>
          <a:p>
            <a:pPr lvl="0" indent="0" marL="0">
              <a:buNone/>
            </a:pPr>
            <a:r>
              <a:rPr/>
              <a:t>You are expected to attend classes on time by completing weekly course requirements (readings and assignments) during the semester. The main communication channel between the instructor and the students email emailed. Please send your questions to the instructor’s email address about the course via the email address provided to you by the university. </a:t>
            </a:r>
            <a:r>
              <a:rPr b="1" i="1"/>
              <a:t>Ensure that you include the course name in the subject field of your message and your name in the text field</a:t>
            </a:r>
            <a:r>
              <a:rPr/>
              <a:t>. In addition, the instructor will contact you via email if necessary. For this reason, it is very important to check your email address every day for healthy communication.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Instructor</a:t>
                      </a:r>
                    </a:p>
                  </a:txBody>
                  <a:tcPr/>
                </a:tc>
                <a:tc>
                  <a:txBody>
                    <a:bodyPr/>
                    <a:lstStyle/>
                    <a:p>
                      <a:pPr lvl="0" indent="0" marL="0">
                        <a:buNone/>
                      </a:pPr>
                      <a:r>
                        <a:rPr/>
                        <a:t>Asst. Prof. Dr. Uğur CORUH</a:t>
                      </a:r>
                    </a:p>
                  </a:txBody>
                  <a:tcPr/>
                </a:tc>
              </a:tr>
              <a:tr h="0">
                <a:tc>
                  <a:txBody>
                    <a:bodyPr/>
                    <a:lstStyle/>
                    <a:p>
                      <a:pPr lvl="0" indent="0" marL="0">
                        <a:buNone/>
                      </a:pPr>
                      <a:r>
                        <a:rPr b="1"/>
                        <a:t>Contact Information</a:t>
                      </a:r>
                    </a:p>
                  </a:txBody>
                </a:tc>
                <a:tc>
                  <a:txBody>
                    <a:bodyPr/>
                    <a:lstStyle/>
                    <a:p>
                      <a:pPr lvl="0" indent="0" marL="0">
                        <a:buNone/>
                      </a:pPr>
                      <a:r>
                        <a:rPr/>
                        <a:t>ugur.coruh@erdogan.edu.tr</a:t>
                      </a:r>
                    </a:p>
                  </a:txBody>
                </a:tc>
              </a:tr>
              <a:tr h="0">
                <a:tc>
                  <a:txBody>
                    <a:bodyPr/>
                    <a:lstStyle/>
                    <a:p>
                      <a:pPr lvl="0" indent="0" marL="0">
                        <a:buNone/>
                      </a:pPr>
                      <a:r>
                        <a:rPr b="1"/>
                        <a:t>Office No</a:t>
                      </a:r>
                    </a:p>
                  </a:txBody>
                </a:tc>
                <a:tc>
                  <a:txBody>
                    <a:bodyPr/>
                    <a:lstStyle/>
                    <a:p>
                      <a:pPr lvl="0" indent="0" marL="0">
                        <a:buNone/>
                      </a:pPr>
                      <a:r>
                        <a:rPr/>
                        <a:t>F-301</a:t>
                      </a:r>
                    </a:p>
                  </a:txBody>
                </a:tc>
              </a:tr>
              <a:tr h="0">
                <a:tc>
                  <a:txBody>
                    <a:bodyPr/>
                    <a:lstStyle/>
                    <a:p>
                      <a:pPr lvl="0" indent="0" marL="0">
                        <a:buNone/>
                      </a:pPr>
                      <a:r>
                        <a:rPr b="1"/>
                        <a:t>Google Classroom Code</a:t>
                      </a:r>
                    </a:p>
                  </a:txBody>
                </a:tc>
                <a:tc>
                  <a:txBody>
                    <a:bodyPr/>
                    <a:lstStyle/>
                    <a:p>
                      <a:pPr lvl="0" indent="0" marL="0">
                        <a:buNone/>
                      </a:pPr>
                      <a:r>
                        <a:rPr/>
                        <a:t>hhgoiwu</a:t>
                      </a:r>
                    </a:p>
                  </a:txBody>
                </a:tc>
              </a:tr>
              <a:tr h="0">
                <a:tc>
                  <a:txBody>
                    <a:bodyPr/>
                    <a:lstStyle/>
                    <a:p>
                      <a:pPr lvl="0" indent="0" marL="0">
                        <a:buNone/>
                      </a:pPr>
                      <a:r>
                        <a:rPr b="1"/>
                        <a:t>Microsoft Teams Code</a:t>
                      </a:r>
                    </a:p>
                  </a:txBody>
                </a:tc>
                <a:tc>
                  <a:txBody>
                    <a:bodyPr/>
                    <a:lstStyle/>
                    <a:p>
                      <a:pPr lvl="0" indent="0" marL="0">
                        <a:buNone/>
                      </a:pPr>
                      <a:r>
                        <a:rPr/>
                        <a:t>iqn0cia</a:t>
                      </a:r>
                    </a:p>
                  </a:txBody>
                </a:tc>
              </a:tr>
              <a:tr h="0">
                <a:tc>
                  <a:txBody>
                    <a:bodyPr/>
                    <a:lstStyle/>
                    <a:p>
                      <a:pPr lvl="0" indent="0" marL="0">
                        <a:buNone/>
                      </a:pPr>
                      <a:r>
                        <a:rPr b="1"/>
                        <a:t>Lecture Hours and Days</a:t>
                      </a:r>
                    </a:p>
                  </a:txBody>
                </a:tc>
                <a:tc>
                  <a:txBody>
                    <a:bodyPr/>
                    <a:lstStyle/>
                    <a:p>
                      <a:pPr lvl="0" indent="0" marL="0">
                        <a:buNone/>
                      </a:pPr>
                      <a:r>
                        <a:rPr/>
                        <a:t>Tuesday 09:00-12:00 (Theory) Friday 10:00-12:00 (Lab)</a:t>
                      </a:r>
                    </a:p>
                  </a:txBody>
                </a:tc>
              </a:tr>
            </a:tbl>
          </a:graphicData>
        </a:graphic>
      </p:graphicFrame>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 Lecture Content and Syllabus Updates</a:t>
            </a:r>
          </a:p>
        </p:txBody>
      </p:sp>
      <p:sp>
        <p:nvSpPr>
          <p:cNvPr id="3" name="Content Placeholder 2"/>
          <p:cNvSpPr>
            <a:spLocks noGrp="1"/>
          </p:cNvSpPr>
          <p:nvPr>
            <p:ph idx="1"/>
          </p:nvPr>
        </p:nvSpPr>
        <p:spPr/>
        <p:txBody>
          <a:bodyPr/>
          <a:lstStyle/>
          <a:p>
            <a:pPr lvl="0" indent="0" marL="0">
              <a:buNone/>
            </a:pPr>
            <a:r>
              <a:rPr/>
              <a:t>If deemed necessary, changes in the lecture content or course schedule can be made. If any changes are made in the scope of this document, the instructor will inform you about this.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Schedule Overview</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Weeks</a:t>
                      </a:r>
                    </a:p>
                  </a:txBody>
                  <a:tcPr/>
                </a:tc>
                <a:tc>
                  <a:txBody>
                    <a:bodyPr/>
                    <a:lstStyle/>
                    <a:p>
                      <a:pPr lvl="0" indent="0" marL="0" algn="l">
                        <a:buNone/>
                      </a:pPr>
                      <a:r>
                        <a:rPr/>
                        <a:t>Dates</a:t>
                      </a:r>
                    </a:p>
                  </a:txBody>
                  <a:tcPr/>
                </a:tc>
                <a:tc>
                  <a:txBody>
                    <a:bodyPr/>
                    <a:lstStyle/>
                    <a:p>
                      <a:pPr lvl="0" indent="0" marL="0" algn="l">
                        <a:buNone/>
                      </a:pPr>
                      <a:r>
                        <a:rPr/>
                        <a:t>Subjects</a:t>
                      </a:r>
                    </a:p>
                  </a:txBody>
                  <a:tcPr/>
                </a:tc>
                <a:tc>
                  <a:txBody>
                    <a:bodyPr/>
                    <a:lstStyle/>
                    <a:p>
                      <a:pPr lvl="0" indent="0" marL="0" algn="l">
                        <a:buNone/>
                      </a:pPr>
                      <a:r>
                        <a:rPr/>
                        <a:t>Other Tasks</a:t>
                      </a:r>
                    </a:p>
                  </a:txBody>
                  <a:tcPr/>
                </a:tc>
              </a:tr>
              <a:tr h="0">
                <a:tc>
                  <a:txBody>
                    <a:bodyPr/>
                    <a:lstStyle/>
                    <a:p>
                      <a:pPr lvl="0" indent="0" marL="0" algn="l">
                        <a:buNone/>
                      </a:pPr>
                      <a:r>
                        <a:rPr/>
                        <a:t>Week 1</a:t>
                      </a:r>
                    </a:p>
                  </a:txBody>
                </a:tc>
                <a:tc>
                  <a:txBody>
                    <a:bodyPr/>
                    <a:lstStyle/>
                    <a:p>
                      <a:pPr lvl="0" indent="0" marL="0" algn="l">
                        <a:buNone/>
                      </a:pPr>
                      <a:r>
                        <a:rPr/>
                        <a:t>21.02.2023 24.02.2023</a:t>
                      </a:r>
                    </a:p>
                  </a:txBody>
                </a:tc>
                <a:tc>
                  <a:txBody>
                    <a:bodyPr/>
                    <a:lstStyle/>
                    <a:p>
                      <a:pPr lvl="0" indent="0" marL="0" algn="l">
                        <a:buNone/>
                      </a:pPr>
                      <a:r>
                        <a:rPr/>
                        <a:t>Course Plan and Communication Grading System, Assignments and Exams. Algorithms Basics, Pseudocode,iv. RAM (Random Access Machine Model), Algorithm Cost Calculation for Time Complexity. Worst, Average and Best Case Summary Sorting Problem (Insertion and Merge Sort Analysis), 4. Asymptotic Notation(Big O, Big Teta,Big Omega, Small o, Small omega Notations)</a:t>
                      </a:r>
                    </a:p>
                  </a:txBody>
                </a:tc>
                <a:tc>
                  <a:txBody>
                    <a:bodyPr/>
                    <a:lstStyle/>
                    <a:p>
                      <a:pPr lvl="0" indent="0" marL="0" algn="l">
                        <a:buNone/>
                      </a:pPr>
                      <a:r>
                        <a:rPr/>
                        <a:t>TBD</a:t>
                      </a:r>
                    </a:p>
                  </a:txBody>
                </a:tc>
              </a:tr>
              <a:tr h="0">
                <a:tc>
                  <a:txBody>
                    <a:bodyPr/>
                    <a:lstStyle/>
                    <a:p>
                      <a:pPr lvl="0" indent="0" marL="0" algn="l">
                        <a:buNone/>
                      </a:pPr>
                      <a:r>
                        <a:rPr/>
                        <a:t>Week 2</a:t>
                      </a:r>
                    </a:p>
                  </a:txBody>
                </a:tc>
                <a:tc>
                  <a:txBody>
                    <a:bodyPr/>
                    <a:lstStyle/>
                    <a:p>
                      <a:pPr lvl="0" indent="0" marL="0" algn="l">
                        <a:buNone/>
                      </a:pPr>
                      <a:r>
                        <a:rPr/>
                        <a:t>28.02.2023 03.03.2023</a:t>
                      </a:r>
                    </a:p>
                  </a:txBody>
                </a:tc>
                <a:tc>
                  <a:txBody>
                    <a:bodyPr/>
                    <a:lstStyle/>
                    <a:p>
                      <a:pPr lvl="0" indent="0" marL="0" algn="l">
                        <a:buNone/>
                      </a:pPr>
                      <a:r>
                        <a:rPr/>
                        <a:t>Solving Recurrences (Recursion Tree, Master Method and Back-Substitution) Divide-and-Conquer Analysis (Merge Sort, Binary Search) Recurrence Solution</a:t>
                      </a:r>
                    </a:p>
                  </a:txBody>
                </a:tc>
                <a:tc>
                  <a:txBody>
                    <a:bodyPr/>
                    <a:lstStyle/>
                    <a:p>
                      <a:pPr lvl="0" indent="0" marL="0" algn="l">
                        <a:buNone/>
                      </a:pPr>
                      <a:r>
                        <a:rPr/>
                        <a:t>TBD</a:t>
                      </a:r>
                    </a:p>
                  </a:txBody>
                </a:tc>
              </a:tr>
            </a:tbl>
          </a:graphicData>
        </a:graphic>
      </p:graphicFrame>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 3</a:t>
                      </a:r>
                    </a:p>
                  </a:txBody>
                  <a:tcPr/>
                </a:tc>
                <a:tc>
                  <a:txBody>
                    <a:bodyPr/>
                    <a:lstStyle/>
                    <a:p>
                      <a:pPr lvl="0" indent="0" marL="0" algn="l">
                        <a:buNone/>
                      </a:pPr>
                      <a:r>
                        <a:rPr/>
                        <a:t>07.03.2023 10.03.2023</a:t>
                      </a:r>
                    </a:p>
                  </a:txBody>
                  <a:tcPr/>
                </a:tc>
                <a:tc>
                  <a:txBody>
                    <a:bodyPr/>
                    <a:lstStyle/>
                    <a:p>
                      <a:pPr lvl="0" indent="0" marL="0" algn="l">
                        <a:buNone/>
                      </a:pPr>
                      <a:r>
                        <a:rPr/>
                        <a:t>Matrix Multiplication(Traditional,Recursive,Strassen),Quicksort(Hoare and Lomuto Partitioning,Recursive Sorting),Quicksort Analysis,Randomized Quicksort, Randomized Selection(Recursive,Medians) Heaps (Max / Min Heap, Heap Data Structure, Iterative and Recursive Heapify, Extract-Max, Build Heap) Heap Sort, Priority Queues, Linked Lists, Radix Sort,Counting Sort</a:t>
                      </a:r>
                    </a:p>
                  </a:txBody>
                  <a:tcPr/>
                </a:tc>
                <a:tc>
                  <a:txBody>
                    <a:bodyPr/>
                    <a:lstStyle/>
                    <a:p>
                      <a:pPr lvl="0" indent="0" marL="0" algn="l">
                        <a:buNone/>
                      </a:pPr>
                      <a:r>
                        <a:rPr/>
                        <a:t>Midterm Homework-1 Will Be Sent on 07.03.2023</a:t>
                      </a:r>
                    </a:p>
                  </a:txBody>
                  <a:tcPr/>
                </a:tc>
              </a:tr>
              <a:tr h="0">
                <a:tc>
                  <a:txBody>
                    <a:bodyPr/>
                    <a:lstStyle/>
                    <a:p>
                      <a:pPr lvl="0" indent="0" marL="0" algn="l">
                        <a:buNone/>
                      </a:pPr>
                      <a:r>
                        <a:rPr/>
                        <a:t>Week 4</a:t>
                      </a:r>
                    </a:p>
                  </a:txBody>
                </a:tc>
                <a:tc>
                  <a:txBody>
                    <a:bodyPr/>
                    <a:lstStyle/>
                    <a:p>
                      <a:pPr lvl="0" indent="0" marL="0" algn="l">
                        <a:buNone/>
                      </a:pPr>
                      <a:r>
                        <a:rPr/>
                        <a:t>14.03.2023 17.03.2023</a:t>
                      </a:r>
                    </a:p>
                  </a:txBody>
                </a:tc>
                <a:tc>
                  <a:txBody>
                    <a:bodyPr/>
                    <a:lstStyle/>
                    <a:p>
                      <a:pPr lvl="0" indent="0" marL="0" algn="l">
                        <a:buNone/>
                      </a:pPr>
                      <a:r>
                        <a:rPr/>
                        <a:t>Midterm Homework-1 Controls and Review with Summary</a:t>
                      </a:r>
                    </a:p>
                  </a:txBody>
                </a:tc>
                <a:tc>
                  <a:txBody>
                    <a:bodyPr/>
                    <a:lstStyle/>
                    <a:p>
                      <a:pPr lvl="0" indent="0" marL="0" algn="l">
                        <a:buNone/>
                      </a:pPr>
                      <a:r>
                        <a:rPr/>
                        <a:t>Midterm Homework-1 Due-Date 14.03.2023</a:t>
                      </a:r>
                    </a:p>
                  </a:txBody>
                </a:tc>
              </a:tr>
              <a:tr h="0">
                <a:tc>
                  <a:txBody>
                    <a:bodyPr/>
                    <a:lstStyle/>
                    <a:p>
                      <a:pPr lvl="0" indent="0" marL="0" algn="l">
                        <a:buNone/>
                      </a:pPr>
                      <a:r>
                        <a:rPr/>
                        <a:t>Week 5</a:t>
                      </a:r>
                    </a:p>
                  </a:txBody>
                </a:tc>
                <a:tc>
                  <a:txBody>
                    <a:bodyPr/>
                    <a:lstStyle/>
                    <a:p>
                      <a:pPr lvl="0" indent="0" marL="0" algn="l">
                        <a:buNone/>
                      </a:pPr>
                      <a:r>
                        <a:rPr/>
                        <a:t>21.03.2023 24.03.2023</a:t>
                      </a:r>
                    </a:p>
                  </a:txBody>
                </a:tc>
                <a:tc>
                  <a:txBody>
                    <a:bodyPr/>
                    <a:lstStyle/>
                    <a:p>
                      <a:pPr lvl="0" indent="0" marL="0" algn="l">
                        <a:buNone/>
                      </a:pPr>
                      <a:r>
                        <a:rPr/>
                        <a:t>Convex Hull (Divide &amp; Conquer) Dynamic Programming (Fibonacci Numbers) Divide-and-Conquer (DAC) vs Dynamic Programming (DP) Development of a DP Algorithms Matrix-Chain Multiplication and Analysis</a:t>
                      </a:r>
                    </a:p>
                  </a:txBody>
                </a:tc>
                <a:tc>
                  <a:txBody>
                    <a:bodyPr/>
                    <a:lstStyle/>
                    <a:p>
                      <a:pPr lvl="0" indent="0" marL="0" algn="l">
                        <a:buNone/>
                      </a:pPr>
                      <a:r>
                        <a:rPr/>
                        <a:t>TBD</a:t>
                      </a:r>
                    </a:p>
                  </a:txBody>
                </a:tc>
              </a:tr>
            </a:tbl>
          </a:graphicData>
        </a:graphic>
      </p:graphicFrame>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Week-6</a:t>
                      </a:r>
                    </a:p>
                  </a:txBody>
                  <a:tcPr/>
                </a:tc>
                <a:tc>
                  <a:txBody>
                    <a:bodyPr/>
                    <a:lstStyle/>
                    <a:p>
                      <a:pPr lvl="0" indent="0" marL="0" algn="l">
                        <a:buNone/>
                      </a:pPr>
                      <a:r>
                        <a:rPr/>
                        <a:t>28.03.2023 31.03.2023</a:t>
                      </a:r>
                    </a:p>
                  </a:txBody>
                  <a:tcPr/>
                </a:tc>
                <a:tc>
                  <a:txBody>
                    <a:bodyPr/>
                    <a:lstStyle/>
                    <a:p>
                      <a:pPr lvl="0" indent="0" marL="0" algn="l">
                        <a:buNone/>
                      </a:pPr>
                      <a:r>
                        <a:rPr/>
                        <a:t>Elements of Dynamic Programming Recursive Matrix Chain Order Memoization (Top-Down Approach, RMC, MemoizedMatrixChain, LookupC) Dynamic Programming vs. Memoization Longest Common Subsequence (LCS) Most Common Dynamic Programming Interview Questions, Greedy Algorithms and Dynamic Programming Differences Greedy Algorithms (Activity Selection Problem, Knapsack Problems)</a:t>
                      </a:r>
                    </a:p>
                  </a:txBody>
                  <a:tcPr/>
                </a:tc>
                <a:tc>
                  <a:txBody>
                    <a:bodyPr/>
                    <a:lstStyle/>
                    <a:p>
                      <a:pPr lvl="0" indent="0" marL="0" algn="l">
                        <a:buNone/>
                      </a:pPr>
                      <a:r>
                        <a:rPr/>
                        <a:t>Midterm Homework-2 Will Be Sent on 28.03.2023</a:t>
                      </a:r>
                    </a:p>
                  </a:txBody>
                  <a:tcPr/>
                </a:tc>
              </a:tr>
              <a:tr h="0">
                <a:tc>
                  <a:txBody>
                    <a:bodyPr/>
                    <a:lstStyle/>
                    <a:p>
                      <a:pPr lvl="0" indent="0" marL="0" algn="l">
                        <a:buNone/>
                      </a:pPr>
                      <a:r>
                        <a:rPr/>
                        <a:t>Week-7</a:t>
                      </a:r>
                    </a:p>
                  </a:txBody>
                </a:tc>
                <a:tc>
                  <a:txBody>
                    <a:bodyPr/>
                    <a:lstStyle/>
                    <a:p>
                      <a:pPr lvl="0" indent="0" marL="0" algn="l">
                        <a:buNone/>
                      </a:pPr>
                      <a:r>
                        <a:rPr/>
                        <a:t>04.04.2023 07.04.2023</a:t>
                      </a:r>
                    </a:p>
                  </a:txBody>
                </a:tc>
                <a:tc>
                  <a:txBody>
                    <a:bodyPr/>
                    <a:lstStyle/>
                    <a:p>
                      <a:pPr lvl="0" indent="0" marL="0" algn="l">
                        <a:buNone/>
                      </a:pPr>
                      <a:r>
                        <a:rPr/>
                        <a:t>Midterm Homework-2 Controls and Review with Summary</a:t>
                      </a:r>
                    </a:p>
                  </a:txBody>
                </a:tc>
                <a:tc>
                  <a:txBody>
                    <a:bodyPr/>
                    <a:lstStyle/>
                    <a:p>
                      <a:pPr lvl="0" indent="0" marL="0" algn="l">
                        <a:buNone/>
                      </a:pPr>
                      <a:r>
                        <a:rPr/>
                        <a:t>Midterm Homework-2 Due Date 04.04.2023</a:t>
                      </a:r>
                    </a:p>
                  </a:txBody>
                </a:tc>
              </a:tr>
              <a:tr h="0">
                <a:tc>
                  <a:txBody>
                    <a:bodyPr/>
                    <a:lstStyle/>
                    <a:p>
                      <a:pPr lvl="0" indent="0" marL="0" algn="l">
                        <a:buNone/>
                      </a:pPr>
                      <a:r>
                        <a:rPr/>
                        <a:t>Week-8</a:t>
                      </a:r>
                    </a:p>
                  </a:txBody>
                </a:tc>
                <a:tc>
                  <a:txBody>
                    <a:bodyPr/>
                    <a:lstStyle/>
                    <a:p>
                      <a:pPr lvl="0" indent="0" marL="0" algn="l">
                        <a:buNone/>
                      </a:pPr>
                      <a:r>
                        <a:rPr/>
                        <a:t>08.04.2023 16.04.2023</a:t>
                      </a:r>
                    </a:p>
                  </a:txBody>
                </a:tc>
                <a:tc>
                  <a:txBody>
                    <a:bodyPr/>
                    <a:lstStyle/>
                    <a:p>
                      <a:pPr lvl="0" indent="0" marL="0" algn="l">
                        <a:buNone/>
                      </a:pPr>
                      <a:r>
                        <a:rPr b="1"/>
                        <a:t>Midterm</a:t>
                      </a:r>
                    </a:p>
                  </a:txBody>
                </a:tc>
                <a:tc>
                  <a:txBody>
                    <a:bodyPr/>
                    <a:lstStyle/>
                    <a:p>
                      <a:pPr lvl="0" indent="0" marL="0" algn="l">
                        <a:buNone/>
                      </a:pPr>
                      <a:r>
                        <a:rPr/>
                        <a:t>TBD</a:t>
                      </a:r>
                    </a:p>
                  </a:txBody>
                </a:tc>
              </a:tr>
            </a:tbl>
          </a:graphicData>
        </a:graphic>
      </p:graphicFrame>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Week-9</a:t>
                      </a:r>
                    </a:p>
                  </a:txBody>
                  <a:tcPr/>
                </a:tc>
                <a:tc>
                  <a:txBody>
                    <a:bodyPr/>
                    <a:lstStyle/>
                    <a:p>
                      <a:pPr lvl="0" indent="0" marL="0" algn="l">
                        <a:buNone/>
                      </a:pPr>
                      <a:r>
                        <a:rPr/>
                        <a:t>18.04.2023 21.04.2023</a:t>
                      </a:r>
                    </a:p>
                  </a:txBody>
                  <a:tcPr/>
                </a:tc>
                <a:tc>
                  <a:txBody>
                    <a:bodyPr/>
                    <a:lstStyle/>
                    <a:p>
                      <a:pPr lvl="0" indent="0" marL="0" algn="l">
                        <a:buNone/>
                      </a:pPr>
                      <a:r>
                        <a:rPr/>
                        <a:t>Heap Data Structure, Heap Sort, Huffman Coding</a:t>
                      </a:r>
                    </a:p>
                  </a:txBody>
                  <a:tcPr/>
                </a:tc>
                <a:tc>
                  <a:txBody>
                    <a:bodyPr/>
                    <a:lstStyle/>
                    <a:p>
                      <a:pPr lvl="0" indent="0" marL="0" algn="l">
                        <a:buNone/>
                      </a:pPr>
                      <a:r>
                        <a:rPr/>
                        <a:t>21.04.2023 Ramadan Holiday-1</a:t>
                      </a:r>
                    </a:p>
                  </a:txBody>
                  <a:tcPr/>
                </a:tc>
              </a:tr>
              <a:tr h="0">
                <a:tc>
                  <a:txBody>
                    <a:bodyPr/>
                    <a:lstStyle/>
                    <a:p>
                      <a:pPr lvl="0" indent="0" marL="0" algn="l">
                        <a:buNone/>
                      </a:pPr>
                      <a:r>
                        <a:rPr/>
                        <a:t>Week-10</a:t>
                      </a:r>
                    </a:p>
                  </a:txBody>
                </a:tc>
                <a:tc>
                  <a:txBody>
                    <a:bodyPr/>
                    <a:lstStyle/>
                    <a:p>
                      <a:pPr lvl="0" indent="0" marL="0" algn="l">
                        <a:buNone/>
                      </a:pPr>
                      <a:r>
                        <a:rPr/>
                        <a:t>25.04.2023 28.04.2023</a:t>
                      </a:r>
                    </a:p>
                  </a:txBody>
                </a:tc>
                <a:tc>
                  <a:txBody>
                    <a:bodyPr/>
                    <a:lstStyle/>
                    <a:p>
                      <a:pPr lvl="0" indent="0" marL="0" algn="l">
                        <a:buNone/>
                      </a:pPr>
                      <a:r>
                        <a:rPr/>
                        <a:t>Introduction to Graphs, Gr,aphs and Representation, BFS (Breath-First Search), DFS (Depth-First Search), Topological Order, SCC (Strongly Connected Components), MST, Prim, Kruskal Disjoint Sets and Kruskal Relationships,Single-Source Shortest Path,(Bellman- Ford,Dijkstra),</a:t>
                      </a:r>
                    </a:p>
                  </a:txBody>
                </a:tc>
                <a:tc>
                  <a:txBody>
                    <a:bodyPr/>
                    <a:lstStyle/>
                    <a:p>
                      <a:pPr lvl="0" indent="0" marL="0" algn="l">
                        <a:buNone/>
                      </a:pPr>
                      <a:r>
                        <a:rPr/>
                        <a:t>TBD</a:t>
                      </a:r>
                    </a:p>
                  </a:txBody>
                </a:tc>
              </a:tr>
              <a:tr h="0">
                <a:tc>
                  <a:txBody>
                    <a:bodyPr/>
                    <a:lstStyle/>
                    <a:p>
                      <a:pPr lvl="0" indent="0" marL="0" algn="l">
                        <a:buNone/>
                      </a:pPr>
                      <a:r>
                        <a:rPr/>
                        <a:t>Week-11</a:t>
                      </a:r>
                    </a:p>
                  </a:txBody>
                </a:tc>
                <a:tc>
                  <a:txBody>
                    <a:bodyPr/>
                    <a:lstStyle/>
                    <a:p>
                      <a:pPr lvl="0" indent="0" marL="0" algn="l">
                        <a:buNone/>
                      </a:pPr>
                      <a:r>
                        <a:rPr/>
                        <a:t>02.05.2023 05.05.2023</a:t>
                      </a:r>
                    </a:p>
                  </a:txBody>
                </a:tc>
                <a:tc>
                  <a:txBody>
                    <a:bodyPr/>
                    <a:lstStyle/>
                    <a:p>
                      <a:pPr lvl="0" indent="0" marL="0" algn="l">
                        <a:buNone/>
                      </a:pPr>
                      <a:r>
                        <a:rPr/>
                        <a:t>Q-Learning Shortest Path,Max-Flow Min-Cut (Ford-Fulkerson,Edmond’s Karp,Dinic) Crypto++ Library Usage, Hashing and Integrity Control, Cryptographic Hash Functions (SHA-1,SHA-256,SHA-512,H-MAC), Checksums(MD5,CRC32)</a:t>
                      </a:r>
                    </a:p>
                  </a:txBody>
                </a:tc>
                <a:tc>
                  <a:txBody>
                    <a:bodyPr/>
                    <a:lstStyle/>
                    <a:p>
                      <a:pPr lvl="0" indent="0" marL="0" algn="l">
                        <a:buNone/>
                      </a:pPr>
                      <a:r>
                        <a:rPr/>
                        <a:t>Final Homework-1 Will Be Sent on 02.05.2023</a:t>
                      </a:r>
                    </a:p>
                  </a:txBody>
                </a:tc>
              </a:tr>
            </a:tbl>
          </a:graphicData>
        </a:graphic>
      </p:graphicFrame>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Week-12</a:t>
                      </a:r>
                    </a:p>
                  </a:txBody>
                  <a:tcPr/>
                </a:tc>
                <a:tc>
                  <a:txBody>
                    <a:bodyPr/>
                    <a:lstStyle/>
                    <a:p>
                      <a:pPr lvl="0" indent="0" marL="0" algn="l">
                        <a:buNone/>
                      </a:pPr>
                      <a:r>
                        <a:rPr/>
                        <a:t>09.05.2023 12.05.2023</a:t>
                      </a:r>
                    </a:p>
                  </a:txBody>
                  <a:tcPr/>
                </a:tc>
                <a:tc>
                  <a:txBody>
                    <a:bodyPr/>
                    <a:lstStyle/>
                    <a:p>
                      <a:pPr lvl="0" indent="0" marL="0" algn="l">
                        <a:buNone/>
                      </a:pPr>
                      <a:r>
                        <a:rPr/>
                        <a:t>Final Homework-1 Controls and Review with Summary</a:t>
                      </a:r>
                    </a:p>
                  </a:txBody>
                  <a:tcPr/>
                </a:tc>
                <a:tc>
                  <a:txBody>
                    <a:bodyPr/>
                    <a:lstStyle/>
                    <a:p>
                      <a:pPr lvl="0" indent="0" marL="0" algn="l">
                        <a:buNone/>
                      </a:pPr>
                      <a:r>
                        <a:rPr/>
                        <a:t>Final Homework-1 Due Date 09.05.2023</a:t>
                      </a:r>
                    </a:p>
                  </a:txBody>
                  <a:tcPr/>
                </a:tc>
              </a:tr>
              <a:tr h="0">
                <a:tc>
                  <a:txBody>
                    <a:bodyPr/>
                    <a:lstStyle/>
                    <a:p>
                      <a:pPr lvl="0" indent="0" marL="0" algn="l">
                        <a:buNone/>
                      </a:pPr>
                      <a:r>
                        <a:rPr/>
                        <a:t>Week-13</a:t>
                      </a:r>
                    </a:p>
                  </a:txBody>
                </a:tc>
                <a:tc>
                  <a:txBody>
                    <a:bodyPr/>
                    <a:lstStyle/>
                    <a:p>
                      <a:pPr lvl="0" indent="0" marL="0" algn="l">
                        <a:buNone/>
                      </a:pPr>
                      <a:r>
                        <a:rPr/>
                        <a:t>16.05.2023 19.05.2023</a:t>
                      </a:r>
                    </a:p>
                  </a:txBody>
                </a:tc>
                <a:tc>
                  <a:txBody>
                    <a:bodyPr/>
                    <a:lstStyle/>
                    <a:p>
                      <a:pPr lvl="0" indent="0" marL="0" algn="l">
                        <a:buNone/>
                      </a:pPr>
                      <a:r>
                        <a:rPr/>
                        <a:t>Symmetric Encryption Algorithms (AES, DES, TDES), Symmetric Encryption Modes (ECB, CBC), Asymmetric Encryption, Key Pairs (Public-Private Key Pairs), Signature Generation and Validation</a:t>
                      </a:r>
                    </a:p>
                  </a:txBody>
                </a:tc>
                <a:tc>
                  <a:txBody>
                    <a:bodyPr/>
                    <a:lstStyle/>
                    <a:p>
                      <a:pPr lvl="0" indent="0" marL="0" algn="l">
                        <a:buNone/>
                      </a:pPr>
                      <a:r>
                        <a:rPr/>
                        <a:t>19.05.2023 Holiday, Commemoration of Atatürk, Youth and Sports Day</a:t>
                      </a:r>
                    </a:p>
                  </a:txBody>
                </a:tc>
              </a:tr>
              <a:tr h="0">
                <a:tc>
                  <a:txBody>
                    <a:bodyPr/>
                    <a:lstStyle/>
                    <a:p>
                      <a:pPr lvl="0" indent="0" marL="0" algn="l">
                        <a:buNone/>
                      </a:pPr>
                      <a:r>
                        <a:rPr/>
                        <a:t>Week-14</a:t>
                      </a:r>
                    </a:p>
                  </a:txBody>
                </a:tc>
                <a:tc>
                  <a:txBody>
                    <a:bodyPr/>
                    <a:lstStyle/>
                    <a:p>
                      <a:pPr lvl="0" indent="0" marL="0" algn="l">
                        <a:buNone/>
                      </a:pPr>
                      <a:r>
                        <a:rPr/>
                        <a:t>23.05.2023 26.05.2023</a:t>
                      </a:r>
                    </a:p>
                  </a:txBody>
                </a:tc>
                <a:tc>
                  <a:txBody>
                    <a:bodyPr/>
                    <a:lstStyle/>
                    <a:p>
                      <a:pPr lvl="0" indent="0" marL="0" algn="l">
                        <a:buNone/>
                      </a:pPr>
                      <a:r>
                        <a:rPr/>
                        <a:t>OTP Calculation(Time-based, Counter-based),File Encryption and Decryption and Integrity Control Operations</a:t>
                      </a:r>
                    </a:p>
                  </a:txBody>
                </a:tc>
                <a:tc>
                  <a:txBody>
                    <a:bodyPr/>
                    <a:lstStyle/>
                    <a:p>
                      <a:pPr lvl="0" indent="0" marL="0" algn="l">
                        <a:buNone/>
                      </a:pPr>
                      <a:r>
                        <a:rPr/>
                        <a:t>Final Homework-2 Will Be Sent on 23.05.2023</a:t>
                      </a:r>
                    </a:p>
                  </a:txBody>
                </a:tc>
              </a:tr>
            </a:tbl>
          </a:graphicData>
        </a:graphic>
      </p:graphicFrame>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Week-15</a:t>
                      </a:r>
                    </a:p>
                  </a:txBody>
                  <a:tcPr/>
                </a:tc>
                <a:tc>
                  <a:txBody>
                    <a:bodyPr/>
                    <a:lstStyle/>
                    <a:p>
                      <a:pPr lvl="0" indent="0" marL="0" algn="l">
                        <a:buNone/>
                      </a:pPr>
                      <a:r>
                        <a:rPr/>
                        <a:t>30.05.2023 02.06.2023</a:t>
                      </a:r>
                    </a:p>
                  </a:txBody>
                  <a:tcPr/>
                </a:tc>
                <a:tc>
                  <a:txBody>
                    <a:bodyPr/>
                    <a:lstStyle/>
                    <a:p>
                      <a:pPr lvl="0" indent="0" marL="0" algn="l">
                        <a:buNone/>
                      </a:pPr>
                      <a:r>
                        <a:rPr/>
                        <a:t>Final Homework-2 Controls and Review with Summary</a:t>
                      </a:r>
                    </a:p>
                  </a:txBody>
                  <a:tcPr/>
                </a:tc>
                <a:tc>
                  <a:txBody>
                    <a:bodyPr/>
                    <a:lstStyle/>
                    <a:p>
                      <a:pPr lvl="0" indent="0" marL="0" algn="l">
                        <a:buNone/>
                      </a:pPr>
                      <a:r>
                        <a:rPr/>
                        <a:t>Final Homework-2 Due Date 30.05.2023</a:t>
                      </a:r>
                    </a:p>
                  </a:txBody>
                  <a:tcPr/>
                </a:tc>
              </a:tr>
              <a:tr h="0">
                <a:tc>
                  <a:txBody>
                    <a:bodyPr/>
                    <a:lstStyle/>
                    <a:p>
                      <a:pPr lvl="0" indent="0" marL="0" algn="l">
                        <a:buNone/>
                      </a:pPr>
                      <a:r>
                        <a:rPr/>
                        <a:t>Week-16</a:t>
                      </a:r>
                    </a:p>
                  </a:txBody>
                </a:tc>
                <a:tc>
                  <a:txBody>
                    <a:bodyPr/>
                    <a:lstStyle/>
                    <a:p>
                      <a:pPr lvl="0" indent="0" marL="0" algn="l">
                        <a:buNone/>
                      </a:pPr>
                      <a:r>
                        <a:rPr/>
                        <a:t>03.06.2023 11.06.2023</a:t>
                      </a:r>
                    </a:p>
                  </a:txBody>
                </a:tc>
                <a:tc>
                  <a:txBody>
                    <a:bodyPr/>
                    <a:lstStyle/>
                    <a:p>
                      <a:pPr lvl="0" indent="0" marL="0" algn="l">
                        <a:buNone/>
                      </a:pPr>
                      <a:r>
                        <a:rPr b="1"/>
                        <a:t>Final</a:t>
                      </a:r>
                    </a:p>
                  </a:txBody>
                </a:tc>
                <a:tc>
                  <a:txBody>
                    <a:bodyPr/>
                    <a:lstStyle/>
                    <a:p>
                      <a:pPr lvl="0" indent="0" marL="0" algn="l">
                        <a:buNone/>
                      </a:pPr>
                      <a:r>
                        <a:rPr/>
                        <a:t>There won’t be makeup exams for homeworks</a:t>
                      </a:r>
                    </a:p>
                  </a:txBody>
                </a:tc>
              </a:tr>
            </a:tbl>
          </a:graphicData>
        </a:graphic>
      </p:graphicFrame>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Bologna Information</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C</m:t>
                    </m:r>
                    <m:r>
                      <m:t>E</m:t>
                    </m:r>
                    <m:r>
                      <m:t>100</m:t>
                    </m:r>
                    <m:r>
                      <m:rPr>
                        <m:sty m:val="p"/>
                      </m:rPr>
                      <m:t>−</m:t>
                    </m:r>
                    <m:r>
                      <m:t>S</m:t>
                    </m:r>
                    <m:r>
                      <m:t>y</m:t>
                    </m:r>
                    <m:r>
                      <m:t>l</m:t>
                    </m:r>
                    <m:r>
                      <m:t>l</m:t>
                    </m:r>
                    <m:r>
                      <m:t>a</m:t>
                    </m:r>
                    <m:r>
                      <m:t>b</m:t>
                    </m:r>
                    <m:r>
                      <m:t>u</m:t>
                    </m:r>
                    <m:r>
                      <m:t>s</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Classroom</a:t>
                      </a:r>
                    </a:p>
                  </a:txBody>
                  <a:tcPr/>
                </a:tc>
                <a:tc>
                  <a:txBody>
                    <a:bodyPr/>
                    <a:lstStyle/>
                    <a:p>
                      <a:pPr lvl="0" indent="0" marL="0">
                        <a:buNone/>
                      </a:pPr>
                      <a:r>
                        <a:rPr/>
                        <a:t>İBBF 402 Level-4 or Online Google Meet / Microsoft Teams</a:t>
                      </a:r>
                    </a:p>
                  </a:txBody>
                  <a:tcPr/>
                </a:tc>
              </a:tr>
              <a:tr h="0">
                <a:tc>
                  <a:txBody>
                    <a:bodyPr/>
                    <a:lstStyle/>
                    <a:p>
                      <a:pPr lvl="0" indent="0" marL="0">
                        <a:buNone/>
                      </a:pPr>
                      <a:r>
                        <a:rPr b="1"/>
                        <a:t>Office Hours</a:t>
                      </a:r>
                    </a:p>
                  </a:txBody>
                </a:tc>
                <a:tc>
                  <a:txBody>
                    <a:bodyPr/>
                    <a:lstStyle/>
                    <a:p>
                      <a:pPr lvl="0" indent="0" marL="0">
                        <a:buNone/>
                      </a:pPr>
                      <a:r>
                        <a:rPr/>
                        <a:t>Meetings will be scheduled over Google Meet or Microsoft Teams with your university account and email and performed via demand emails. Please send emails with the subject starting with </a:t>
                      </a:r>
                      <a:r>
                        <a:rPr i="1"/>
                        <a:t>[CE100]</a:t>
                      </a:r>
                      <a:r>
                        <a:rPr/>
                        <a:t> tag for the fast response and write formal, clear, and short emails</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and Communication Language</a:t>
                      </a:r>
                    </a:p>
                  </a:txBody>
                  <a:tcPr/>
                </a:tc>
                <a:tc>
                  <a:txBody>
                    <a:bodyPr/>
                    <a:lstStyle/>
                    <a:p>
                      <a:pPr lvl="0" indent="0" marL="0">
                        <a:buNone/>
                      </a:pPr>
                      <a:r>
                        <a:rPr/>
                        <a:t>English</a:t>
                      </a:r>
                    </a:p>
                  </a:txBody>
                  <a:tcPr/>
                </a:tc>
              </a:tr>
              <a:tr h="0">
                <a:tc>
                  <a:txBody>
                    <a:bodyPr/>
                    <a:lstStyle/>
                    <a:p>
                      <a:pPr lvl="0" indent="0" marL="0">
                        <a:buNone/>
                      </a:pPr>
                      <a:r>
                        <a:rPr b="1"/>
                        <a:t>Theory/Laboratory Course Hour Per Week</a:t>
                      </a:r>
                    </a:p>
                  </a:txBody>
                </a:tc>
                <a:tc>
                  <a:txBody>
                    <a:bodyPr/>
                    <a:lstStyle/>
                    <a:p>
                      <a:pPr lvl="0" indent="0" marL="0">
                        <a:buNone/>
                      </a:pPr>
                      <a:r>
                        <a:rPr/>
                        <a:t>3/2 Hours</a:t>
                      </a:r>
                    </a:p>
                  </a:txBody>
                </a:tc>
              </a:tr>
              <a:tr h="0">
                <a:tc>
                  <a:txBody>
                    <a:bodyPr/>
                    <a:lstStyle/>
                    <a:p>
                      <a:pPr lvl="0" indent="0" marL="0">
                        <a:buNone/>
                      </a:pPr>
                      <a:r>
                        <a:rPr b="1"/>
                        <a:t>Credit</a:t>
                      </a:r>
                    </a:p>
                  </a:txBody>
                </a:tc>
                <a:tc>
                  <a:txBody>
                    <a:bodyPr/>
                    <a:lstStyle/>
                    <a:p>
                      <a:pPr lvl="0" indent="0" marL="0">
                        <a:buNone/>
                      </a:pPr>
                      <a:r>
                        <a:rPr/>
                        <a:t>4</a:t>
                      </a:r>
                    </a:p>
                  </a:txBody>
                </a:tc>
              </a:tr>
              <a:tr h="0">
                <a:tc>
                  <a:txBody>
                    <a:bodyPr/>
                    <a:lstStyle/>
                    <a:p>
                      <a:pPr lvl="0" indent="0" marL="0">
                        <a:buNone/>
                      </a:pPr>
                      <a:r>
                        <a:rPr b="1"/>
                        <a:t>Prerequisite</a:t>
                      </a:r>
                    </a:p>
                  </a:txBody>
                </a:tc>
                <a:tc>
                  <a:txBody>
                    <a:bodyPr/>
                    <a:lstStyle/>
                    <a:p>
                      <a:pPr lvl="0" indent="0" marL="0">
                        <a:buNone/>
                      </a:pPr>
                      <a:r>
                        <a:rPr/>
                        <a:t>CE103- Algorithms and Programming I</a:t>
                      </a:r>
                    </a:p>
                  </a:txBody>
                </a:tc>
              </a:tr>
              <a:tr h="0">
                <a:tc>
                  <a:txBody>
                    <a:bodyPr/>
                    <a:lstStyle/>
                    <a:p>
                      <a:pPr lvl="0" indent="0" marL="0">
                        <a:buNone/>
                      </a:pPr>
                      <a:r>
                        <a:rPr b="1"/>
                        <a:t>Corequisite</a:t>
                      </a:r>
                    </a:p>
                  </a:txBody>
                </a:tc>
                <a:tc>
                  <a:txBody>
                    <a:bodyPr/>
                    <a:lstStyle/>
                    <a:p>
                      <a:pPr lvl="0" indent="0" marL="0">
                        <a:buNone/>
                      </a:pPr>
                      <a:r>
                        <a:rPr/>
                        <a:t>TBD</a:t>
                      </a:r>
                    </a:p>
                  </a:txBody>
                </a:tc>
              </a:tr>
              <a:tr h="0">
                <a:tc>
                  <a:txBody>
                    <a:bodyPr/>
                    <a:lstStyle/>
                    <a:p>
                      <a:pPr lvl="0" indent="0" marL="0">
                        <a:buNone/>
                      </a:pPr>
                      <a:r>
                        <a:rPr b="1"/>
                        <a:t>Requirement</a:t>
                      </a:r>
                    </a:p>
                  </a:txBody>
                </a:tc>
                <a:tc>
                  <a:txBody>
                    <a:bodyPr/>
                    <a:lstStyle/>
                    <a:p>
                      <a:pPr lvl="0" indent="0" marL="0">
                        <a:buNone/>
                      </a:pPr>
                      <a:r>
                        <a:rPr/>
                        <a:t>TBD</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*TBD: To Be Defined.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A.Course Description</a:t>
            </a:r>
          </a:p>
        </p:txBody>
      </p:sp>
      <p:sp>
        <p:nvSpPr>
          <p:cNvPr id="3" name="Content Placeholder 2"/>
          <p:cNvSpPr>
            <a:spLocks noGrp="1"/>
          </p:cNvSpPr>
          <p:nvPr>
            <p:ph idx="1"/>
          </p:nvPr>
        </p:nvSpPr>
        <p:spPr/>
        <p:txBody>
          <a:bodyPr/>
          <a:lstStyle/>
          <a:p>
            <a:pPr lvl="0" indent="0" marL="0">
              <a:buNone/>
            </a:pPr>
            <a:r>
              <a:rPr/>
              <a:t>This course continues the </a:t>
            </a:r>
            <a:r>
              <a:rPr i="1"/>
              <a:t>CE103 Algorithms and Programming I</a:t>
            </a:r>
            <a:r>
              <a:rPr/>
              <a:t> course. This course taught programming skills in Algorithms and Programming I course met. This course taught programming skills in Algorithms and Programming I with common problems and their solution algorithms. This lecture is about analyzing and understanding how algorithms work for common issues. The class will be based on expertise sharing and guiding students to find learning methods and practice for algorithm and programming topics. By making programming applications and projects in the courses, the learning process will be strengthened by practicing rather than theory.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CE100 Algorithms and Programming-II</dc:title>
  <dc:creator>Author: Asst. Prof. Dr. Uğur CORUH</dc:creator>
  <cp:keywords/>
  <dcterms:created xsi:type="dcterms:W3CDTF">2023-02-18T15:48:30Z</dcterms:created>
  <dcterms:modified xsi:type="dcterms:W3CDTF">2023-02-18T15:48:30Z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CE100 Syllabus</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CE100 Algorithms and Programming-II Syllabus</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background-color: transparent!important; }</vt:lpwstr>
  </property>
  <property fmtid="{D5CDD505-2E9C-101B-9397-08002B2CF9AE}" pid="29" name="subparagraph">
    <vt:lpwstr>True</vt:lpwstr>
  </property>
  <property fmtid="{D5CDD505-2E9C-101B-9397-08002B2CF9AE}" pid="30" name="subtitle">
    <vt:lpwstr>Detailed Syllabus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