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4-heap.md_doc.pdf" TargetMode="External" /><Relationship Id="rId3" Type="http://schemas.openxmlformats.org/officeDocument/2006/relationships/hyperlink" Target="ce100-week-4-heap.md_slide.pdf" TargetMode="External" /><Relationship Id="rId4" Type="http://schemas.openxmlformats.org/officeDocument/2006/relationships/hyperlink" Target="ce100-week-4-hea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Heap/Heap Sort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Height of node i:</a:t>
            </a:r>
            <a:r>
              <a:rPr/>
              <a:t> Length of the longest simple downward path from </a:t>
            </a:r>
            <a:r>
              <a:rPr b="1"/>
              <a:t>i</a:t>
            </a:r>
            <a:r>
              <a:rPr/>
              <a:t> to a </a:t>
            </a:r>
            <a:r>
              <a:rPr b="1"/>
              <a:t>leaf</a:t>
            </a:r>
          </a:p>
          <a:p>
            <a:pPr lvl="0"/>
            <a:r>
              <a:rPr b="1"/>
              <a:t>Height of the tree:</a:t>
            </a:r>
            <a:r>
              <a:rPr/>
              <a:t> height of the </a:t>
            </a:r>
            <a:r>
              <a:rPr b="1"/>
              <a:t>root</a:t>
            </a:r>
          </a:p>
        </p:txBody>
      </p:sp>
      <p:pic>
        <p:nvPicPr>
          <p:cNvPr descr="fig:  assets/ce100-week-4-heap-heap_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891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height:400px center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Structures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Depth of node i:</a:t>
            </a:r>
            <a:r>
              <a:rPr/>
              <a:t> Length of the simple downward path from the </a:t>
            </a:r>
            <a:r>
              <a:rPr b="1"/>
              <a:t>root</a:t>
            </a:r>
            <a:r>
              <a:rPr/>
              <a:t> to node </a:t>
            </a:r>
            <a:r>
              <a:rPr b="1"/>
              <a:t>i</a:t>
            </a:r>
          </a:p>
        </p:txBody>
      </p:sp>
      <p:pic>
        <p:nvPicPr>
          <p:cNvPr descr="fig:  assets/ce100-week-4-heap-heap_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Property: Min-Heap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smallest</a:t>
                </a:r>
                <a:r>
                  <a:rPr/>
                  <a:t> element in any subtree is the </a:t>
                </a:r>
                <a:r>
                  <a:rPr b="1"/>
                  <a:t>root</a:t>
                </a:r>
                <a:r>
                  <a:rPr/>
                  <a:t> element in a </a:t>
                </a:r>
                <a:r>
                  <a:rPr b="1"/>
                  <a:t>min-heap</a:t>
                </a:r>
              </a:p>
              <a:p>
                <a:pPr lvl="0"/>
                <a:r>
                  <a:rPr b="1"/>
                  <a:t>Min heap:</a:t>
                </a:r>
                <a:r>
                  <a:rPr/>
                  <a:t> For every node </a:t>
                </a:r>
                <a:r>
                  <a:rPr b="1"/>
                  <a:t>i</a:t>
                </a:r>
                <a:r>
                  <a:rPr/>
                  <a:t> other than </a:t>
                </a:r>
                <a:r>
                  <a:rPr b="1"/>
                  <a:t>root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Parent node is always smaller than the child nodes</a:t>
                </a:r>
              </a:p>
            </p:txBody>
          </p:sp>
        </mc:Choice>
      </mc:AlternateContent>
      <p:pic>
        <p:nvPicPr>
          <p:cNvPr descr="fig:  assets/ce100-week-4-heap-heap_min_hea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Property: 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largest</a:t>
                </a:r>
                <a:r>
                  <a:rPr/>
                  <a:t> element in any subtree is the </a:t>
                </a:r>
                <a:r>
                  <a:rPr b="1"/>
                  <a:t>root</a:t>
                </a:r>
                <a:r>
                  <a:rPr/>
                  <a:t> element in a </a:t>
                </a:r>
                <a:r>
                  <a:rPr b="1"/>
                  <a:t>max-heap</a:t>
                </a:r>
              </a:p>
              <a:p>
                <a:pPr lvl="1"/>
                <a:r>
                  <a:rPr/>
                  <a:t>We will focus on max-heaps</a:t>
                </a:r>
              </a:p>
              <a:p>
                <a:pPr lvl="0"/>
                <a:r>
                  <a:rPr b="1"/>
                  <a:t>Max heap:</a:t>
                </a:r>
                <a:r>
                  <a:rPr/>
                  <a:t> For every node </a:t>
                </a:r>
                <a:r>
                  <a:rPr b="1"/>
                  <a:t>i</a:t>
                </a:r>
                <a:r>
                  <a:rPr/>
                  <a:t> other than </a:t>
                </a:r>
                <a:r>
                  <a:rPr b="1"/>
                  <a:t>root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Parent node is always larger than the child nodes</a:t>
                </a:r>
              </a:p>
            </p:txBody>
          </p:sp>
        </mc:Choice>
      </mc:AlternateContent>
      <p:pic>
        <p:nvPicPr>
          <p:cNvPr descr="fig:  assets/ce100-week-4-heap-heap_max_hea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Structures (4)</a:t>
            </a:r>
          </a:p>
        </p:txBody>
      </p:sp>
      <p:pic>
        <p:nvPicPr>
          <p:cNvPr descr="fig:  assets/ce100-week-4-heap-heap_max_heap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Structures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Computing left child, right child, and parent indices very fast</a:t>
                </a:r>
              </a:p>
              <a:p>
                <a:pPr lvl="1"/>
                <a:r>
                  <a:rPr b="1"/>
                  <a:t>left(i) = 2i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binary left shift</a:t>
                </a:r>
              </a:p>
              <a:p>
                <a:pPr lvl="1"/>
                <a:r>
                  <a:rPr b="1"/>
                  <a:t>right(i) = 2i+1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binary left shift, then set the lowest bit to 1</a:t>
                </a:r>
              </a:p>
              <a:p>
                <a:pPr lvl="1"/>
                <a:r>
                  <a:rPr b="1"/>
                  <a:t>parent(i) = floor(i/2)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right shift in binary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is always the </a:t>
                </a:r>
                <a:r>
                  <a:rPr b="1"/>
                  <a:t>root</a:t>
                </a:r>
                <a:r>
                  <a:rPr/>
                  <a:t> element</a:t>
                </a:r>
              </a:p>
              <a:p>
                <a:pPr lvl="0"/>
                <a:r>
                  <a:rPr/>
                  <a:t>Array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two attributes:</a:t>
                </a:r>
              </a:p>
              <a:p>
                <a:pPr lvl="1"/>
                <a:r>
                  <a:rPr b="1"/>
                  <a:t>length(A):</a:t>
                </a:r>
                <a:r>
                  <a:rPr/>
                  <a:t> The number of elements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n = heap-size(A):</a:t>
                </a:r>
                <a:r>
                  <a:rPr/>
                  <a:t> The number elements in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 : EXTRACT-MAX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EXTRACT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max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A[n]</a:t>
            </a:r>
            <a:br/>
            <a:r>
              <a:rPr>
                <a:latin typeface="Courier"/>
              </a:rPr>
              <a:t>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,n)</a:t>
            </a:r>
            <a:br/>
            <a:r>
              <a:rPr>
                <a:latin typeface="Courier"/>
              </a:rPr>
              <a:t>  return max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Operations : EXTRACT-MAX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Return the max element,and reorganize the heap to maintain heap property</a:t>
            </a:r>
          </a:p>
        </p:txBody>
      </p:sp>
      <p:pic>
        <p:nvPicPr>
          <p:cNvPr descr="fig:  assets/ce100-week-4-heap-heap_extractmax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669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height:400px center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(1)</a:t>
            </a:r>
          </a:p>
        </p:txBody>
      </p:sp>
      <p:pic>
        <p:nvPicPr>
          <p:cNvPr descr="fig:  assets/ce100-week-4-heap-heap_heapify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00200"/>
            <a:ext cx="688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Maintaining heap property:</a:t>
                </a:r>
              </a:p>
              <a:p>
                <a:pPr lvl="1"/>
                <a:r>
                  <a:rPr/>
                  <a:t>Subtrees rooted at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f</m:t>
                    </m:r>
                    <m:r>
                      <m:t>t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are already heaps.</a:t>
                </a:r>
              </a:p>
              <a:p>
                <a:pPr lvl="1"/>
                <a:r>
                  <a:rPr/>
                  <a:t>But,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may violate the heap property (i.e., may be smaller than its children)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Float down the value at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in the heap so that subtree rooted at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becomes a heap.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A[i]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2i;</a:t>
            </a:r>
            <a:br/>
            <a:r>
              <a:rPr>
                <a:latin typeface="Courier"/>
              </a:rPr>
              <a:t>  endif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endif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i  then</a:t>
            </a:r>
            <a:br/>
            <a:r>
              <a:rPr>
                <a:latin typeface="Courier"/>
              </a:rPr>
              <a:t>    exchange A[i] with A[largest];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largest, n);</a:t>
            </a:r>
            <a:br/>
            <a:r>
              <a:rPr>
                <a:latin typeface="Courier"/>
              </a:rPr>
              <a:t>  endif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(3)</a:t>
            </a:r>
          </a:p>
        </p:txBody>
      </p:sp>
      <p:pic>
        <p:nvPicPr>
          <p:cNvPr descr="fig:  assets/ce100-week-4-heap-heap_heapify_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6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(4)</a:t>
            </a:r>
          </a:p>
        </p:txBody>
      </p:sp>
      <p:pic>
        <p:nvPicPr>
          <p:cNvPr descr="fig:  assets/ce100-week-4-heap-heap_heapify_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7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(5)</a:t>
            </a:r>
          </a:p>
        </p:txBody>
      </p:sp>
      <p:pic>
        <p:nvPicPr>
          <p:cNvPr descr="fig:  assets/ce100-week-4-heap-heap_heapify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7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(6)</a:t>
            </a:r>
          </a:p>
        </p:txBody>
      </p:sp>
      <p:pic>
        <p:nvPicPr>
          <p:cNvPr descr="fig:  assets/ce100-week-4-heap-heap_heapify_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(7)</a:t>
            </a:r>
          </a:p>
        </p:txBody>
      </p:sp>
      <p:pic>
        <p:nvPicPr>
          <p:cNvPr descr="fig:  assets/ce100-week-4-heap-heap_heapify_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(8)</a:t>
            </a:r>
          </a:p>
        </p:txBody>
      </p:sp>
      <p:pic>
        <p:nvPicPr>
          <p:cNvPr descr="fig:  assets/ce100-week-4-heap-heap_heapify_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Intuitive Analysis of HEAPIFY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be the height of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1"/>
                <a:r>
                  <a:rPr/>
                  <a:t>at most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recursion levels</a:t>
                </a:r>
              </a:p>
              <a:p>
                <a:pPr lvl="2"/>
                <a:r>
                  <a:rPr/>
                  <a:t>Constant work at each level: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Heap is almost-complete binary tree</a:t>
                </a:r>
              </a:p>
              <a:p>
                <a:pPr lvl="1"/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Thus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the recurrence?</a:t>
            </a:r>
          </a:p>
          <a:p>
            <a:pPr lvl="1"/>
            <a:r>
              <a:rPr/>
              <a:t>Depends on the size of the </a:t>
            </a:r>
            <a:r>
              <a:rPr b="1"/>
              <a:t>subtree</a:t>
            </a:r>
            <a:r>
              <a:rPr/>
              <a:t> on which recursive call is made</a:t>
            </a:r>
          </a:p>
          <a:p>
            <a:pPr lvl="2"/>
            <a:r>
              <a:rPr/>
              <a:t>In the next, we try to compute an </a:t>
            </a:r>
            <a:r>
              <a:rPr b="1"/>
              <a:t>upper bound</a:t>
            </a:r>
            <a:r>
              <a:rPr/>
              <a:t> for this </a:t>
            </a:r>
            <a:r>
              <a:rPr b="1"/>
              <a:t>subtree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Reminder: Binary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a complete binary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nodes at depth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nodes with depths less than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d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4-heap-heap_binary_dept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Week-4 (Heap/Heap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Formal Analysis of HEAPIFY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Worst case occurs when last row of the subtree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rooted at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is </a:t>
                </a:r>
                <a:r>
                  <a:rPr b="1"/>
                  <a:t>half full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L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  <a:r>
                  <a:rPr/>
                  <a:t> are complete binary trees of heights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  <a:r>
                  <a:rPr/>
                  <a:t>, respectively</a:t>
                </a:r>
              </a:p>
            </p:txBody>
          </p:sp>
        </mc:Choice>
      </mc:AlternateContent>
      <p:pic>
        <p:nvPicPr>
          <p:cNvPr descr="fig:  assets/ce100-week-4-heap-heap_analysis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be the number of </a:t>
                </a:r>
                <a:r>
                  <a:rPr b="1"/>
                  <a:t>leaf nodes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L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m</m:t>
                            </m:r>
                          </m:e>
                        </m:groupChr>
                      </m:e>
                      <m:lim>
                        <m:r>
                          <m:t>e</m:t>
                        </m:r>
                        <m:r>
                          <m:t>x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+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t>i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m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m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groupChr>
                      </m:e>
                      <m:lim>
                        <m:r>
                          <m:t>e</m:t>
                        </m:r>
                        <m:r>
                          <m:t>x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+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m</m:t>
                                    </m:r>
                                  </m:num>
                                  <m:den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t>i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L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r>
                              <m:t>m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3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≤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Θ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By CASE-2 of Master Theorem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(drop constants.)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HEAPIFY: Efficiency Issues</a:t>
                </a:r>
              </a:p>
              <a:p>
                <a:pPr lvl="0"/>
                <a:r>
                  <a:rPr b="1"/>
                  <a:t>Recursion vs Iteration:</a:t>
                </a:r>
              </a:p>
              <a:p>
                <a:pPr lvl="1"/>
                <a:r>
                  <a:rPr/>
                  <a:t>In the absence of tail recursion, </a:t>
                </a:r>
                <a:r>
                  <a:rPr b="1"/>
                  <a:t>iterative version</a:t>
                </a:r>
                <a:r>
                  <a:rPr/>
                  <a:t> is in general </a:t>
                </a:r>
                <a:r>
                  <a:rPr b="1"/>
                  <a:t>more efficient</a:t>
                </a:r>
                <a:r>
                  <a:rPr/>
                  <a:t> because of the </a:t>
                </a:r>
                <a:r>
                  <a:rPr b="1"/>
                  <a:t>pop/push</a:t>
                </a:r>
                <a:r>
                  <a:rPr/>
                  <a:t> operations </a:t>
                </a:r>
                <a:r>
                  <a:rPr b="1"/>
                  <a:t>to/from</a:t>
                </a:r>
                <a:r>
                  <a:rPr/>
                  <a:t> stack at each </a:t>
                </a:r>
                <a:r>
                  <a:rPr b="1"/>
                  <a:t>level of recursion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Recursive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A[i]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i  then</a:t>
            </a:r>
            <a:br/>
            <a:r>
              <a:rPr>
                <a:latin typeface="Courier"/>
              </a:rPr>
              <a:t>    exchange A[i] with A[largest]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largest, n)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Iterative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j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(true) do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 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2j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A[2j]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A[j]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2j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j  then</a:t>
            </a:r>
            <a:br/>
            <a:r>
              <a:rPr>
                <a:latin typeface="Courier"/>
              </a:rPr>
              <a:t>    exchange A[j] with A[largest]</a:t>
            </a:r>
            <a:br/>
            <a:r>
              <a:rPr>
                <a:latin typeface="Courier"/>
              </a:rPr>
              <a:t>    j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largest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return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(3)</a:t>
            </a:r>
          </a:p>
        </p:txBody>
      </p:sp>
      <p:pic>
        <p:nvPicPr>
          <p:cNvPr descr="fig:  assets/ce100-week-4-heap-heap_heapify_iter_recu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Building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Given an arbitrary array, how to build a heap from scratch?</a:t>
                </a:r>
              </a:p>
              <a:p>
                <a:pPr lvl="0"/>
                <a:r>
                  <a:rPr b="1"/>
                  <a:t>Basic idea:</a:t>
                </a:r>
                <a:r>
                  <a:rPr/>
                  <a:t> Call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</m:oMath>
                </a14:m>
                <a:r>
                  <a:rPr/>
                  <a:t> on each node bottom up</a:t>
                </a:r>
              </a:p>
              <a:p>
                <a:pPr lvl="1"/>
                <a:r>
                  <a:rPr/>
                  <a:t>Start from the leaves (which trivially satisfy the heap property)</a:t>
                </a:r>
              </a:p>
              <a:p>
                <a:pPr lvl="1"/>
                <a:r>
                  <a:rPr/>
                  <a:t>Process nodes in bottom up order.</a:t>
                </a:r>
              </a:p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</m:oMath>
                </a14:m>
                <a:r>
                  <a:rPr/>
                  <a:t> is called on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, the subtrees connected to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f</m:t>
                    </m:r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</m:oMath>
                </a14:m>
                <a:r>
                  <a:rPr/>
                  <a:t> subtrees already satisfy the heap property.</a:t>
                </a:r>
              </a:p>
              <a:p>
                <a:pPr lvl="1" indent="0" marL="457200">
                  <a:buNone/>
                </a:pPr>
                <a:r>
                  <a:rPr/>
                  <a:t>alt:“alt” height:300px center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Storage of the leaves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The last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⌈</m:t>
                    </m:r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⌉</m:t>
                    </m:r>
                  </m:oMath>
                </a14:m>
                <a:r>
                  <a:rPr/>
                  <a:t> nodes of a heap are all leaves. alt:“alt” height:450px center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Heap/Heap Sort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Heaps</a:t>
            </a:r>
          </a:p>
          <a:p>
            <a:pPr lvl="1"/>
            <a:r>
              <a:rPr/>
              <a:t>Max / Min Heap</a:t>
            </a:r>
          </a:p>
          <a:p>
            <a:pPr lvl="0"/>
            <a:r>
              <a:rPr/>
              <a:t>Heap Data Structure</a:t>
            </a:r>
          </a:p>
          <a:p>
            <a:pPr lvl="1"/>
            <a:r>
              <a:rPr/>
              <a:t>Heapify</a:t>
            </a:r>
          </a:p>
          <a:p>
            <a:pPr lvl="2"/>
            <a:r>
              <a:rPr/>
              <a:t>Iterative</a:t>
            </a:r>
          </a:p>
          <a:p>
            <a:pPr lvl="2"/>
            <a:r>
              <a:rPr/>
              <a:t>Recursive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Extract-Max</a:t>
            </a:r>
          </a:p>
          <a:p>
            <a:pPr lvl="0"/>
            <a:r>
              <a:rPr/>
              <a:t>Build Heap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0"/>
            <a:r>
              <a:rPr/>
              <a:t>Priority Queues</a:t>
            </a:r>
          </a:p>
          <a:p>
            <a:pPr lvl="0"/>
            <a:r>
              <a:rPr/>
              <a:t>Linked Lists</a:t>
            </a:r>
          </a:p>
          <a:p>
            <a:pPr lvl="0"/>
            <a:r>
              <a:rPr/>
              <a:t>Radix Sort</a:t>
            </a:r>
          </a:p>
          <a:p>
            <a:pPr lvl="0"/>
            <a:r>
              <a:rPr/>
              <a:t>Counting Sort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Worst-case runtime: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Sorts in-place</a:t>
                </a:r>
              </a:p>
              <a:p>
                <a:pPr lvl="0"/>
                <a:r>
                  <a:rPr/>
                  <a:t>Uses a special data structure (heap) to manage information during execution of the algorithm</a:t>
                </a:r>
              </a:p>
              <a:p>
                <a:pPr lvl="1"/>
                <a:r>
                  <a:rPr/>
                  <a:t>Another design paradigm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 (1)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Nearly complete binary tree</a:t>
            </a:r>
          </a:p>
          <a:p>
            <a:pPr lvl="1"/>
            <a:r>
              <a:rPr/>
              <a:t>Completely filled on all levels except possibly the lowest level</a:t>
            </a:r>
          </a:p>
        </p:txBody>
      </p:sp>
      <p:pic>
        <p:nvPicPr>
          <p:cNvPr descr="fig:  assets/ce100-week-4-heap-heap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081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2022-02-07T16:34:03Z</dcterms:created>
  <dcterms:modified xsi:type="dcterms:W3CDTF">2022-02-07T16:34:03Z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Heap/Heap Sort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