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2" Type="http://schemas.openxmlformats.org/officeDocument/2006/relationships/slide" Target="slides/slide71.xml" /><Relationship Id="rId73" Type="http://schemas.openxmlformats.org/officeDocument/2006/relationships/slide" Target="slides/slide72.xml" /><Relationship Id="rId74" Type="http://schemas.openxmlformats.org/officeDocument/2006/relationships/slide" Target="slides/slide73.xml" /><Relationship Id="rId75" Type="http://schemas.openxmlformats.org/officeDocument/2006/relationships/slide" Target="slides/slide74.xml" /><Relationship Id="rId76" Type="http://schemas.openxmlformats.org/officeDocument/2006/relationships/slide" Target="slides/slide75.xml" /><Relationship Id="rId77" Type="http://schemas.openxmlformats.org/officeDocument/2006/relationships/slide" Target="slides/slide76.xml" /><Relationship Id="rId78" Type="http://schemas.openxmlformats.org/officeDocument/2006/relationships/slide" Target="slides/slide77.xml" /><Relationship Id="rId79" Type="http://schemas.openxmlformats.org/officeDocument/2006/relationships/slide" Target="slides/slide78.xml" /><Relationship Id="rId80" Type="http://schemas.openxmlformats.org/officeDocument/2006/relationships/slide" Target="slides/slide79.xml" /><Relationship Id="rId81" Type="http://schemas.openxmlformats.org/officeDocument/2006/relationships/slide" Target="slides/slide80.xml" /><Relationship Id="rId82" Type="http://schemas.openxmlformats.org/officeDocument/2006/relationships/slide" Target="slides/slide81.xml" /><Relationship Id="rId83" Type="http://schemas.openxmlformats.org/officeDocument/2006/relationships/slide" Target="slides/slide82.xml" /><Relationship Id="rId85" Type="http://schemas.openxmlformats.org/officeDocument/2006/relationships/viewProps" Target="viewProps.xml" /><Relationship Id="rId8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7" Type="http://schemas.openxmlformats.org/officeDocument/2006/relationships/tableStyles" Target="tableStyles.xml" /><Relationship Id="rId8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100-week-2-recurrence.md_doc.pdf" TargetMode="External" /><Relationship Id="rId3" Type="http://schemas.openxmlformats.org/officeDocument/2006/relationships/hyperlink" Target="ce100-week-2-recurrence.md_slide.pdf" TargetMode="External" /><Relationship Id="rId4" Type="http://schemas.openxmlformats.org/officeDocument/2006/relationships/hyperlink" Target="ce100-week-2-recurrence.md_slide.pptx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sv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" /></Relationships>
</file>

<file path=ppt/slides/_rels/slide7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itpress.mit.edu/books/introduction-algorithms-third-edition" TargetMode="External" /><Relationship Id="rId3" Type="http://schemas.openxmlformats.org/officeDocument/2006/relationships/hyperlink" Target="http://nabil.abubaker.bilkent.edu.tr/473/" TargetMode="External" /><Relationship Id="rId4" Type="http://schemas.openxmlformats.org/officeDocument/2006/relationships/hyperlink" Target="http://cs.bilkent.edu.tr/~ugur/teaching/cs473/" TargetMode="External" /><Relationship Id="rId5" Type="http://schemas.openxmlformats.org/officeDocument/2006/relationships/hyperlink" Target="https://www.geeksforgeeks.org/insertion-sort/" TargetMode="External" /><Relationship Id="rId6" Type="http://schemas.openxmlformats.org/officeDocument/2006/relationships/hyperlink" Target="https://xlinux.nist.gov/dads/" TargetMode="External" /><Relationship Id="rId7" Type="http://schemas.openxmlformats.org/officeDocument/2006/relationships/hyperlink" Target="https://xlinux.nist.gov/dads/" TargetMode="External" /><Relationship Id="rId8" Type="http://schemas.openxmlformats.org/officeDocument/2006/relationships/hyperlink" Target="https://xlinux.nist.gov/dads/HTML/bigOnotation.html" TargetMode="External" /><Relationship Id="rId9" Type="http://schemas.openxmlformats.org/officeDocument/2006/relationships/hyperlink" Target="https://xlinux.nist.gov/dads/HTML/omegaCapital.html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Solving Recurrences / The Divide-and-Conquer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Recurrence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n=1</m:t>
                                </m:r>
                              </m:e>
                            </m:mr>
                            <m:mr>
                              <m:e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⌈</m:t>
                                    </m:r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⌉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Simplification: Assume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k</m:t>
                        </m:r>
                      </m:sup>
                    </m:sSup>
                  </m:oMath>
                </a14:m>
              </a:p>
              <a:p>
                <a:pPr lvl="0"/>
                <a:r>
                  <a:rPr/>
                  <a:t>Claimed answer 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l</m:t>
                    </m:r>
                    <m:r>
                      <m:t>g</m:t>
                    </m:r>
                    <m:r>
                      <m:t>n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</m:t>
                    </m:r>
                  </m:oMath>
                </a14:m>
              </a:p>
              <a:p>
                <a:pPr lvl="0"/>
                <a:r>
                  <a:rPr/>
                  <a:t>Substitute claimed answer in the recurrence: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l</m:t>
                      </m:r>
                      <m:r>
                        <m:t>g</m:t>
                      </m:r>
                      <m:r>
                        <m:t>n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n=1</m:t>
                                </m:r>
                              </m:e>
                            </m:mr>
                            <m:mr>
                              <m:e>
                                <m:r>
                                  <m:t>l</m:t>
                                </m:r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⌈</m:t>
                                    </m:r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⌉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2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True when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k</m:t>
                        </m:r>
                      </m:sup>
                    </m:sSup>
                  </m:oMath>
                </a14:m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Technicalities: Floor / Ceiling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Technically, should be careful about the floor and ceiling functions (as in the book).</a:t>
                </a:r>
              </a:p>
              <a:p>
                <a:pPr lvl="0" indent="0" marL="0">
                  <a:buNone/>
                </a:pPr>
                <a:r>
                  <a:rPr/>
                  <a:t>e.g. For merge sort, the recurrence should in fact be:,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n=1</m:t>
                                </m:r>
                              </m:e>
                            </m:mr>
                            <m:mr>
                              <m:e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⌈</m:t>
                                    </m:r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⌉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⌊</m:t>
                                    </m:r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⌋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But, it’s usually ok to:</a:t>
                </a:r>
              </a:p>
              <a:p>
                <a:pPr lvl="0"/>
                <a:r>
                  <a:rPr/>
                  <a:t>ignore floor/ceiling</a:t>
                </a:r>
              </a:p>
              <a:p>
                <a:pPr lvl="0"/>
                <a:r>
                  <a:rPr/>
                  <a:t>solve for the exact power of 2 (or another number)</a:t>
                </a:r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Technicalities: Boundary Conditions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Usually assume: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for sufficiently small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</a:p>
              <a:p>
                <a:pPr lvl="1"/>
                <a:r>
                  <a:rPr/>
                  <a:t>Changes the exact solution, but usually the asymptotic solution is not affected (e.g. if polynomially bounded)</a:t>
                </a:r>
              </a:p>
              <a:p>
                <a:pPr lvl="0"/>
                <a:r>
                  <a:rPr/>
                  <a:t>For convenience, the boundary conditions generally implicitly stated in a recurrence</a:t>
                </a:r>
              </a:p>
              <a:p>
                <a:pPr lvl="1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assuming that</a:t>
                </a:r>
              </a:p>
              <a:p>
                <a:pPr lvl="1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for sufficiently small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When Boundary Conditions Matter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Exponential function: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e>
                        </m:d>
                      </m:e>
                    </m:d>
                    <m:r>
                      <m:t>2</m:t>
                    </m:r>
                  </m:oMath>
                </a14:m>
                <a:r>
                  <a:rPr/>
                  <a:t> Assume</a:t>
                </a:r>
                <a:br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c</m:t>
                    </m:r>
                    <m:r>
                      <m:rPr>
                        <m:nor/>
                        <m:sty m:val="p"/>
                      </m:rPr>
                      <m:t> (where c is a positive constant)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c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4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2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c</m:t>
                        </m:r>
                      </m:e>
                      <m:sup>
                        <m:r>
                          <m:t>4</m:t>
                        </m:r>
                      </m:sup>
                    </m:sSup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c</m:t>
                            </m:r>
                          </m:e>
                          <m:sup>
                            <m:r>
                              <m:t>n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e.g.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 However </m:t>
                      </m:r>
                      <m:r>
                        <m:t>Θ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p>
                            <m:e>
                              <m:r>
                                <m:t>2</m:t>
                              </m:r>
                            </m:e>
                            <m:sup>
                              <m:r>
                                <m:t>n</m:t>
                              </m:r>
                            </m:sup>
                          </m:sSup>
                        </m:e>
                      </m:d>
                      <m:r>
                        <m:rPr>
                          <m:sty m:val="p"/>
                        </m:rPr>
                        <m:t>≠</m:t>
                      </m:r>
                      <m:r>
                        <m:t>Θ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p>
                            <m:e>
                              <m:r>
                                <m:t>3</m:t>
                              </m:r>
                            </m:e>
                            <m:sup>
                              <m:r>
                                <m:t>n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2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⇒</m:t>
                                </m:r>
                              </m:e>
                              <m:e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p>
                                      <m:e>
                                        <m: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m:t>n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3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⇒</m:t>
                                </m:r>
                              </m:e>
                              <m:e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p>
                                      <m:e>
                                        <m:r>
                                          <m:t>3</m:t>
                                        </m:r>
                                      </m:e>
                                      <m:sup>
                                        <m:r>
                                          <m:t>n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The difference in solution more dramatic when: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1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⇒</m:t>
                      </m:r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Θ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p>
                            <m:e>
                              <m:r>
                                <m:t>1</m:t>
                              </m:r>
                            </m:e>
                            <m:sup>
                              <m:r>
                                <m:t>n</m:t>
                              </m:r>
                            </m:sup>
                          </m:sSup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Θ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Solving Recurrences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focus on 3 techniques</a:t>
            </a:r>
          </a:p>
          <a:p>
            <a:pPr lvl="0"/>
            <a:r>
              <a:rPr/>
              <a:t>Substitution method</a:t>
            </a:r>
          </a:p>
          <a:p>
            <a:pPr lvl="0"/>
            <a:r>
              <a:rPr/>
              <a:t>Recursion tree approach</a:t>
            </a:r>
          </a:p>
          <a:p>
            <a:pPr lvl="0"/>
            <a:r>
              <a:rPr/>
              <a:t>Master method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Substitution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most general method:</a:t>
            </a:r>
          </a:p>
          <a:p>
            <a:pPr lvl="0"/>
            <a:r>
              <a:rPr/>
              <a:t>Guess</a:t>
            </a:r>
          </a:p>
          <a:p>
            <a:pPr lvl="0"/>
            <a:r>
              <a:rPr/>
              <a:t>Prove by induction</a:t>
            </a:r>
          </a:p>
          <a:p>
            <a:pPr lvl="0"/>
            <a:r>
              <a:rPr/>
              <a:t>Solve for constants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Substitution Method: Example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Solve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(assume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)</a:t>
                </a:r>
              </a:p>
              <a:p>
                <a:pPr lvl="0" indent="-457200" marL="457200">
                  <a:buAutoNum type="arabicPeriod"/>
                </a:pPr>
                <a:r>
                  <a:rPr/>
                  <a:t>Guess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(need to prove </a:t>
                </a:r>
                <a14:m>
                  <m:oMath xmlns:m="http://schemas.openxmlformats.org/officeDocument/2006/math">
                    <m:r>
                      <m:t>O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Ω</m:t>
                    </m:r>
                  </m:oMath>
                </a14:m>
                <a:r>
                  <a:rPr/>
                  <a:t> separately)</a:t>
                </a:r>
              </a:p>
              <a:p>
                <a:pPr lvl="0" indent="-457200" marL="457200">
                  <a:buAutoNum type="arabicPeriod"/>
                </a:pPr>
                <a:r>
                  <a:rPr/>
                  <a:t>Prove by induction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3</m:t>
                        </m:r>
                      </m:sup>
                    </m:sSup>
                  </m:oMath>
                </a14:m>
                <a:r>
                  <a:rPr/>
                  <a:t> for large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(i.e. 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≥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)</a:t>
                </a:r>
              </a:p>
              <a:p>
                <a:pPr lvl="1"/>
                <a:r>
                  <a:rPr/>
                  <a:t>Inductive hypothesis: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k</m:t>
                        </m:r>
                      </m:e>
                      <m:sup>
                        <m:r>
                          <m:t>3</m:t>
                        </m:r>
                      </m:sup>
                    </m:sSup>
                  </m:oMath>
                </a14:m>
                <a:r>
                  <a:rPr/>
                  <a:t> for any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</a:p>
              <a:p>
                <a:pPr lvl="1"/>
                <a:r>
                  <a:rPr/>
                  <a:t>Assuming ind. hyp. holds, prove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3</m:t>
                        </m:r>
                      </m:sup>
                    </m:sSup>
                  </m:oMath>
                </a14:m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Substitution Method: Example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Original recurrence: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From inductive hypothesis: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e>
                        </m:d>
                      </m:e>
                      <m:sup>
                        <m:r>
                          <m:t>3</m:t>
                        </m:r>
                      </m:sup>
                    </m:sSup>
                  </m:oMath>
                </a14:m>
              </a:p>
              <a:p>
                <a:pPr lvl="0" indent="0" marL="0">
                  <a:buNone/>
                </a:pPr>
                <a:r>
                  <a:rPr/>
                  <a:t>Substitute this into the original recurrence:</a:t>
                </a:r>
              </a:p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4</m:t>
                    </m:r>
                    <m:r>
                      <m:t>c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e>
                        </m:d>
                      </m:e>
                      <m:sup>
                        <m:r>
                          <m:t>3</m:t>
                        </m:r>
                      </m:sup>
                    </m:sSup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c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sSup>
                      <m:e>
                        <m:r>
                          <m:t>n</m:t>
                        </m:r>
                      </m:e>
                      <m:sup>
                        <m:r>
                          <m:t>3</m:t>
                        </m:r>
                      </m:sup>
                    </m:sSup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3</m:t>
                        </m:r>
                      </m:sup>
                    </m:sSup>
                    <m:r>
                      <m:rPr>
                        <m:sty m:val="p"/>
                      </m:rPr>
                      <m:t>–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c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e>
                        </m:d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3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–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⇐</m:t>
                    </m:r>
                  </m:oMath>
                </a14:m>
                <a:r>
                  <a:rPr/>
                  <a:t> desired - residual</a:t>
                </a:r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3</m:t>
                        </m:r>
                      </m:sup>
                    </m:sSup>
                  </m:oMath>
                </a14:m>
                <a:r>
                  <a:rPr/>
                  <a:t> when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c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e>
                        </m:d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3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–</m:t>
                        </m:r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0</m:t>
                    </m:r>
                  </m:oMath>
                </a14:m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Substitution Method: Example 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So far, we have shown: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≤</m:t>
                      </m:r>
                      <m:r>
                        <m:t>c</m:t>
                      </m:r>
                      <m:sSup>
                        <m:e>
                          <m:r>
                            <m:t>n</m:t>
                          </m:r>
                        </m:e>
                        <m:sup>
                          <m:r>
                            <m:t>3</m:t>
                          </m:r>
                        </m:sup>
                      </m:sSup>
                      <m:r>
                        <m:rPr>
                          <m:nor/>
                          <m:sty m:val="p"/>
                        </m:rPr>
                        <m:t> when 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m:t>/</m:t>
                              </m:r>
                              <m:r>
                                <m:t>2</m:t>
                              </m:r>
                            </m:e>
                          </m:d>
                          <m:sSup>
                            <m:e>
                              <m:r>
                                <m:t>n</m:t>
                              </m:r>
                            </m:e>
                            <m:sup>
                              <m:r>
                                <m:t>3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m:t>–</m:t>
                          </m:r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≥</m:t>
                      </m:r>
                      <m:r>
                        <m:t>0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We can choose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≥</m:t>
                    </m:r>
                    <m:r>
                      <m:t>2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≥</m:t>
                    </m:r>
                    <m:r>
                      <m:t>1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But, the proof is not complete yet.</a:t>
                </a:r>
              </a:p>
              <a:p>
                <a:pPr lvl="0" indent="0" marL="0">
                  <a:buNone/>
                </a:pPr>
                <a:r>
                  <a:rPr b="1"/>
                  <a:t>Reminder: Proof by induction:</a:t>
                </a:r>
                <a:r>
                  <a:rPr/>
                  <a:t> </a:t>
                </a:r>
                <a:r>
                  <a:rPr i="1"/>
                  <a:t>1.Prove the base cases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⇐</m:t>
                    </m:r>
                  </m:oMath>
                </a14:m>
                <a:r>
                  <a:rPr/>
                  <a:t> haven’t proved the base cases yet </a:t>
                </a:r>
                <a:r>
                  <a:rPr i="1"/>
                  <a:t>2.Inductive hypothesis for smaller sizes</a:t>
                </a:r>
                <a:r>
                  <a:rPr/>
                  <a:t> </a:t>
                </a:r>
                <a:r>
                  <a:rPr i="1"/>
                  <a:t>3.Prove the general case</a:t>
                </a:r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Substitution Method: Example (4)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We need to prove the base cases</a:t>
                </a:r>
              </a:p>
              <a:p>
                <a:pPr lvl="1"/>
                <a:r>
                  <a:rPr/>
                  <a:t>Base: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for small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(e.g. for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)</a:t>
                </a:r>
              </a:p>
              <a:p>
                <a:pPr lvl="0"/>
                <a:r>
                  <a:rPr/>
                  <a:t>We should show that:</a:t>
                </a:r>
              </a:p>
              <a:p>
                <a:pPr lvl="1"/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3</m:t>
                        </m:r>
                      </m:sup>
                    </m:sSup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, This holds if we pick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 big enough</a:t>
                </a:r>
              </a:p>
              <a:p>
                <a:pPr lvl="0"/>
                <a:r>
                  <a:rPr/>
                  <a:t>So, the proof of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is complete</a:t>
                </a:r>
              </a:p>
              <a:p>
                <a:pPr lvl="0"/>
                <a:r>
                  <a:rPr/>
                  <a:t>But, is this a tight bound?</a:t>
                </a:r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A tighter upper bound?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Original recurrence: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</a:p>
              <a:p>
                <a:pPr lvl="0"/>
                <a:r>
                  <a:rPr/>
                  <a:t>Try to prove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,</a:t>
                </a:r>
              </a:p>
              <a:p>
                <a:pPr lvl="1"/>
                <a:r>
                  <a:rPr/>
                  <a:t>i.e. 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all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≥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Ind. hyp:</a:t>
                </a:r>
                <a:r>
                  <a:rPr/>
                  <a:t> Assume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k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</a:p>
              <a:p>
                <a:pPr lvl="0"/>
                <a:r>
                  <a:rPr b="1"/>
                  <a:t>Prove the general case: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A tighter upper bound?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Original recurrence: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Ind. hyp: Assume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k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  <a:r>
                  <a:rPr/>
                  <a:t> Prove the general case: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4</m:t>
                            </m:r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r>
                                  <m:t>2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n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≤</m:t>
                            </m:r>
                            <m:r>
                              <m:t>4</m:t>
                            </m:r>
                            <m:r>
                              <m:t>c</m:t>
                            </m:r>
                            <m:sSup>
                              <m:e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</m:e>
                                </m:d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n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c</m:t>
                            </m:r>
                            <m:sSup>
                              <m:e>
                                <m:r>
                                  <m:t>n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n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O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t>2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Wrong! We must prove exactly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A tighter upper bound? 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Original recurrence: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</a:t>
                </a:r>
                <a:r>
                  <a:rPr b="1"/>
                  <a:t>Ind. hyp:</a:t>
                </a:r>
                <a:r>
                  <a:rPr/>
                  <a:t> Assume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k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  <a:r>
                  <a:rPr/>
                  <a:t> </a:t>
                </a:r>
                <a:r>
                  <a:rPr b="1"/>
                  <a:t>Prove the general case: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  <a:p>
                <a:pPr lvl="0"/>
                <a:r>
                  <a:rPr/>
                  <a:t>So far, we have: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</a:p>
              <a:p>
                <a:pPr lvl="0"/>
                <a:r>
                  <a:rPr/>
                  <a:t>No matter which positive c value we choose, this does not show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  <a:p>
                <a:pPr lvl="0"/>
                <a:r>
                  <a:rPr/>
                  <a:t>Proof failed?</a:t>
                </a:r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A tighter upper bound? (4)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What was the problem?</a:t>
                </a:r>
              </a:p>
              <a:p>
                <a:pPr lvl="1"/>
                <a:r>
                  <a:rPr/>
                  <a:t>The inductive hypothesis was not strong enough</a:t>
                </a:r>
              </a:p>
              <a:p>
                <a:pPr lvl="0"/>
                <a:r>
                  <a:rPr b="1"/>
                  <a:t>Idea:</a:t>
                </a:r>
                <a:r>
                  <a:rPr/>
                  <a:t> Start with a stronger inductive hypothesis</a:t>
                </a:r>
              </a:p>
              <a:p>
                <a:pPr lvl="1"/>
                <a:r>
                  <a:rPr/>
                  <a:t>Subtract a low-order term</a:t>
                </a:r>
              </a:p>
              <a:p>
                <a:pPr lvl="0"/>
                <a:r>
                  <a:rPr b="1"/>
                  <a:t>Inductive hypothesis: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p>
                      <m:e>
                        <m:r>
                          <m:t>k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–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k</m:t>
                    </m:r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</a:p>
              <a:p>
                <a:pPr lvl="0"/>
                <a:r>
                  <a:rPr b="1"/>
                  <a:t>Prove the general case: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n</m:t>
                    </m:r>
                  </m:oMath>
                </a14:m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A tighter upper bound? (5)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Original recurrence: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Ind. hyp:</a:t>
                </a:r>
                <a:r>
                  <a:rPr/>
                  <a:t> Assume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p>
                      <m:e>
                        <m:r>
                          <m:t>k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–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k</m:t>
                    </m:r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Prove the general case: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–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n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4</m:t>
                            </m:r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r>
                                  <m:t>2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n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≤</m:t>
                            </m:r>
                            <m:r>
                              <m:t>4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sSup>
                                  <m:e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n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/</m:t>
                                        </m:r>
                                        <m:r>
                                          <m:t>2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–</m:t>
                                </m:r>
                                <m:sSub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</m:e>
                                </m:d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n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sSub>
                              <m:e>
                                <m:r>
                                  <m:t>c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sSup>
                              <m:e>
                                <m:r>
                                  <m:t>n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2</m:t>
                            </m:r>
                            <m:sSub>
                              <m:e>
                                <m:r>
                                  <m:t>c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</m:sSub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n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sSub>
                              <m:e>
                                <m:r>
                                  <m:t>c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sSup>
                              <m:e>
                                <m:r>
                                  <m:t>n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–</m:t>
                            </m:r>
                            <m:sSub>
                              <m:e>
                                <m:r>
                                  <m:t>c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</m:sSub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–</m:t>
                                </m:r>
                                <m:r>
                                  <m:t>n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≤</m:t>
                            </m:r>
                            <m:sSub>
                              <m:e>
                                <m:r>
                                  <m:t>c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sSup>
                              <m:e>
                                <m:r>
                                  <m:t>n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–</m:t>
                            </m:r>
                            <m:sSub>
                              <m:e>
                                <m:r>
                                  <m:t>c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</m:sSub>
                            <m:r>
                              <m:t>n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for </m:t>
                            </m:r>
                            <m:r>
                              <m:t>n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–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≥</m:t>
                            </m:r>
                            <m: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choose </m:t>
                            </m:r>
                            <m:r>
                              <m:t>c</m:t>
                            </m:r>
                            <m:r>
                              <m:t>2</m:t>
                            </m:r>
                            <m:r>
                              <m:rPr>
                                <m:sty m:val="p"/>
                              </m:rPr>
                              <m:t>≥</m:t>
                            </m:r>
                            <m:r>
                              <m:t>1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A tighter upper bound? (6)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We now need to prove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≤</m:t>
                      </m:r>
                      <m:sSub>
                        <m:e>
                          <m:r>
                            <m:t>c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p>
                        <m:e>
                          <m:r>
                            <m:t>n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–</m:t>
                      </m:r>
                      <m:sSub>
                        <m:e>
                          <m:r>
                            <m:t>c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t>n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for the base cases.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nor/>
                        <m:sty m:val="p"/>
                      </m:rPr>
                      <m:t> for </m:t>
                    </m:r>
                    <m:r>
                      <m:t>1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n</m:t>
                    </m:r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(implicit assumption)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–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n</m:t>
                    </m:r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small enough (e.g. 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)</a:t>
                </a:r>
              </a:p>
              <a:p>
                <a:pPr lvl="0"/>
                <a:r>
                  <a:rPr/>
                  <a:t>We can choose c1 large enough to make this hold</a:t>
                </a:r>
              </a:p>
              <a:p>
                <a:pPr lvl="0" indent="0" marL="0">
                  <a:buNone/>
                </a:pPr>
                <a:r>
                  <a:rPr/>
                  <a:t>We have proved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Substitution Method: Example 2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For the recurrence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,</a:t>
                </a:r>
              </a:p>
              <a:p>
                <a:pPr lvl="0" indent="0" marL="0">
                  <a:buNone/>
                </a:pPr>
                <a:r>
                  <a:rPr/>
                  <a:t>prove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</a:p>
              <a:p>
                <a:pPr lvl="0" indent="0" marL="0">
                  <a:buNone/>
                </a:pPr>
                <a:r>
                  <a:rPr/>
                  <a:t>i.e. 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any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≥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Ind. hyp: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c</m:t>
                    </m:r>
                    <m:sSup>
                      <m:e>
                        <m:r>
                          <m:t>k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any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Prove general case: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≥</m:t>
                    </m:r>
                    <m:r>
                      <m:t>4</m:t>
                    </m:r>
                    <m:r>
                      <m:t>c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e>
                        </m:d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≥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since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0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Proof succeeded – no need to strengthen the ind. hyp as in the last example</a:t>
                </a:r>
              </a:p>
            </p:txBody>
          </p:sp>
        </mc:Choice>
      </mc:AlternateContent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Substitution Method: Example 2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We now need to prove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the base cases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n</m:t>
                    </m:r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(implicit assumption) </a:t>
                </a: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is sufficiently small (i.e. constant)</a:t>
                </a:r>
              </a:p>
              <a:p>
                <a:pPr lvl="0" indent="0" marL="0">
                  <a:buNone/>
                </a:pPr>
                <a:r>
                  <a:rPr/>
                  <a:t>We can choose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 small enough for this to hold</a:t>
                </a:r>
              </a:p>
              <a:p>
                <a:pPr lvl="0" indent="0" marL="0">
                  <a:buNone/>
                </a:pPr>
                <a:r>
                  <a:rPr/>
                  <a:t>We have proved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Substitution Method - 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Guess the asymptotic complexity</a:t>
                </a:r>
              </a:p>
              <a:p>
                <a:pPr lvl="0"/>
                <a:r>
                  <a:rPr/>
                  <a:t>Prove your guess using induction</a:t>
                </a:r>
              </a:p>
              <a:p>
                <a:pPr lvl="1"/>
                <a:r>
                  <a:rPr/>
                  <a:t>Assume inductive hypothesis holds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</a:p>
              <a:p>
                <a:pPr lvl="1"/>
                <a:r>
                  <a:rPr/>
                  <a:t>Try to prove the general case for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</a:p>
              <a:p>
                <a:pPr lvl="2"/>
                <a:r>
                  <a:rPr/>
                  <a:t>Note: </a:t>
                </a:r>
                <a14:m>
                  <m:oMath xmlns:m="http://schemas.openxmlformats.org/officeDocument/2006/math">
                    <m:r>
                      <m:t>M</m:t>
                    </m:r>
                    <m:r>
                      <m:t>U</m:t>
                    </m:r>
                    <m:r>
                      <m:t>S</m:t>
                    </m:r>
                    <m:r>
                      <m:t>T</m:t>
                    </m:r>
                  </m:oMath>
                </a14:m>
                <a:r>
                  <a:rPr/>
                  <a:t> prove the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X</m:t>
                    </m:r>
                    <m:r>
                      <m:t>A</m:t>
                    </m:r>
                    <m:r>
                      <m:t>C</m:t>
                    </m:r>
                    <m:r>
                      <m:t>T</m:t>
                    </m:r>
                  </m:oMath>
                </a14:m>
                <a:r>
                  <a:rPr/>
                  <a:t> inequality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t>A</m:t>
                    </m:r>
                    <m:r>
                      <m:t>N</m:t>
                    </m:r>
                    <m:r>
                      <m:t>N</m:t>
                    </m:r>
                    <m:r>
                      <m:t>O</m:t>
                    </m:r>
                    <m:r>
                      <m:t>T</m:t>
                    </m:r>
                  </m:oMath>
                </a14:m>
                <a:r>
                  <a:rPr/>
                  <a:t> ignore lower order terms, If the proof fails, strengthen the ind. hyp. and try again</a:t>
                </a:r>
              </a:p>
              <a:p>
                <a:pPr lvl="0"/>
                <a:r>
                  <a:rPr/>
                  <a:t>Prove the base cases (usually straightforward)</a:t>
                </a:r>
              </a:p>
            </p:txBody>
          </p:sp>
        </mc:Choice>
      </mc:AlternateContent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Recursion Tree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recursion tree models the runtime costs of a recursive execution of an algorithm.</a:t>
            </a:r>
          </a:p>
          <a:p>
            <a:pPr lvl="0"/>
            <a:r>
              <a:rPr/>
              <a:t>The recursion tree method is good for generating guesses for the substitution method.</a:t>
            </a:r>
          </a:p>
          <a:p>
            <a:pPr lvl="0"/>
            <a:r>
              <a:rPr/>
              <a:t>The recursion-tree method can be unreliable.</a:t>
            </a:r>
          </a:p>
          <a:p>
            <a:pPr lvl="1"/>
            <a:r>
              <a:rPr/>
              <a:t>Not suitable for formal proofs</a:t>
            </a:r>
          </a:p>
          <a:p>
            <a:pPr lvl="0"/>
            <a:r>
              <a:rPr/>
              <a:t>The recursion-tree method promotes intuition, however.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Week-2 (Solving Recurrences / The Divide-and-Conquer)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0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Solve Recurrence (1)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2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r><m:t>Θ</m:t></m:r><m:d><m:dPr><m:begChr m:val="(" /><m:endChr m:val=")" /><m:sepChr m:val="" /><m:grow /></m:dPr><m:e><m:r><m:t>n</m:t></m:r></m:e></m:d></m:oMath></a14:m></a:p></p:txBody></p:sp><p:pic><p:nvPicPr><p:cNvPr descr="fig:

assets/ce100-week-2-recurrence-recursion_1.drawio.svg" id="0" name="Picture 1" /><p:cNvPicPr><a:picLocks noGrp="1" noChangeAspect="1" /></p:cNvPicPr><p:nvPr /></p:nvPicPr><p:blipFill><a:blip r:embed="rId2" /><a:stretch><a:fillRect /></a:stretch></p:blipFill><p:spPr bwMode="auto"><a:xfrm><a:off x="558800" y="1600200" /><a:ext cx="8026400" cy="4013200" /></a:xfrm><a:prstGeom prst="rect"><a:avLst /></a:prstGeom><a:noFill /><a:ln w="9525"><a:noFill /><a:headEnd /><a:tailEnd /></a:ln></p:spPr></p:pic><p:sp><p:nvSpPr><p:cNvPr id="1" name="TextBox 3" /><p:cNvSpPr txBox="1" /><p:nvPr /></p:nvSpPr><p:spPr><a:xfrm><a:off x="457200" y="5613400" /><a:ext cx="8229600" cy="508000" /></a:xfrm><a:prstGeom prst="rect"><a:avLst /></a:prstGeom><a:noFill /></p:spPr><p:txBody><a:bodyPr /><a:lstStyle /><a:p><a:pPr lvl="0" indent="0" marL="0" algn="ctr"><a:buNone /></a:pPr><a:r><a:rPr /><a:t>alt:“alt” height:250px center</a:t></a:r></a:p></p:txBody></p:sp></p:spTree></p:cSld></p:sld>
</file>

<file path=ppt/slides/slide31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Solve Recurrence (2)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2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r><m:t>Θ</m:t></m:r><m:d><m:dPr><m:begChr m:val="(" /><m:endChr m:val=")" /><m:sepChr m:val="" /><m:grow /></m:dPr><m:e><m:r><m:t>n</m:t></m:r></m:e></m:d></m:oMath></a14:m></a:p></p:txBody></p:sp><p:pic><p:nvPicPr><p:cNvPr descr="fig:

assets/ce100-week-2-recurrence-recursion_2.drawio.svg" id="0" name="Picture 1" /><p:cNvPicPr><a:picLocks noGrp="1" noChangeAspect="1" /></p:cNvPicPr><p:nvPr /></p:nvPicPr><p:blipFill><a:blip r:embed="rId2" /><a:stretch><a:fillRect /></a:stretch></p:blipFill><p:spPr bwMode="auto"><a:xfrm><a:off x="457200" y="1638300" /><a:ext cx="8229600" cy="3937000" /></a:xfrm><a:prstGeom prst="rect"><a:avLst /></a:prstGeom><a:noFill /><a:ln w="9525"><a:noFill /><a:headEnd /><a:tailEnd /></a:ln></p:spPr></p:pic><p:sp><p:nvSpPr><p:cNvPr id="1" name="TextBox 3" /><p:cNvSpPr txBox="1" /><p:nvPr /></p:nvSpPr><p:spPr><a:xfrm><a:off x="457200" y="5613400" /><a:ext cx="8229600" cy="508000" /></a:xfrm><a:prstGeom prst="rect"><a:avLst /></a:prstGeom><a:noFill /></p:spPr><p:txBody><a:bodyPr /><a:lstStyle /><a:p><a:pPr lvl="0" indent="0" marL="0" algn="ctr"><a:buNone /></a:pPr><a:r><a:rPr /><a:t>alt:“alt” height:450px center</a:t></a:r></a:p></p:txBody></p:sp></p:spTree></p:cSld></p:sld>
</file>

<file path=ppt/slides/slide32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Solve Recurrence (3)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2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r><m:t>Θ</m:t></m:r><m:d><m:dPr><m:begChr m:val="(" /><m:endChr m:val=")" /><m:sepChr m:val="" /><m:grow /></m:dPr><m:e><m:r><m:t>n</m:t></m:r></m:e></m:d></m:oMath></a14:m></a:p></p:txBody></p:sp><p:pic><p:nvPicPr><p:cNvPr descr="fig:

assets/ce100-week-2-recurrence-recursion_3.drawio.svg" id="0" name="Picture 1" /><p:cNvPicPr><a:picLocks noGrp="1" noChangeAspect="1" /></p:cNvPicPr><p:nvPr /></p:nvPicPr><p:blipFill><a:blip r:embed="rId2" /><a:stretch><a:fillRect /></a:stretch></p:blipFill><p:spPr bwMode="auto"><a:xfrm><a:off x="1574800" y="1600200" /><a:ext cx="5994400" cy="4013200" /></a:xfrm><a:prstGeom prst="rect"><a:avLst /></a:prstGeom><a:noFill /><a:ln w="9525"><a:noFill /><a:headEnd /><a:tailEnd /></a:ln></p:spPr></p:pic><p:sp><p:nvSpPr><p:cNvPr id="1" name="TextBox 3" /><p:cNvSpPr txBox="1" /><p:nvPr /></p:nvSpPr><p:spPr><a:xfrm><a:off x="457200" y="5613400" /><a:ext cx="8229600" cy="508000" /></a:xfrm><a:prstGeom prst="rect"><a:avLst /></a:prstGeom><a:noFill /></p:spPr><p:txBody><a:bodyPr /><a:lstStyle /><a:p><a:pPr lvl="0" indent="0" marL="0" algn="ctr"><a:buNone /></a:pPr><a:r><a:rPr /><a:t>alt:“alt” height:500px center</a:t></a:r></a:p></p:txBody></p:sp></p:spTree></p:cSld>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Example of Recursion Tree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Solve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4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</p:txBody>
          </p:sp>
        </mc:Choice>
      </mc:AlternateContent>
      <p:pic>
        <p:nvPicPr>
          <p:cNvPr descr="fig:  assets/ce100-week-2-recurrence-recursion_4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87800" y="266700"/>
            <a:ext cx="42799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alt:“alt” height:500px center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of Recursion Tree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Solve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4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alt:“alt” height:500px center</a:t>
                </a:r>
              </a:p>
            </p:txBody>
          </p:sp>
        </mc:Choice>
      </mc:AlternateContent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of Recursion Tree 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Solve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4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alt:“alt” height:500px center</a:t>
                </a:r>
              </a:p>
            </p:txBody>
          </p:sp>
        </mc:Choice>
      </mc:AlternateContent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Master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A powerful black-box method to solve recurrences.</a:t>
                </a:r>
              </a:p>
              <a:p>
                <a:pPr lvl="0"/>
                <a:r>
                  <a:rPr/>
                  <a:t>The master method applies to recurrences of the form</a:t>
                </a:r>
              </a:p>
              <a:p>
                <a:pPr lvl="1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a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where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≥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1</m:t>
                    </m:r>
                  </m:oMath>
                </a14:m>
                <a:r>
                  <a:rPr/>
                  <a:t>, and </a:t>
                </a:r>
                <a14:m>
                  <m:oMath xmlns:m="http://schemas.openxmlformats.org/officeDocument/2006/math">
                    <m:r>
                      <m:t>f</m:t>
                    </m:r>
                  </m:oMath>
                </a14:m>
                <a:r>
                  <a:rPr/>
                  <a:t> is </a:t>
                </a:r>
                <a:r>
                  <a:rPr b="1"/>
                  <a:t>asymptotically positive</a:t>
                </a:r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Master Method: 3 Cases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(TODO : Add Notes )</a:t>
                </a:r>
              </a:p>
              <a:p>
                <a:pPr lvl="0"/>
                <a:r>
                  <a:rPr/>
                  <a:t>Recurrence: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a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Compare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with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</a:p>
              <a:p>
                <a:pPr lvl="0"/>
                <a:r>
                  <a:rPr/>
                  <a:t>Intuitively:</a:t>
                </a:r>
              </a:p>
              <a:p>
                <a:pPr lvl="1"/>
                <a:r>
                  <a:rPr b="1"/>
                  <a:t>Case 1: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grows polynomially slower than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</a:p>
              <a:p>
                <a:pPr lvl="1"/>
                <a:r>
                  <a:rPr b="1"/>
                  <a:t>Case 2: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grows at the same rate as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</a:p>
              <a:p>
                <a:pPr lvl="1"/>
                <a:r>
                  <a:rPr b="1"/>
                  <a:t>Case 3: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grows polynomially faster than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</a:p>
            </p:txBody>
          </p:sp>
        </mc:Choice>
      </mc:AlternateContent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Master Method: Case 1 (Bigger)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Recurrence: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a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:r>
                  <a:rPr i="1"/>
                  <a:t>Case 1:</a:t>
                </a:r>
                <a:r>
                  <a:rPr/>
                  <a:t>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num>
                      <m:den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for some constant </a:t>
                </a:r>
                <a14:m>
                  <m:oMath xmlns:m="http://schemas.openxmlformats.org/officeDocument/2006/math">
                    <m:r>
                      <m:t>ε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0</m:t>
                    </m:r>
                  </m:oMath>
                </a14:m>
              </a:p>
              <a:p>
                <a:pPr lvl="0"/>
                <a:r>
                  <a:rPr/>
                  <a:t>i.e.,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grows polynomialy slower than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  <a:r>
                  <a:rPr/>
                  <a:t> (by an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ε</m:t>
                        </m:r>
                      </m:sup>
                    </m:sSup>
                  </m:oMath>
                </a14:m>
                <a:r>
                  <a:rPr/>
                  <a:t> factor)</a:t>
                </a:r>
              </a:p>
              <a:p>
                <a:pPr lvl="0"/>
                <a:r>
                  <a:rPr b="1"/>
                  <a:t>Solution: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Master Method: Case 2 (Simple Version) (Equal)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Recurrence: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a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:r>
                  <a:rPr i="1"/>
                  <a:t>Case 2:</a:t>
                </a:r>
                <a:r>
                  <a:rPr/>
                  <a:t>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i.e.,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  <a:r>
                  <a:rPr/>
                  <a:t> grow at similar rates</a:t>
                </a:r>
              </a:p>
              <a:p>
                <a:pPr lvl="0"/>
                <a:r>
                  <a:rPr b="1"/>
                  <a:t>Solution: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Solving Recurrences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Master Method: Case 3 (Smaller)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i="1"/>
                  <a:t>Case 3:</a:t>
                </a:r>
                <a:r>
                  <a:rPr/>
                  <a:t>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for some constant </a:t>
                </a:r>
                <a14:m>
                  <m:oMath xmlns:m="http://schemas.openxmlformats.org/officeDocument/2006/math">
                    <m:r>
                      <m:t>ε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0</m:t>
                    </m:r>
                  </m:oMath>
                </a14:m>
              </a:p>
              <a:p>
                <a:pPr lvl="0"/>
                <a:r>
                  <a:rPr/>
                  <a:t>i.e.,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grows polynomialy faster than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  <a:r>
                  <a:rPr/>
                  <a:t> (by an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ε</m:t>
                        </m:r>
                      </m:sup>
                    </m:sSup>
                  </m:oMath>
                </a14:m>
                <a:r>
                  <a:rPr/>
                  <a:t> factor)</a:t>
                </a:r>
              </a:p>
              <a:p>
                <a:pPr lvl="0"/>
                <a:r>
                  <a:rPr/>
                  <a:t>and the following regularity condition holds:</a:t>
                </a:r>
              </a:p>
              <a:p>
                <a:pPr lvl="1"/>
                <a14:m>
                  <m:oMath xmlns:m="http://schemas.openxmlformats.org/officeDocument/2006/math">
                    <m:r>
                      <m:t>a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for some constant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1</m:t>
                    </m:r>
                  </m:oMath>
                </a14:m>
              </a:p>
              <a:p>
                <a:pPr lvl="0"/>
                <a:r>
                  <a:rPr/>
                  <a:t>Solution: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41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The Master Method Example (case-1)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4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r><m:t>n</m:t></m:r></m:oMath></a14:m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/><a14:m><m:oMath xmlns:m="http://schemas.openxmlformats.org/officeDocument/2006/math"><m:r><m:t>a</m:t></m:r><m:r><m:rPr><m:sty m:val="p" /></m:rPr><m:t>=</m:t></m:r><m:r><m:t>4</m:t></m:r></m:oMath></a14:m></a:p><a:p><a:pPr lvl="0" /><a14:m><m:oMath xmlns:m="http://schemas.openxmlformats.org/officeDocument/2006/math"><m:r><m:t>b</m:t></m:r><m:r><m:rPr><m:sty m:val="p" /></m:rPr><m:t>=</m:t></m:r><m:r><m:t>2</m:t></m:r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r><m:t>n</m:t></m:r></m:oMath></a14:m></a:p><a:p><a:pPr lvl="0" /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r><m:t>4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sSup><m:e><m:r><m:t>2</m:t></m:r></m:e><m:sup><m:r><m:t>2</m:t></m:r></m:sup></m:sSup></m:sup></m:sSubSup></m:sup></m:sSup><m:r><m:rPr><m:sty m:val="p" /></m:rPr><m:t>=</m:t></m:r><m:sSup><m:e><m:r><m:t>n</m:t></m:r></m:e><m:sup><m:r><m:t>2</m:t></m:r><m:r><m:t>l</m:t></m:r><m:r><m:t>o</m:t></m:r><m:sSubSup><m:e><m:r><m:t>g</m:t></m:r></m:e><m:sub><m:r><m:t>2</m:t></m:r></m:sub><m:sup><m:r><m:t>2</m:t></m:r></m:sup></m:sSubSup></m:sup></m:sSup><m:r><m:rPr><m:sty m:val="p" /></m:rPr><m:t>=</m:t></m:r><m:sSup><m:e><m:r><m:t>n</m:t></m:r></m:e><m:sup><m:r><m:t>2</m:t></m:r></m:sup></m:sSup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r><m:t>n</m:t></m:r></m:oMath></a14:m><a:r><a:rPr /><a:t> grows polynomially slower than </a:t></a:r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2</m:t></m:r></m:sup></m:sSup></m:oMath></a14:m></a:p><a:p><a:pPr lvl="1" /><a14:m><m:oMath xmlns:m="http://schemas.openxmlformats.org/officeDocument/2006/math"><m:f><m:fPr><m:type m:val="bar" /></m:fPr><m:num><m:sSup><m:e><m:r><m:t>n</m:t></m:r></m:e><m:sup><m:r><m:t>l</m:t></m:r><m:r><m:t>o</m:t></m:r><m:sSubSup><m:e><m:r><m:t>g</m:t></m:r></m:e><m:sub><m:r><m:t>b</m:t></m:r></m:sub><m:sup><m:r><m:t>a</m:t></m:r></m:sup></m:sSubSup></m:sup></m:sSup></m:num><m:den><m:r><m:t>f</m:t></m:r><m:d><m:dPr><m:begChr m:val="(" /><m:endChr m:val=")" /><m:sepChr m:val="" /><m:grow /></m:dPr><m:e><m:r><m:t>n</m:t></m:r></m:e></m:d></m:den></m:f><m:r><m:rPr><m:sty m:val="p" /></m:rPr><m:t>=</m:t></m:r><m:f><m:fPr><m:type m:val="bar" /></m:fPr><m:num><m:sSup><m:e><m:r><m:t>n</m:t></m:r></m:e><m:sup><m:r><m:t>2</m:t></m:r></m:sup></m:sSup></m:num><m:den><m:r><m:t>n</m:t></m:r></m:den></m:f><m:r><m:rPr><m:sty m:val="p" /></m:rPr><m:t>=</m:t></m:r><m:r><m:t>n</m:t></m:r><m:r><m:rPr><m:sty m:val="p" /></m:rPr><m:t>=</m:t></m:r><m:r><m:t>Ω</m:t></m:r><m:d><m:dPr><m:begChr m:val="(" /><m:endChr m:val=")" /><m:sepChr m:val="" /><m:grow /></m:dPr><m:e><m:sSup><m:e><m:r><m:t>n</m:t></m:r></m:e><m:sup><m:r><m:t>ε</m:t></m:r></m:sup></m:sSup></m:e></m:d></m:oMath></a14:m></a:p><a:p><a:pPr lvl="0" /><a:r><a:rPr /><a:t>CASE-1:</a:t></a:r></a:p><a:p><a:pPr lvl="1" /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Θ</m:t></m:r><m:d><m:dPr><m:begChr m:val="(" /><m:endChr m:val=")" /><m:sepChr m:val="" /><m:grow /></m:dPr><m:e><m:sSup><m:e><m:r><m:t>n</m:t></m:r></m:e><m:sup><m:r><m:t>l</m:t></m:r><m:r><m:t>o</m:t></m:r><m:sSubSup><m:e><m:r><m:t>g</m:t></m:r></m:e><m:sub><m:r><m:t>b</m:t></m:r></m:sub><m:sup><m:r><m:t>a</m:t></m:r></m:sup></m:sSubSup></m:sup></m:sSup></m:e></m:d><m:r><m:rPr><m:sty m:val="p" /></m:rPr><m:t>=</m:t></m:r><m:r><m:t>Θ</m:t></m:r><m:d><m:dPr><m:begChr m:val="(" /><m:endChr m:val=")" /><m:sepChr m:val="" /><m:grow /></m:dPr><m:e><m:sSup><m:e><m:r><m:t>n</m:t></m:r></m:e><m:sup><m:r><m:t>l</m:t></m:r><m:r><m:t>o</m:t></m:r><m:sSubSup><m:e><m:r><m:t>g</m:t></m:r></m:e><m:sub><m:r><m:t>2</m:t></m:r></m:sub><m:sup><m:r><m:t>4</m:t></m:r></m:sup></m:sSubSup></m:sup></m:sSup></m:e></m:d><m:r><m:rPr><m:sty m:val="p" /></m:rPr><m:t>=</m:t></m:r><m:r><m:t>Θ</m:t></m:r><m:d><m:dPr><m:begChr m:val="(" /><m:endChr m:val=")" /><m:sepChr m:val="" /><m:grow /></m:dPr><m:e><m:sSup><m:e><m:r><m:t>n</m:t></m:r></m:e><m:sup><m:r><m:t>2</m:t></m:r></m:sup></m:sSup></m:e></m:d></m:oMath></a14:m></a:p></p:txBody></p:sp></mc:Choice></mc:AlternateContent></p:spTree></p:cSld></p:sld>
</file>

<file path=ppt/slides/slide42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The Master Method Example (case-2)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4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sSup><m:e><m:r><m:t>n</m:t></m:r></m:e><m:sup><m:r><m:t>2</m:t></m:r></m:sup></m:sSup></m:oMath></a14:m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/><a14:m><m:oMath xmlns:m="http://schemas.openxmlformats.org/officeDocument/2006/math"><m:r><m:t>a</m:t></m:r><m:r><m:rPr><m:sty m:val="p" /></m:rPr><m:t>=</m:t></m:r><m:r><m:t>4</m:t></m:r></m:oMath></a14:m></a:p><a:p><a:pPr lvl="0" /><a14:m><m:oMath xmlns:m="http://schemas.openxmlformats.org/officeDocument/2006/math"><m:r><m:t>b</m:t></m:r><m:r><m:rPr><m:sty m:val="p" /></m:rPr><m:t>=</m:t></m:r><m:r><m:t>2</m:t></m:r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sSup><m:e><m:r><m:t>n</m:t></m:r></m:e><m:sup><m:r><m:t>2</m:t></m:r></m:sup></m:sSup></m:oMath></a14:m></a:p><a:p><a:pPr lvl="0" /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r><m:t>4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sSup><m:e><m:r><m:t>2</m:t></m:r></m:e><m:sup><m:r><m:t>2</m:t></m:r></m:sup></m:sSup></m:sup></m:sSubSup></m:sup></m:sSup><m:r><m:rPr><m:sty m:val="p" /></m:rPr><m:t>=</m:t></m:r><m:sSup><m:e><m:r><m:t>n</m:t></m:r></m:e><m:sup><m:r><m:t>2</m:t></m:r><m:r><m:t>l</m:t></m:r><m:r><m:t>o</m:t></m:r><m:sSubSup><m:e><m:r><m:t>g</m:t></m:r></m:e><m:sub><m:r><m:t>2</m:t></m:r></m:sub><m:sup><m:r><m:t>2</m:t></m:r></m:sup></m:sSubSup></m:sup></m:sSup><m:r><m:rPr><m:sty m:val="p" /></m:rPr><m:t>=</m:t></m:r><m:sSup><m:e><m:r><m:t>n</m:t></m:r></m:e><m:sup><m:r><m:t>2</m:t></m:r></m:sup></m:sSup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sSup><m:e><m:r><m:t>n</m:t></m:r></m:e><m:sup><m:r><m:t>2</m:t></m:r></m:sup></m:sSup></m:oMath></a14:m><a:r><a:rPr /><a:t> grows at similar rate as </a:t></a:r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2</m:t></m:r></m:sup></m:sSup></m:oMath></a14:m></a:p><a:p><a:pPr lvl="1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r><m:t>Θ</m:t></m:r><m:d><m:dPr><m:begChr m:val="(" /><m:endChr m:val=")" /><m:sepChr m:val="" /><m:grow /></m:dPr><m:e><m:sSup><m:e><m:r><m:t>n</m:t></m:r></m:e><m:sup><m:r><m:t>l</m:t></m:r><m:r><m:t>o</m:t></m:r><m:sSubSup><m:e><m:r><m:t>g</m:t></m:r></m:e><m:sub><m:r><m:t>b</m:t></m:r></m:sub><m:sup><m:r><m:t>a</m:t></m:r></m:sup></m:sSubSup></m:sup></m:sSup></m:e></m:d><m:r><m:rPr><m:sty m:val="p" /></m:rPr><m:t>=</m:t></m:r><m:sSup><m:e><m:r><m:t>n</m:t></m:r></m:e><m:sup><m:r><m:t>2</m:t></m:r></m:sup></m:sSup></m:oMath></a14:m></a:p><a:p><a:pPr lvl="0" /><a:r><a:rPr /><a:t>CASE-2:</a:t></a:r></a:p><a:p><a:pPr lvl="1" /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Θ</m:t></m:r><m:d><m:dPr><m:begChr m:val="(" /><m:endChr m:val=")" /><m:sepChr m:val="" /><m:grow /></m:dPr><m:e><m:sSup><m:e><m:r><m:t>n</m:t></m:r></m:e><m:sup><m:r><m:t>l</m:t></m:r><m:r><m:t>o</m:t></m:r><m:sSubSup><m:e><m:r><m:t>g</m:t></m:r></m:e><m:sub><m:r><m:t>b</m:t></m:r></m:sub><m:sup><m:r><m:t>a</m:t></m:r></m:sup></m:sSubSup></m:sup></m:sSup><m:r><m:t>l</m:t></m:r><m:r><m:t>g</m:t></m:r><m:r><m:t>n</m:t></m:r></m:e></m:d><m:r><m:rPr><m:sty m:val="p" /></m:rPr><m:t>=</m:t></m:r><m:r><m:t>Θ</m:t></m:r><m:d><m:dPr><m:begChr m:val="(" /><m:endChr m:val=")" /><m:sepChr m:val="" /><m:grow /></m:dPr><m:e><m:sSup><m:e><m:r><m:t>n</m:t></m:r></m:e><m:sup><m:r><m:t>l</m:t></m:r><m:r><m:t>o</m:t></m:r><m:sSubSup><m:e><m:r><m:t>g</m:t></m:r></m:e><m:sub><m:r><m:t>2</m:t></m:r></m:sub><m:sup><m:r><m:t>4</m:t></m:r></m:sup></m:sSubSup></m:sup></m:sSup><m:r><m:t>l</m:t></m:r><m:r><m:t>g</m:t></m:r><m:r><m:t>n</m:t></m:r></m:e></m:d><m:r><m:rPr><m:sty m:val="p" /></m:rPr><m:t>=</m:t></m:r><m:r><m:t>Θ</m:t></m:r><m:d><m:dPr><m:begChr m:val="(" /><m:endChr m:val=")" /><m:sepChr m:val="" /><m:grow /></m:dPr><m:e><m:sSup><m:e><m:r><m:t>n</m:t></m:r></m:e><m:sup><m:r><m:t>2</m:t></m:r></m:sup></m:sSup><m:r><m:t>l</m:t></m:r><m:r><m:t>g</m:t></m:r><m:r><m:t>n</m:t></m:r></m:e></m:d></m:oMath></a14:m></a:p></p:txBody></p:sp></mc:Choice></mc:AlternateContent></p:spTree></p:cSld></p:sld>
</file>

<file path=ppt/slides/slide43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The Master Method Example (case-3) (1)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4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sSup><m:e><m:r><m:t>n</m:t></m:r></m:e><m:sup><m:r><m:t>3</m:t></m:r></m:sup></m:sSup></m:oMath></a14:m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/><a14:m><m:oMath xmlns:m="http://schemas.openxmlformats.org/officeDocument/2006/math"><m:r><m:t>a</m:t></m:r><m:r><m:rPr><m:sty m:val="p" /></m:rPr><m:t>=</m:t></m:r><m:r><m:t>4</m:t></m:r></m:oMath></a14:m></a:p><a:p><a:pPr lvl="0" /><a14:m><m:oMath xmlns:m="http://schemas.openxmlformats.org/officeDocument/2006/math"><m:r><m:t>b</m:t></m:r><m:r><m:rPr><m:sty m:val="p" /></m:rPr><m:t>=</m:t></m:r><m:r><m:t>2</m:t></m:r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sSup><m:e><m:r><m:t>n</m:t></m:r></m:e><m:sup><m:r><m:t>3</m:t></m:r></m:sup></m:sSup></m:oMath></a14:m></a:p><a:p><a:pPr lvl="0" /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r><m:t>4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sSup><m:e><m:r><m:t>2</m:t></m:r></m:e><m:sup><m:r><m:t>2</m:t></m:r></m:sup></m:sSup></m:sup></m:sSubSup></m:sup></m:sSup><m:r><m:rPr><m:sty m:val="p" /></m:rPr><m:t>=</m:t></m:r><m:sSup><m:e><m:r><m:t>n</m:t></m:r></m:e><m:sup><m:r><m:t>2</m:t></m:r><m:r><m:t>l</m:t></m:r><m:r><m:t>o</m:t></m:r><m:sSubSup><m:e><m:r><m:t>g</m:t></m:r></m:e><m:sub><m:r><m:t>2</m:t></m:r></m:sub><m:sup><m:r><m:t>2</m:t></m:r></m:sup></m:sSubSup></m:sup></m:sSup><m:r><m:rPr><m:sty m:val="p" /></m:rPr><m:t>=</m:t></m:r><m:sSup><m:e><m:r><m:t>n</m:t></m:r></m:e><m:sup><m:r><m:t>2</m:t></m:r></m:sup></m:sSup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sSup><m:e><m:r><m:t>n</m:t></m:r></m:e><m:sup><m:r><m:t>3</m:t></m:r></m:sup></m:sSup></m:oMath></a14:m><a:r><a:rPr /><a:t> grows polynomially faster than </a:t></a:r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2</m:t></m:r></m:sup></m:sSup></m:oMath></a14:m></a:p><a:p><a:pPr lvl="1" /><a14:m><m:oMath xmlns:m="http://schemas.openxmlformats.org/officeDocument/2006/math"><m:f><m:fPr><m:type m:val="bar" /></m:fPr><m:num><m:r><m:t>f</m:t></m:r><m:d><m:dPr><m:begChr m:val="(" /><m:endChr m:val=")" /><m:sepChr m:val="" /><m:grow /></m:dPr><m:e><m:r><m:t>n</m:t></m:r></m:e></m:d></m:num><m:den><m:sSup><m:e><m:r><m:t>n</m:t></m:r></m:e><m:sup><m:r><m:t>l</m:t></m:r><m:r><m:t>o</m:t></m:r><m:sSubSup><m:e><m:r><m:t>g</m:t></m:r></m:e><m:sub><m:r><m:t>b</m:t></m:r></m:sub><m:sup><m:r><m:t>a</m:t></m:r></m:sup></m:sSubSup></m:sup></m:sSup></m:den></m:f><m:r><m:rPr><m:sty m:val="p" /></m:rPr><m:t>=</m:t></m:r><m:f><m:fPr><m:type m:val="bar" /></m:fPr><m:num><m:sSup><m:e><m:r><m:t>n</m:t></m:r></m:e><m:sup><m:r><m:t>3</m:t></m:r></m:sup></m:sSup></m:num><m:den><m:sSup><m:e><m:r><m:t>n</m:t></m:r></m:e><m:sup><m:r><m:t>2</m:t></m:r></m:sup></m:sSup></m:den></m:f><m:r><m:rPr><m:sty m:val="p" /></m:rPr><m:t>=</m:t></m:r><m:r><m:t>n</m:t></m:r><m:r><m:rPr><m:sty m:val="p" /></m:rPr><m:t>=</m:t></m:r><m:r><m:t>Ω</m:t></m:r><m:d><m:dPr><m:begChr m:val="(" /><m:endChr m:val=")" /><m:sepChr m:val="" /><m:grow /></m:dPr><m:e><m:sSup><m:e><m:r><m:t>n</m:t></m:r></m:e><m:sup><m:r><m:t>ε</m:t></m:r></m:sup></m:sSup></m:e></m:d></m:oMath></a14:m></a:p></p:txBody></p:sp></mc:Choice></mc:AlternateContent></p:spTree></p:cSld></p:sld>
</file>

<file path=ppt/slides/slide44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The Master Method Example (case-3) (2)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4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sSup><m:e><m:r><m:t>n</m:t></m:r></m:e><m:sup><m:r><m:t>3</m:t></m:r></m:sup></m:sSup></m:oMath></a14:m><a:r><a:rPr /><a:t> (con’t)</a:t></a:r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/><a:r><a:rPr /><a:t>Seems like CASE 3, but need to check the regularity condition</a:t></a:r></a:p><a:p><a:pPr lvl="0" /><a:r><a:rPr /><a:t>Regularity condition </a:t></a:r><a14:m><m:oMath xmlns:m="http://schemas.openxmlformats.org/officeDocument/2006/math"><m:r><m:t>a</m:t></m:r><m:r><m:t>f</m:t></m:r><m:d><m:dPr><m:begChr m:val="(" /><m:endChr m:val=")" /><m:sepChr m:val="" /><m:grow /></m:dPr><m:e><m:r><m:t>n</m:t></m:r><m:r><m:rPr><m:sty m:val="p" /></m:rPr><m:t>/</m:t></m:r><m:r><m:t>b</m:t></m:r></m:e></m:d><m:r><m:rPr><m:sty m:val="p" /></m:rPr><m:t>≤</m:t></m:r><m:r><m:t>c</m:t></m:r><m:r><m:t>f</m:t></m:r><m:d><m:dPr><m:begChr m:val="(" /><m:endChr m:val=")" /><m:sepChr m:val="" /><m:grow /></m:dPr><m:e><m:r><m:t>n</m:t></m:r></m:e></m:d></m:oMath></a14:m><a:r><a:rPr /><a:t> for some constant </a:t></a:r><a14:m><m:oMath xmlns:m="http://schemas.openxmlformats.org/officeDocument/2006/math"><m:r><m:t>c</m:t></m:r><m:r><m:rPr><m:sty m:val="p" /></m:rPr><m:t>&lt;</m:t></m:r><m:r><m:t>1</m:t></m:r></m:oMath></a14:m></a:p><a:p><a:pPr lvl="0" /><a14:m><m:oMath xmlns:m="http://schemas.openxmlformats.org/officeDocument/2006/math"><m:r><m:t>4</m:t></m:r><m:sSup><m:e><m:d><m:dPr><m:begChr m:val="(" /><m:endChr m:val=")" /><m:sepChr m:val="" /><m:grow /></m:dPr><m:e><m:r><m:t>n</m:t></m:r><m:r><m:rPr><m:sty m:val="p" /></m:rPr><m:t>/</m:t></m:r><m:r><m:t>2</m:t></m:r></m:e></m:d></m:e><m:sup><m:r><m:t>3</m:t></m:r></m:sup></m:sSup><m:r><m:rPr><m:sty m:val="p" /></m:rPr><m:t>≤</m:t></m:r><m:r><m:t>c</m:t></m:r><m:sSup><m:e><m:r><m:t>n</m:t></m:r></m:e><m:sup><m:r><m:t>3</m:t></m:r></m:sup></m:sSup></m:oMath></a14:m><a:r><a:rPr /><a:t> for </a:t></a:r><a14:m><m:oMath xmlns:m="http://schemas.openxmlformats.org/officeDocument/2006/math"><m:r><m:t>c</m:t></m:r><m:r><m:rPr><m:sty m:val="p" /></m:rPr><m:t>=</m:t></m:r><m:r><m:t>1</m:t></m:r><m:r><m:rPr><m:sty m:val="p" /></m:rPr><m:t>/</m:t></m:r><m:r><m:t>2</m:t></m:r></m:oMath></a14:m></a:p><a:p><a:pPr lvl="0" /><a:r><a:rPr /><a:t>CASE-3:</a:t></a:r></a:p><a:p><a:pPr lvl="1" /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Θ</m:t></m:r><m:d><m:dPr><m:begChr m:val="(" /><m:endChr m:val=")" /><m:sepChr m:val="" /><m:grow /></m:dPr><m:e><m:r><m:t>f</m:t></m:r><m:d><m:dPr><m:begChr m:val="(" /><m:endChr m:val=")" /><m:sepChr m:val="" /><m:grow /></m:dPr><m:e><m:r><m:t>n</m:t></m:r></m:e></m:d></m:e></m:d></m:oMath></a14:m><a:r><a:rPr /><a:t> </a:t></a:r><a14:m><m:oMath xmlns:m="http://schemas.openxmlformats.org/officeDocument/2006/math"><m:r><m:rPr><m:sty m:val="p" /></m:rPr><m:t>⇒</m:t></m:r></m:oMath></a14:m><a:r><a:rPr /><a:t>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Θ</m:t></m:r><m:d><m:dPr><m:begChr m:val="(" /><m:endChr m:val=")" /><m:sepChr m:val="" /><m:grow /></m:dPr><m:e><m:sSup><m:e><m:r><m:t>n</m:t></m:r></m:e><m:sup><m:r><m:t>3</m:t></m:r></m:sup></m:sSup></m:e></m:d></m:oMath></a14:m></a:p></p:txBody></p:sp></mc:Choice></mc:AlternateContent></p:spTree></p:cSld></p:sld>
</file>

<file path=ppt/slides/slide45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The Master Method Example (N/A case)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4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sSup><m:e><m:r><m:t>n</m:t></m:r></m:e><m:sup><m:r><m:t>2</m:t></m:r></m:sup></m:sSup><m:r><m:t>l</m:t></m:r><m:r><m:t>g</m:t></m:r><m:r><m:t>n</m:t></m:r></m:oMath></a14:m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/><a14:m><m:oMath xmlns:m="http://schemas.openxmlformats.org/officeDocument/2006/math"><m:r><m:t>a</m:t></m:r><m:r><m:rPr><m:sty m:val="p" /></m:rPr><m:t>=</m:t></m:r><m:r><m:t>4</m:t></m:r></m:oMath></a14:m></a:p><a:p><a:pPr lvl="0" /><a14:m><m:oMath xmlns:m="http://schemas.openxmlformats.org/officeDocument/2006/math"><m:r><m:t>b</m:t></m:r><m:r><m:rPr><m:sty m:val="p" /></m:rPr><m:t>=</m:t></m:r><m:r><m:t>2</m:t></m:r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sSup><m:e><m:r><m:t>n</m:t></m:r></m:e><m:sup><m:r><m:t>2</m:t></m:r></m:sup></m:sSup><m:r><m:t>l</m:t></m:r><m:r><m:t>g</m:t></m:r><m:r><m:t>n</m:t></m:r></m:oMath></a14:m></a:p><a:p><a:pPr lvl="0" /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r><m:t>4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sSup><m:e><m:r><m:t>2</m:t></m:r></m:e><m:sup><m:r><m:t>2</m:t></m:r></m:sup></m:sSup></m:sup></m:sSubSup></m:sup></m:sSup><m:r><m:rPr><m:sty m:val="p" /></m:rPr><m:t>=</m:t></m:r><m:sSup><m:e><m:r><m:t>n</m:t></m:r></m:e><m:sup><m:r><m:t>2</m:t></m:r><m:r><m:t>l</m:t></m:r><m:r><m:t>o</m:t></m:r><m:sSubSup><m:e><m:r><m:t>g</m:t></m:r></m:e><m:sub><m:r><m:t>2</m:t></m:r></m:sub><m:sup><m:r><m:t>2</m:t></m:r></m:sup></m:sSubSup></m:sup></m:sSup><m:r><m:rPr><m:sty m:val="p" /></m:rPr><m:t>=</m:t></m:r><m:sSup><m:e><m:r><m:t>n</m:t></m:r></m:e><m:sup><m:r><m:t>2</m:t></m:r></m:sup></m:sSup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sSup><m:e><m:r><m:t>n</m:t></m:r></m:e><m:sup><m:r><m:t>2</m:t></m:r></m:sup></m:sSup><m:r><m:t>l</m:t></m:r><m:r><m:t>g</m:t></m:r><m:r><m:t>n</m:t></m:r></m:oMath></a14:m><a:r><a:rPr /><a:t> grows slower than </a:t></a:r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2</m:t></m:r></m:sup></m:sSup></m:oMath></a14:m></a:p><a:p><a:pPr lvl="1" /><a:r><a:rPr /><a:t>but is it polynomially slower?</a:t></a:r></a:p><a:p><a:pPr lvl="1" /><a14:m><m:oMath xmlns:m="http://schemas.openxmlformats.org/officeDocument/2006/math"><m:f><m:fPr><m:type m:val="bar" /></m:fPr><m:num><m:sSup><m:e><m:r><m:t>n</m:t></m:r></m:e><m:sup><m:r><m:t>l</m:t></m:r><m:r><m:t>o</m:t></m:r><m:sSubSup><m:e><m:r><m:t>g</m:t></m:r></m:e><m:sub><m:r><m:t>b</m:t></m:r></m:sub><m:sup><m:r><m:t>a</m:t></m:r></m:sup></m:sSubSup></m:sup></m:sSup><m:r><m:t>f</m:t></m:r><m:d><m:dPr><m:begChr m:val="(" /><m:endChr m:val=")" /><m:sepChr m:val="" /><m:grow /></m:dPr><m:e><m:r><m:t>n</m:t></m:r></m:e></m:d></m:num><m:den><m:r><m:rPr><m:sty m:val="p" /></m:rPr><m:t>=</m:t></m:r></m:den></m:f><m:f><m:fPr><m:type m:val="bar" /></m:fPr><m:num><m:sSup><m:e><m:r><m:t>n</m:t></m:r></m:e><m:sup><m:r><m:t>2</m:t></m:r></m:sup></m:sSup></m:num><m:den><m:f><m:fPr><m:type m:val="bar" /></m:fPr><m:num><m:sSup><m:e><m:r><m:t>n</m:t></m:r></m:e><m:sup><m:r><m:t>2</m:t></m:r></m:sup></m:sSup></m:num><m:den><m:r><m:t>l</m:t></m:r><m:r><m:t>g</m:t></m:r><m:r><m:t>n</m:t></m:r></m:den></m:f></m:den></m:f><m:r><m:rPr><m:sty m:val="p" /></m:rPr><m:t>=</m:t></m:r><m:r><m:t>l</m:t></m:r><m:r><m:t>g</m:t></m:r><m:r><m:t>n</m:t></m:r><m:r><m:rPr><m:sty m:val="p" /></m:rPr><m:t>≠</m:t></m:r><m:r><m:t>Ω</m:t></m:r><m:d><m:dPr><m:begChr m:val="(" /><m:endChr m:val=")" /><m:sepChr m:val="" /><m:grow /></m:dPr><m:e><m:sSup><m:e><m:r><m:t>n</m:t></m:r></m:e><m:sup><m:r><m:t>ε</m:t></m:r></m:sup></m:sSup></m:e></m:d></m:oMath></a14:m><a:r><a:rPr /><a:t> for any </a:t></a:r><a14:m><m:oMath xmlns:m="http://schemas.openxmlformats.org/officeDocument/2006/math"><m:r><m:t>ε</m:t></m:r><m:r><m:rPr><m:sty m:val="p" /></m:rPr><m:t>&gt;</m:t></m:r><m:r><m:t>0</m:t></m:r></m:oMath></a14:m></a:p><a:p><a:pPr lvl="2" /><a:r><a:rPr /><a:t>is not CASE-1</a:t></a:r></a:p><a:p><a:pPr lvl="2" /><a:r><a:rPr /><a:t>Master Method does not apply!</a:t></a:r></a:p></p:txBody></p:sp></mc:Choice></mc:AlternateContent></p:spTree></p:cSld>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Master Method : Case 2 (General Version)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Recurrence 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a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Case 2: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for some constant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≥</m:t>
                    </m:r>
                    <m:r>
                      <m:t>0</m:t>
                    </m:r>
                  </m:oMath>
                </a14:m>
              </a:p>
              <a:p>
                <a:pPr lvl="0"/>
                <a:r>
                  <a:rPr/>
                  <a:t>Solution 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General Method (Akra-Bazzi)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k</m:t>
                        </m:r>
                      </m:sup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t>T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sSub>
                              <m:e>
                                <m:r>
                                  <m:t>b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 indent="0" marL="0">
                  <a:buNone/>
                </a:pPr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p</m:t>
                    </m:r>
                  </m:oMath>
                </a14:m>
                <a:r>
                  <a:rPr/>
                  <a:t> be the unique solution to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k</m:t>
                        </m:r>
                      </m: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/</m:t>
                            </m:r>
                            <m:sSubSup>
                              <m:e>
                                <m:r>
                                  <m:t>b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  <m:sup>
                                <m:r>
                                  <m:t>p</m:t>
                                </m:r>
                              </m:sup>
                            </m:sSubSup>
                          </m:e>
                        </m:d>
                      </m:e>
                    </m:nary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Then, the answers are the same as for the master method, but with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p</m:t>
                        </m:r>
                      </m:sup>
                    </m:sSup>
                  </m:oMath>
                </a14:m>
                <a:r>
                  <a:rPr/>
                  <a:t> instead of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  <a:r>
                  <a:rPr/>
                  <a:t> </a:t>
                </a:r>
                <a:r>
                  <a:rPr i="1"/>
                  <a:t>(Akra and Bazzi also prove an even more general result.)</a:t>
                </a:r>
              </a:p>
            </p:txBody>
          </p:sp>
        </mc:Choice>
      </mc:AlternateContent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 of Master Theorem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Recursion Tree: alt:“alt” height:500px center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 of Master Theorem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CASE 1 : The weight increases geometrically from the root to the leaves. The leaves hold a constant fraction of the total weight.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Solving Recurrences</a:t>
            </a:r>
          </a:p>
          <a:p>
            <a:pPr lvl="1"/>
            <a:r>
              <a:rPr/>
              <a:t>Recursion Tree</a:t>
            </a:r>
          </a:p>
          <a:p>
            <a:pPr lvl="1"/>
            <a:r>
              <a:rPr/>
              <a:t>Master Method</a:t>
            </a:r>
          </a:p>
          <a:p>
            <a:pPr lvl="1"/>
            <a:r>
              <a:rPr/>
              <a:t>Back-Substitution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 of Master Theorem 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CASE 2 :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e>
                    </m:d>
                  </m:oMath>
                </a14:m>
                <a:r>
                  <a:rPr/>
                  <a:t> The weight is approximately the same on each of the </a:t>
                </a:r>
                <a14:m>
                  <m:oMath xmlns:m="http://schemas.openxmlformats.org/officeDocument/2006/math">
                    <m:r>
                      <m:t>l</m:t>
                    </m:r>
                    <m:r>
                      <m:t>o</m:t>
                    </m:r>
                    <m:sSub>
                      <m:e>
                        <m:r>
                          <m:t>g</m:t>
                        </m:r>
                      </m:e>
                      <m:sub>
                        <m:r>
                          <m:t>b</m:t>
                        </m:r>
                      </m:sub>
                    </m:sSub>
                    <m:r>
                      <m:t>n</m:t>
                    </m:r>
                  </m:oMath>
                </a14:m>
                <a:r>
                  <a:rPr/>
                  <a:t> levels.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 of Master Theorem (4)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CASE 3 : The weight decreases geometrically from the root to the leaves. The root holds a constant fraction of the total weight.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Proof of Master Theorem: Case 1 and Case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Recall from the recursion tree (note </a:t>
                </a:r>
                <a14:m>
                  <m:oMath xmlns:m="http://schemas.openxmlformats.org/officeDocument/2006/math">
                    <m:r>
                      <m:t>h</m:t>
                    </m:r>
                    <m:r>
                      <m:rPr>
                        <m:sty m:val="p"/>
                      </m:rPr>
                      <m:t>=</m:t>
                    </m:r>
                    <m:r>
                      <m:t>l</m:t>
                    </m:r>
                    <m:sSub>
                      <m:e>
                        <m:r>
                          <m:t>g</m:t>
                        </m:r>
                      </m:e>
                      <m:sub>
                        <m:r>
                          <m:t>b</m:t>
                        </m:r>
                      </m:sub>
                    </m:sSub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nor/>
                        <m:sty m:val="p"/>
                      </m:rPr>
                      <m:t>tree height</m:t>
                    </m:r>
                  </m:oMath>
                </a14:m>
                <a:r>
                  <a:rPr/>
                  <a:t>)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Leaf Cost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Non-leaf Cost</m:t>
                    </m:r>
                    <m:r>
                      <m:rPr>
                        <m:sty m:val="p"/>
                      </m:rPr>
                      <m:t>=</m:t>
                    </m:r>
                    <m:r>
                      <m:t>g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sub>
                      <m:sup>
                        <m:r>
                          <m:t>h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sSup>
                          <m:e>
                            <m:r>
                              <m:t>a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nary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d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rPr>
                        <m:nor/>
                        <m:sty m:val="p"/>
                      </m:rPr>
                      <m:t>Leaf Cost</m:t>
                    </m:r>
                    <m:r>
                      <m:rPr>
                        <m:sty m:val="p"/>
                      </m:rPr>
                      <m:t>+</m:t>
                    </m:r>
                    <m:r>
                      <m:rPr>
                        <m:nor/>
                        <m:sty m:val="p"/>
                      </m:rPr>
                      <m:t>Non-leaf Cost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+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sub>
                      <m:sup>
                        <m:r>
                          <m:t>h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sSup>
                          <m:e>
                            <m:r>
                              <m:t>a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nary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Proof of Master Theorem Case 1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num>
                      <m:den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for some </a:t>
                </a:r>
                <a14:m>
                  <m:oMath xmlns:m="http://schemas.openxmlformats.org/officeDocument/2006/math">
                    <m:r>
                      <m:t>ε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0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num>
                      <m:den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ε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ε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g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sub>
                      <m:sup>
                        <m:r>
                          <m:t>h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sSup>
                          <m:e>
                            <m:r>
                              <m:t>a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nary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i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ε</m:t>
                                </m:r>
                              </m:sup>
                            </m:sSubSup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nary>
                          <m:naryPr>
                            <m:chr m:val="∑"/>
                            <m:limLoc m:val="undOvr"/>
                            <m:subHide m:val="0"/>
                            <m:supHide m:val="0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</m:t>
                            </m:r>
                          </m:sub>
                          <m:sup>
                            <m:r>
                              <m:t>h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p>
                          <m:e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</m:e>
                        </m:nary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i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ε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ε</m:t>
                                </m:r>
                              </m:sup>
                            </m:sSubSup>
                          </m:sup>
                        </m:sSup>
                        <m:nary>
                          <m:naryPr>
                            <m:chr m:val="∑"/>
                            <m:limLoc m:val="undOvr"/>
                            <m:subHide m:val="0"/>
                            <m:supHide m:val="0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</m:t>
                            </m:r>
                          </m:sub>
                          <m:sup>
                            <m:r>
                              <m:t>h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p>
                          <m:e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</m:e>
                        </m:nary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i</m:t>
                            </m:r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/</m:t>
                        </m:r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i</m:t>
                            </m:r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ε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Proof of Master Theorem Case 1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sub>
                      <m:sup>
                        <m:r>
                          <m:t>h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f>
                          <m:fPr>
                            <m:type m:val="bar"/>
                          </m:fPr>
                          <m:num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  <m:sSup>
                              <m:e>
                                <m:r>
                                  <m:t>b</m:t>
                                </m:r>
                              </m:e>
                              <m:sup>
                                <m:r>
                                  <m:t>i</m:t>
                                </m:r>
                                <m:r>
                                  <m:t>ε</m:t>
                                </m:r>
                              </m:sup>
                            </m:sSup>
                          </m:num>
                          <m:den>
                            <m:sSup>
                              <m:e>
                                <m:r>
                                  <m:t>b</m:t>
                                </m:r>
                              </m:e>
                              <m:sup>
                                <m:r>
                                  <m:t>i</m:t>
                                </m:r>
                                <m:r>
                                  <m:t>l</m:t>
                                </m:r>
                                <m:r>
                                  <m:t>o</m:t>
                                </m:r>
                                <m:sSubSup>
                                  <m:e>
                                    <m:r>
                                      <m:t>g</m:t>
                                    </m:r>
                                  </m:e>
                                  <m:sub>
                                    <m:r>
                                      <m:t>b</m:t>
                                    </m:r>
                                  </m:sub>
                                  <m:sup>
                                    <m:r>
                                      <m:t>a</m:t>
                                    </m:r>
                                  </m:sup>
                                </m:sSubSup>
                              </m:sup>
                            </m:sSup>
                          </m:den>
                        </m:f>
                      </m:e>
                    </m:nary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sub>
                      <m:sup>
                        <m:r>
                          <m:t>h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sSup>
                          <m:e>
                            <m:r>
                              <m:t>a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nary>
                    <m:f>
                      <m:fPr>
                        <m:type m:val="bar"/>
                      </m:fPr>
                      <m:num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ε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i</m:t>
                            </m:r>
                          </m:sup>
                        </m:sSup>
                      </m:num>
                      <m:den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l</m:t>
                                    </m:r>
                                    <m:r>
                                      <m:t>o</m:t>
                                    </m:r>
                                    <m:sSubSup>
                                      <m:e>
                                        <m:r>
                                          <m:t>g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  <m:sup>
                                        <m:r>
                                          <m:t>a</m:t>
                                        </m:r>
                                      </m:sup>
                                    </m:sSubSup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i</m:t>
                            </m:r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∑</m:t>
                    </m:r>
                    <m:sSup>
                      <m:e>
                        <m:r>
                          <m:t>a</m:t>
                        </m:r>
                      </m:e>
                      <m:sup>
                        <m:r>
                          <m:t>i</m:t>
                        </m:r>
                      </m:sup>
                    </m:sSup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i</m:t>
                            </m:r>
                            <m:r>
                              <m:t>ε</m:t>
                            </m:r>
                          </m:sup>
                        </m:sSup>
                      </m:num>
                      <m:den>
                        <m:sSup>
                          <m:e>
                            <m:r>
                              <m:t>a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sub>
                      <m:sup>
                        <m:r>
                          <m:t>h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ε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nary>
                  </m:oMath>
                </a14:m>
              </a:p>
              <a:p>
                <a:pPr lvl="0" indent="0" marL="0">
                  <a:buNone/>
                </a:pPr>
                <a:r>
                  <a:rPr/>
                  <a:t>= An increasing geometric series since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1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h</m:t>
                            </m:r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num>
                      <m:den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h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num>
                      <m:den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l</m:t>
                                    </m:r>
                                    <m:r>
                                      <m:t>o</m:t>
                                    </m:r>
                                    <m:sSubSup>
                                      <m:e>
                                        <m:r>
                                          <m:t>g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  <m:sup>
                                        <m:r>
                                          <m:t>n</m:t>
                                        </m:r>
                                      </m:sup>
                                    </m:sSubSup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num>
                      <m:den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num>
                      <m:den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Proof of Master Theorem Case 1 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g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</m:sSub>
                            <m:r>
                              <m:t>a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ε</m:t>
                            </m:r>
                          </m:sup>
                        </m:sSup>
                        <m:r>
                          <m:t>O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p>
                              <m:e>
                                <m:r>
                                  <m:t>n</m:t>
                                </m:r>
                              </m:e>
                              <m:sup>
                                <m:r>
                                  <m:t>ε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f>
                          <m:fPr>
                            <m:type m:val="bar"/>
                          </m:fPr>
                          <m:num>
                            <m:sSup>
                              <m:e>
                                <m:r>
                                  <m:t>n</m:t>
                                </m:r>
                              </m:e>
                              <m:sup>
                                <m:r>
                                  <m:t>l</m:t>
                                </m:r>
                                <m:r>
                                  <m:t>o</m:t>
                                </m:r>
                                <m:sSubSup>
                                  <m:e>
                                    <m:r>
                                      <m:t>g</m:t>
                                    </m:r>
                                  </m:e>
                                  <m:sub>
                                    <m:r>
                                      <m:t>b</m:t>
                                    </m:r>
                                  </m:sub>
                                  <m:sup>
                                    <m:r>
                                      <m:t>a</m:t>
                                    </m:r>
                                  </m:sup>
                                </m:sSubSup>
                              </m:sup>
                            </m:sSup>
                          </m:num>
                          <m:den>
                            <m:sSup>
                              <m:e>
                                <m:r>
                                  <m:t>n</m:t>
                                </m:r>
                              </m:e>
                              <m:sup>
                                <m:r>
                                  <m:t>ε</m:t>
                                </m:r>
                              </m:sup>
                            </m:sSup>
                          </m:den>
                        </m:f>
                        <m:r>
                          <m:t>O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p>
                              <m:e>
                                <m:r>
                                  <m:t>n</m:t>
                                </m:r>
                              </m:e>
                              <m:sup>
                                <m:r>
                                  <m:t>ε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g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Q.E.D.</a:t>
                </a:r>
                <a:r>
                  <a:rPr/>
                  <a:t> (Quod Erat Demonstrandum)</a:t>
                </a:r>
              </a:p>
            </p:txBody>
          </p:sp>
        </mc:Choice>
      </mc:AlternateContent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Proof of Master Theorem Case 2 (limited to k=0)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</m:sup>
                        </m:sSup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0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i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g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sub>
                      <m:sup>
                        <m:r>
                          <m:t>h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sSup>
                          <m:e>
                            <m:r>
                              <m:t>a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nary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i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nary>
                          <m:naryPr>
                            <m:chr m:val="∑"/>
                            <m:limLoc m:val="undOvr"/>
                            <m:subHide m:val="0"/>
                            <m:supHide m:val="0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</m:t>
                            </m:r>
                          </m:sub>
                          <m:sup>
                            <m:r>
                              <m:t>h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p>
                          <m:e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</m:e>
                        </m:nary>
                        <m:f>
                          <m:fPr>
                            <m:type m:val="bar"/>
                          </m:fPr>
                          <m:num>
                            <m:sSup>
                              <m:e>
                                <m:r>
                                  <m:t>n</m:t>
                                </m:r>
                              </m:e>
                              <m:sup>
                                <m:r>
                                  <m:t>l</m:t>
                                </m:r>
                                <m:r>
                                  <m:t>o</m:t>
                                </m:r>
                                <m:sSubSup>
                                  <m:e>
                                    <m:r>
                                      <m:t>g</m:t>
                                    </m:r>
                                  </m:e>
                                  <m:sub>
                                    <m:r>
                                      <m:t>b</m:t>
                                    </m:r>
                                  </m:sub>
                                  <m:sup>
                                    <m:r>
                                      <m:t>a</m:t>
                                    </m:r>
                                  </m:sup>
                                </m:sSubSup>
                              </m:sup>
                            </m:sSup>
                          </m:num>
                          <m:den>
                            <m:sSup>
                              <m:e>
                                <m:r>
                                  <m:t>b</m:t>
                                </m:r>
                              </m:e>
                              <m:sup>
                                <m:r>
                                  <m:t>i</m:t>
                                </m:r>
                                <m:r>
                                  <m:t>l</m:t>
                                </m:r>
                                <m:r>
                                  <m:t>o</m:t>
                                </m:r>
                                <m:sSubSup>
                                  <m:e>
                                    <m:r>
                                      <m:t>g</m:t>
                                    </m:r>
                                  </m:e>
                                  <m:sub>
                                    <m:r>
                                      <m:t>b</m:t>
                                    </m:r>
                                  </m:sub>
                                  <m:sup>
                                    <m:r>
                                      <m:t>a</m:t>
                                    </m:r>
                                  </m:sup>
                                </m:sSubSup>
                              </m:sup>
                            </m:sSup>
                          </m:den>
                        </m:f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nary>
                          <m:naryPr>
                            <m:chr m:val="∑"/>
                            <m:limLoc m:val="undOvr"/>
                            <m:subHide m:val="0"/>
                            <m:supHide m:val="0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</m:t>
                            </m:r>
                          </m:sub>
                          <m:sup>
                            <m:r>
                              <m:t>h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p>
                          <m:e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</m:e>
                        </m:nary>
                        <m:f>
                          <m:fPr>
                            <m:type m:val="bar"/>
                          </m:fPr>
                          <m:num>
                            <m:r>
                              <m:t>1</m:t>
                            </m:r>
                          </m:num>
                          <m:den>
                            <m:sSup>
                              <m:e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p>
                                      <m:e>
                                        <m:r>
                                          <m:t>b</m:t>
                                        </m:r>
                                      </m:e>
                                      <m:sup>
                                        <m:r>
                                          <m:t>l</m:t>
                                        </m:r>
                                        <m:r>
                                          <m:t>o</m:t>
                                        </m:r>
                                        <m:sSubSup>
                                          <m:e>
                                            <m:r>
                                              <m:t>g</m:t>
                                            </m:r>
                                          </m:e>
                                          <m:sub>
                                            <m:r>
                                              <m:t>b</m:t>
                                            </m:r>
                                          </m:sub>
                                          <m:sup>
                                            <m:r>
                                              <m:t>a</m:t>
                                            </m:r>
                                          </m:sup>
                                        </m:sSubSup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nary>
                          <m:naryPr>
                            <m:chr m:val="∑"/>
                            <m:limLoc m:val="undOvr"/>
                            <m:subHide m:val="0"/>
                            <m:supHide m:val="0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</m:t>
                            </m:r>
                          </m:sub>
                          <m:sup>
                            <m:r>
                              <m:t>h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p>
                          <m:e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</m:e>
                        </m:nary>
                        <m:f>
                          <m:fPr>
                            <m:type m:val="bar"/>
                          </m:fPr>
                          <m:num>
                            <m:r>
                              <m:t>1</m:t>
                            </m:r>
                          </m:num>
                          <m:den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nary>
                          <m:naryPr>
                            <m:chr m:val="∑"/>
                            <m:limLoc m:val="undOvr"/>
                            <m:subHide m:val="0"/>
                            <m:supHide m:val="0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</m:t>
                            </m:r>
                          </m:sub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sup>
                            </m:sSubSup>
                          </m:sup>
                          <m:e>
                            <m:r>
                              <m:t>1</m:t>
                            </m:r>
                          </m:e>
                        </m:nary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r>
                          <m:t>o</m:t>
                        </m:r>
                        <m:sSub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</m:sSub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Q.E.D.</a:t>
                </a:r>
              </a:p>
            </p:txBody>
          </p:sp>
        </mc:Choice>
      </mc:AlternateContent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Divide-and-Conquer Design Paradigm (1)</a:t>
            </a:r>
          </a:p>
        </p:txBody>
      </p:sp>
      <p:pic>
        <p:nvPicPr>
          <p:cNvPr descr="fig:  assets/ce100-week-2-recurrence-divide_conquer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5800" y="1600200"/>
            <a:ext cx="775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alt:“alt” height:500px center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Divide-and-Conquer Design Paradigm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457200" marL="457200">
              <a:buAutoNum type="arabicPeriod"/>
            </a:pPr>
            <a:r>
              <a:rPr b="1"/>
              <a:t>Divide</a:t>
            </a:r>
            <a:r>
              <a:rPr/>
              <a:t> we divide the problem into a number of subproblems.</a:t>
            </a:r>
          </a:p>
          <a:p>
            <a:pPr lvl="0" indent="-457200" marL="457200">
              <a:buAutoNum type="arabicPeriod"/>
            </a:pPr>
            <a:r>
              <a:rPr b="1"/>
              <a:t>Conquer</a:t>
            </a:r>
            <a:r>
              <a:rPr/>
              <a:t> we solve the subproblems recursively.</a:t>
            </a:r>
          </a:p>
          <a:p>
            <a:pPr lvl="0" indent="-457200" marL="457200">
              <a:buAutoNum type="arabicPeriod"/>
            </a:pPr>
            <a:r>
              <a:rPr b="1"/>
              <a:t>BaseCase</a:t>
            </a:r>
            <a:r>
              <a:rPr/>
              <a:t> solve by Brute-Force</a:t>
            </a:r>
          </a:p>
          <a:p>
            <a:pPr lvl="0" indent="-457200" marL="457200">
              <a:buAutoNum type="arabicPeriod"/>
            </a:pPr>
            <a:r>
              <a:rPr b="1"/>
              <a:t>Combine</a:t>
            </a:r>
            <a:r>
              <a:rPr/>
              <a:t> subproblem solutions to the original problem.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Divide-and-Conquer Design Paradigm 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nor/>
                        <m:sty m:val="p"/>
                      </m:rPr>
                      <m:t>subproblem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1</m:t>
                    </m:r>
                    <m:r>
                      <m:rPr>
                        <m:sty m:val="p"/>
                      </m:rPr>
                      <m:t>/</m:t>
                    </m:r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nor/>
                        <m:sty m:val="p"/>
                      </m:rPr>
                      <m:t>each size of the problem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</m:t>
                                </m:r>
                              </m:e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≤</m:t>
                                </m:r>
                                <m:r>
                                  <m:t>c</m:t>
                                </m:r>
                              </m:e>
                              <m:e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b</m:t>
                                    </m:r>
                                    <m:r>
                                      <m:t>a</m:t>
                                    </m:r>
                                    <m:r>
                                      <m:t>s</m:t>
                                    </m:r>
                                    <m:r>
                                      <m:t>e</m:t>
                                    </m:r>
                                    <m:r>
                                      <m:t>c</m:t>
                                    </m:r>
                                    <m:r>
                                      <m:t>a</m:t>
                                    </m:r>
                                    <m:r>
                                      <m:t>s</m:t>
                                    </m:r>
                                    <m:r>
                                      <m:t>e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t>a</m:t>
                                </m:r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b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D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C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Merge-Sort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</m:e>
                                </m:d>
                              </m:e>
                              <m:e/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t>2</m:t>
                                </m:r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</m:t>
                                </m:r>
                              </m:e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&gt;</m:t>
                                </m:r>
                                <m: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Divide-and-Conquer Analysis</a:t>
            </a:r>
          </a:p>
          <a:p>
            <a:pPr lvl="1"/>
            <a:r>
              <a:rPr/>
              <a:t>Merge Sort</a:t>
            </a:r>
          </a:p>
          <a:p>
            <a:pPr lvl="1"/>
            <a:r>
              <a:rPr/>
              <a:t>Binary Search</a:t>
            </a:r>
          </a:p>
          <a:p>
            <a:pPr lvl="1"/>
            <a:r>
              <a:rPr/>
              <a:t>Merge Sort Analysis</a:t>
            </a:r>
          </a:p>
          <a:p>
            <a:pPr lvl="1"/>
            <a:r>
              <a:rPr/>
              <a:t>Complexity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Selection Sort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SELECTION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SORT</a:t>
            </a:r>
            <a:r>
              <a:rPr>
                <a:latin typeface="Courier"/>
              </a:rPr>
              <a:t>(A)</a:t>
            </a:r>
            <a:br/>
            <a:r>
              <a:rPr>
                <a:latin typeface="Courier"/>
              </a:rPr>
              <a:t>    n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A.length;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j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to n</a:t>
            </a:r>
            <a:r>
              <a:rPr>
                <a:solidFill>
                  <a:srgbClr val="40A070"/>
                </a:solidFill>
                <a:latin typeface="Courier"/>
              </a:rPr>
              <a:t>-1</a:t>
            </a:r>
            <a:br/>
            <a:r>
              <a:rPr>
                <a:latin typeface="Courier"/>
              </a:rPr>
              <a:t>        smallest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j;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j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to n</a:t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A[i]</a:t>
            </a:r>
            <a:r>
              <a:rPr>
                <a:solidFill>
                  <a:srgbClr val="4070A0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A[smallest]</a:t>
            </a:r>
            <a:br/>
            <a:r>
              <a:rPr>
                <a:latin typeface="Courier"/>
              </a:rPr>
              <a:t>                smallest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i;</a:t>
            </a:r>
            <a:br/>
            <a:r>
              <a:rPr>
                <a:latin typeface="Courier"/>
              </a:rPr>
              <a:t>        endfor</a:t>
            </a:r>
            <a:br/>
            <a:r>
              <a:rPr>
                <a:latin typeface="Courier"/>
              </a:rPr>
              <a:t>        exchange A[j] with A[smallest]</a:t>
            </a:r>
            <a:br/>
            <a:r>
              <a:rPr>
                <a:latin typeface="Courier"/>
              </a:rPr>
              <a:t>    endfor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Selection Sort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</m:e>
                                </m:d>
                              </m:e>
                              <m:e/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</m:t>
                                </m:r>
                              </m:e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&gt;</m:t>
                                </m:r>
                                <m: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Sequential Series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c</m:t>
                      </m:r>
                      <m:r>
                        <m:t>o</m:t>
                      </m:r>
                      <m:r>
                        <m:t>s</m:t>
                      </m:r>
                      <m:r>
                        <m:t>t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n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</m:e>
                      </m:d>
                      <m:r>
                        <m:rPr>
                          <m:sty m:val="p"/>
                        </m:rPr>
                        <m:t>/</m:t>
                      </m:r>
                      <m:r>
                        <m:t>2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/</m:t>
                      </m:r>
                      <m:r>
                        <m:t>2</m:t>
                      </m:r>
                      <m:sSup>
                        <m:e>
                          <m:r>
                            <m:t>n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+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/</m:t>
                      </m:r>
                      <m:r>
                        <m:t>2</m:t>
                      </m:r>
                      <m:r>
                        <m:t>n</m:t>
                      </m:r>
                    </m:oMath>
                  </m:oMathPara>
                </a14:m>
              </a:p>
              <a:p>
                <a:pPr lvl="0"/>
                <a:r>
                  <a:rPr/>
                  <a:t>Drop low-order terms</a:t>
                </a:r>
              </a:p>
              <a:p>
                <a:pPr lvl="0"/>
                <a:r>
                  <a:rPr/>
                  <a:t>Ignore the constant coefficient in the leading term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Θ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p>
                            <m:e>
                              <m:r>
                                <m:t>n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Merge Sort Algorithm (initial setup)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Merge Sort is a recursive sorting algorithm, for initial case we need to call </a:t>
                </a:r>
                <a:r>
                  <a:rPr>
                    <a:latin typeface="Courier"/>
                  </a:rPr>
                  <a:t>Merge-Sort(A,1,n)</a:t>
                </a:r>
                <a:r>
                  <a:rPr/>
                  <a:t> for sorting </a:t>
                </a:r>
                <a14:m>
                  <m:oMath xmlns:m="http://schemas.openxmlformats.org/officeDocument/2006/math">
                    <m:r>
                      <m:t>A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.</m:t>
                        </m:r>
                        <m:r>
                          <m:rPr>
                            <m:sty m:val="p"/>
                          </m:rPr>
                          <m:t>.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 indent="0" marL="0">
                  <a:buNone/>
                </a:pPr>
                <a:r>
                  <a:rPr/>
                  <a:t>initial case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A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</a:t>
                </a:r>
                <a:r>
                  <a:rPr>
                    <a:latin typeface="Courier"/>
                  </a:rPr>
                  <a:t> Array</a:t>
                </a:r>
                <a:br/>
                <a:r>
                  <a:rPr>
                    <a:latin typeface="Courier"/>
                  </a:rPr>
                  <a:t>p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 (offset)</a:t>
                </a:r>
                <a:br/>
                <a:r>
                  <a:rPr>
                    <a:latin typeface="Courier"/>
                  </a:rPr>
                  <a:t>r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n</a:t>
                </a:r>
                <a:r>
                  <a:rPr>
                    <a:latin typeface="Courier"/>
                  </a:rPr>
                  <a:t> (length)</a:t>
                </a:r>
                <a:br/>
                <a:r>
                  <a:rPr>
                    <a:latin typeface="Courier"/>
                  </a:rPr>
                  <a:t>Merge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Sort</a:t>
                </a:r>
                <a:r>
                  <a:rPr>
                    <a:latin typeface="Courier"/>
                  </a:rPr>
                  <a:t>(A,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,n)</a:t>
                </a:r>
              </a:p>
            </p:txBody>
          </p:sp>
        </mc:Choice>
      </mc:AlternateContent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Merge Sort Algorithm (internal iterations)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internal iterations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p</m:t>
                    </m:r>
                    <m:r>
                      <m:rPr>
                        <m:sty m:val="p"/>
                      </m:rPr>
                      <m:t>=</m:t>
                    </m:r>
                    <m:r>
                      <m:t>s</m:t>
                    </m:r>
                    <m:r>
                      <m:t>t</m:t>
                    </m:r>
                    <m:r>
                      <m:t>a</m:t>
                    </m:r>
                    <m:r>
                      <m:t>r</m:t>
                    </m:r>
                    <m:r>
                      <m:t>t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p</m:t>
                    </m:r>
                    <m:r>
                      <m:t>o</m:t>
                    </m:r>
                    <m:r>
                      <m:t>i</m:t>
                    </m:r>
                    <m:r>
                      <m:t>n</m:t>
                    </m:r>
                    <m:r>
                      <m:t>t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q</m:t>
                    </m:r>
                    <m:r>
                      <m:rPr>
                        <m:sty m:val="p"/>
                      </m:rPr>
                      <m:t>=</m:t>
                    </m:r>
                    <m:r>
                      <m:t>m</m:t>
                    </m:r>
                    <m:r>
                      <m:t>i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p</m:t>
                    </m:r>
                    <m:r>
                      <m:t>o</m:t>
                    </m:r>
                    <m:r>
                      <m:t>i</m:t>
                    </m:r>
                    <m:r>
                      <m:t>n</m:t>
                    </m:r>
                    <m:r>
                      <m:t>t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rPr>
                        <m:sty m:val="p"/>
                      </m:rPr>
                      <m:t>=</m:t>
                    </m:r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p</m:t>
                    </m:r>
                    <m:r>
                      <m:t>o</m:t>
                    </m:r>
                    <m:r>
                      <m:t>i</m:t>
                    </m:r>
                    <m:r>
                      <m:t>n</m:t>
                    </m:r>
                    <m:r>
                      <m:t>t</m:t>
                    </m:r>
                  </m:oMath>
                </a14:m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A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</a:t>
                </a:r>
                <a:r>
                  <a:rPr>
                    <a:latin typeface="Courier"/>
                  </a:rPr>
                  <a:t> Array</a:t>
                </a:r>
                <a:br/>
                <a:r>
                  <a:rPr>
                    <a:latin typeface="Courier"/>
                  </a:rPr>
                  <a:t>p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</a:t>
                </a:r>
                <a:r>
                  <a:rPr>
                    <a:latin typeface="Courier"/>
                  </a:rPr>
                  <a:t> offset</a:t>
                </a:r>
                <a:br/>
                <a:r>
                  <a:rPr>
                    <a:latin typeface="Courier"/>
                  </a:rPr>
                  <a:t>r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</a:t>
                </a:r>
                <a:r>
                  <a:rPr>
                    <a:latin typeface="Courier"/>
                  </a:rPr>
                  <a:t> length</a:t>
                </a:r>
                <a:br/>
                <a:r>
                  <a:rPr>
                    <a:latin typeface="Courier"/>
                  </a:rPr>
                  <a:t>Merge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Sort</a:t>
                </a:r>
                <a:r>
                  <a:rPr>
                    <a:latin typeface="Courier"/>
                  </a:rPr>
                  <a:t>(A,p,r)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if</a:t>
                </a:r>
                <a:r>
                  <a:rPr>
                    <a:latin typeface="Courier"/>
                  </a:rPr>
                  <a:t> p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r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then</a:t>
                </a:r>
                <a:r>
                  <a:rPr>
                    <a:latin typeface="Courier"/>
                  </a:rPr>
                  <a:t>                (CHECK FOR BASE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CASE)</a:t>
                </a:r>
                <a:br/>
                <a:r>
                  <a:rPr>
                    <a:latin typeface="Courier"/>
                  </a:rPr>
                  <a:t>        return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else</a:t>
                </a:r>
                <a:br/>
                <a:r>
                  <a:rPr>
                    <a:latin typeface="Courier"/>
                  </a:rPr>
                  <a:t>        q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floor</a:t>
                </a:r>
                <a:r>
                  <a:rPr>
                    <a:latin typeface="Courier"/>
                  </a:rPr>
                  <a:t>((p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r>
                  <a:rPr>
                    <a:latin typeface="Courier"/>
                  </a:rPr>
                  <a:t>r)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/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2</a:t>
                </a:r>
                <a:r>
                  <a:rPr>
                    <a:latin typeface="Courier"/>
                  </a:rPr>
                  <a:t>)    (DIVIDE)</a:t>
                </a:r>
                <a:br/>
                <a:r>
                  <a:rPr>
                    <a:latin typeface="Courier"/>
                  </a:rPr>
                  <a:t>        Merge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Sort</a:t>
                </a:r>
                <a:r>
                  <a:rPr>
                    <a:latin typeface="Courier"/>
                  </a:rPr>
                  <a:t>(A,p,q)     (CONQUER)</a:t>
                </a:r>
                <a:br/>
                <a:r>
                  <a:rPr>
                    <a:latin typeface="Courier"/>
                  </a:rPr>
                  <a:t>        Merge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Sort</a:t>
                </a:r>
                <a:r>
                  <a:rPr>
                    <a:latin typeface="Courier"/>
                  </a:rPr>
                  <a:t>(A,q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,r)   (CONQUER)</a:t>
                </a:r>
                <a:br/>
                <a:r>
                  <a:rPr>
                    <a:latin typeface="Courier"/>
                  </a:rPr>
                  <a:t>       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Merge</a:t>
                </a:r>
                <a:r>
                  <a:rPr>
                    <a:latin typeface="Courier"/>
                  </a:rPr>
                  <a:t>(A,p,q,r)        (COMBINE)</a:t>
                </a:r>
                <a:br/>
                <a:r>
                  <a:rPr>
                    <a:latin typeface="Courier"/>
                  </a:rPr>
                  <a:t>    endif</a:t>
                </a:r>
              </a:p>
            </p:txBody>
          </p:sp>
        </mc:Choice>
      </mc:AlternateContent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Merge Sort Combine Algorithm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Merge</a:t>
            </a:r>
            <a:r>
              <a:rPr>
                <a:latin typeface="Courier"/>
              </a:rPr>
              <a:t>(A,p,q,r)</a:t>
            </a:r>
            <a:br/>
            <a:r>
              <a:rPr>
                <a:latin typeface="Courier"/>
              </a:rPr>
              <a:t>    n1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q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p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n2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q</a:t>
            </a:r>
            <a:br/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allocate left and right arrays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increment will be from left to right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left part will be bigger than right part</a:t>
            </a:r>
            <a:br/>
            <a:br/>
            <a:r>
              <a:rPr>
                <a:latin typeface="Courier"/>
              </a:rPr>
              <a:t>    L[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...n1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left array</a:t>
            </a:r>
            <a:br/>
            <a:r>
              <a:rPr>
                <a:latin typeface="Courier"/>
              </a:rPr>
              <a:t>    R[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...n2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right array</a:t>
            </a:r>
            <a:br/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copy left part of array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to n1</a:t>
            </a:r>
            <a:br/>
            <a:r>
              <a:rPr>
                <a:latin typeface="Courier"/>
              </a:rPr>
              <a:t>        L[i]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A[p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i</a:t>
            </a:r>
            <a:r>
              <a:rPr>
                <a:solidFill>
                  <a:srgbClr val="40A070"/>
                </a:solidFill>
                <a:latin typeface="Courier"/>
              </a:rPr>
              <a:t>-1</a:t>
            </a:r>
            <a:r>
              <a:rPr>
                <a:latin typeface="Courier"/>
              </a:rPr>
              <a:t>]</a:t>
            </a:r>
            <a:br/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copy right part of array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j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to n2</a:t>
            </a:r>
            <a:br/>
            <a:r>
              <a:rPr>
                <a:latin typeface="Courier"/>
              </a:rPr>
              <a:t>        R[j]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A[q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j]</a:t>
            </a:r>
            <a:br/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put end items maximum values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termination</a:t>
            </a:r>
            <a:br/>
            <a:r>
              <a:rPr>
                <a:latin typeface="Courier"/>
              </a:rPr>
              <a:t>    L[n1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inf</a:t>
            </a:r>
            <a:br/>
            <a:r>
              <a:rPr>
                <a:latin typeface="Courier"/>
              </a:rPr>
              <a:t>    R[n2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inf</a:t>
            </a:r>
            <a:br/>
            <a:br/>
            <a:r>
              <a:rPr>
                <a:latin typeface="Courier"/>
              </a:rPr>
              <a:t>    i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,j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k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p to r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L[i]</a:t>
            </a:r>
            <a:r>
              <a:rPr>
                <a:solidFill>
                  <a:srgbClr val="4070A0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R[j]</a:t>
            </a:r>
            <a:br/>
            <a:r>
              <a:rPr>
                <a:latin typeface="Courier"/>
              </a:rPr>
              <a:t>            A[k]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L[i]</a:t>
            </a:r>
            <a:br/>
            <a:r>
              <a:rPr>
                <a:latin typeface="Courier"/>
              </a:rPr>
              <a:t>            i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i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br/>
            <a:r>
              <a:rPr>
                <a:latin typeface="Courier"/>
              </a:rPr>
              <a:t>            A[k]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R[j]</a:t>
            </a:r>
            <a:br/>
            <a:r>
              <a:rPr>
                <a:latin typeface="Courier"/>
              </a:rPr>
              <a:t>            j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j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</a:p>
        </p:txBody>
      </p:sp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: Merge Sort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-457200" marL="457200">
                  <a:buAutoNum type="arabicPeriod"/>
                </a:pPr>
                <a:r>
                  <a:rPr b="1"/>
                  <a:t>Divide:</a:t>
                </a:r>
                <a:r>
                  <a:rPr/>
                  <a:t> Trivial.</a:t>
                </a:r>
              </a:p>
              <a:p>
                <a:pPr lvl="0" indent="-457200" marL="457200">
                  <a:buAutoNum type="arabicPeriod"/>
                </a:pPr>
                <a:r>
                  <a:rPr b="1"/>
                  <a:t>Conquer:</a:t>
                </a:r>
                <a:r>
                  <a:rPr/>
                  <a:t> Recursively sort 2 subarrays.</a:t>
                </a:r>
              </a:p>
              <a:p>
                <a:pPr lvl="0" indent="-457200" marL="457200">
                  <a:buAutoNum type="arabicPeriod"/>
                </a:pPr>
                <a:r>
                  <a:rPr b="1"/>
                  <a:t>Combine:</a:t>
                </a:r>
                <a:r>
                  <a:rPr/>
                  <a:t> Linear- time merge.</a:t>
                </a:r>
              </a:p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Subproblems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r>
                      <m:t>2</m:t>
                    </m:r>
                  </m:oMath>
                </a14:m>
              </a:p>
              <a:p>
                <a:pPr lvl="1"/>
                <a:r>
                  <a:rPr/>
                  <a:t>Subproblemsize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r>
                      <m:t>n</m:t>
                    </m:r>
                    <m:r>
                      <m:rPr>
                        <m:sty m:val="p"/>
                      </m:rPr>
                      <m:t>/</m:t>
                    </m:r>
                    <m:r>
                      <m:t>2</m:t>
                    </m:r>
                  </m:oMath>
                </a14:m>
              </a:p>
              <a:p>
                <a:pPr lvl="1"/>
                <a:r>
                  <a:rPr/>
                  <a:t>Work dividing and combining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Master Theorem: Reminder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a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Case 1: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num>
                      <m:den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  <a:p>
                <a:pPr lvl="1"/>
                <a:r>
                  <a:rPr/>
                  <a:t>Case 2: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Case 3: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num>
                      <m:den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1</m:t>
                    </m:r>
                  </m:oMath>
                </a14:m>
              </a:p>
            </p:txBody>
          </p:sp>
        </mc:Choice>
      </mc:AlternateContent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Merge Sort: Solving the Recurrence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  <m:r>
                      <m:rPr>
                        <m:sty m:val="p"/>
                      </m:rPr>
                      <m:t>=</m:t>
                    </m:r>
                    <m:r>
                      <m:t>n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Case-2: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holds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Search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Find an element in a sorted array:</a:t>
            </a:r>
          </a:p>
          <a:p>
            <a:pPr lvl="0" indent="0" marL="0">
              <a:buNone/>
            </a:pPr>
            <a:r>
              <a:rPr b="1"/>
              <a:t>1. Divide:</a:t>
            </a:r>
            <a:r>
              <a:rPr/>
              <a:t> Check middle element. </a:t>
            </a:r>
            <a:r>
              <a:rPr b="1"/>
              <a:t>2. Conquer:</a:t>
            </a:r>
            <a:r>
              <a:rPr/>
              <a:t> Recursively search 1 subarray. </a:t>
            </a:r>
            <a:r>
              <a:rPr b="1"/>
              <a:t>3. Combine:</a:t>
            </a:r>
            <a:r>
              <a:rPr/>
              <a:t> Trivial.</a:t>
            </a:r>
          </a:p>
        </p:txBody>
      </p:sp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Search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PARENT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⌊</m:t>
                      </m:r>
                      <m:r>
                        <m:t>i</m:t>
                      </m:r>
                      <m:r>
                        <m:rPr>
                          <m:sty m:val="p"/>
                        </m:rPr>
                        <m:t>/</m:t>
                      </m:r>
                      <m:r>
                        <m:t>2</m:t>
                      </m:r>
                      <m:r>
                        <m:rPr>
                          <m:sty m:val="p"/>
                        </m:rPr>
                        <m:t>⌋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LEFT-CHILD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2</m:t>
                      </m:r>
                      <m:r>
                        <m:t>i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rPr>
                          <m:nor/>
                          <m:sty m:val="p"/>
                        </m:rPr>
                        <m:t> 2i&gt;n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RIGHT-CHILD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2</m:t>
                      </m:r>
                      <m:r>
                        <m:t>i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rPr>
                          <m:nor/>
                          <m:sty m:val="p"/>
                        </m:rPr>
                        <m:t> 2i&gt;n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Recurrence Solution</a:t>
            </a:r>
          </a:p>
        </p:txBody>
      </p:sp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Search (3) : Iterative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ITERATIVE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BINARY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SEARCH</a:t>
            </a:r>
            <a:r>
              <a:rPr>
                <a:latin typeface="Courier"/>
              </a:rPr>
              <a:t>(A,V,low,high)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 low</a:t>
            </a:r>
            <a:r>
              <a:rPr>
                <a:solidFill>
                  <a:srgbClr val="4070A0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high</a:t>
            </a:r>
            <a:br/>
            <a:r>
              <a:rPr>
                <a:latin typeface="Courier"/>
              </a:rPr>
              <a:t>        mid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06287E"/>
                </a:solidFill>
                <a:latin typeface="Courier"/>
              </a:rPr>
              <a:t>floor</a:t>
            </a:r>
            <a:r>
              <a:rPr>
                <a:latin typeface="Courier"/>
              </a:rPr>
              <a:t>((low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high)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);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v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A[mid]</a:t>
            </a:r>
            <a:br/>
            <a:r>
              <a:rPr>
                <a:latin typeface="Courier"/>
              </a:rPr>
              <a:t>            return mid;</a:t>
            </a:r>
            <a:br/>
            <a:r>
              <a:rPr>
                <a:latin typeface="Courier"/>
              </a:rPr>
              <a:t>        elseif v 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A[mid]</a:t>
            </a:r>
            <a:br/>
            <a:r>
              <a:rPr>
                <a:latin typeface="Courier"/>
              </a:rPr>
              <a:t>            low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mid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;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br/>
            <a:r>
              <a:rPr>
                <a:latin typeface="Courier"/>
              </a:rPr>
              <a:t>            high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mid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;</a:t>
            </a:r>
            <a:br/>
            <a:r>
              <a:rPr>
                <a:latin typeface="Courier"/>
              </a:rPr>
              <a:t>    endwhile</a:t>
            </a:r>
            <a:br/>
            <a:r>
              <a:rPr>
                <a:latin typeface="Courier"/>
              </a:rPr>
              <a:t>    return NIL</a:t>
            </a:r>
          </a:p>
        </p:txBody>
      </p:sp>
    </p:spTree>
  </p:cSld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Search (4): Recursive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RECURSIVE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BINARY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SEARCH</a:t>
            </a:r>
            <a:r>
              <a:rPr>
                <a:latin typeface="Courier"/>
              </a:rPr>
              <a:t>(A,V,low,high)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low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high</a:t>
            </a:r>
            <a:br/>
            <a:r>
              <a:rPr>
                <a:latin typeface="Courier"/>
              </a:rPr>
              <a:t>        return NIL;</a:t>
            </a:r>
            <a:br/>
            <a:r>
              <a:rPr>
                <a:latin typeface="Courier"/>
              </a:rPr>
              <a:t>    endif</a:t>
            </a:r>
            <a:br/>
            <a:br/>
            <a:r>
              <a:rPr>
                <a:latin typeface="Courier"/>
              </a:rPr>
              <a:t>    mid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floor</a:t>
            </a:r>
            <a:r>
              <a:rPr>
                <a:latin typeface="Courier"/>
              </a:rPr>
              <a:t>((low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high)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);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v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A[mid]</a:t>
            </a:r>
            <a:br/>
            <a:r>
              <a:rPr>
                <a:latin typeface="Courier"/>
              </a:rPr>
              <a:t>        return mid;</a:t>
            </a:r>
            <a:br/>
            <a:r>
              <a:rPr>
                <a:latin typeface="Courier"/>
              </a:rPr>
              <a:t>    elseif v 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A[mid]</a:t>
            </a:r>
            <a:br/>
            <a:r>
              <a:rPr>
                <a:latin typeface="Courier"/>
              </a:rPr>
              <a:t>        return RECURSIVE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BINARY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SEARCH</a:t>
            </a:r>
            <a:r>
              <a:rPr>
                <a:latin typeface="Courier"/>
              </a:rPr>
              <a:t>(A,V,mid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,high);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br/>
            <a:r>
              <a:rPr>
                <a:latin typeface="Courier"/>
              </a:rPr>
              <a:t>        return RECURSIVE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BINARY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SEARCH</a:t>
            </a:r>
            <a:r>
              <a:rPr>
                <a:latin typeface="Courier"/>
              </a:rPr>
              <a:t>(A,V,low,mid</a:t>
            </a:r>
            <a:r>
              <a:rPr>
                <a:solidFill>
                  <a:srgbClr val="40A070"/>
                </a:solidFill>
                <a:latin typeface="Courier"/>
              </a:rPr>
              <a:t>-1</a:t>
            </a:r>
            <a:r>
              <a:rPr>
                <a:latin typeface="Courier"/>
              </a:rPr>
              <a:t>);</a:t>
            </a:r>
            <a:br/>
            <a:r>
              <a:rPr>
                <a:latin typeface="Courier"/>
              </a:rPr>
              <a:t>    endif</a:t>
            </a:r>
          </a:p>
        </p:txBody>
      </p:sp>
    </p:spTree>
  </p:cSld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Search (5): Recursive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2</m:t>
                          </m:r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r>
                        <m:t>Θ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1</m:t>
                          </m:r>
                        </m:e>
                      </m:d>
                      <m:r>
                        <m:rPr>
                          <m:sty m:val="p"/>
                        </m:rPr>
                        <m:t>⇒</m:t>
                      </m:r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Θ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l</m:t>
                          </m:r>
                          <m:r>
                            <m:t>g</m:t>
                          </m:r>
                          <m:r>
                            <m:t>n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Search (6): Example (Find 9)</a:t>
            </a:r>
          </a:p>
        </p:txBody>
      </p:sp>
      <p:pic>
        <p:nvPicPr>
          <p:cNvPr descr="fig:  assets/ce100-week-2-recurrence-binary_search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28900" y="1600200"/>
            <a:ext cx="3886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alt:“alt” height:450px center</a:t>
            </a:r>
          </a:p>
        </p:txBody>
      </p:sp>
    </p:spTree>
  </p:cSld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Recurrence for Binary Search (7)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Subproblems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r>
                      <m:t>1</m:t>
                    </m:r>
                  </m:oMath>
                </a14:m>
              </a:p>
              <a:p>
                <a:pPr lvl="0"/>
                <a:r>
                  <a:rPr/>
                  <a:t>Subproblemsize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r>
                      <m:t>n</m:t>
                    </m:r>
                    <m:r>
                      <m:rPr>
                        <m:sty m:val="p"/>
                      </m:rPr>
                      <m:t>/</m:t>
                    </m:r>
                    <m:r>
                      <m:t>2</m:t>
                    </m:r>
                  </m:oMath>
                </a14:m>
              </a:p>
              <a:p>
                <a:pPr lvl="0"/>
                <a:r>
                  <a:rPr/>
                  <a:t>Work dividing and combining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Search: Solving the Recurrence (8)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⇒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0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</a:p>
              <a:p>
                <a:pPr lvl="0"/>
                <a:r>
                  <a:rPr b="1"/>
                  <a:t>Case 2:</a:t>
                </a:r>
                <a:r>
                  <a:rPr/>
                  <a:t>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holds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Powering a Number: Divide &amp; Conquer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Problem</a:t>
                </a:r>
                <a:r>
                  <a:rPr/>
                  <a:t>: Compute an, where n is a natural number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NAIVE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POWER</a:t>
                </a:r>
                <a:r>
                  <a:rPr>
                    <a:latin typeface="Courier"/>
                  </a:rPr>
                  <a:t>(a, n)</a:t>
                </a:r>
                <a:br/>
                <a:r>
                  <a:rPr>
                    <a:latin typeface="Courier"/>
                  </a:rPr>
                  <a:t>    powerVal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;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>
                    <a:latin typeface="Courier"/>
                  </a:rPr>
                  <a:t> i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 to n</a:t>
                </a:r>
                <a:br/>
                <a:r>
                  <a:rPr>
                    <a:latin typeface="Courier"/>
                  </a:rPr>
                  <a:t>        powerVal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powerVal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*</a:t>
                </a:r>
                <a:r>
                  <a:rPr>
                    <a:latin typeface="Courier"/>
                  </a:rPr>
                  <a:t> a;</a:t>
                </a:r>
                <a:br/>
                <a:r>
                  <a:rPr>
                    <a:latin typeface="Courier"/>
                  </a:rPr>
                  <a:t>    endfor</a:t>
                </a:r>
                <a:br/>
                <a:r>
                  <a:rPr>
                    <a:latin typeface="Courier"/>
                  </a:rPr>
                  <a:t>return powerVal;</a:t>
                </a:r>
              </a:p>
              <a:p>
                <a:pPr lvl="0"/>
                <a:r>
                  <a:rPr/>
                  <a:t>What is the complexity?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Powering a Number: Divide &amp; Conquer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Basic Idea: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a</m:t>
                          </m:r>
                        </m:e>
                        <m:sup>
                          <m:r>
                            <m:t>n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p>
                                  <m:e>
                                    <m:r>
                                      <m:t>a</m:t>
                                    </m:r>
                                  </m:e>
                                  <m:sup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  <m:sSup>
                                  <m:e>
                                    <m:r>
                                      <m:t>a</m:t>
                                    </m:r>
                                  </m:e>
                                  <m:sup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 is even</m:t>
                                </m:r>
                              </m:e>
                            </m:mr>
                            <m:mr>
                              <m:e>
                                <m:sSup>
                                  <m:e>
                                    <m:r>
                                      <m:t>a</m:t>
                                    </m:r>
                                  </m:e>
                                  <m:sup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n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r>
                                          <m:t>1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  <m:sSup>
                                  <m:e>
                                    <m:r>
                                      <m:t>a</m:t>
                                    </m:r>
                                  </m:e>
                                  <m:sup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n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r>
                                          <m:t>1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  <m:r>
                                  <m:t>a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 is odd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Powering a Number: Divide &amp; Conquer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POWER</a:t>
            </a:r>
            <a:r>
              <a:rPr>
                <a:latin typeface="Courier"/>
              </a:rPr>
              <a:t>(a, n)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n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 then </a:t>
            </a:r>
            <a:br/>
            <a:r>
              <a:rPr>
                <a:latin typeface="Courier"/>
              </a:rPr>
              <a:t>        return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;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n is even then</a:t>
            </a:r>
            <a:br/>
            <a:r>
              <a:rPr>
                <a:latin typeface="Courier"/>
              </a:rPr>
              <a:t>        val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POWER</a:t>
            </a:r>
            <a:r>
              <a:rPr>
                <a:latin typeface="Courier"/>
              </a:rPr>
              <a:t>(a, n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);</a:t>
            </a:r>
            <a:br/>
            <a:r>
              <a:rPr>
                <a:latin typeface="Courier"/>
              </a:rPr>
              <a:t>        return val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val;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n is odd then</a:t>
            </a:r>
            <a:br/>
            <a:r>
              <a:rPr>
                <a:latin typeface="Courier"/>
              </a:rPr>
              <a:t>        val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POWER</a:t>
            </a:r>
            <a:r>
              <a:rPr>
                <a:latin typeface="Courier"/>
              </a:rPr>
              <a:t>(a,(n</a:t>
            </a:r>
            <a:r>
              <a:rPr>
                <a:solidFill>
                  <a:srgbClr val="40A070"/>
                </a:solidFill>
                <a:latin typeface="Courier"/>
              </a:rPr>
              <a:t>-1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    return val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val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a;</a:t>
            </a:r>
            <a:br/>
            <a:r>
              <a:rPr>
                <a:latin typeface="Courier"/>
              </a:rPr>
              <a:t>    endif</a:t>
            </a:r>
          </a:p>
        </p:txBody>
      </p:sp>
    </p:spTree>
  </p:cSld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Powering a Number: Solving the Recurrence (4)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⇒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0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</a:p>
              <a:p>
                <a:pPr lvl="0"/>
                <a:r>
                  <a:rPr b="1"/>
                  <a:t>Case 2:</a:t>
                </a:r>
                <a:r>
                  <a:rPr/>
                  <a:t>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holds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Solving Recurrences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Reminder: Runtime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e>
                    </m:d>
                  </m:oMath>
                </a14:m>
                <a:r>
                  <a:rPr/>
                  <a:t> of </a:t>
                </a:r>
                <a:r>
                  <a:rPr i="1"/>
                  <a:t>MergeSort</a:t>
                </a:r>
                <a:r>
                  <a:rPr/>
                  <a:t> was expressed as a recurrence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n=1</m:t>
                                </m:r>
                              </m:e>
                            </m:mr>
                            <m:mr>
                              <m:e>
                                <m:r>
                                  <m:t>2</m:t>
                                </m:r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</m:e>
                                </m:d>
                              </m:e>
                              <m:e>
                                <m:r>
                                  <m:t>o</m:t>
                                </m:r>
                                <m:r>
                                  <m:t>t</m:t>
                                </m:r>
                                <m:r>
                                  <m:t>h</m:t>
                                </m:r>
                                <m:r>
                                  <m:t>e</m:t>
                                </m:r>
                                <m:r>
                                  <m:t>r</m:t>
                                </m:r>
                                <m:r>
                                  <m:t>w</m:t>
                                </m:r>
                                <m:r>
                                  <m:t>i</m:t>
                                </m:r>
                                <m:r>
                                  <m:t>s</m:t>
                                </m:r>
                                <m:r>
                                  <m:t>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Solving recurrences is like solving differential equations, integrals, etc.</a:t>
                </a:r>
              </a:p>
              <a:p>
                <a:pPr lvl="1"/>
                <a:r>
                  <a:rPr/>
                  <a:t>Need to learn a few tricks</a:t>
                </a:r>
              </a:p>
            </p:txBody>
          </p:sp>
        </mc:Choice>
      </mc:AlternateContent>
    </p:spTree>
  </p:cSld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Correctness Proofs for Divide and Conquer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Proof by induction</a:t>
                </a:r>
                <a:r>
                  <a:rPr/>
                  <a:t> commonly used for Divide and Conquer Algorithms</a:t>
                </a:r>
              </a:p>
              <a:p>
                <a:pPr lvl="0"/>
                <a:r>
                  <a:rPr b="1"/>
                  <a:t>Base case:</a:t>
                </a:r>
                <a:r>
                  <a:rPr/>
                  <a:t> Show that the algorithm is correct when the recursion bottoms out (i.e., for sufficiently small n)</a:t>
                </a:r>
              </a:p>
              <a:p>
                <a:pPr lvl="0"/>
                <a:r>
                  <a:rPr b="1"/>
                  <a:t>Inductive hypothesis:</a:t>
                </a:r>
                <a:r>
                  <a:rPr/>
                  <a:t> Assume the alg. is correct for any recursive call on any smaller subproblem of size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  <m:r>
                          <m:rPr>
                            <m:sty m:val="p"/>
                          </m:rPr>
                          <m:t>&lt;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:r>
                  <a:rPr b="1"/>
                  <a:t>General case:</a:t>
                </a:r>
                <a:r>
                  <a:rPr/>
                  <a:t> Based on the inductive hypothesis, prove that the alg. is correct for any input of size n</a:t>
                </a:r>
              </a:p>
            </p:txBody>
          </p:sp>
        </mc:Choice>
      </mc:AlternateContent>
    </p:spTree>
  </p:cSld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Correctness Proof: Powering a Number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Base Case: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O</m:t>
                    </m:r>
                    <m:r>
                      <m:t>W</m:t>
                    </m:r>
                    <m:r>
                      <m:t>E</m:t>
                    </m:r>
                    <m:r>
                      <m:t>R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0</m:t>
                        </m:r>
                      </m:e>
                    </m:d>
                  </m:oMath>
                </a14:m>
                <a:r>
                  <a:rPr/>
                  <a:t> is correct, because it returns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</a:p>
              <a:p>
                <a:pPr lvl="0"/>
                <a:r>
                  <a:rPr b="1"/>
                  <a:t>Ind. Hyp:</a:t>
                </a:r>
                <a:r>
                  <a:rPr/>
                  <a:t> Assume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O</m:t>
                    </m:r>
                    <m:r>
                      <m:t>W</m:t>
                    </m:r>
                    <m:r>
                      <m:t>E</m:t>
                    </m:r>
                    <m:r>
                      <m:t>R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</m:e>
                    </m:d>
                  </m:oMath>
                </a14:m>
                <a:r>
                  <a:rPr/>
                  <a:t> is correct for any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</a:p>
              <a:p>
                <a:pPr lvl="0"/>
                <a:r>
                  <a:rPr b="1"/>
                  <a:t>General Case:</a:t>
                </a:r>
              </a:p>
              <a:p>
                <a:pPr lvl="1"/>
                <a:r>
                  <a:rPr/>
                  <a:t>In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O</m:t>
                    </m:r>
                    <m:r>
                      <m:t>W</m:t>
                    </m:r>
                    <m:r>
                      <m:t>E</m:t>
                    </m:r>
                    <m:r>
                      <m:t>R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function:</a:t>
                </a:r>
              </a:p>
              <a:p>
                <a:pPr lvl="2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is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v</m:t>
                    </m:r>
                    <m:r>
                      <m:t>e</m:t>
                    </m:r>
                    <m:r>
                      <m:t>n</m:t>
                    </m:r>
                  </m:oMath>
                </a14:m>
                <a:r>
                  <a:rPr/>
                  <a:t>:</a:t>
                </a:r>
              </a:p>
              <a:p>
                <a:pPr lvl="3"/>
                <a14:m>
                  <m:oMath xmlns:m="http://schemas.openxmlformats.org/officeDocument/2006/math">
                    <m:r>
                      <m:t>v</m:t>
                    </m:r>
                    <m:r>
                      <m:t>a</m:t>
                    </m:r>
                    <m:r>
                      <m:t>l</m:t>
                    </m:r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a</m:t>
                        </m:r>
                      </m:e>
                      <m:sup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(due to ind. hyp.)</a:t>
                </a:r>
              </a:p>
              <a:p>
                <a:pPr lvl="3"/>
                <a:r>
                  <a:rPr/>
                  <a:t>it returns </a:t>
                </a:r>
                <a14:m>
                  <m:oMath xmlns:m="http://schemas.openxmlformats.org/officeDocument/2006/math">
                    <m:r>
                      <m:t>v</m:t>
                    </m:r>
                    <m:r>
                      <m:t>a</m:t>
                    </m:r>
                    <m:r>
                      <m:t>l</m:t>
                    </m:r>
                    <m:r>
                      <m:rPr>
                        <m:sty m:val="p"/>
                      </m:rPr>
                      <m:t>*</m:t>
                    </m:r>
                    <m:r>
                      <m:t>v</m:t>
                    </m:r>
                    <m:r>
                      <m:t>a</m:t>
                    </m:r>
                    <m:r>
                      <m:t>l</m:t>
                    </m:r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a</m:t>
                        </m:r>
                      </m:e>
                      <m:sup>
                        <m:r>
                          <m:t>n</m:t>
                        </m:r>
                      </m:sup>
                    </m:sSup>
                  </m:oMath>
                </a14:m>
              </a:p>
              <a:p>
                <a:pPr lvl="2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is </a:t>
                </a:r>
                <a14:m>
                  <m:oMath xmlns:m="http://schemas.openxmlformats.org/officeDocument/2006/math">
                    <m:r>
                      <m:t>o</m:t>
                    </m:r>
                    <m:r>
                      <m:t>d</m:t>
                    </m:r>
                    <m:r>
                      <m:t>d</m:t>
                    </m:r>
                  </m:oMath>
                </a14:m>
                <a:r>
                  <a:rPr/>
                  <a:t>:</a:t>
                </a:r>
              </a:p>
              <a:p>
                <a:pPr lvl="3"/>
                <a14:m>
                  <m:oMath xmlns:m="http://schemas.openxmlformats.org/officeDocument/2006/math">
                    <m:r>
                      <m:t>v</m:t>
                    </m:r>
                    <m:r>
                      <m:t>a</m:t>
                    </m:r>
                    <m:r>
                      <m:t>l</m:t>
                    </m:r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a</m:t>
                        </m:r>
                      </m:e>
                      <m:sup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e>
                        </m:d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(due to ind. hyp.)</a:t>
                </a:r>
              </a:p>
              <a:p>
                <a:pPr lvl="3"/>
                <a:r>
                  <a:rPr/>
                  <a:t>it returns </a:t>
                </a:r>
                <a14:m>
                  <m:oMath xmlns:m="http://schemas.openxmlformats.org/officeDocument/2006/math">
                    <m:r>
                      <m:t>v</m:t>
                    </m:r>
                    <m:r>
                      <m:t>a</m:t>
                    </m:r>
                    <m:r>
                      <m:t>l</m:t>
                    </m:r>
                    <m:r>
                      <m:rPr>
                        <m:sty m:val="p"/>
                      </m:rPr>
                      <m:t>*</m:t>
                    </m:r>
                    <m:r>
                      <m:t>v</m:t>
                    </m:r>
                    <m:r>
                      <m:t>a</m:t>
                    </m:r>
                    <m:r>
                      <m:t>l</m:t>
                    </m:r>
                    <m:r>
                      <m:rPr>
                        <m:sty m:val="p"/>
                      </m:rPr>
                      <m:t>*</m:t>
                    </m:r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a</m:t>
                        </m:r>
                      </m:e>
                      <m:sup>
                        <m:r>
                          <m:t>n</m:t>
                        </m:r>
                      </m:sup>
                    </m:sSup>
                  </m:oMath>
                </a14:m>
              </a:p>
              <a:p>
                <a:pPr lvl="0"/>
                <a:r>
                  <a:rPr/>
                  <a:t>The correctness proof is complete</a:t>
                </a:r>
              </a:p>
            </p:txBody>
          </p:sp>
        </mc:Choice>
      </mc:AlternateContent>
    </p:spTree>
  </p:cSld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Introduction to Algorithms, Third Edition | The MIT Press</a:t>
            </a:r>
          </a:p>
          <a:p>
            <a:pPr lvl="0"/>
            <a:r>
              <a:rPr>
                <a:hlinkClick r:id="rId3"/>
              </a:rPr>
              <a:t>Bilkent CS473 Course Notes (new)</a:t>
            </a:r>
          </a:p>
          <a:p>
            <a:pPr lvl="0"/>
            <a:r>
              <a:rPr>
                <a:hlinkClick r:id="rId4"/>
              </a:rPr>
              <a:t>Bilkent CS473 Course Notes (old)</a:t>
            </a:r>
          </a:p>
          <a:p>
            <a:pPr lvl="0"/>
            <a:r>
              <a:rPr>
                <a:hlinkClick r:id="rId5"/>
              </a:rPr>
              <a:t>Insertion Sort - GeeksforGeeks</a:t>
            </a:r>
          </a:p>
          <a:p>
            <a:pPr lvl="0"/>
            <a:r>
              <a:rPr>
                <a:hlinkClick r:id="rId6"/>
              </a:rPr>
              <a:t>NIST Dictionary of Algorithms and Data Structures</a:t>
            </a:r>
          </a:p>
          <a:p>
            <a:pPr lvl="0"/>
            <a:r>
              <a:rPr>
                <a:hlinkClick r:id="rId7"/>
              </a:rPr>
              <a:t>NIST - Dictionary of Algorithms and Data Structures</a:t>
            </a:r>
          </a:p>
          <a:p>
            <a:pPr lvl="0"/>
            <a:r>
              <a:rPr>
                <a:hlinkClick r:id="rId8"/>
              </a:rPr>
              <a:t>NIST - big-O notation</a:t>
            </a:r>
          </a:p>
          <a:p>
            <a:pPr lvl="0"/>
            <a:r>
              <a:rPr>
                <a:hlinkClick r:id="rId9"/>
              </a:rPr>
              <a:t>NIST - big-Omega notation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Solving Recurrences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Recurrence:</a:t>
                </a:r>
                <a:r>
                  <a:rPr/>
                  <a:t> An equation or inequality that describes a function in terms of its value on smaller inputs.</a:t>
                </a:r>
              </a:p>
              <a:p>
                <a:pPr lvl="0" indent="0" marL="0">
                  <a:buNone/>
                </a:pPr>
                <a:r>
                  <a:rPr/>
                  <a:t>Example 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n=1</m:t>
                                </m:r>
                              </m:e>
                            </m:mr>
                            <m:mr>
                              <m:e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⌈</m:t>
                                    </m:r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⌉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creator>Author: Asst. Prof. Dr. Uğur CORUH</dc:creator>
  <cp:keywords/>
  <dcterms:created xsi:type="dcterms:W3CDTF">2022-02-07T00:15:55Z</dcterms:created>
  <dcterms:modified xsi:type="dcterms:W3CDTF">2022-02-07T00:15:55Z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CE100 Week-2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CE100 Algorithms and Programming II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Solving Recurrences / The Divide-and-Conquer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