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5" Type="http://schemas.openxmlformats.org/officeDocument/2006/relationships/viewProps" Target="viewProps.xml" /><Relationship Id="rId1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7" Type="http://schemas.openxmlformats.org/officeDocument/2006/relationships/tableStyles" Target="tableStyles.xml" /><Relationship Id="rId1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longest-increasing-subsequence-dp-3/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dit-distance-dp-5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a-set-into-two-subsets-such-that-the-difference-of-subset-sums-is-minimum/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unt-number-of-ways-to-cover-a-distance/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find-the-longest-path-in-a-matrix-with-given-constraints/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ubset-sum-problem-dp-25/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optimal-strategy-for-a-game-dp-31/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0-1-knapsack-problem-dp-10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olean-parenthesization-problem-dp-37/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hortest-common-supersequence/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problem-dp-18/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utting-a-rod-dp-13/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word-break-problem-dp-32/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ximum-product-cutting-dp-36/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ce-throw-dp-30/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x-stacking-problem-dp-22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gg-dropping-puzzle-dp-11/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s://ressources.unisciel.fr/algoprog/s00aaroot/aa00module1/res/%5BCormen-AL2011%5DIntroduction_To_Algorithms-A3.pdf" TargetMode="External" /><Relationship Id="rId4" Type="http://schemas.openxmlformats.org/officeDocument/2006/relationships/hyperlink" Target="http://nabil.abubaker.bilkent.edu.tr/473/" TargetMode="External" /><Relationship Id="rId5" Type="http://schemas.openxmlformats.org/officeDocument/2006/relationships/hyperlink" Target="http://cs.bilkent.edu.tr/~ugur/teaching/cs473/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en.md_doc.pdf" TargetMode="External" /><Relationship Id="rId3" Type="http://schemas.openxmlformats.org/officeDocument/2006/relationships/hyperlink" Target="ce100-week-6-lcs.en.md_slide.pdf" TargetMode="External" /><Relationship Id="rId4" Type="http://schemas.openxmlformats.org/officeDocument/2006/relationships/hyperlink" Target="ce100-week-6-lcs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/* a simple recursive program for Fibonacci numbers */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Integer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System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out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println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Console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WriteLine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fib(5)
                     /             \
               fib(4)                fib(3)
             /      \                /     \
         fib(3)      fib(2)         fib(2)    fib(1)
        /     \        /    \       /    \
  fib(2)   fib(1)  fib(1) fib(0) fib(1) fib(0)
  /    \
fib(1) fib(0)</a:t>
            </a:r>
          </a:p>
          <a:p>
            <a:pPr lvl="0"/>
            <a:r>
              <a:rPr/>
              <a:t>We can see that the function </a:t>
            </a:r>
            <a:r>
              <a:rPr>
                <a:latin typeface="Courier"/>
              </a:rPr>
              <a:t>fib(3)</a:t>
            </a:r>
            <a:r>
              <a:rPr/>
              <a:t> is being called 2 times.</a:t>
            </a:r>
          </a:p>
          <a:p>
            <a:pPr lvl="0"/>
            <a:r>
              <a:rPr/>
              <a:t>If we would have stored the value of </a:t>
            </a:r>
            <a:r>
              <a:rPr>
                <a:latin typeface="Courier"/>
              </a:rPr>
              <a:t>fib(3)</a:t>
            </a:r>
            <a:r>
              <a:rPr/>
              <a:t>, then instead of computing it again, we could have reused the old stored value.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 marL="0">
              <a:buNone/>
            </a:pPr>
            <a:r>
              <a:rPr/>
              <a:t>There are following two different ways to store the values so that these values can be reused:</a:t>
            </a:r>
          </a:p>
          <a:p>
            <a:pPr lvl="0" indent="-457200" marL="457200">
              <a:buAutoNum type="arabicPeriod"/>
            </a:pPr>
            <a:r>
              <a:rPr b="1"/>
              <a:t>Memoization (Top Down)</a:t>
            </a:r>
          </a:p>
          <a:p>
            <a:pPr lvl="0" indent="-457200" marL="457200">
              <a:buAutoNum type="arabicPeriod"/>
            </a:pPr>
            <a:r>
              <a:rPr b="1"/>
              <a:t>Tabulation (Bottom Up)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The memoized program for a problem is similar to the recursive version with a small modification that looks into a lookup table before computing solutions.</a:t>
            </a:r>
          </a:p>
          <a:p>
            <a:pPr lvl="0"/>
            <a:r>
              <a:rPr/>
              <a:t>We initialize a lookup array with all initial values as </a:t>
            </a:r>
            <a:r>
              <a:rPr>
                <a:latin typeface="Courier"/>
              </a:rPr>
              <a:t>NIL</a:t>
            </a:r>
            <a:r>
              <a:rPr/>
              <a:t>. Whenever we need the solution to a subproblem, we first look into the lookup table.</a:t>
            </a:r>
          </a:p>
          <a:p>
            <a:pPr lvl="0"/>
            <a:r>
              <a:rPr/>
              <a:t>If the precomputed value is there then we return that value, otherwise, we calculate the value and put the result in the lookup table so that it can be reused later.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Following is the memoized version for the nth Fibonacci Number.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C++ program for Memoized version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for nth Fibonacci number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&lt;bits/stdc++.h&gt;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namespace</a:t>
            </a:r>
            <a:r>
              <a:rPr>
                <a:latin typeface="Courier"/>
              </a:rPr>
              <a:t> std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NIL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MAX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values in lookup table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cout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Memoized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 values in lookup table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Fibonacci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Fibonacci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Memoized versionof nth Fibonacci number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FiboCalcMemoized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lookup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values in lookup table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The tabulated program for a given problem builds a table in bottom-up fashion and returns the last entry from the table.</a:t>
            </a:r>
          </a:p>
          <a:p>
            <a:pPr lvl="0"/>
            <a:r>
              <a:rPr/>
              <a:t>For example, for the same Fibonacci number,</a:t>
            </a:r>
          </a:p>
          <a:p>
            <a:pPr lvl="1"/>
            <a:r>
              <a:rPr/>
              <a:t>we first calculate </a:t>
            </a:r>
            <a:r>
              <a:rPr>
                <a:latin typeface="Courier"/>
              </a:rPr>
              <a:t>fib(0)</a:t>
            </a:r>
            <a:r>
              <a:rPr/>
              <a:t> then </a:t>
            </a:r>
            <a:r>
              <a:rPr>
                <a:latin typeface="Courier"/>
              </a:rPr>
              <a:t>fib(1)</a:t>
            </a:r>
            <a:r>
              <a:rPr/>
              <a:t> then </a:t>
            </a:r>
            <a:r>
              <a:rPr>
                <a:latin typeface="Courier"/>
              </a:rPr>
              <a:t>fib(2)</a:t>
            </a:r>
            <a:r>
              <a:rPr/>
              <a:t> then </a:t>
            </a:r>
            <a:r>
              <a:rPr>
                <a:latin typeface="Courier"/>
              </a:rPr>
              <a:t>fib(3)</a:t>
            </a:r>
            <a:r>
              <a:rPr/>
              <a:t>, and so on. So literally, we are building the solutions of subproblems bottom-up.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 program for Tabulated version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%d 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Fibonacci number is 34 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Tabulated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calculate nth Fibonacci number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Tabulated version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Tabulated and Memoized store the solutions of subproblems.</a:t>
            </a:r>
          </a:p>
          <a:p>
            <a:pPr lvl="0"/>
            <a:r>
              <a:rPr/>
              <a:t>In Memoized version, the table is filled on demand while in the Tabulated version, starting from the first entry, all entries are filled one by one.</a:t>
            </a:r>
          </a:p>
          <a:p>
            <a:pPr lvl="0"/>
            <a:r>
              <a:rPr/>
              <a:t>Unlike the Tabulated version, all entries of the lookup table are not necessarily filled in Memoized version.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see the optimization achieved by Memoized and Tabulated solutions over the basic Recursive solution, see the time taken by following runs for calculating the 40th Fibonacci number:</a:t>
            </a:r>
          </a:p>
          <a:p>
            <a:pPr lvl="0"/>
            <a:r>
              <a:rPr/>
              <a:t>Recursive Solution:</a:t>
            </a:r>
          </a:p>
          <a:p>
            <a:pPr lvl="1"/>
            <a:r>
              <a:rPr/>
              <a:t>https://ide.geeksforgeeks.org/vHt6ly</a:t>
            </a:r>
          </a:p>
          <a:p>
            <a:pPr lvl="0"/>
            <a:r>
              <a:rPr/>
              <a:t>Memoized Solution:</a:t>
            </a:r>
          </a:p>
          <a:p>
            <a:pPr lvl="1"/>
            <a:r>
              <a:rPr/>
              <a:t>https://ide.geeksforgeeks.org/Z94jYR</a:t>
            </a:r>
          </a:p>
          <a:p>
            <a:pPr lvl="0"/>
            <a:r>
              <a:rPr/>
              <a:t>Tabulated Solution:</a:t>
            </a:r>
          </a:p>
          <a:p>
            <a:pPr lvl="1"/>
            <a:r>
              <a:rPr/>
              <a:t>https://ide.geeksforgeeks.org/12C5bP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A given problems has Optimal Substructure Property if optimal solution of the given problem can be obtained by using optimal solutions of its subproblems.</a:t>
            </a:r>
          </a:p>
          <a:p>
            <a:pPr lvl="0"/>
            <a:r>
              <a:rPr/>
              <a:t>For example, the Shortest Path problem has following optimal substructure property:</a:t>
            </a:r>
          </a:p>
          <a:p>
            <a:pPr lvl="1"/>
            <a:r>
              <a:rPr/>
              <a:t>If a node x lies in the shortest path from a source node u to destination node v then the shortest path from u to v is combination of shortest path from u to x and shortest path from x to v. The standard All Pair Shortest Path algorithm like Floyd–Warshall and Single Source Shortest path algorithm for negative weight edges like Bellman–Ford are typical examples of Dynamic Programming.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On the other hand, the Longest Path problem doesn’t have the Optimal Substructure property. Here by Longest Path we mean longest simple path (path without cycle) between two nodes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There are two longest paths from q to t: q→r→t and q→s→t. Unlike shortest paths, these longest paths do not have the optimal substructure property. For example, the longest path q→r→t is not a combination of longest path from q to r and longest path from r to t, because the longest path from q to r is q→s→t→r and the longest path from r to t is r→q→s→t.</a:t>
            </a:r>
          </a:p>
        </p:txBody>
      </p:sp>
      <p:pic>
        <p:nvPicPr>
          <p:cNvPr descr="fig:  assets/2022-03-27-00-24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472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h:200px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  <a:p>
            <a:pPr lvl="0"/>
            <a:r>
              <a:rPr>
                <a:hlinkClick r:id="rId2"/>
              </a:rPr>
              <a:t>Problem-1: Longest Increasing Subsequence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</a:t>
            </a:r>
          </a:p>
          <a:p>
            <a:pPr lvl="0"/>
            <a:r>
              <a:rPr>
                <a:hlinkClick r:id="rId2"/>
              </a:rPr>
              <a:t>Problem-2: Edit Distance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(Recursive)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  <a:p>
            <a:pPr lvl="0" indent="0" marL="0">
              <a:buNone/>
            </a:pPr>
            <a:r>
              <a:rPr/>
              <a:t>https://www.coursera.org/learn/dna-sequencing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(Other)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Problem-3: Partition a set into two subsets such that the difference of subset sums is minimum</a:t>
            </a:r>
          </a:p>
          <a:p>
            <a:pPr lvl="0"/>
            <a:r>
              <a:rPr>
                <a:hlinkClick r:id="rId2"/>
              </a:rPr>
              <a:t>Problem-3: Partition a set into two subsets such that the difference of subset sums is minimum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Problem-4: Count number of ways to cover a distance</a:t>
            </a:r>
          </a:p>
          <a:p>
            <a:pPr lvl="0"/>
            <a:r>
              <a:rPr>
                <a:hlinkClick r:id="rId2"/>
              </a:rPr>
              <a:t>Problem-4: Count number of ways to cover a distance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Problem-5: Find the longest path in a matrix with given constraints</a:t>
            </a:r>
          </a:p>
          <a:p>
            <a:pPr lvl="0"/>
            <a:r>
              <a:rPr>
                <a:hlinkClick r:id="rId2"/>
              </a:rPr>
              <a:t>Problem-5: Find the longest path in a matrix with given constraints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Problem-6: Subset Sum Problem</a:t>
            </a:r>
          </a:p>
          <a:p>
            <a:pPr lvl="0"/>
            <a:r>
              <a:rPr>
                <a:hlinkClick r:id="rId2"/>
              </a:rPr>
              <a:t>Problem-6: Subset Sum Problem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Problem-7: Optimal Strategy for a Game</a:t>
            </a:r>
          </a:p>
          <a:p>
            <a:pPr lvl="0"/>
            <a:r>
              <a:rPr>
                <a:hlinkClick r:id="rId2"/>
              </a:rPr>
              <a:t>Problem-7: Optimal Strategy for a Game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Problem-8: 0-1 Knapsack Problem</a:t>
            </a:r>
          </a:p>
          <a:p>
            <a:pPr lvl="0"/>
            <a:r>
              <a:rPr>
                <a:hlinkClick r:id="rId2"/>
              </a:rPr>
              <a:t>Problem-8: 0-1 Knapsack Problem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Problem-9: Boolean Parenthesization Problem</a:t>
            </a:r>
          </a:p>
          <a:p>
            <a:pPr lvl="0"/>
            <a:r>
              <a:rPr>
                <a:hlinkClick r:id="rId2"/>
              </a:rPr>
              <a:t>Problem-9: Boolean Parenthesization Problem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Problem-10: Shortest Common Supersequence</a:t>
            </a:r>
          </a:p>
          <a:p>
            <a:pPr lvl="0"/>
            <a:r>
              <a:rPr>
                <a:hlinkClick r:id="rId2"/>
              </a:rPr>
              <a:t>Problem-10: Shortest Common Supersequence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Problem-11: Partition Problem</a:t>
            </a:r>
          </a:p>
          <a:p>
            <a:pPr lvl="0"/>
            <a:r>
              <a:rPr>
                <a:hlinkClick r:id="rId2"/>
              </a:rPr>
              <a:t>Problem-11: Partition Problem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Problem-12: Cutting a Rod</a:t>
            </a:r>
          </a:p>
          <a:p>
            <a:pPr lvl="0"/>
            <a:r>
              <a:rPr>
                <a:hlinkClick r:id="rId2"/>
              </a:rPr>
              <a:t>Problem-12: Cutting a Rod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Problem-13: Coin Change</a:t>
            </a:r>
          </a:p>
          <a:p>
            <a:pPr lvl="0"/>
            <a:r>
              <a:rPr>
                <a:hlinkClick r:id="rId2"/>
              </a:rPr>
              <a:t>Problem-13: Coin Change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Problem-14: Word Break Problem</a:t>
            </a:r>
          </a:p>
          <a:p>
            <a:pPr lvl="0"/>
            <a:r>
              <a:rPr>
                <a:hlinkClick r:id="rId2"/>
              </a:rPr>
              <a:t>Problem-14: Word Break Problem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Problem-15: Maximum Product Cutting</a:t>
            </a:r>
          </a:p>
          <a:p>
            <a:pPr lvl="0"/>
            <a:r>
              <a:rPr>
                <a:hlinkClick r:id="rId2"/>
              </a:rPr>
              <a:t>Problem-15: Maximum Product Cutting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  <a:p>
            <a:pPr lvl="0"/>
            <a:r>
              <a:rPr>
                <a:hlinkClick r:id="rId2"/>
              </a:rPr>
              <a:t>Problem-16: Dice Throw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Problem-17: Box Stacking Problem</a:t>
            </a:r>
          </a:p>
          <a:p>
            <a:pPr lvl="0"/>
            <a:r>
              <a:rPr>
                <a:hlinkClick r:id="rId2"/>
              </a:rPr>
              <a:t>Problem-17: Box Stacking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Problem-18: Egg Dropping Puzzle</a:t>
            </a:r>
          </a:p>
          <a:p>
            <a:pPr lvl="0"/>
            <a:r>
              <a:rPr>
                <a:hlinkClick r:id="rId2"/>
              </a:rPr>
              <a:t>Problem-18: Egg Dropping Puzzle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1"/>
            <a:r>
              <a:rPr>
                <a:hlinkClick r:id="rId3"/>
              </a:rPr>
              <a:t>CLRS</a:t>
            </a:r>
          </a:p>
          <a:p>
            <a:pPr lvl="0"/>
            <a:r>
              <a:rPr>
                <a:hlinkClick r:id="rId4"/>
              </a:rPr>
              <a:t>Bilkent CS473 Course Notes (new)</a:t>
            </a:r>
          </a:p>
          <a:p>
            <a:pPr lvl="0"/>
            <a:r>
              <a:rPr>
                <a:hlinkClick r:id="rId5"/>
              </a:rPr>
              <a:t>Bilkent CS473 Course Notes (old)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</a:t>
                </a:r>
              </a:p>
              <a:p>
                <a:pPr lvl="1"/>
                <a:r>
                  <a:rPr/>
                  <a:t>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is an algorithmic paradigm that solves a given complex problem by breaking it into subproblems and stores the results of subproblems to avoid computing the same results again.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Following are the two main properties of a problem that suggests that the given problem can be solved using Dynamic programming.</a:t>
            </a:r>
          </a:p>
          <a:p>
            <a:pPr lvl="0" indent="-457200" marL="457200">
              <a:buAutoNum type="arabicPeriod"/>
            </a:pPr>
            <a:r>
              <a:rPr/>
              <a:t>Overlapping Subproblems</a:t>
            </a:r>
          </a:p>
          <a:p>
            <a:pPr lvl="0" indent="-457200" marL="457200">
              <a:buAutoNum type="arabicPeriod"/>
            </a:pPr>
            <a:r>
              <a:rPr/>
              <a:t>Optimal Substructure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Divide and Conquer, Dynamic Programming combines solutions to sub-problems.</a:t>
            </a:r>
          </a:p>
          <a:p>
            <a:pPr lvl="0"/>
            <a:r>
              <a:rPr/>
              <a:t>Dynamic Programming is mainly used when solutions of the same subproblems are needed again and again.</a:t>
            </a:r>
          </a:p>
          <a:p>
            <a:pPr lvl="0"/>
            <a:r>
              <a:rPr/>
              <a:t>In dynamic programming, computed solutions to subproblems are stored in a table so that these don’t have to be recomputed.</a:t>
            </a:r>
          </a:p>
          <a:p>
            <a:pPr lvl="0"/>
            <a:r>
              <a:rPr/>
              <a:t>So Dynamic Programming is not useful when there are no common (overlapping) subproblems because there is no point storing the solutions if they are not needed again.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Binary Search doesn’t have common subproblems.</a:t>
            </a:r>
          </a:p>
          <a:p>
            <a:pPr lvl="0"/>
            <a:r>
              <a:rPr/>
              <a:t>If we take an example of following recursive program for Fibonacci Numbers, there are many subproblems that are solved again and again.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 sample code: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BC7A00"/>
                    </a:solidFill>
                    <a:latin typeface="Courier"/>
                  </a:rPr>
                  <a:t>#include </a:t>
                </a:r>
                <a:r>
                  <a:rPr>
                    <a:latin typeface="Courier"/>
                  </a:rPr>
                  <a:t>&lt;stdio.h&gt;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// a simple recursive program to compute fibonacci numbers</a:t>
                </a:r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printf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"Fibonacci number is %d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Recursion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Fibonacci number is 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2022-03-26T21:51:31Z</dcterms:created>
  <dcterms:modified xsi:type="dcterms:W3CDTF">2022-03-26T21:51:31Z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