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9" Type="http://schemas.openxmlformats.org/officeDocument/2006/relationships/viewProps" Target="viewProps.xml" /><Relationship Id="rId138" Type="http://schemas.openxmlformats.org/officeDocument/2006/relationships/presProps" Target="presProps.xml" /><Relationship Id="rId1" Type="http://schemas.openxmlformats.org/officeDocument/2006/relationships/slideMaster" Target="slideMasters/slideMaster1.xml" /><Relationship Id="rId141" Type="http://schemas.openxmlformats.org/officeDocument/2006/relationships/tableStyles" Target="tableStyles.xml" /><Relationship Id="rId1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s://www.geeksforgeeks.org/insertion-sort/" TargetMode="External" /><Relationship Id="rId4" Type="http://schemas.openxmlformats.org/officeDocument/2006/relationships/hyperlink" Target="https://xlinux.nist.gov/dads/" TargetMode="External" /><Relationship Id="rId5" Type="http://schemas.openxmlformats.org/officeDocument/2006/relationships/hyperlink" Target="https://xlinux.nist.gov/dads/HTML/bigOnotation.html" TargetMode="External" /><Relationship Id="rId6" Type="http://schemas.openxmlformats.org/officeDocument/2006/relationships/hyperlink" Target="https://xlinux.nist.gov/dads/HTML/omegaCapita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jp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gif"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gif"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a:t>
            </a:r>
          </a:p>
        </p:txBody>
      </p:sp>
      <p:sp>
        <p:nvSpPr>
          <p:cNvPr id="3" name="Content Placeholder 2"/>
          <p:cNvSpPr>
            <a:spLocks noGrp="1"/>
          </p:cNvSpPr>
          <p:nvPr>
            <p:ph idx="1"/>
          </p:nvPr>
        </p:nvSpPr>
        <p:spPr/>
        <p:txBody>
          <a:bodyPr/>
          <a:lstStyle/>
          <a:p>
            <a:pPr lvl="0" indent="0" marL="0">
              <a:buNone/>
            </a:pPr>
            <a:r>
              <a:rPr/>
              <a:t>We can use </a:t>
            </a:r>
            <a:r>
              <a:rPr>
                <a:hlinkClick r:id="rId2"/>
              </a:rPr>
              <a:t>Flowgorithm - Flowchart Programming Language</a:t>
            </a:r>
          </a:p>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https://www.dotnetlovers.com/images/coolnikhilj2256c883d1-b9fc-46e9-b225-588ac5063c3d.png?1/24/2016%202:56:15%20AM" id="0" name="Picture 1"/>
          <p:cNvPicPr>
            <a:picLocks noGrp="1" noChangeAspect="1"/>
          </p:cNvPicPr>
          <p:nvPr/>
        </p:nvPicPr>
        <p:blipFill>
          <a:blip r:embed="rId2"/>
          <a:stretch>
            <a:fillRect/>
          </a:stretch>
        </p:blipFill>
        <p:spPr bwMode="auto">
          <a:xfrm>
            <a:off x="3568700" y="2019300"/>
            <a:ext cx="5105400" cy="181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height:450px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2022-01-27-03-05-18-image.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2022-01-27-03-28-40-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height:450px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sSub>
                      <m:e>
                        <m:r>
                          <m:t>c</m:t>
                        </m:r>
                      </m:e>
                      <m:sub>
                        <m:r>
                          <m:t>1</m:t>
                        </m:r>
                      </m:sub>
                    </m:sSub>
                    <m:r>
                      <m:rPr>
                        <m:sty m:val="p"/>
                      </m:rPr>
                      <m:t>,</m:t>
                    </m:r>
                    <m:sSub>
                      <m:e>
                        <m:r>
                          <m:t>c</m:t>
                        </m:r>
                      </m:e>
                      <m:sub>
                        <m:r>
                          <m:t>2</m:t>
                        </m:r>
                      </m:sub>
                    </m:sSub>
                    <m:r>
                      <m:rPr>
                        <m:sty m:val="p"/>
                      </m:rPr>
                      <m:t>,</m:t>
                    </m:r>
                    <m:sSub>
                      <m:e>
                        <m:r>
                          <m:t>n</m:t>
                        </m:r>
                      </m:e>
                      <m:sub>
                        <m:r>
                          <m:t>0</m:t>
                        </m:r>
                      </m:sub>
                    </m:sSub>
                    <m:r>
                      <m:rPr>
                        <m:nor/>
                        <m:sty m:val="p"/>
                      </m:rPr>
                      <m:t> such that </m:t>
                    </m:r>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 Links to Visit</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2022-01-27-04-23-03-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Big-O”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0-image.png" id="0" name="Picture 1"/>
          <p:cNvPicPr>
            <a:picLocks noGrp="1" noChangeAspect="1"/>
          </p:cNvPicPr>
          <p:nvPr/>
        </p:nvPicPr>
        <p:blipFill>
          <a:blip r:embed="rId2"/>
          <a:stretch>
            <a:fillRect/>
          </a:stretch>
        </p:blipFill>
        <p:spPr bwMode="auto">
          <a:xfrm>
            <a:off x="15621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Big-Omega”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6-image.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Big-Theta”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r>
                      <m:rPr>
                        <m:sty m:val="p"/>
                      </m:rPr>
                      <m:t>∀</m:t>
                    </m:r>
                    <m:r>
                      <m:t>n</m:t>
                    </m:r>
                    <m:r>
                      <m:rPr>
                        <m:sty m:val="p"/>
                      </m:rPr>
                      <m:t>≥</m:t>
                    </m:r>
                    <m:sSub>
                      <m:e>
                        <m:r>
                          <m:t>n</m:t>
                        </m:r>
                      </m:e>
                      <m:sub>
                        <m:r>
                          <m:t>0</m:t>
                        </m:r>
                      </m:sub>
                    </m:sSub>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2022-01-26-14-37-23-image.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a:t>
                </a:r>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oMath>
                  </m:oMathPara>
                </a14:m>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a:t>Case 1: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a:t>Case 2: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a:t>Case 1: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2022-01-26-02-14-48-image.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hlinkClick r:id="rId2"/>
              </a:rPr>
              <a:t>Introduction to Algorithms, Third Edition | The MIT Press</a:t>
            </a:r>
          </a:p>
          <a:p>
            <a:pPr lvl="0" indent="0" marL="0">
              <a:buNone/>
            </a:pPr>
            <a:r>
              <a:rPr/>
              <a:t>http://nabil.abubaker.bilkent.edu.tr/473/</a:t>
            </a:r>
          </a:p>
          <a:p>
            <a:pPr lvl="0" indent="0" marL="0">
              <a:buNone/>
            </a:pPr>
            <a:r>
              <a:rPr>
                <a:hlinkClick r:id="rId3"/>
              </a:rPr>
              <a:t>Insertion Sort - GeeksforGeeks</a:t>
            </a:r>
          </a:p>
          <a:p>
            <a:pPr lvl="0" indent="0" marL="0">
              <a:buNone/>
            </a:pPr>
            <a:r>
              <a:rPr/>
              <a:t>http://www.cs.gettysburg.edu/~ilinkin/courses/Fall-2012/cs216/notes/bintree.pdf</a:t>
            </a:r>
          </a:p>
          <a:p>
            <a:pPr lvl="0" indent="0" marL="0">
              <a:buNone/>
            </a:pPr>
            <a:r>
              <a:rPr>
                <a:hlinkClick r:id="rId4"/>
              </a:rPr>
              <a:t>Dictionary of Algorithms and Data Structures</a:t>
            </a:r>
          </a:p>
          <a:p>
            <a:pPr lvl="0" indent="0" marL="0">
              <a:buNone/>
            </a:pPr>
            <a:r>
              <a:rPr>
                <a:hlinkClick r:id="rId5"/>
              </a:rPr>
              <a:t>big-O notation</a:t>
            </a:r>
          </a:p>
          <a:p>
            <a:pPr lvl="0" indent="0" marL="0">
              <a:buNone/>
            </a:pPr>
            <a:r>
              <a:rPr>
                <a:hlinkClick r:id="rId6"/>
              </a:rPr>
              <a:t>Omega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f036676a77a305d409a2f2250a8cc1d7693b5ed4.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a:t>
            </a:r>
          </a:p>
        </p:txBody>
      </p:sp>
      <p:pic>
        <p:nvPicPr>
          <p:cNvPr descr="fig:  assets/2022-01-26-15-29-21-image.png" id="0" name="Picture 1"/>
          <p:cNvPicPr>
            <a:picLocks noGrp="1" noChangeAspect="1"/>
          </p:cNvPicPr>
          <p:nvPr/>
        </p:nvPicPr>
        <p:blipFill>
          <a:blip r:embed="rId2"/>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height:450px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(inline)</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2022-01-26-15-30-22-image.png" id="0" name="Picture 1"/>
          <p:cNvPicPr>
            <a:picLocks noGrp="1" noChangeAspect="1"/>
          </p:cNvPicPr>
          <p:nvPr/>
        </p:nvPicPr>
        <p:blipFill>
          <a:blip r:embed="rId2"/>
          <a:stretch>
            <a:fillRect/>
          </a:stretch>
        </p:blipFill>
        <p:spPr bwMode="auto">
          <a:xfrm>
            <a:off x="927100" y="1600200"/>
            <a:ext cx="728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2022-01-26-15-31-01-image.png" id="0" name="Picture 1"/>
          <p:cNvPicPr>
            <a:picLocks noGrp="1" noChangeAspect="1"/>
          </p:cNvPicPr>
          <p:nvPr/>
        </p:nvPicPr>
        <p:blipFill>
          <a:blip r:embed="rId2"/>
          <a:stretch>
            <a:fillRect/>
          </a:stretch>
        </p:blipFill>
        <p:spPr bwMode="auto">
          <a:xfrm>
            <a:off x="876300" y="1600200"/>
            <a:ext cx="739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2022-01-26-15-31-48-image.png" id="0" name="Picture 1"/>
          <p:cNvPicPr>
            <a:picLocks noGrp="1" noChangeAspect="1"/>
          </p:cNvPicPr>
          <p:nvPr/>
        </p:nvPicPr>
        <p:blipFill>
          <a:blip r:embed="rId2"/>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2022-01-26-15-32-34-image.png" id="0" name="Picture 1"/>
          <p:cNvPicPr>
            <a:picLocks noGrp="1" noChangeAspect="1"/>
          </p:cNvPicPr>
          <p:nvPr/>
        </p:nvPicPr>
        <p:blipFill>
          <a:blip r:embed="rId2"/>
          <a:stretch>
            <a:fillRect/>
          </a:stretch>
        </p:blipFill>
        <p:spPr bwMode="auto">
          <a:xfrm>
            <a:off x="3568700" y="1511300"/>
            <a:ext cx="5105400" cy="2857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2022-01-26-15-33-26-image.pn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2022-01-26-15-34-08-image.png" id="0" name="Picture 1"/>
          <p:cNvPicPr>
            <a:picLocks noGrp="1" noChangeAspect="1"/>
          </p:cNvPicPr>
          <p:nvPr/>
        </p:nvPicPr>
        <p:blipFill>
          <a:blip r:embed="rId2"/>
          <a:stretch>
            <a:fillRect/>
          </a:stretch>
        </p:blipFill>
        <p:spPr bwMode="auto">
          <a:xfrm>
            <a:off x="3568700" y="1524000"/>
            <a:ext cx="5105400" cy="281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2022-01-26-15-36-42-image.png" id="0" name="Picture 1"/>
          <p:cNvPicPr>
            <a:picLocks noGrp="1" noChangeAspect="1"/>
          </p:cNvPicPr>
          <p:nvPr/>
        </p:nvPicPr>
        <p:blipFill>
          <a:blip r:embed="rId2"/>
          <a:stretch>
            <a:fillRect/>
          </a:stretch>
        </p:blipFill>
        <p:spPr bwMode="auto">
          <a:xfrm>
            <a:off x="3568700" y="15240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2022-01-26-15-38-55-image.png" id="0" name="Picture 1"/>
          <p:cNvPicPr>
            <a:picLocks noGrp="1" noChangeAspect="1"/>
          </p:cNvPicPr>
          <p:nvPr/>
        </p:nvPicPr>
        <p:blipFill>
          <a:blip r:embed="rId2"/>
          <a:stretch>
            <a:fillRect/>
          </a:stretch>
        </p:blipFill>
        <p:spPr bwMode="auto">
          <a:xfrm>
            <a:off x="3568700" y="15113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2022-01-26-15-39-46-image.png" id="0" name="Picture 1"/>
          <p:cNvPicPr>
            <a:picLocks noGrp="1" noChangeAspect="1"/>
          </p:cNvPicPr>
          <p:nvPr/>
        </p:nvPicPr>
        <p:blipFill>
          <a:blip r:embed="rId2"/>
          <a:stretch>
            <a:fillRect/>
          </a:stretch>
        </p:blipFill>
        <p:spPr bwMode="auto">
          <a:xfrm>
            <a:off x="3568700" y="1524000"/>
            <a:ext cx="5105400" cy="280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2022-01-26-15-40-29-image.png" id="0" name="Picture 1"/>
          <p:cNvPicPr>
            <a:picLocks noGrp="1" noChangeAspect="1"/>
          </p:cNvPicPr>
          <p:nvPr/>
        </p:nvPicPr>
        <p:blipFill>
          <a:blip r:embed="rId2"/>
          <a:stretch>
            <a:fillRect/>
          </a:stretch>
        </p:blipFill>
        <p:spPr bwMode="auto">
          <a:xfrm>
            <a:off x="3568700" y="1524000"/>
            <a:ext cx="5105400" cy="281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2022-01-26-15-45-09-image.png" id="0" name="Picture 1"/>
          <p:cNvPicPr>
            <a:picLocks noGrp="1" noChangeAspect="1"/>
          </p:cNvPicPr>
          <p:nvPr/>
        </p:nvPicPr>
        <p:blipFill>
          <a:blip r:embed="rId2"/>
          <a:stretch>
            <a:fillRect/>
          </a:stretch>
        </p:blipFill>
        <p:spPr bwMode="auto">
          <a:xfrm>
            <a:off x="3568700" y="1612900"/>
            <a:ext cx="5105400" cy="264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https://4.bp.blogspot.com/-wDrG9mg1xk4/WASmvjkG6ZI/AAAAAAAAAeA/1v3FGEhPn38dGDgT5Z3YBjS-WLMDA_Z4wCEw/s1600/bigo3.png" id="0" name="Picture 1"/>
          <p:cNvPicPr>
            <a:picLocks noGrp="1" noChangeAspect="1"/>
          </p:cNvPicPr>
          <p:nvPr/>
        </p:nvPicPr>
        <p:blipFill>
          <a:blip r:embed="rId2"/>
          <a:stretch>
            <a:fillRect/>
          </a:stretch>
        </p:blipFill>
        <p:spPr bwMode="auto">
          <a:xfrm>
            <a:off x="19558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32f1a1149fa8543a9c7c70854064c71b00a18079.jpg" id="0" name="Picture 1"/>
          <p:cNvPicPr>
            <a:picLocks noGrp="1" noChangeAspect="1"/>
          </p:cNvPicPr>
          <p:nvPr/>
        </p:nvPicPr>
        <p:blipFill>
          <a:blip r:embed="rId2"/>
          <a:stretch>
            <a:fillRect/>
          </a:stretch>
        </p:blipFill>
        <p:spPr bwMode="auto">
          <a:xfrm>
            <a:off x="1435100" y="1600200"/>
            <a:ext cx="6261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height:550px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r>
                        <m:t>2</m:t>
                      </m:r>
                      <m:sSup>
                        <m:e>
                          <m:r>
                            <m:t>n</m:t>
                          </m:r>
                        </m:e>
                        <m:sup>
                          <m:r>
                            <m:t>2</m:t>
                          </m:r>
                        </m:sup>
                      </m:sSup>
                      <m:r>
                        <m:rPr>
                          <m:sty m:val="p"/>
                        </m:rPr>
                        <m:t>+</m:t>
                      </m:r>
                      <m:r>
                        <m:t>5</m:t>
                      </m:r>
                      <m:r>
                        <m:t>n</m:t>
                      </m:r>
                      <m:r>
                        <m:rPr>
                          <m:sty m:val="p"/>
                        </m:rPr>
                        <m:t>+</m:t>
                      </m:r>
                      <m:r>
                        <m:t>3</m:t>
                      </m:r>
                      <m:r>
                        <m:rPr>
                          <m:sty m:val="p"/>
                        </m:rPr>
                        <m:t>=</m:t>
                      </m:r>
                      <m:r>
                        <m:t>Θ</m:t>
                      </m:r>
                      <m:d>
                        <m:dPr>
                          <m:begChr m:val="("/>
                          <m:endChr m:val=")"/>
                          <m:sepChr m:val=""/>
                          <m:grow/>
                        </m:dPr>
                        <m:e>
                          <m:sSup>
                            <m:e>
                              <m:r>
                                <m:t>n</m:t>
                              </m:r>
                            </m:e>
                            <m:sup>
                              <m:r>
                                <m:t>2</m:t>
                              </m:r>
                            </m:sup>
                          </m:sSup>
                        </m:e>
                      </m:d>
                    </m:oMath>
                  </m:oMathPara>
                </a14:m>
              </a:p>
              <a:p>
                <a:pPr lvl="0" indent="0" marL="0">
                  <a:buNone/>
                </a:pPr>
                <a14:m>
                  <m:oMathPara xmlns:m="http://schemas.openxmlformats.org/officeDocument/2006/math">
                    <m:oMathParaPr>
                      <m:jc m:val="center"/>
                    </m:oMathParaPr>
                    <m:oMath>
                      <m:r>
                        <m:t>3</m:t>
                      </m:r>
                      <m:sSup>
                        <m:e>
                          <m:r>
                            <m:t>n</m:t>
                          </m:r>
                        </m:e>
                        <m:sup>
                          <m:r>
                            <m:t>3</m:t>
                          </m:r>
                        </m:sup>
                      </m:sSup>
                      <m:r>
                        <m:rPr>
                          <m:sty m:val="p"/>
                        </m:rPr>
                        <m:t>+</m:t>
                      </m:r>
                      <m:r>
                        <m:t>90</m:t>
                      </m:r>
                      <m:sSup>
                        <m:e>
                          <m:r>
                            <m:t>n</m:t>
                          </m:r>
                        </m:e>
                        <m:sup>
                          <m:r>
                            <m:t>2</m:t>
                          </m:r>
                        </m:sup>
                      </m:sSup>
                      <m:r>
                        <m:rPr>
                          <m:sty m:val="p"/>
                        </m:rPr>
                        <m:t>−</m:t>
                      </m:r>
                      <m:r>
                        <m:t>2</m:t>
                      </m:r>
                      <m:r>
                        <m:t>n</m:t>
                      </m:r>
                      <m:r>
                        <m:rPr>
                          <m:sty m:val="p"/>
                        </m:rPr>
                        <m:t>+</m:t>
                      </m:r>
                      <m:r>
                        <m:t>5</m:t>
                      </m:r>
                      <m:r>
                        <m:rPr>
                          <m:sty m:val="p"/>
                        </m:rPr>
                        <m:t>=</m:t>
                      </m:r>
                      <m:r>
                        <m:t>Θ</m:t>
                      </m:r>
                      <m:d>
                        <m:dPr>
                          <m:begChr m:val="("/>
                          <m:endChr m:val=")"/>
                          <m:sepChr m:val=""/>
                          <m:grow/>
                        </m:dPr>
                        <m:e>
                          <m:sSup>
                            <m:e>
                              <m:r>
                                <m:t>n</m:t>
                              </m:r>
                            </m:e>
                            <m:sup>
                              <m:r>
                                <m:t>3</m:t>
                              </m:r>
                            </m:sup>
                          </m:sSup>
                        </m:e>
                      </m:d>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2022-01-26-13-59-16-image.png" id="0" name="Picture 1"/>
          <p:cNvPicPr>
            <a:picLocks noGrp="1" noChangeAspect="1"/>
          </p:cNvPicPr>
          <p:nvPr/>
        </p:nvPicPr>
        <p:blipFill>
          <a:blip r:embed="rId2"/>
          <a:stretch>
            <a:fillRect/>
          </a:stretch>
        </p:blipFill>
        <p:spPr bwMode="auto">
          <a:xfrm>
            <a:off x="3568700" y="1231900"/>
            <a:ext cx="5105400" cy="341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r>
                  <a:rPr/>
                  <a:t> for operation counts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nary>
                      <m:naryPr>
                        <m:chr m:val="∑"/>
                        <m:limLoc m:val="undOvr"/>
                        <m:subHide m:val="0"/>
                        <m:supHide m:val="0"/>
                      </m:naryPr>
                      <m:sub>
                        <m:r>
                          <m:t>j</m:t>
                        </m:r>
                        <m:r>
                          <m:rPr>
                            <m:sty m:val="p"/>
                          </m:rPr>
                          <m:t>=</m:t>
                        </m:r>
                        <m:r>
                          <m:t>2</m:t>
                        </m:r>
                      </m:sub>
                      <m:sup>
                        <m:r>
                          <m:t>n</m:t>
                        </m:r>
                      </m:sup>
                      <m:e>
                        <m:r>
                          <m:t>j</m:t>
                        </m:r>
                      </m:e>
                    </m:nary>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oMath>
                </a14:m>
                <a:r>
                  <a:rPr/>
                  <a:t> </a:t>
                </a:r>
                <a:r>
                  <a:rPr b="1"/>
                  <a:t>and</a:t>
                </a:r>
                <a:r>
                  <a:rPr/>
                  <a:t> </a:t>
                </a:r>
                <a14:m>
                  <m:oMath xmlns:m="http://schemas.openxmlformats.org/officeDocument/2006/math">
                    <m:nary>
                      <m:naryPr>
                        <m:chr m:val="∑"/>
                        <m:limLoc m:val="undOvr"/>
                        <m:subHide m:val="0"/>
                        <m:supHide m:val="0"/>
                      </m:naryPr>
                      <m:sub>
                        <m:r>
                          <m:t>j</m:t>
                        </m:r>
                        <m:r>
                          <m:rPr>
                            <m:sty m:val="p"/>
                          </m:rPr>
                          <m:t>=</m:t>
                        </m:r>
                        <m:r>
                          <m:t>2</m:t>
                        </m:r>
                      </m:sub>
                      <m:sup>
                        <m:r>
                          <m:t>n</m:t>
                        </m:r>
                      </m:sup>
                      <m:e>
                        <m:r>
                          <m:t>j</m:t>
                        </m:r>
                        <m:r>
                          <m:rPr>
                            <m:sty m:val="p"/>
                          </m:rPr>
                          <m:t>−</m:t>
                        </m:r>
                        <m:r>
                          <m:t>1</m:t>
                        </m:r>
                      </m:e>
                    </m:nary>
                    <m:r>
                      <m:rPr>
                        <m:sty m:val="p"/>
                      </m:rPr>
                      <m:t>=</m:t>
                    </m:r>
                    <m:r>
                      <m:t>n</m:t>
                    </m:r>
                    <m:d>
                      <m:dPr>
                        <m:begChr m:val="("/>
                        <m:endChr m:val=")"/>
                        <m:sepChr m:val=""/>
                        <m:grow/>
                      </m:dPr>
                      <m:e>
                        <m:r>
                          <m:t>n</m:t>
                        </m:r>
                        <m:r>
                          <m:rPr>
                            <m:sty m:val="p"/>
                          </m:rPr>
                          <m:t>−</m:t>
                        </m:r>
                        <m:r>
                          <m:t>1</m:t>
                        </m:r>
                      </m:e>
                    </m:d>
                    <m:r>
                      <m:rPr>
                        <m:sty m:val="p"/>
                      </m:rPr>
                      <m:t>/</m:t>
                    </m:r>
                    <m:r>
                      <m:t>2</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r>
                      <m:t>a</m:t>
                    </m:r>
                    <m:sSup>
                      <m:e>
                        <m:r>
                          <m:t>n</m:t>
                        </m:r>
                      </m:e>
                      <m:sup>
                        <m:r>
                          <m:t>2</m:t>
                        </m:r>
                      </m:sup>
                    </m:sSup>
                    <m:r>
                      <m:rPr>
                        <m:sty m:val="p"/>
                      </m:rPr>
                      <m:t>+</m:t>
                    </m:r>
                    <m:r>
                      <m:t>b</m:t>
                    </m:r>
                    <m:r>
                      <m:t>n</m:t>
                    </m:r>
                    <m:r>
                      <m:rPr>
                        <m:sty m:val="p"/>
                      </m:rPr>
                      <m:t>+</m:t>
                    </m:r>
                    <m:r>
                      <m:t>c</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2022-01-26-15-28-02-image.png" id="0" name="Picture 1"/>
          <p:cNvPicPr>
            <a:picLocks noGrp="1" noChangeAspect="1"/>
          </p:cNvPicPr>
          <p:nvPr/>
        </p:nvPicPr>
        <p:blipFill>
          <a:blip r:embed="rId2"/>
          <a:stretch>
            <a:fillRect/>
          </a:stretch>
        </p:blipFill>
        <p:spPr bwMode="auto">
          <a:xfrm>
            <a:off x="3568700" y="1562100"/>
            <a:ext cx="5105400" cy="2743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oMath>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a</m:t>
                    </m:r>
                    <m:r>
                      <m:t>n</m:t>
                    </m:r>
                    <m:r>
                      <m:rPr>
                        <m:sty m:val="p"/>
                      </m:rPr>
                      <m:t>−</m:t>
                    </m:r>
                    <m:r>
                      <m:t>b</m:t>
                    </m:r>
                  </m:oMath>
                </a14:m>
              </a:p>
              <a:p>
                <a:pPr lvl="0" indent="0" marL="0">
                  <a:buNone/>
                </a:pPr>
                <a14:m>
                  <m:oMath xmlns:m="http://schemas.openxmlformats.org/officeDocument/2006/math">
                    <m:r>
                      <m:t>Ω</m:t>
                    </m:r>
                    <m:d>
                      <m:dPr>
                        <m:begChr m:val="("/>
                        <m:endChr m:val=")"/>
                        <m:sepChr m:val=""/>
                        <m:grow/>
                      </m:dPr>
                      <m:e>
                        <m:r>
                          <m:t>n</m:t>
                        </m:r>
                      </m:e>
                    </m:d>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2022-01-26-15-27-09-image.png" id="0" name="Picture 1"/>
          <p:cNvPicPr>
            <a:picLocks noGrp="1" noChangeAspect="1"/>
          </p:cNvPicPr>
          <p:nvPr/>
        </p:nvPicPr>
        <p:blipFill>
          <a:blip r:embed="rId2"/>
          <a:stretch>
            <a:fillRect/>
          </a:stretch>
        </p:blipFill>
        <p:spPr bwMode="auto">
          <a:xfrm>
            <a:off x="3568700" y="1536700"/>
            <a:ext cx="5105400" cy="2781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r>
                      <m:t>a</m:t>
                    </m:r>
                    <m:sSup>
                      <m:e>
                        <m:r>
                          <m:t>n</m:t>
                        </m:r>
                      </m:e>
                      <m:sup>
                        <m:r>
                          <m:t>2</m:t>
                        </m:r>
                      </m:sup>
                    </m:sSup>
                    <m:r>
                      <m:rPr>
                        <m:sty m:val="p"/>
                      </m:rPr>
                      <m:t>+</m:t>
                    </m:r>
                    <m:r>
                      <m:t>b</m:t>
                    </m:r>
                    <m:r>
                      <m:t>n</m:t>
                    </m:r>
                    <m:r>
                      <m:rPr>
                        <m:sty m:val="p"/>
                      </m:rPr>
                      <m:t>−</m:t>
                    </m:r>
                    <m:r>
                      <m:t>c</m:t>
                    </m:r>
                  </m:oMath>
                </a14:m>
              </a:p>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2022-01-26-16-22-45-image.png" id="0" name="Picture 1"/>
          <p:cNvPicPr>
            <a:picLocks noGrp="1" noChangeAspect="1"/>
          </p:cNvPicPr>
          <p:nvPr/>
        </p:nvPicPr>
        <p:blipFill>
          <a:blip r:embed="rId2"/>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r>
                      <m:rPr>
                        <m:sty m:val="p"/>
                      </m:rPr>
                      <m:t>=</m:t>
                    </m:r>
                    <m:r>
                      <m:t>Θ</m:t>
                    </m:r>
                    <m:d>
                      <m:dPr>
                        <m:begChr m:val="("/>
                        <m:endChr m:val=")"/>
                        <m:sepChr m:val=""/>
                        <m:grow/>
                      </m:dPr>
                      <m:e>
                        <m:sSup>
                          <m:e>
                            <m:r>
                              <m:t>n</m:t>
                            </m:r>
                          </m:e>
                          <m:sup>
                            <m:r>
                              <m:t>2</m:t>
                            </m:r>
                          </m:sup>
                        </m:sSup>
                      </m:e>
                    </m:d>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TODO : Brief Proof Methods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sSup>
                          <m:e>
                            <m:r>
                              <m:t>n</m:t>
                            </m:r>
                          </m:e>
                          <m:sup>
                            <m:r>
                              <m:t>2</m:t>
                            </m:r>
                          </m:sup>
                        </m:sSup>
                      </m:e>
                    </m:d>
                  </m:oMath>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https://4.bp.blogspot.com/-wDrG9mg1xk4/WASmvjkG6ZI/AAAAAAAAAeA/1v3FGEhPn38dGDgT5Z3YBjS-WLMDA_Z4wCEw/s1600/bigo3.png" id="0" name="Picture 1"/>
          <p:cNvPicPr>
            <a:picLocks noGrp="1" noChangeAspect="1"/>
          </p:cNvPicPr>
          <p:nvPr/>
        </p:nvPicPr>
        <p:blipFill>
          <a:blip r:embed="rId2"/>
          <a:stretch>
            <a:fillRect/>
          </a:stretch>
        </p:blipFill>
        <p:spPr bwMode="auto">
          <a:xfrm>
            <a:off x="3568700" y="977900"/>
            <a:ext cx="5105400" cy="392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Time/Space Complexities”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2022-01-26-17-14-42-image.png" id="0" name="Picture 1"/>
          <p:cNvPicPr>
            <a:picLocks noGrp="1" noChangeAspect="1"/>
          </p:cNvPicPr>
          <p:nvPr/>
        </p:nvPicPr>
        <p:blipFill>
          <a:blip r:embed="rId2"/>
          <a:stretch>
            <a:fillRect/>
          </a:stretch>
        </p:blipFill>
        <p:spPr bwMode="auto">
          <a:xfrm>
            <a:off x="457200" y="1663700"/>
            <a:ext cx="8229600" cy="3886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https://facingissuesonitcom.files.wordpress.com/2019/07/merge-sort.jpg?w=1000"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2022-01-26-17-43-08-image.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2022-01-26-17-45-01-image.png" id="0" name="Picture 1"/>
          <p:cNvPicPr>
            <a:picLocks noGrp="1" noChangeAspect="1"/>
          </p:cNvPicPr>
          <p:nvPr/>
        </p:nvPicPr>
        <p:blipFill>
          <a:blip r:embed="rId2"/>
          <a:stretch>
            <a:fillRect/>
          </a:stretch>
        </p:blipFill>
        <p:spPr bwMode="auto">
          <a:xfrm>
            <a:off x="3568700" y="1917700"/>
            <a:ext cx="5105400" cy="2044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(2)</a:t>
            </a:r>
          </a:p>
        </p:txBody>
      </p:sp>
      <p:pic>
        <p:nvPicPr>
          <p:cNvPr descr="fig:  assets/2022-01-26-17-41-55-image.png" id="0" name="Picture 1"/>
          <p:cNvPicPr>
            <a:picLocks noGrp="1" noChangeAspect="1"/>
          </p:cNvPicPr>
          <p:nvPr/>
        </p:nvPicPr>
        <p:blipFill>
          <a:blip r:embed="rId2"/>
          <a:stretch>
            <a:fillRect/>
          </a:stretch>
        </p:blipFill>
        <p:spPr bwMode="auto">
          <a:xfrm>
            <a:off x="876300" y="1600200"/>
            <a:ext cx="7404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alt:“p,q,r”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2022-01-26-18-39-11-image.png" id="0" name="Picture 1"/>
          <p:cNvPicPr>
            <a:picLocks noGrp="1" noChangeAspect="1"/>
          </p:cNvPicPr>
          <p:nvPr/>
        </p:nvPicPr>
        <p:blipFill>
          <a:blip r:embed="rId2"/>
          <a:stretch>
            <a:fillRect/>
          </a:stretch>
        </p:blipFill>
        <p:spPr bwMode="auto">
          <a:xfrm>
            <a:off x="3568700" y="1549400"/>
            <a:ext cx="5105400" cy="276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height:450px center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7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7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r><m:t>n</m:t></m:r></m:oMath></m:oMathPara></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sSup><m:e><m:r><m:t>2</m:t></m:r></m:e><m:sup><m:r><m:t>h</m:t></m:r><m:r><m:rPr><m:sty m:val="p" /></m:rPr><m:t>+</m:t></m:r><m:r><m:t>1</m:t></m:r></m:sup></m:sSup><m:r><m:rPr><m:sty m:val="p" /></m:rPr><m:t>−</m:t></m:r><m:r><m:t>1</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1</m:t></m:r><m:r><m:rPr><m:sty m:val="p" /></m:rPr><m:t>=</m:t></m:r><m:r><m:t>n</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n</m:t></m:r><m:r><m:rPr><m:sty m:val="p" /></m:rPr><m:t>+</m:t></m:r><m:r><m:t>1</m:t></m:r></m:oMath></m:oMathPara></a14:m></a:p><a:p><a:pPr lvl="0" indent="0" marL="0"><a:buNone /></a:pPr><a14:m><m:oMathPara xmlns:m="http://schemas.openxmlformats.org/officeDocument/2006/math"><m:oMathParaPr><m:jc m:val="center" /></m:oMathParaPr><m:oMath><m:r><m:t>l</m:t></m:r><m:r><m:t>o</m:t></m:r><m:sSub><m:e><m:r><m:t>g</m:t></m:r></m:e><m:sub><m:r><m:t>2</m:t></m:r></m:sub></m:sSub><m:sSup><m:e><m:r><m:t>2</m:t></m:r></m:e><m:sup><m:r><m:t>h</m:t></m:r><m:r><m:rPr><m:sty m:val="p" /></m:rPr><m:t>+</m:t></m:r><m:r><m:t>1</m:t></m:r></m:sup></m:sSup><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1</m:t></m:r><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l</m:t></m:r><m:r><m:t>o</m:t></m:r><m:sSub><m:e><m:r><m:t>g</m:t></m:r></m:e><m:sub><m:r><m:t>2</m:t></m:r></m:sub></m:sSub><m:d><m:dPr><m:begChr m:val="(" /><m:endChr m:val=")" /><m:sepChr m:val="" /><m:grow /></m:dPr><m:e><m:r><m:t>n</m:t></m:r><m:r><m:rPr><m:sty m:val="p" /></m:rPr><m:t>+</m:t></m:r><m:r><m:t>1</m:t></m:r></m:e></m:d><m:r><m:rPr><m:sty m:val="p" /></m:rPr><m:t>−</m:t></m:r><m:r><m:t>1</m:t></m:r></m:oMath></m:oMathPara></a14:m></a:p></p:txBody></p:sp></mc:Choice></mc:AlternateContent></p:spTree></p:cSld></p:sld>
</file>

<file path=ppt/slides/slide7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2022-01-26-23-38-56-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p:txBody>
          </p:sp>
        </mc:Choice>
      </mc:AlternateContent>
      <p:pic>
        <p:nvPicPr>
          <p:cNvPr descr="fig:  https://xlinux.nist.gov/dads/Images/bigOGraph.gif" id="0" name="Picture 1"/>
          <p:cNvPicPr>
            <a:picLocks noGrp="1" noChangeAspect="1"/>
          </p:cNvPicPr>
          <p:nvPr/>
        </p:nvPicPr>
        <p:blipFill>
          <a:blip r:embed="rId2"/>
          <a:stretch>
            <a:fillRect/>
          </a:stretch>
        </p:blipFill>
        <p:spPr bwMode="auto">
          <a:xfrm>
            <a:off x="3568700" y="1460500"/>
            <a:ext cx="5105400" cy="2946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Function-2”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(13)</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2022-01-27-01-05-11-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p:txBody>
          </p:sp>
        </mc:Choice>
      </mc:AlternateContent>
      <p:pic>
        <p:nvPicPr>
          <p:cNvPr descr="fig:  https://xlinux.nist.gov/dads/Images/omegaGraph.gif"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Function-2” height:450px center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(9)</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2022-01-27-01-34-39-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height:250px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1-34-34-image.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alt:“Big-O Function for Comparison” height:250px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2022-01-28T14:43:38Z</dcterms:created>
  <dcterms:modified xsi:type="dcterms:W3CDTF">2022-01-28T14:43:38Z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