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8" Type="http://schemas.openxmlformats.org/officeDocument/2006/relationships/viewProps" Target="viewProps.xml" /><Relationship Id="rId8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0" Type="http://schemas.openxmlformats.org/officeDocument/2006/relationships/tableStyles" Target="tableStyles.xml" /><Relationship Id="rId8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6-lcs.md_doc.pdf" TargetMode="External" /><Relationship Id="rId3" Type="http://schemas.openxmlformats.org/officeDocument/2006/relationships/hyperlink" Target="ce100-week-6-lcs.md_slide.pdf" TargetMode="External" /><Relationship Id="rId4" Type="http://schemas.openxmlformats.org/officeDocument/2006/relationships/hyperlink" Target="ce100-week-6-lcs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sv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sv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 Chain Order / LCS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should we look for a DP solution to an optimization problem?</a:t>
            </a:r>
          </a:p>
          <a:p>
            <a:pPr lvl="0"/>
            <a:r>
              <a:rPr/>
              <a:t>Two key ingredients for the problem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Optimal Substructure</a:t>
                </a:r>
              </a:p>
              <a:p>
                <a:pPr lvl="1"/>
                <a:r>
                  <a:rPr/>
                  <a:t>A problem exhibits optimal substructure</a:t>
                </a:r>
              </a:p>
              <a:p>
                <a:pPr lvl="2"/>
                <a:r>
                  <a:rPr/>
                  <a:t>if an optimal solution to a problem contains within it optimal solutions to subproblems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that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contains within it </a:t>
                </a:r>
                <a:r>
                  <a:rPr b="1"/>
                  <a:t>optimal soln’s</a:t>
                </a:r>
                <a:r>
                  <a:rPr/>
                  <a:t> to the problems of parenthesizing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Finding a suitable space of subproblems</a:t>
                </a:r>
              </a:p>
              <a:p>
                <a:pPr lvl="1"/>
                <a:r>
                  <a:rPr/>
                  <a:t>Iterate on subproblem instances</a:t>
                </a:r>
              </a:p>
              <a:p>
                <a:pPr lvl="1"/>
                <a:r>
                  <a:rPr b="1"/>
                  <a:t>Example:</a:t>
                </a:r>
                <a:r>
                  <a:rPr/>
                  <a:t> </a:t>
                </a:r>
                <a:r>
                  <a:rPr i="1"/>
                  <a:t>matrix-chain-multiplication</a:t>
                </a:r>
              </a:p>
              <a:p>
                <a:pPr lvl="2"/>
                <a:r>
                  <a:rPr/>
                  <a:t>Iterate and look at the structure of optimal soln’s to subproblems, sub-subproblems, and so forth</a:t>
                </a:r>
              </a:p>
              <a:p>
                <a:pPr lvl="2"/>
                <a:r>
                  <a:rPr/>
                  <a:t>Discover that all subproblems consists of subchains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:r>
                  <a:rPr/>
                  <a:t>Thus, the set of chains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Makes a natural and reasonable space of subproblems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Hallmark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Overlapping Subproblems</a:t>
            </a:r>
          </a:p>
          <a:p>
            <a:pPr lvl="1"/>
            <a:r>
              <a:rPr/>
              <a:t>Total number of distinct subproblems should be </a:t>
            </a:r>
            <a:r>
              <a:rPr b="1"/>
              <a:t>polynomial</a:t>
            </a:r>
            <a:r>
              <a:rPr/>
              <a:t> in the input size</a:t>
            </a:r>
          </a:p>
          <a:p>
            <a:pPr lvl="1"/>
            <a:r>
              <a:rPr/>
              <a:t>When a </a:t>
            </a:r>
            <a:r>
              <a:rPr b="1"/>
              <a:t>recursive</a:t>
            </a:r>
            <a:r>
              <a:rPr/>
              <a:t> algorithm revisits the same problem </a:t>
            </a:r>
            <a:r>
              <a:rPr b="1"/>
              <a:t>over and over again</a:t>
            </a:r>
            <a:r>
              <a:rPr/>
              <a:t>,</a:t>
            </a:r>
          </a:p>
          <a:p>
            <a:pPr lvl="2"/>
            <a:r>
              <a:rPr/>
              <a:t>We say that the optimization problem has </a:t>
            </a:r>
            <a:r>
              <a:rPr b="1"/>
              <a:t>overlapping subproblems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algorithms typically take advantage of overlapping subproblems</a:t>
            </a:r>
          </a:p>
          <a:p>
            <a:pPr lvl="1"/>
            <a:r>
              <a:rPr/>
              <a:t>by solving each problem once</a:t>
            </a:r>
          </a:p>
          <a:p>
            <a:pPr lvl="1"/>
            <a:r>
              <a:rPr/>
              <a:t>then storing the solutions in a table</a:t>
            </a:r>
          </a:p>
          <a:p>
            <a:pPr lvl="2"/>
            <a:r>
              <a:rPr/>
              <a:t>where it can be looked up when needed</a:t>
            </a:r>
          </a:p>
          <a:p>
            <a:pPr lvl="1"/>
            <a:r>
              <a:rPr/>
              <a:t>using constant time per lookup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Overlapping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Recursive matrix-chain order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RMC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</p:txBody>
          </p:sp>
        </mc:Choice>
      </mc:AlternateContent>
      <p:pic>
        <p:nvPicPr>
          <p:cNvPr descr="fig:  assets/ce100-week-6-lcs-rmc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w:650px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Time of RMC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k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</m:nary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for</m:t>
                    </m:r>
                    <m:r>
                      <m:t> </m:t>
                    </m:r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 -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each term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appears twice -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, and once as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- Collect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’s in the summation together with the front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2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using the </a:t>
                </a:r>
                <a:r>
                  <a:rPr b="1"/>
                  <a:t>substitution method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:r><a:rPr b="1" /><a:t>Prove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Ω</m:t></m:r><m:d><m:dPr><m:begChr m:val="(" /><m:endChr m:val=")" /><m:sepChr m:val="" /><m:grow /></m:dPr><m:e><m:r><m:t>2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Try to show that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a:r><a:rPr /><a:t> (</a:t></a:r><a:r><a:rPr b="1" /><a:t>by substitution</a:t></a:r><a:r><a:rPr /><a:t>)</a:t></a:r></a:p><a:p><a:pPr lvl="0" /><a:r><a:rPr b="1" /><a:t>Base case:</a:t></a:r><a:r><a:rPr /><a:t> </a:t></a:r><a14:m><m:oMath xmlns:m="http://schemas.openxmlformats.org/officeDocument/2006/math"><m:r><m:t>T</m:t></m:r><m:d><m:dPr><m:begChr m:val="(" /><m:endChr m:val=")" /><m:sepChr m:val="" /><m:grow /></m:dPr><m:e><m:r><m:t>1</m:t></m:r></m:e></m:d><m:r><m:rPr><m:sty m:val="p" /></m:rPr><m:t>≥</m:t></m:r><m:r><m:t>1</m:t></m:r><m:r><m:rPr><m:sty m:val="p" /></m:rPr><m:t>=</m:t></m:r><m:sSup><m:e><m:r><m:t>2</m:t></m:r></m:e><m:sup><m:r><m:t>0</m:t></m:r></m:sup></m:sSup><m:r><m:rPr><m:sty m:val="p" /></m:rPr><m:t>=</m:t></m:r><m:sSup><m:e><m:r><m:t>2</m:t></m:r></m:e><m:sup><m:r><m:t>1</m:t></m:r><m:r><m:rPr><m:sty m:val="p" /></m:rPr><m:t>−</m:t></m:r><m:r><m:t>1</m:t></m:r></m:sup></m:sSup></m:oMath></a14:m><a:r><a:rPr /><a:t> for </a:t></a:r><a14:m><m:oMath xmlns:m="http://schemas.openxmlformats.org/officeDocument/2006/math"><m:r><m:t>n</m:t></m:r><m:r><m:rPr><m:sty m:val="p" /></m:rPr><m:t>=</m:t></m:r><m:r><m:t>1</m:t></m:r></m:oMath></a14:m></a:p><a:p><a:pPr lvl="0" /><a:r><a:rPr b="1" /><a:t>Ind. Hyp.:</a:t></a:r></a:p><a:p><a:pPr lvl="0" /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T</m:t></m:r><m:d><m:dPr><m:begChr m:val="(" /><m:endChr m:val=")" /><m:sepChr m:val="" /><m:grow /></m:dPr><m:e><m:r><m:t>i</m:t></m:r></m:e></m:d></m:e><m:e><m:r><m:rPr><m:sty m:val="p" /></m:rPr><m:t>≥</m:t></m:r><m:sSup><m:e><m:r><m:t>2</m:t></m:r></m:e><m:sup><m:r><m:t>i</m:t></m:r><m:r><m:rPr><m:sty m:val="p" /></m:rPr><m:t>−</m:t></m:r><m:r><m:t>1</m:t></m:r></m:sup></m:sSup><m:r><m:t> </m:t></m:r><m:r><m:rPr><m:nor /><m:sty m:val="p" /></m:rPr><m:t>for all</m:t></m:r><m:r><m:t> </m:t></m:r><m:r><m:t>i</m:t></m:r><m:r><m:rPr><m:sty m:val="p" /></m:rPr><m:t>=</m:t></m:r><m:r><m:t>1</m:t></m:r><m:r><m:rPr><m:sty m:val="p" /></m:rPr><m:t>,</m:t></m:r><m:r><m:t>2</m:t></m:r><m:r><m:rPr><m:sty m:val="p" /></m:rPr><m:t>,</m:t></m:r><m:r><m:rPr><m:sty m:val="p" /></m:rPr><m:t>…</m:t></m:r><m:r><m:rPr><m:sty m:val="p" /></m:rPr><m:t>,</m:t></m:r><m:r><m:t>n</m:t></m:r><m:r><m:rPr><m:sty m:val="p" /></m:rPr><m:t>−</m:t></m:r><m:r><m:t>1</m:t></m:r><m:r><m:t> </m:t></m:r><m:r><m:rPr><m:nor /><m:sty m:val="p" /></m:rPr><m:t>and</m:t></m:r><m:r><m:t> </m:t></m:r><m:r><m:t>n</m:t></m:r><m:r><m:rPr><m:sty m:val="p" /></m:rPr><m:t>≥</m:t></m:r><m:r><m:t>2</m:t></m:r></m:e></m:mr><m:mr><m:e><m:r><m:t>T</m:t></m:r><m:d><m:dPr><m:begChr m:val="(" /><m:endChr m:val=")" /><m:sepChr m:val="" /><m:grow /></m:dPr><m:e><m:r><m:t>n</m:t></m:r></m:e></m:d></m:e><m:e><m:r><m:rPr><m:sty m:val="p" /></m:rPr><m:t>≥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m:r><m:rPr><m:sty m:val="p" /></m:rPr><m:t>−</m:t></m:r><m:r><m:t>1</m:t></m:r></m:sup><m:e><m:sSup><m:e><m:r><m:t>2</m:t></m:r></m:e><m:sup><m:r><m:t>i</m:t></m:r><m:r><m:rPr><m:sty m:val="p" /></m:rPr><m:t>−</m:t></m:r><m:r><m:t>1</m:t></m:r></m:sup></m:sSup></m:e></m:nary><m:r><m:rPr><m:sty m:val="p" /></m:rPr><m:t>+</m:t></m:r><m:r><m:t>n</m:t></m:r></m:e></m:mr><m:mr><m:e /><m:e><m:r><m:rPr><m:sty m:val="p" /></m:rPr><m:t>=</m:t></m:r><m:r><m:t>2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1</m:t></m:r></m:e></m:d><m:r><m:rPr><m:sty m:val="p" /></m:rPr><m:t>+</m:t></m:r><m:r><m:t>n</m:t></m:r></m:e></m:mr><m:mr><m:e /><m:e><m:r><m:rPr><m:sty m:val="p" /></m:rPr><m:t>=</m:t></m:r><m:sSup><m:e><m:r><m:t>2</m:t></m:r></m:e><m:sup><m:r><m:t>n</m:t></m:r><m:r><m:rPr><m:sty m:val="p" /></m:rPr><m:t>−</m:t></m:r><m:r><m:t>1</m:t></m:r></m:sup></m:sSup><m:r><m:rPr><m:sty m:val="p" /></m:rPr><m:t>+</m:t></m:r><m:d><m:dPr><m:begChr m:val="(" /><m:endChr m:val=")" /><m:sepChr m:val="" /><m:grow /></m:dPr><m:e><m:sSup><m:e><m:r><m:t>2</m:t></m:r></m:e><m:sup><m:r><m:t>n</m:t></m:r><m:r><m:rPr><m:sty m:val="p" /></m:rPr><m:t>−</m:t></m:r><m:r><m:t>1</m:t></m:r></m:sup></m:sSup><m:r><m:rPr><m:sty m:val="p" /></m:rPr><m:t>−</m:t></m:r><m:r><m:t>2</m:t></m:r><m:r><m:rPr><m:sty m:val="p" /></m:rPr><m:t>+</m:t></m:r><m:r><m:t>n</m:t></m:r></m:e></m:d></m:e></m:mr><m:mr><m:e /><m:e><m:r><m:rPr><m:sty m:val="p" /></m:rPr><m:t>⇒</m:t></m:r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m:r><m:t> </m:t></m:r><m:r><m:rPr><m:nor /><m:sty m:val="p" /></m:rPr><m:t> Q.E.D.</m:t></m:r></m:e></m:mr></m:m></m:oMath></m:oMathPara></a14:m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Running Time of RMC: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≥</m:t></m:r><m:sSup><m:e><m:r><m:t>2</m:t></m:r></m:e><m:sup><m:r><m:t>n</m:t></m:r><m:r><m:rPr><m:sty m:val="p" /></m:rPr><m:t>−</m:t></m:r><m:r><m:t>1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b="1" /><a:t>Whenever</a:t></a:r></a:p><a:p><a:pPr lvl="1" /><a:r><a:rPr /><a:t>a recursion tree for the natural recursive solution to a problem contains the same subproblem repeatedly</a:t></a:r></a:p><a:p><a:pPr lvl="1" /><a:r><a:rPr /><a:t>the total number of different subproblems is small</a:t></a:r></a:p><a:p><a:pPr lvl="2" /><a:r><a:rPr /><a:t>it is a good idea to see if </a:t></a:r><a14:m><m:oMath xmlns:m="http://schemas.openxmlformats.org/officeDocument/2006/math"><m:r><m:t>D</m:t></m:r><m:r><m:t>P</m:t></m:r><m:d><m:dPr><m:begChr m:val="(" /><m:endChr m:val=")" /><m:sepChr m:val="" /><m:grow /></m:dPr><m:e><m:r><m:t>D</m:t></m:r><m:r><m:t>y</m:t></m:r><m:r><m:t>n</m:t></m:r><m:r><m:t>a</m:t></m:r><m:r><m:t>m</m:t></m:r><m:r><m:t>i</m:t></m:r><m:r><m:t>c</m:t></m:r><m:r><m:t> </m:t></m:r><m:r><m:t>P</m:t></m:r><m:r><m:t>r</m:t></m:r><m:r><m:t>o</m:t></m:r><m:r><m:t>g</m:t></m:r><m:r><m:t>r</m:t></m:r><m:r><m:t>a</m:t></m:r><m:r><m:t>m</m:t></m:r><m:r><m:t>m</m:t></m:r><m:r><m:t>i</m:t></m:r><m:r><m:t>n</m:t></m:r><m:r><m:t>g</m:t></m:r></m:e></m:d></m:oMath></a14:m><a:r><a:rPr /><a:t> can be applied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Offers the efficiency of the usual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P</m:t>
                    </m:r>
                  </m:oMath>
                </a14:m>
                <a:r>
                  <a:rPr/>
                  <a:t> approach while maintaining </a:t>
                </a:r>
                <a:r>
                  <a:rPr b="1"/>
                  <a:t>top-down</a:t>
                </a:r>
                <a:r>
                  <a:rPr/>
                  <a:t> strategy</a:t>
                </a:r>
              </a:p>
              <a:p>
                <a:pPr lvl="0"/>
                <a:r>
                  <a:rPr/>
                  <a:t>Idea is to </a:t>
                </a:r>
                <a:r>
                  <a:rPr b="1"/>
                  <a:t>memoize</a:t>
                </a:r>
                <a:r>
                  <a:rPr/>
                  <a:t> the natural, but inefficient, </a:t>
                </a:r>
                <a:r>
                  <a:rPr b="1"/>
                  <a:t>recursive algorithm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Maintains an </a:t>
            </a:r>
            <a:r>
              <a:rPr b="1"/>
              <a:t>entry</a:t>
            </a:r>
            <a:r>
              <a:rPr/>
              <a:t> in a </a:t>
            </a:r>
            <a:r>
              <a:rPr b="1"/>
              <a:t>table</a:t>
            </a:r>
            <a:r>
              <a:rPr/>
              <a:t> for the soln to each subproblem</a:t>
            </a:r>
          </a:p>
          <a:p>
            <a:pPr lvl="0"/>
            <a:r>
              <a:rPr/>
              <a:t>Each table entry contains </a:t>
            </a:r>
            <a:r>
              <a:rPr b="1"/>
              <a:t>a special value</a:t>
            </a:r>
            <a:r>
              <a:rPr/>
              <a:t> to indicate that the entry has yet to be filled in</a:t>
            </a:r>
          </a:p>
          <a:p>
            <a:pPr lvl="0"/>
            <a:r>
              <a:rPr/>
              <a:t>When the subproblem is </a:t>
            </a:r>
            <a:r>
              <a:rPr b="1"/>
              <a:t>first encountered</a:t>
            </a:r>
            <a:r>
              <a:rPr/>
              <a:t> its solution is </a:t>
            </a:r>
            <a:r>
              <a:rPr b="1"/>
              <a:t>computed</a:t>
            </a:r>
            <a:r>
              <a:rPr/>
              <a:t> and then </a:t>
            </a:r>
            <a:r>
              <a:rPr b="1"/>
              <a:t>stored</a:t>
            </a:r>
            <a:r>
              <a:rPr/>
              <a:t> in the table</a:t>
            </a:r>
          </a:p>
          <a:p>
            <a:pPr lvl="0"/>
            <a:r>
              <a:rPr/>
              <a:t>Each </a:t>
            </a:r>
            <a:r>
              <a:rPr b="1"/>
              <a:t>subsequent</a:t>
            </a:r>
            <a:r>
              <a:rPr/>
              <a:t> time that the subproblem encountered the value stored in the table is simply </a:t>
            </a:r>
            <a:r>
              <a:rPr b="1"/>
              <a:t>looked up</a:t>
            </a:r>
            <a:r>
              <a:rPr/>
              <a:t> and </a:t>
            </a:r>
            <a:r>
              <a:rPr b="1"/>
              <a:t>returned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Matrix-chain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Shaded subtrees are looked-up rather than recomputing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MemoizedMatrixChain(p)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l</m:t>
                                  </m:r>
                                  <m:r>
                                    <m:t>e</m:t>
                                  </m:r>
                                  <m:r>
                                    <m:t>n</m:t>
                                  </m:r>
                                  <m:r>
                                    <m:t>g</m:t>
                                  </m:r>
                                  <m:r>
                                    <m:t>t</m:t>
                                  </m:r>
                                  <m:r>
                                    <m:t>h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</m:e>
                              </m:mr>
                            </m:m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lef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/>
                                <m:e>
                                  <m:r>
                                    <m:rPr>
                                      <m:sty m:val="p"/>
                                    </m:rPr>
                                    <m:t>⇒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m:t>∞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j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else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for</m:t>
                                  </m:r>
                                  <m:r>
                                    <m:t> </m:t>
                                  </m:r>
                                  <m:r>
                                    <m:t>k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i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to</m:t>
                                  </m:r>
                                  <m:r>
                                    <m:t> </m:t>
                                  </m:r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do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LookupC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p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k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p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if</m:t>
                                  </m:r>
                                  <m:r>
                                    <m:t> </m:t>
                                  </m:r>
                                  <m:r>
                                    <m:t>q</m:t>
                                  </m:r>
                                  <m:r>
                                    <m:rPr>
                                      <m:sty m:val="p"/>
                                    </m:rPr>
                                    <m:t>&lt;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t> 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then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 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←</m:t>
                                  </m:r>
                                  <m:r>
                                    <m:t>q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m:t> </m:t>
                                  </m:r>
                                  <m:r>
                                    <m:rPr>
                                      <m:nor/>
                                      <m:sty m:val="p"/>
                                    </m:rPr>
                                    <m:t>return</m:t>
                                  </m:r>
                                  <m:r>
                                    <m:t> 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Memoized 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approach assumes that</a:t>
            </a:r>
          </a:p>
          <a:p>
            <a:pPr lvl="1"/>
            <a:r>
              <a:rPr/>
              <a:t>The set of </a:t>
            </a:r>
            <a:r>
              <a:rPr b="1"/>
              <a:t>all possible subproblem parameters</a:t>
            </a:r>
            <a:r>
              <a:rPr/>
              <a:t> are known</a:t>
            </a:r>
          </a:p>
          <a:p>
            <a:pPr lvl="1"/>
            <a:r>
              <a:rPr/>
              <a:t>The relation between the </a:t>
            </a:r>
            <a:r>
              <a:rPr b="1"/>
              <a:t>table positions</a:t>
            </a:r>
            <a:r>
              <a:rPr/>
              <a:t> and </a:t>
            </a:r>
            <a:r>
              <a:rPr b="1"/>
              <a:t>subproblems</a:t>
            </a:r>
            <a:r>
              <a:rPr/>
              <a:t> is established</a:t>
            </a:r>
          </a:p>
          <a:p>
            <a:pPr lvl="0"/>
            <a:r>
              <a:rPr/>
              <a:t>Another approach is to memoize</a:t>
            </a:r>
          </a:p>
          <a:p>
            <a:pPr lvl="1"/>
            <a:r>
              <a:rPr/>
              <a:t>by using </a:t>
            </a:r>
            <a:r>
              <a:rPr b="1"/>
              <a:t>hashing</a:t>
            </a:r>
            <a:r>
              <a:rPr/>
              <a:t> with subproblem parameters as key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Matrix-chain multiplication can be solved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1"/>
                <a:r>
                  <a:rPr/>
                  <a:t>by either a top-down memoized recursive algorithm</a:t>
                </a:r>
              </a:p>
              <a:p>
                <a:pPr lvl="1"/>
                <a:r>
                  <a:rPr/>
                  <a:t>or a bottom-up dynamic programming algorithm</a:t>
                </a:r>
              </a:p>
              <a:p>
                <a:pPr lvl="0"/>
                <a:r>
                  <a:rPr/>
                  <a:t>Both methods exploit the </a:t>
                </a:r>
                <a:r>
                  <a:rPr b="1"/>
                  <a:t>overlapping subproblems</a:t>
                </a:r>
                <a:r>
                  <a:rPr/>
                  <a:t> property</a:t>
                </a:r>
              </a:p>
              <a:p>
                <a:pPr lvl="1"/>
                <a:r>
                  <a:rPr/>
                  <a:t>There are only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different subproblems in total</a:t>
                </a:r>
              </a:p>
              <a:p>
                <a:pPr lvl="1"/>
                <a:r>
                  <a:rPr/>
                  <a:t>Both methods </a:t>
                </a:r>
                <a:r>
                  <a:rPr b="1"/>
                  <a:t>compute</a:t>
                </a:r>
                <a:r>
                  <a:rPr/>
                  <a:t> the soln to </a:t>
                </a:r>
                <a:r>
                  <a:rPr b="1"/>
                  <a:t>each problem once</a:t>
                </a:r>
              </a:p>
              <a:p>
                <a:pPr lvl="0"/>
                <a:r>
                  <a:rPr b="1"/>
                  <a:t>Without memoization</a:t>
                </a:r>
                <a:r>
                  <a:rPr/>
                  <a:t> the natural </a:t>
                </a:r>
                <a:r>
                  <a:rPr b="1"/>
                  <a:t>recursive</a:t>
                </a:r>
                <a:r>
                  <a:rPr/>
                  <a:t> algorithm runs in </a:t>
                </a:r>
                <a:r>
                  <a:rPr b="1"/>
                  <a:t>exponential time</a:t>
                </a:r>
                <a:r>
                  <a:rPr/>
                  <a:t> since subproblems are solved repeatedly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</a:t>
            </a:r>
            <a:r>
              <a:rPr b="1"/>
              <a:t>vs</a:t>
            </a:r>
            <a:r>
              <a:rPr/>
              <a:t> Memoization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 general practice</a:t>
            </a:r>
          </a:p>
          <a:p>
            <a:pPr lvl="1"/>
            <a:r>
              <a:rPr/>
              <a:t>If all subproblems must be solved at once</a:t>
            </a:r>
          </a:p>
          <a:p>
            <a:pPr lvl="2"/>
            <a:r>
              <a:rPr/>
              <a:t>a bottom-up </a:t>
            </a:r>
            <a:r>
              <a:rPr b="1"/>
              <a:t>DP algorithm always outperforms</a:t>
            </a:r>
            <a:r>
              <a:rPr/>
              <a:t> a top-down memoized algorithm by a constant factor</a:t>
            </a:r>
          </a:p>
          <a:p>
            <a:pPr lvl="1"/>
            <a:r>
              <a:rPr/>
              <a:t>because, bottom-up </a:t>
            </a:r>
            <a:r>
              <a:rPr b="1"/>
              <a:t>DP</a:t>
            </a:r>
            <a:r>
              <a:rPr/>
              <a:t> algorithm</a:t>
            </a:r>
          </a:p>
          <a:p>
            <a:pPr lvl="2"/>
            <a:r>
              <a:rPr/>
              <a:t>Has no overhead for recursion</a:t>
            </a:r>
          </a:p>
          <a:p>
            <a:pPr lvl="2"/>
            <a:r>
              <a:rPr/>
              <a:t>Less overhead for maintaining the table</a:t>
            </a:r>
          </a:p>
          <a:p>
            <a:pPr lvl="1"/>
            <a:r>
              <a:rPr b="1"/>
              <a:t>DP:</a:t>
            </a:r>
            <a:r>
              <a:rPr/>
              <a:t> </a:t>
            </a:r>
            <a:r>
              <a:rPr b="1"/>
              <a:t>Regular</a:t>
            </a:r>
            <a:r>
              <a:rPr/>
              <a:t> pattern of </a:t>
            </a:r>
            <a:r>
              <a:rPr b="1"/>
              <a:t>table accesses</a:t>
            </a:r>
            <a:r>
              <a:rPr/>
              <a:t> can be exploited to reduce the time and/or space requirements even further</a:t>
            </a:r>
          </a:p>
          <a:p>
            <a:pPr lvl="1"/>
            <a:r>
              <a:rPr b="1"/>
              <a:t>Memoized:</a:t>
            </a:r>
            <a:r>
              <a:rPr/>
              <a:t> If some problems need not be solved at all, it has the advantage of avoiding solutions to those subproblems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subsequence</a:t>
                </a:r>
                <a:r>
                  <a:rPr/>
                  <a:t> of a given sequence is just the </a:t>
                </a:r>
                <a:r>
                  <a:rPr b="1"/>
                  <a:t>given sequence</a:t>
                </a:r>
                <a:r>
                  <a:rPr/>
                  <a:t> with </a:t>
                </a:r>
                <a:r>
                  <a:rPr b="1"/>
                  <a:t>some elements</a:t>
                </a:r>
                <a:r>
                  <a:rPr/>
                  <a:t> (possibly none) </a:t>
                </a:r>
                <a:r>
                  <a:rPr b="1"/>
                  <a:t>left out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 b="1"/>
                  <a:t>Formal definition:</a:t>
                </a:r>
                <a:r>
                  <a:rPr/>
                  <a:t> Given a sequence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sequence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 </a:t>
                </a:r>
                <a:r>
                  <a:rPr b="1"/>
                  <a:t>strictly increasing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indices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k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m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subsequence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with the </a:t>
                </a:r>
                <a:r>
                  <a:rPr b="1"/>
                  <a:t>index sequence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3: </a:t>
            </a:r>
            <a:r>
              <a:rPr b="1"/>
              <a:t>Longest Common Subsequence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Definitions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subsequence of both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we denote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as a </a:t>
                </a:r>
                <a:r>
                  <a:rPr b="1"/>
                  <a:t>common subsequence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C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is a common subsequence (</a:t>
                </a:r>
                <a:r>
                  <a:rPr b="1"/>
                  <a:t>of length 3</a:t>
                </a:r>
                <a:r>
                  <a:rPr/>
                  <a:t>)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Two longest common subsequence (LCSs)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Z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</a:p>
              <a:p>
                <a:pPr lvl="2"/>
                <a:r>
                  <a:rPr i="1"/>
                  <a:t>The optimal solution value = 4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Longest Common Subsequence (LCS)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LCS problem:</a:t>
                </a:r>
                <a:r>
                  <a:rPr/>
                  <a:t> Given two 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, find the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Brute force approach:</a:t>
                </a:r>
              </a:p>
              <a:p>
                <a:pPr lvl="1"/>
                <a:r>
                  <a:rPr/>
                  <a:t>Enumerate all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Check if each subsequence is also a subsequence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Keep track of the </a:t>
                </a:r>
                <a:r>
                  <a:rPr b="1"/>
                  <a:t>LCS</a:t>
                </a:r>
              </a:p>
              <a:p>
                <a:pPr lvl="1"/>
                <a:r>
                  <a:rPr/>
                  <a:t>What is the complexity?</a:t>
                </a:r>
              </a:p>
              <a:p>
                <a:pPr lvl="1"/>
                <a:r>
                  <a:rPr/>
                  <a:t>There are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subsequences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2"/>
                <a:r>
                  <a:rPr b="1"/>
                  <a:t>Exponential runtime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(Matrix Chain Order / LCS)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denote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prefix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B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t>m</m:t>
                    </m:r>
                    <m:r>
                      <m:rPr>
                        <m:sty m:val="p"/>
                      </m:rPr>
                      <m:t>&gt;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78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 3: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 </m:t>
                    </m:r>
                    <m:r>
                      <m:rPr>
                        <m:nor/>
                        <m:sty m:val="p"/>
                      </m:rPr>
                      <m:t>and</m:t>
                    </m:r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how to define the optimal substructure?</a:t>
                </a:r>
              </a:p>
              <a:p>
                <a:pPr lvl="1"/>
                <a:r>
                  <a:rPr/>
                  <a:t>We must have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Theorem: Optimal Substructure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and Y = &lt;y1, y2, …, yn&gt; are given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be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Optimal substructure of an LCS: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</a:t>
            </a:r>
            <a:r>
              <a:rPr b="1"/>
              <a:t>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cas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Order / Longest Common Subsequence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Theorem (case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fig:  assets/ce100-week-6-lcs-lcs-cas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then</a:t>
                </a:r>
              </a:p>
              <a:p>
                <a:pPr lvl="1"/>
                <a:r>
                  <a:rPr/>
                  <a:t>we can append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to obtain a common subsequence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contradiction</a:t>
                </a:r>
              </a:p>
              <a:p>
                <a:pPr lvl="1"/>
                <a:r>
                  <a:rPr/>
                  <a:t>Thus, we must have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Hence, the prefix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a </a:t>
                </a:r>
                <a:r>
                  <a:rPr b="1"/>
                  <a:t>length-(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 b="1"/>
                  <a:t>) 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Proof by contradiction:</a:t>
                </a:r>
              </a:p>
              <a:p>
                <a:pPr lvl="1"/>
                <a:r>
                  <a:rPr b="1"/>
                  <a:t>Assume that</a:t>
                </a:r>
                <a:r>
                  <a:rPr/>
                  <a:t> </a:t>
                </a:r>
                <a:r>
                  <a:rPr/>
                  <a:t>$\exist$</a:t>
                </a:r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produces a </a:t>
                </a:r>
                <a:r>
                  <a:rPr b="1"/>
                  <a:t>CS</a:t>
                </a:r>
                <a:r>
                  <a:rPr/>
                  <a:t> of length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Optimal Substructure Theorem (case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Proof 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then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 CS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We have to show that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in fact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(Proof by contradiction)</a:t>
                </a:r>
              </a:p>
              <a:p>
                <a:pPr lvl="1"/>
                <a:r>
                  <a:rPr/>
                  <a:t>Assume that </a:t>
                </a:r>
                <a:r>
                  <a:rPr/>
                  <a:t>$\exist$</a:t>
                </a:r>
                <a:r>
                  <a:rPr/>
                  <a:t> a CS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1"/>
                <a:r>
                  <a:rPr/>
                  <a:t>Then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would also be a 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1"/>
                <a:r>
                  <a:rPr/>
                  <a:t>Contradiction to the assumption that</a:t>
                </a:r>
              </a:p>
              <a:p>
                <a:pPr lvl="2"/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is an LCS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 b="1"/>
                  <a:t>Case 3:</a:t>
                </a:r>
                <a:r>
                  <a:rPr/>
                  <a:t> Dual of the proof for (case 2)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 to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Theorem implies that there are one or two subproblems to examine</a:t>
                </a:r>
              </a:p>
              <a:p>
                <a:pPr lvl="0"/>
                <a:r>
                  <a:rPr b="1"/>
                  <a:t>if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:r>
                  <a:rPr b="1"/>
                  <a:t>then</a:t>
                </a:r>
              </a:p>
              <a:p>
                <a:pPr lvl="1"/>
                <a:r>
                  <a:rPr/>
                  <a:t>we must solve the subproblem of 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appending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to this </a:t>
                </a:r>
                <a:r>
                  <a:rPr b="1"/>
                  <a:t>LCS</a:t>
                </a:r>
                <a:r>
                  <a:rPr/>
                  <a:t> yields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else</a:t>
                </a:r>
              </a:p>
              <a:p>
                <a:pPr lvl="1"/>
                <a:r>
                  <a:rPr/>
                  <a:t>we must solve </a:t>
                </a:r>
                <a:r>
                  <a:rPr b="1"/>
                  <a:t>two subproblems</a:t>
                </a:r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2"/>
                <a:r>
                  <a:rPr/>
                  <a:t>finding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longer of these two </a:t>
                </a:r>
                <a:r>
                  <a:rPr b="1"/>
                  <a:t>LCS</a:t>
                </a:r>
                <a:r>
                  <a:rPr/>
                  <a:t>s is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 b="1"/>
                  <a:t>endif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Algorithm </a:t>
            </a:r>
            <a:r>
              <a:rPr b="1"/>
              <a:t>(Inefficient)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  <m:r>
                              <m:t>g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one subproblem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⟩</m:t>
                            </m:r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append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Z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⊳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solve two subproblems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 longer of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and</m:t>
                            </m:r>
                            <m:r>
                              <m:t> </m:t>
                            </m:r>
                            <m:sSup>
                              <m:e>
                                <m:r>
                                  <m:t>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m:t>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easily write an </a:t>
                </a:r>
                <a:r>
                  <a:rPr b="1"/>
                  <a:t>exponential-time recursive algorithm</a:t>
                </a:r>
                <a:r>
                  <a:rPr/>
                  <a:t> based on the given recurrence.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:r>
                  <a:rPr b="1"/>
                  <a:t>Inefficient!</a:t>
                </a:r>
              </a:p>
              <a:p>
                <a:pPr lvl="0"/>
                <a:r>
                  <a:rPr/>
                  <a:t>How many distinct subproblems to solve?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Overlapping subproblems property:</a:t>
                </a:r>
                <a:r>
                  <a:rPr/>
                  <a:t> Many subproblems share the same sub-subproblems.</a:t>
                </a:r>
              </a:p>
              <a:p>
                <a:pPr lvl="1"/>
                <a:r>
                  <a:rPr b="1"/>
                  <a:t>e.g.</a:t>
                </a:r>
                <a:r>
                  <a:rPr/>
                  <a:t>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and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has the sub-subproblem of finding an </a:t>
                </a:r>
                <a:r>
                  <a:rPr b="1"/>
                  <a:t>LCS</a:t>
                </a:r>
                <a:r>
                  <a:rPr/>
                  <a:t> 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&amp;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Therefore, we can use </a:t>
                </a:r>
                <a:r>
                  <a:rPr b="1"/>
                  <a:t>dynamic programming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length of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  <m:r>
                      <m:rPr>
                        <m:sty m:val="p"/>
                      </m:rPr>
                      <m:t>:</m:t>
                    </m:r>
                  </m:oMath>
                </a14:m>
                <a:r>
                  <a:rPr/>
                  <a:t> direction towards the table entry corresponding to the optimal subproblem solution chosen when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Used to simplify the construction of an optimal solution at the end.</a:t>
                </a:r>
              </a:p>
              <a:p>
                <a:pPr lvl="0"/>
                <a:r>
                  <a:rPr/>
                  <a:t>Maintain the following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The values for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must be computed before computing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Need to process: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</a:t>
                </a:r>
                <a:r>
                  <a:rPr b="1"/>
                  <a:t>after computing: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</a:t>
                </a:r>
                <a:br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6-lcs-lcs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Elements of Dynamic Programming</a:t>
            </a:r>
          </a:p>
          <a:p>
            <a:pPr lvl="1"/>
            <a:r>
              <a:rPr/>
              <a:t>Optimal Substructure</a:t>
            </a:r>
          </a:p>
          <a:p>
            <a:pPr lvl="1"/>
            <a:r>
              <a:rPr/>
              <a:t>Overlapping Subproblems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or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max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c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if</m:t>
                                      </m:r>
                                    </m:e>
                                    <m:e>
                                      <m:r>
                                        <m:t> 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t> 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and</m:t>
                                      </m:r>
                                      <m:r>
                                        <m:t> </m:t>
                                      </m:r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≠</m:t>
                                      </m:r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⇓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⋯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h:350px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Length of an </a:t>
            </a:r>
            <a:r>
              <a:rPr b="1"/>
              <a:t>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\begin{align*}
\begin{rcases}
&amp; LCS-LENGTH(X,Y) \\
&amp; \quad m \leftarrow length[X]; n \leftarrow length[Y] \\
&amp; \quad \text{for} \ i \leftarrow 0 \ \text{to} \ m \ \text{do} \ c[i, 0] \leftarrow 0 \\
&amp; \quad \text{for} \ j \leftarrow 0 \ \text{to} \ n \ \text{do} \ c[0, j] \leftarrow 0 \\
&amp; \quad \text{for} \ i \leftarrow 1 \ \text{to} \ m \ \text{do} \\
&amp; \qquad \text{for} \ j \leftarrow 1 \ \text{to} \ n \ \text{do} \\
&amp; \qquad \quad \text{if} \ x_i = y_j \ \text{then}  \\
&amp; \qquad \quad \quad c[i, j] \leftarrow c[i-1, j-1]+1 \\
&amp; \qquad \quad \quad b[i, j] \leftarrow “\nwarrow” \\
&amp; \qquad \quad \text{else if} \ c[i - 1, j] \geq c[i, j-1] \\
&amp; \qquad \quad \quad c[i, j] \leftarrow c[i-1, j] \\
&amp; \qquad \quad \quad b[i, j] \leftarrow “\uparrow \\
&amp; \qquad \quad \text{else} \\
&amp; \qquad \quad \quad c[i, j] \leftarrow c[i, j-1] \\
&amp; \qquad \quad \quad b[i, j] \leftarrow “\leftarrow” \\
\end{rcases}
\frac{\text{Total Runtime} = \Theta(mn)}{\text{Total Space} = \Theta(mn)}
\end{align*}
$$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3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66700"/>
            <a:ext cx="47244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 Chain Order Memoization</a:t>
            </a:r>
          </a:p>
          <a:p>
            <a:pPr lvl="1"/>
            <a:r>
              <a:rPr/>
              <a:t>Top-Down Approach</a:t>
            </a:r>
          </a:p>
          <a:p>
            <a:pPr lvl="1"/>
            <a:r>
              <a:rPr/>
              <a:t>RMC</a:t>
            </a:r>
          </a:p>
          <a:p>
            <a:pPr lvl="1"/>
            <a:r>
              <a:rPr/>
              <a:t>MemoizedMatrixChain</a:t>
            </a:r>
          </a:p>
          <a:p>
            <a:pPr lvl="2"/>
            <a:r>
              <a:rPr/>
              <a:t>LookupC</a:t>
            </a:r>
          </a:p>
          <a:p>
            <a:pPr lvl="1"/>
            <a:r>
              <a:rPr/>
              <a:t>Dynamic Programming vs Memoization Summary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9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0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499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6-lcs-lcs-ex-1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</p:txBody>
          </p:sp>
        </mc:Choice>
      </mc:AlternateContent>
      <p:pic>
        <p:nvPicPr>
          <p:cNvPr descr="fig:  assets/ce100-week-6-lcs-lcs-ex-1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17500"/>
            <a:ext cx="5105400" cy="524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Computing the Length of an LCS-14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Operation of LCS-LENGTH on the sequences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7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  <m:mr>
                          <m:e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⟨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1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D</m:t>
                                </m:r>
                              </m:e>
                              <m:lim>
                                <m:r>
                                  <m:t>2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C</m:t>
                                </m:r>
                              </m:e>
                              <m:lim>
                                <m:r>
                                  <m:t>3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4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B</m:t>
                                </m:r>
                              </m:e>
                              <m:lim>
                                <m:r>
                                  <m:t>5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,</m:t>
                            </m:r>
                            <m:limUpp>
                              <m:e>
                                <m:r>
                                  <m:t>A</m:t>
                                </m:r>
                              </m:e>
                              <m:lim>
                                <m:r>
                                  <m:t>6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⟩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Running-time =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each table entry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to compute</a:t>
                </a:r>
              </a:p>
              <a:p>
                <a:pPr lvl="0"/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⟩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6-lcs-lcs-ex-1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515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h:650px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table returned by </a:t>
                </a:r>
                <a:r>
                  <a:rPr b="1"/>
                  <a:t>LCS-LENGTH</a:t>
                </a:r>
                <a:r>
                  <a:rPr/>
                  <a:t> can be used to quickly construct an </a:t>
                </a:r>
                <a:r>
                  <a:rPr b="1"/>
                  <a:t>LCS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Begin 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trace through the table following arrows</a:t>
                </a:r>
              </a:p>
              <a:p>
                <a:pPr lvl="0"/>
                <a:r>
                  <a:rPr/>
                  <a:t>Whenever you encounter a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↖</m:t>
                    </m:r>
                  </m:oMath>
                </a14:m>
                <a:r>
                  <a:rPr/>
                  <a:t>” in entry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it implies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an element of </a:t>
                </a:r>
                <a:r>
                  <a:rPr b="1"/>
                  <a:t>LCS</a:t>
                </a:r>
              </a:p>
              <a:p>
                <a:pPr lvl="0"/>
                <a:r>
                  <a:rPr/>
                  <a:t>The elements of </a:t>
                </a:r>
                <a:r>
                  <a:rPr b="1"/>
                  <a:t>LCS</a:t>
                </a:r>
                <a:r>
                  <a:rPr/>
                  <a:t> are encountered in </a:t>
                </a:r>
                <a:r>
                  <a:rPr b="1"/>
                  <a:t>reverse order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LCS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recursive procedure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</m:oMath>
                </a14:m>
                <a:r>
                  <a:rPr/>
                  <a:t> prints out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LCS</m:t>
                    </m:r>
                  </m:oMath>
                </a14:m>
                <a:r>
                  <a:rPr/>
                  <a:t> in proper order</a:t>
                </a:r>
              </a:p>
              <a:p>
                <a:pPr lvl="0"/>
                <a:r>
                  <a:rPr/>
                  <a:t>This procedure takes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since at least one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decremented in each stage of the recursion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PRINT-LCS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or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“</m:t>
                            </m:r>
                            <m:r>
                              <m:rPr>
                                <m:sty m:val="p"/>
                              </m:rPr>
                              <m:t>↖</m:t>
                            </m:r>
                            <m:r>
                              <m:rPr>
                                <m:sty m:val="p"/>
                              </m:rPr>
                              <m:t>”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PRINT-LCS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print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 if</m:t>
                            </m:r>
                            <m:r>
                              <m:t> </m:t>
                            </m:r>
                            <m: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“</m:t>
                            </m:r>
                            <m:r>
                              <m:rPr>
                                <m:sty m:val="p"/>
                              </m:rPr>
                              <m:t>↑</m:t>
                            </m:r>
                            <m:r>
                              <m:rPr>
                                <m:sty m:val="p"/>
                              </m:rPr>
                              <m:t>”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PRINT-LCS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PRINT-LCS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The initial 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PRINT-LCS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g</m:t>
                        </m:r>
                        <m:r>
                          <m:t>t</m:t>
                        </m:r>
                        <m:r>
                          <m:t>h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Upper-left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266700"/>
            <a:ext cx="46228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Left neighbor, 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6-lcs-lcs-back-ptr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Dynamic Programming</a:t>
            </a:r>
          </a:p>
          <a:p>
            <a:pPr lvl="1"/>
            <a:r>
              <a:rPr/>
              <a:t>Problem-2 : Longest Common Subsequence</a:t>
            </a:r>
          </a:p>
          <a:p>
            <a:pPr lvl="2"/>
            <a:r>
              <a:rPr/>
              <a:t>Definitions</a:t>
            </a:r>
          </a:p>
          <a:p>
            <a:pPr lvl="2"/>
            <a:r>
              <a:rPr/>
              <a:t>LCS Problem</a:t>
            </a:r>
          </a:p>
          <a:p>
            <a:pPr lvl="2"/>
            <a:r>
              <a:rPr/>
              <a:t>Notations</a:t>
            </a:r>
          </a:p>
          <a:p>
            <a:pPr lvl="2"/>
            <a:r>
              <a:rPr/>
              <a:t>Optimal Substructure of LCS</a:t>
            </a:r>
          </a:p>
          <a:p>
            <a:pPr lvl="3"/>
            <a:r>
              <a:rPr/>
              <a:t>Proof Case-1</a:t>
            </a:r>
          </a:p>
          <a:p>
            <a:pPr lvl="3"/>
            <a:r>
              <a:rPr/>
              <a:t>Proof Case-2</a:t>
            </a:r>
          </a:p>
          <a:p>
            <a:pPr lvl="3"/>
            <a:r>
              <a:rPr/>
              <a:t>Proof Case-3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 we really need the b table (back-pointers)?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Question:</a:t>
                </a:r>
                <a:r>
                  <a:rPr/>
                  <a:t> From which neighbor did we expand to the highlighted cell?</a:t>
                </a:r>
              </a:p>
              <a:p>
                <a:pPr lvl="0"/>
                <a:r>
                  <a:rPr b="1"/>
                  <a:t>Answer:</a:t>
                </a:r>
                <a:r>
                  <a:rPr/>
                  <a:t> Upper neighbor,because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Y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C</m:t>
                    </m:r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. </a:t>
                </a:r>
                <a:r>
                  <a:rPr i="1"/>
                  <a:t>(See pseudo-code to see how ties are handled.)</a:t>
                </a:r>
              </a:p>
            </p:txBody>
          </p:sp>
        </mc:Choice>
      </mc:AlternateContent>
      <p:pic>
        <p:nvPicPr>
          <p:cNvPr descr="fig:  assets/ce100-week-6-lcs-lcs-back-ptr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Improving the Space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eliminate the b table altogether</a:t>
                </a:r>
              </a:p>
              <a:p>
                <a:pPr lvl="1"/>
                <a:r>
                  <a:rPr/>
                  <a:t>each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entry depends only on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other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entries: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Given the value of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We can determine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time which of these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values was used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without inspecting table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  <a:p>
                <a:pPr lvl="1"/>
                <a:r>
                  <a:rPr/>
                  <a:t>We save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by this method</a:t>
                </a:r>
              </a:p>
              <a:p>
                <a:pPr lvl="1"/>
                <a:r>
                  <a:rPr/>
                  <a:t>However, space requirement is still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since we need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space for the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table anyway</a:t>
                </a:r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</p:txBody>
          </p:sp>
        </mc:Choice>
      </mc:AlternateContent>
      <p:pic>
        <p:nvPicPr>
          <p:cNvPr descr="fig:  assets/ce100-week-6-lcs-lcs-spac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we only need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can store only the last two rows.</a:t>
                </a:r>
              </a:p>
              <a:p>
                <a:pPr lvl="0"/>
                <a:r>
                  <a:rPr/>
                  <a:t>This reduces space complexity from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m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Is there a problem with this approach?</a:t>
                </a:r>
              </a:p>
            </p:txBody>
          </p:sp>
        </mc:Choice>
      </mc:AlternateContent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we store the last 2 rows only?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Is there a problem with this approach?</a:t>
            </a:r>
          </a:p>
          <a:p>
            <a:pPr lvl="1"/>
            <a:r>
              <a:rPr/>
              <a:t>We cannot construct the optimal solution because we cannot backtrace anymore.</a:t>
            </a:r>
          </a:p>
          <a:p>
            <a:pPr lvl="1"/>
            <a:r>
              <a:rPr/>
              <a:t>This approach works if we only need the length of an LCS, not the actual LCS.</a:t>
            </a:r>
          </a:p>
        </p:txBody>
      </p:sp>
      <p:pic>
        <p:nvPicPr>
          <p:cNvPr descr="fig:  assets/ce100-week-6-lcs-lcs-spac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h:650px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 </a:t>
            </a:r>
            <a:r>
              <a:rPr b="1"/>
              <a:t>Optimal Binary Search Tree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Problem-1: Longest Increasing Subsequence</a:t>
            </a:r>
          </a:p>
          <a:p>
            <a:pPr lvl="1"/>
            <a:r>
              <a:rPr/>
              <a:t>https://www.geeksforgeeks.org/longest-increasing-subsequence-dp-3/</a:t>
            </a:r>
          </a:p>
          <a:p>
            <a:pPr lvl="1"/>
            <a:r>
              <a:rPr/>
              <a:t>https://en.wikipedia.org/wiki/Longest_increasing_subsequence#:~:text=In%20computer%20science%2C%20the%20longest,not%20necessarily%20contiguous%2C%20or%20unique.</a:t>
            </a:r>
          </a:p>
          <a:p>
            <a:pPr lvl="1"/>
            <a:r>
              <a:rPr/>
              <a:t>https://www.youtube.com/watch?v=22s1xxRvy28&amp;ab_channel=StableSort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Problem-2: Edit Distance</a:t>
            </a:r>
          </a:p>
          <a:p>
            <a:pPr lvl="1"/>
            <a:r>
              <a:rPr/>
              <a:t>https://www.geeksforgeeks.org/edit-distance-dp-5/</a:t>
            </a:r>
          </a:p>
          <a:p>
            <a:pPr lvl="1"/>
            <a:r>
              <a:rPr/>
              <a:t>https://www.youtube.com/watch?v=tU2f2JwHmfQ&amp;feature=youtu.be&amp;ab_channel=PrepForTech</a:t>
            </a:r>
          </a:p>
          <a:p>
            <a:pPr lvl="1"/>
            <a:r>
              <a:rPr/>
              <a:t>Recursive</a:t>
            </a:r>
          </a:p>
          <a:p>
            <a:pPr lvl="2"/>
            <a:r>
              <a:rPr/>
              <a:t>https://www.youtube.com/watch?v=8Q2IEIY2pDU&amp;ab_channel=BenLangmead</a:t>
            </a:r>
          </a:p>
          <a:p>
            <a:pPr lvl="1"/>
            <a:r>
              <a:rPr/>
              <a:t>DP</a:t>
            </a:r>
          </a:p>
          <a:p>
            <a:pPr lvl="2"/>
            <a:r>
              <a:rPr/>
              <a:t>https://www.youtube.com/watch?v=0KzWq118UNI&amp;ab_channel=BenLangmead</a:t>
            </a:r>
          </a:p>
          <a:p>
            <a:pPr lvl="2"/>
            <a:r>
              <a:rPr/>
              <a:t>https://www.youtube.com/watch?v=eAVGRWSryGo&amp;ab_channel=BenLangmead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Problem-3: Partition a set into two subsets such that the difference of subset sums is minimum</a:t>
            </a:r>
          </a:p>
          <a:p>
            <a:pPr lvl="1"/>
            <a:r>
              <a:rPr/>
              <a:t>https://www.geeksforgeeks.org/partition-a-set-into-two-subsets-such-that-the-difference-of-subset-sums-is-minimum/</a:t>
            </a:r>
          </a:p>
          <a:p>
            <a:pPr lvl="0"/>
            <a:r>
              <a:rPr/>
              <a:t>Problem-4: Count number of ways to cover a distance</a:t>
            </a:r>
          </a:p>
          <a:p>
            <a:pPr lvl="1"/>
            <a:r>
              <a:rPr/>
              <a:t>https://www.geeksforgeeks.org/count-number-of-ways-to-cover-a-distance/</a:t>
            </a:r>
          </a:p>
          <a:p>
            <a:pPr lvl="0"/>
            <a:r>
              <a:rPr/>
              <a:t>Problem-5: Find the longest path in a matrix with given constraints</a:t>
            </a:r>
          </a:p>
          <a:p>
            <a:pPr lvl="1"/>
            <a:r>
              <a:rPr/>
              <a:t>https://www.geeksforgeeks.org/find-the-longest-path-in-a-matrix-with-given-constraints/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recursive solution to subproblems (inefficient)</a:t>
            </a:r>
          </a:p>
          <a:p>
            <a:pPr lvl="0"/>
            <a:r>
              <a:rPr/>
              <a:t>Computing the length of and LCS</a:t>
            </a:r>
          </a:p>
          <a:p>
            <a:pPr lvl="1"/>
            <a:r>
              <a:rPr/>
              <a:t>LCS Data Structure for DP</a:t>
            </a:r>
          </a:p>
          <a:p>
            <a:pPr lvl="1"/>
            <a:r>
              <a:rPr/>
              <a:t>Bottom-Up Computation</a:t>
            </a:r>
          </a:p>
          <a:p>
            <a:pPr lvl="0"/>
            <a:r>
              <a:rPr/>
              <a:t>Constructing and LCS</a:t>
            </a:r>
          </a:p>
          <a:p>
            <a:pPr lvl="1"/>
            <a:r>
              <a:rPr/>
              <a:t>PRINT-LCS</a:t>
            </a:r>
          </a:p>
          <a:p>
            <a:pPr lvl="1"/>
            <a:r>
              <a:rPr/>
              <a:t>Back-pointer space optimization for LCS length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Problem-6: Subset Sum Problem</a:t>
            </a:r>
          </a:p>
          <a:p>
            <a:pPr lvl="1"/>
            <a:r>
              <a:rPr/>
              <a:t>https://www.geeksforgeeks.org/subset-sum-problem-dp-25/</a:t>
            </a:r>
          </a:p>
          <a:p>
            <a:pPr lvl="0"/>
            <a:r>
              <a:rPr/>
              <a:t>Problem-7: Optimal Strategy for a Game</a:t>
            </a:r>
          </a:p>
          <a:p>
            <a:pPr lvl="1"/>
            <a:r>
              <a:rPr/>
              <a:t>https://www.geeksforgeeks.org/optimal-strategy-for-a-game-dp-31/</a:t>
            </a:r>
          </a:p>
          <a:p>
            <a:pPr lvl="0"/>
            <a:r>
              <a:rPr/>
              <a:t>Problem-8: 0-1 Knapsack Problem</a:t>
            </a:r>
          </a:p>
          <a:p>
            <a:pPr lvl="1"/>
            <a:r>
              <a:rPr/>
              <a:t>https://www.geeksforgeeks.org/0-1-knapsack-problem-dp-10/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Problem-9: Boolean Parenthesization Problem</a:t>
            </a:r>
          </a:p>
          <a:p>
            <a:pPr lvl="1"/>
            <a:r>
              <a:rPr/>
              <a:t>https://www.geeksforgeeks.org/boolean-parenthesization-problem-dp-37/</a:t>
            </a:r>
          </a:p>
          <a:p>
            <a:pPr lvl="0"/>
            <a:r>
              <a:rPr/>
              <a:t>Problem-10: Shortest Common Supersequence</a:t>
            </a:r>
          </a:p>
          <a:p>
            <a:pPr lvl="1"/>
            <a:r>
              <a:rPr/>
              <a:t>https://www.geeksforgeeks.org/shortest-common-supersequence/</a:t>
            </a:r>
          </a:p>
          <a:p>
            <a:pPr lvl="1"/>
            <a:r>
              <a:rPr/>
              <a:t>https://en.wikipedia.org/wiki/Shortest_common_supersequence_problem</a:t>
            </a:r>
          </a:p>
          <a:p>
            <a:pPr lvl="0"/>
            <a:r>
              <a:rPr/>
              <a:t>Problem-11: Partition Problem</a:t>
            </a:r>
          </a:p>
          <a:p>
            <a:pPr lvl="1"/>
            <a:r>
              <a:rPr/>
              <a:t>https://www.geeksforgeeks.org/partition-problem-dp-18/</a:t>
            </a:r>
          </a:p>
          <a:p>
            <a:pPr lvl="0"/>
            <a:r>
              <a:rPr/>
              <a:t>Problem-12: Cutting a Rod</a:t>
            </a:r>
          </a:p>
          <a:p>
            <a:pPr lvl="1"/>
            <a:r>
              <a:rPr/>
              <a:t>https://www.geeksforgeeks.org/cutting-a-rod-dp-13/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Problem-13: Coin Change</a:t>
            </a:r>
          </a:p>
          <a:p>
            <a:pPr lvl="1"/>
            <a:r>
              <a:rPr/>
              <a:t>https://www.geeksforgeeks.org/coin-change-dp-7/</a:t>
            </a:r>
          </a:p>
          <a:p>
            <a:pPr lvl="0"/>
            <a:r>
              <a:rPr/>
              <a:t>Problem-14: Word Break Problem</a:t>
            </a:r>
          </a:p>
          <a:p>
            <a:pPr lvl="1"/>
            <a:r>
              <a:rPr/>
              <a:t>https://www.geeksforgeeks.org/word-break-problem-dp-32/</a:t>
            </a:r>
          </a:p>
          <a:p>
            <a:pPr lvl="0"/>
            <a:r>
              <a:rPr/>
              <a:t>Problem-15: Maximum Product Cutting</a:t>
            </a:r>
          </a:p>
          <a:p>
            <a:pPr lvl="1"/>
            <a:r>
              <a:rPr/>
              <a:t>https://www.geeksforgeeks.org/maximum-product-cutting-dp-36/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Problem-16: Dice Throw</a:t>
            </a:r>
          </a:p>
          <a:p>
            <a:pPr lvl="1"/>
            <a:r>
              <a:rPr/>
              <a:t>https://www.geeksforgeeks.org/dice-throw-dp-30/</a:t>
            </a:r>
          </a:p>
          <a:p>
            <a:pPr lvl="0"/>
            <a:r>
              <a:rPr/>
              <a:t>Problem-17: Box Stacking Problem</a:t>
            </a:r>
          </a:p>
          <a:p>
            <a:pPr lvl="1"/>
            <a:r>
              <a:rPr/>
              <a:t>https://www.geeksforgeeks.org/box-stacking-problem-dp-22/</a:t>
            </a:r>
          </a:p>
          <a:p>
            <a:pPr lvl="0"/>
            <a:r>
              <a:rPr/>
              <a:t>Problem-18: Egg Dropping Puzzle</a:t>
            </a:r>
          </a:p>
          <a:p>
            <a:pPr lvl="1"/>
            <a:r>
              <a:rPr/>
              <a:t>https://www.geeksforgeeks.org/egg-dropping-puzzle-dp-11/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Common Dynamic Programming Interview Questions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2022-02-15T01:38:12Z</dcterms:created>
  <dcterms:modified xsi:type="dcterms:W3CDTF">2022-02-15T01:38:12Z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Matrix Chain Order / LCS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