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4" Type="http://schemas.openxmlformats.org/officeDocument/2006/relationships/viewProps" Target="viewProps.xml" /><Relationship Id="rId8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6" Type="http://schemas.openxmlformats.org/officeDocument/2006/relationships/tableStyles" Target="tableStyles.xml" /><Relationship Id="rId8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2-recurrence.md_doc.pdf" TargetMode="External" /><Relationship Id="rId3" Type="http://schemas.openxmlformats.org/officeDocument/2006/relationships/hyperlink" Target="ce100-week-2-recurrence.md_slide.pdf" TargetMode="External" /><Relationship Id="rId4" Type="http://schemas.openxmlformats.org/officeDocument/2006/relationships/hyperlink" Target="ce100-week-2-recurrence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Solving Recurrences / The Divide-and-Conquer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Simplification: Assume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Claimed answer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g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Substitute claimed answer in the recurrence: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g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l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True when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Floor / Ceiling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Technically, should be careful about the floor and ceiling functions (as in the book).</a:t>
                </a:r>
              </a:p>
              <a:p>
                <a:pPr lvl="0" indent="0" marL="0">
                  <a:buNone/>
                </a:pPr>
                <a:r>
                  <a:rPr/>
                  <a:t>e.g. For merge sort, the recurrence should in fact be:,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⌊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⌋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But, it’s usually ok to:</a:t>
                </a:r>
              </a:p>
              <a:p>
                <a:pPr lvl="0"/>
                <a:r>
                  <a:rPr/>
                  <a:t>ignore floor/ceiling</a:t>
                </a:r>
              </a:p>
              <a:p>
                <a:pPr lvl="0"/>
                <a:r>
                  <a:rPr/>
                  <a:t>solve for the exact power of 2 (or another number)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Usually assume: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Changes the exact solution, but usually the asymptotic solution is not affected (e.g. if polynomially bounded)</a:t>
                </a:r>
              </a:p>
              <a:p>
                <a:pPr lvl="0"/>
                <a:r>
                  <a:rPr/>
                  <a:t>For convenience, the boundary conditions generally implicitly stated in a recurrence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When Boundary Conditions Matter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Exponential function: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t>2</m:t>
                    </m:r>
                  </m:oMath>
                </a14:m>
                <a:r>
                  <a:rPr/>
                  <a:t> Assume</a:t>
                </a:r>
                <a:br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nor/>
                        <m:sty m:val="p"/>
                      </m:rPr>
                      <m:t> (where c is a positive constant)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4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c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e.g.</a:t>
                </a:r>
              </a:p>
              <a:p>
                <a:pPr lvl="0" indent="0" marL="0">
                  <a:buNone/>
                </a:pPr>
                <a:r>
                  <a:rPr/>
                  <a:t>$$
\begin{rcases}
  T(1)= 2 &amp;\Rightarrow &amp; T(n)= \Theta(2^n) \\
  T(1)= 3 &amp;\Rightarrow &amp; T(n)= \Theta(3^n)
\end{rcases}
\text{ However } \Theta(2^n) \neq \Theta(3^n)
$$</a:t>
                </a:r>
              </a:p>
              <a:p>
                <a:pPr lvl="0" indent="0" marL="0">
                  <a:buNone/>
                </a:pPr>
                <a:r>
                  <a:rPr/>
                  <a:t>The difference in solution more dramatic when: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1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focus on 3 techniques</a:t>
            </a:r>
          </a:p>
          <a:p>
            <a:pPr lvl="0"/>
            <a:r>
              <a:rPr/>
              <a:t>Substitution method</a:t>
            </a:r>
          </a:p>
          <a:p>
            <a:pPr lvl="0"/>
            <a:r>
              <a:rPr/>
              <a:t>Recursion tree approach</a:t>
            </a:r>
          </a:p>
          <a:p>
            <a:pPr lvl="0"/>
            <a:r>
              <a:rPr/>
              <a:t>Master method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most general method:</a:t>
            </a:r>
          </a:p>
          <a:p>
            <a:pPr lvl="0"/>
            <a:r>
              <a:rPr/>
              <a:t>Guess</a:t>
            </a:r>
          </a:p>
          <a:p>
            <a:pPr lvl="0"/>
            <a:r>
              <a:rPr/>
              <a:t>Prove by induction</a:t>
            </a:r>
          </a:p>
          <a:p>
            <a:pPr lvl="0"/>
            <a:r>
              <a:rPr/>
              <a:t>Solve for constants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(assume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Guess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(need to prove </a:t>
                </a:r>
                <a14:m>
                  <m:oMath xmlns:m="http://schemas.openxmlformats.org/officeDocument/2006/math">
                    <m:r>
                      <m:t>O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separately)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Prove by induction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large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(i.e.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Assuming ind. hyp. holds, prove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–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From 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Substitute this into the original recurrence: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desired - residual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–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 far, we have shown: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r>
                        <m:t>c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nor/>
                          <m:sty m:val="p"/>
                        </m:rPr>
                        <m:t> when 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e>
                          </m:d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–</m:t>
                          </m:r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2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But, the proof is not complete yet.</a:t>
                </a:r>
              </a:p>
              <a:p>
                <a:pPr lvl="0" indent="0" marL="0">
                  <a:buNone/>
                </a:pPr>
                <a:r>
                  <a:rPr b="1"/>
                  <a:t>Reminder: Proof by induction:</a:t>
                </a:r>
                <a:r>
                  <a:rPr/>
                  <a:t> </a:t>
                </a:r>
                <a:r>
                  <a:rPr i="1"/>
                  <a:t>1.Prove the base cases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haven’t proved the base cases yet </a:t>
                </a:r>
                <a:r>
                  <a:rPr i="1"/>
                  <a:t>2.Inductive hypothesis for smaller sizes</a:t>
                </a:r>
                <a:r>
                  <a:rPr/>
                  <a:t> </a:t>
                </a:r>
                <a:r>
                  <a:rPr i="1"/>
                  <a:t>3.Prove the general case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–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to prove the base cases</a:t>
                </a:r>
              </a:p>
              <a:p>
                <a:pPr lvl="1"/>
                <a:r>
                  <a:rPr/>
                  <a:t>Base: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(e.g. 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should show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, This holds if we pick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big enough</a:t>
                </a:r>
              </a:p>
              <a:p>
                <a:pPr lvl="0"/>
                <a:r>
                  <a:rPr/>
                  <a:t>So, the proof of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is complete</a:t>
                </a:r>
              </a:p>
              <a:p>
                <a:pPr lvl="0"/>
                <a:r>
                  <a:rPr/>
                  <a:t>But, is this a tight bound?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Try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Ind. hyp: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$$
T(n) = 4T(n/2) + n  \\
≤ 4c(n/2)^2 + n \\
= cn^2 + n \\
= O(n2)  \Longleftarrow  \text{ Wrong! We must prove exactly}
$$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So far, we have: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No matter which positive c value we choose, this does not show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Proof failed?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What was the problem?</a:t>
                </a:r>
              </a:p>
              <a:p>
                <a:pPr lvl="1"/>
                <a:r>
                  <a:rPr/>
                  <a:t>The inductive hypothesis was not strong enough</a:t>
                </a:r>
              </a:p>
              <a:p>
                <a:pPr lvl="0"/>
                <a:r>
                  <a:rPr b="1"/>
                  <a:t>Idea:</a:t>
                </a:r>
                <a:r>
                  <a:rPr/>
                  <a:t> Start with a stronger inductive hypothesis</a:t>
                </a:r>
              </a:p>
              <a:p>
                <a:pPr lvl="1"/>
                <a:r>
                  <a:rPr/>
                  <a:t>Subtract a low-order term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r>
                      <m:t>2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–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base cases.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nor/>
                        <m:sty m:val="p"/>
                      </m:rPr>
                      <m:t> for 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small enough (e.g.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can choose c1 large enough to make this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recurrence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0" indent="0" marL="0">
                  <a:buNone/>
                </a:pPr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Prove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since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Proof succeeded – no need to strengthen the ind. hyp as in the last example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2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the base cases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sufficiently small (i.e. constant)</a:t>
                </a:r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small enough for this to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 -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Guess the asymptotic complexity</a:t>
                </a:r>
              </a:p>
              <a:p>
                <a:pPr lvl="0"/>
                <a:r>
                  <a:rPr/>
                  <a:t>Prove your guess using induction</a:t>
                </a:r>
              </a:p>
              <a:p>
                <a:pPr lvl="1"/>
                <a:r>
                  <a:rPr/>
                  <a:t>Assume inductive hypothesis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Try to prove the general case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Note: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prove the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X</m:t>
                    </m:r>
                    <m:r>
                      <m:t>A</m:t>
                    </m:r>
                    <m:r>
                      <m:t>C</m:t>
                    </m:r>
                    <m:r>
                      <m:t>T</m:t>
                    </m:r>
                  </m:oMath>
                </a14:m>
                <a:r>
                  <a:rPr/>
                  <a:t> inequality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A</m:t>
                    </m:r>
                    <m:r>
                      <m:t>N</m:t>
                    </m:r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</m:oMath>
                </a14:m>
                <a:r>
                  <a:rPr/>
                  <a:t> ignore lower order terms, If the proof fails, strengthen the ind. hyp. and try again</a:t>
                </a:r>
              </a:p>
              <a:p>
                <a:pPr lvl="0"/>
                <a:r>
                  <a:rPr/>
                  <a:t>Prove the base cases (usually straightforward)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recursion tree models the runtime costs of a recursive execution of an algorithm.</a:t>
            </a:r>
          </a:p>
          <a:p>
            <a:pPr lvl="0"/>
            <a:r>
              <a:rPr/>
              <a:t>The recursion tree method is good for generating guesses for the substitution method.</a:t>
            </a:r>
          </a:p>
          <a:p>
            <a:pPr lvl="0"/>
            <a:r>
              <a:rPr/>
              <a:t>The recursion-tree method can be unreliable.</a:t>
            </a:r>
          </a:p>
          <a:p>
            <a:pPr lvl="1"/>
            <a:r>
              <a:rPr/>
              <a:t>Not suitable for formal proofs</a:t>
            </a:r>
          </a:p>
          <a:p>
            <a:pPr lvl="0"/>
            <a:r>
              <a:rPr/>
              <a:t>The recursion-tree method promotes intuition, however.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Week-2 (Solving Recurrences / The Divide-and-Conquer)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1.drawio.svg" id="0" name="Picture 1" /><p:cNvPicPr><a:picLocks noGrp="1" noChangeAspect="1" /></p:cNvPicPr><p:nvPr /></p:nvPicPr><p:blipFill><a:blip r:embed="rId2" /><a:stretch><a:fillRect /></a:stretch></p:blipFill><p:spPr bwMode="auto"><a:xfrm><a:off x="558800" y="1600200" /><a:ext cx="8026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height:250px center</a:t></a:r></a:p></p:txBody></p:sp></p:spTree></p:cSld></p:sld>
</file>

<file path=ppt/slides/slide3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2.drawio.svg" id="0" name="Picture 1" /><p:cNvPicPr><a:picLocks noGrp="1" noChangeAspect="1" /></p:cNvPicPr><p:nvPr /></p:nvPicPr><p:blipFill><a:blip r:embed="rId2" /><a:stretch><a:fillRect /></a:stretch></p:blipFill><p:spPr bwMode="auto"><a:xfrm><a:off x="457200" y="1638300" /><a:ext cx="8229600" cy="39370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height:450px center</a:t></a:r></a:p></p:txBody></p:sp></p:spTree></p:cSld></p:sld>
</file>

<file path=ppt/slides/slide3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3.drawio.svg" id="0" name="Picture 1" /><p:cNvPicPr><a:picLocks noGrp="1" noChangeAspect="1" /></p:cNvPicPr><p:nvPr /></p:nvPicPr><p:blipFill><a:blip r:embed="rId2" /><a:stretch><a:fillRect /></a:stretch></p:blipFill><p:spPr bwMode="auto"><a:xfrm><a:off x="1574800" y="1600200" /><a:ext cx="5994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height:500px center</a:t></a:r></a:p></p:txBody></p:sp></p:spTree></p:cSld>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Recursion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fig:  assets/ce100-week-2-recurrence-recursion_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87800" y="266700"/>
            <a:ext cx="42799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powerful black-box method to solve recurrences.</a:t>
                </a:r>
              </a:p>
              <a:p>
                <a:pPr lvl="0"/>
                <a:r>
                  <a:rPr/>
                  <a:t>The master method applies to recurrences of the form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is </a:t>
                </a:r>
                <a:r>
                  <a:rPr b="1"/>
                  <a:t>asymptotically positive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3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(TODO : Add Notes )</a:t>
                </a:r>
              </a:p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Compare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0"/>
                <a:r>
                  <a:rPr/>
                  <a:t>Intuitively:</a:t>
                </a:r>
              </a:p>
              <a:p>
                <a:pPr lvl="1"/>
                <a:r>
                  <a:rPr b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at the same rate as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1 (Bigger)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2 (Simple Version) (Equal)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grow at similar rates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3 (Smaller)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/>
                  <a:t>and the following regularity condition holds: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Solution: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a:r><a:rPr /><a:t> grows polynomially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/m:num><m:den><m:r><m:t>f</m:t></m:r><m:d><m:dPr><m:begChr m:val="(" /><m:endChr m:val=")" /><m:sepChr m:val="" /><m:grow /></m:dPr><m:e><m:r><m:t>n</m:t></m:r></m:e></m:d></m:den></m:f><m:r><m:rPr><m:sty m:val="p" /></m:rPr><m:t>=</m:t></m:r><m:f><m:fPr><m:type m:val="bar" /></m:fPr><m:num><m:sSup><m:e><m:r><m:t>n</m:t></m:r></m:e><m:sup><m:r><m:t>2</m:t></m:r></m:sup></m:sSup></m:num><m:den><m:r><m:t>n</m:t></m:r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a:p><a:pPr lvl="0" /><a:r><a:rPr /><a:t>CASE-1: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/m:e></m:d></m:oMath></a14:m></a:p></p:txBody></p:sp></mc:Choice></mc:AlternateContent></p:spTree></p:cSld></p:sld>
</file>

<file path=ppt/slides/slide4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a:r><a:rPr /><a:t> grows at similar rate as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sSup><m:e><m:r><m:t>n</m:t></m:r></m:e><m:sup><m:r><m:t>2</m:t></m:r></m:sup></m:sSup></m:oMath></a14:m></a:p><a:p><a:pPr lvl="0" /><a:r><a:rPr /><a:t>CASE-2: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m:r><m:t>l</m:t></m:r><m:r><m:t>g</m:t></m:r><m:r><m:t>n</m:t></m:r></m:e></m:d></m:oMath></a14:m></a:p></p:txBody></p:sp></mc:Choice></mc:AlternateContent></p:spTree></p:cSld></p:sld>
</file>

<file path=ppt/slides/slide4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a:r><a:rPr /><a:t> grows polynomially faster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r><m:t>f</m:t></m:r><m:d><m:dPr><m:begChr m:val="(" /><m:endChr m:val=")" /><m:sepChr m:val="" /><m:grow /></m:dPr><m:e><m:r><m:t>n</m:t></m:r></m:e></m:d></m:num><m:den><m:sSup><m:e><m:r><m:t>n</m:t></m:r></m:e><m:sup><m:r><m:t>l</m:t></m:r><m:r><m:t>o</m:t></m:r><m:sSubSup><m:e><m:r><m:t>g</m:t></m:r></m:e><m:sub><m:r><m:t>b</m:t></m:r></m:sub><m:sup><m:r><m:t>a</m:t></m:r></m:sup></m:sSubSup></m:sup></m:sSup></m:den></m:f><m:r><m:rPr><m:sty m:val="p" /></m:rPr><m:t>=</m:t></m:r><m:f><m:fPr><m:type m:val="bar" /></m:fPr><m:num><m:sSup><m:e><m:r><m:t>n</m:t></m:r></m:e><m:sup><m:r><m:t>3</m:t></m:r></m:sup></m:sSup></m:num><m:den><m:sSup><m:e><m:r><m:t>n</m:t></m:r></m:e><m:sup><m:r><m:t>2</m:t></m:r></m:sup></m:sSup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/p:txBody></p:sp></mc:Choice></mc:AlternateContent></p:spTree></p:cSld></p:sld>
</file>

<file path=ppt/slides/slide4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a:r><a:rPr /><a:t> (con’t)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Seems like CASE 3, but need to check the regularity condition</a:t></a:r></a:p><a:p><a:pPr lvl="0" /><a:r><a:rPr /><a:t>Regularity condition </a:t></a:r><a14:m><m:oMath xmlns:m="http://schemas.openxmlformats.org/officeDocument/2006/math"><m:r><m:t>a</m:t></m:r><m:r><m:t>f</m:t></m:r><m:d><m:dPr><m:begChr m:val="(" /><m:endChr m:val=")" /><m:sepChr m:val="" /><m:grow /></m:dPr><m:e><m:r><m:t>n</m:t></m:r><m:r><m:rPr><m:sty m:val="p" /></m:rPr><m:t>/</m:t></m:r><m:r><m:t>b</m:t></m:r></m:e></m:d><m:r><m:rPr><m:sty m:val="p" /></m:rPr><m:t>≤</m:t></m:r><m:r><m:t>c</m:t></m:r><m:r><m:t>f</m:t></m:r><m:d><m:dPr><m:begChr m:val="(" /><m:endChr m:val=")" /><m:sepChr m:val="" /><m:grow /></m:dPr><m:e><m:r><m:t>n</m:t></m:r></m:e></m:d></m:oMath></a14:m><a:r><a:rPr /><a:t> for some constant </a:t></a:r><a14:m><m:oMath xmlns:m="http://schemas.openxmlformats.org/officeDocument/2006/math"><m:r><m:t>c</m:t></m:r><m:r><m:rPr><m:sty m:val="p" /></m:rPr><m:t>&lt;</m:t></m:r><m:r><m:t>1</m:t></m:r></m:oMath></a14:m></a:p><a:p><a:pPr lvl="0" /><a14:m><m:oMath xmlns:m="http://schemas.openxmlformats.org/officeDocument/2006/math"><m:r><m:t>4</m:t></m:r><m:sSup><m:e><m:d><m:dPr><m:begChr m:val="(" /><m:endChr m:val=")" /><m:sepChr m:val="" /><m:grow /></m:dPr><m:e><m:r><m:t>n</m:t></m:r><m:r><m:rPr><m:sty m:val="p" /></m:rPr><m:t>/</m:t></m:r><m:r><m:t>2</m:t></m:r></m:e></m:d></m:e><m:sup><m:r><m:t>3</m:t></m:r></m:sup></m:sSup><m:r><m:rPr><m:sty m:val="p" /></m:rPr><m:t>≤</m:t></m:r><m:r><m:t>c</m:t></m:r><m:sSup><m:e><m:r><m:t>n</m:t></m:r></m:e><m:sup><m:r><m:t>3</m:t></m:r></m:sup></m:sSup></m:oMath></a14:m><a:r><a:rPr /><a:t> for </a:t></a:r><a14:m><m:oMath xmlns:m="http://schemas.openxmlformats.org/officeDocument/2006/math"><m:r><m:t>c</m:t></m:r><m:r><m:rPr><m:sty m:val="p" /></m:rPr><m:t>=</m:t></m:r><m:r><m:t>1</m:t></m:r><m:r><m:rPr><m:sty m:val="p" /></m:rPr><m:t>/</m:t></m:r><m:r><m:t>2</m:t></m:r></m:oMath></a14:m></a:p><a:p><a:pPr lvl="0" /><a:r><a:rPr /><a:t>CASE-3: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r><m:t>f</m:t></m:r><m:d><m:dPr><m:begChr m:val="(" /><m:endChr m:val=")" /><m:sepChr m:val="" /><m:grow /></m:dPr><m:e><m:r><m:t>n</m:t></m:r></m:e></m:d></m:e></m:d></m:oMath></a14:m><a:r><a:rPr /><a:t> </a:t></a:r><a14:m><m:oMath xmlns:m="http://schemas.openxmlformats.org/officeDocument/2006/math"><m:r><m:rPr><m:sty m:val="p" /></m:rPr><m:t>⇒</m:t></m:r></m:oMath></a14:m><a:r><a:rPr /><a:t>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3</m:t></m:r></m:sup></m:sSup></m:e></m:d></m:oMath></a14:m></a:p></p:txBody></p:sp></mc:Choice></mc:AlternateContent></p:spTree></p:cSld>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m:r><m:t>l</m:t></m:r><m:r><m:t>g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a:r><a:rPr /><a:t> grows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:r><a:rPr /><a:t>but is it polynomially slower?</a:t></a:r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m:r><m:t>f</m:t></m:r><m:d><m:dPr><m:begChr m:val="(" /><m:endChr m:val=")" /><m:sepChr m:val="" /><m:grow /></m:dPr><m:e><m:r><m:t>n</m:t></m:r></m:e></m:d></m:num><m:den><m:r><m:rPr><m:sty m:val="p" /></m:rPr><m:t>=</m:t></m:r></m:den></m:f><m:f><m:fPr><m:type m:val="bar" /></m:fPr><m:num><m:sSup><m:e><m:r><m:t>n</m:t></m:r></m:e><m:sup><m:r><m:t>2</m:t></m:r></m:sup></m:sSup></m:num><m:den><m:f><m:fPr><m:type m:val="bar" /></m:fPr><m:num><m:sSup><m:e><m:r><m:t>n</m:t></m:r></m:e><m:sup><m:r><m:t>2</m:t></m:r></m:sup></m:sSup></m:num><m:den><m:r><m:t>l</m:t></m:r><m:r><m:t>g</m:t></m:r><m:r><m:t>n</m:t></m:r></m:den></m:f></m:den></m:f><m:r><m:rPr><m:sty m:val="p" /></m:rPr><m:t>=</m:t></m:r><m:r><m:t>l</m:t></m:r><m:r><m:t>g</m:t></m:r><m:r><m:t>n</m:t></m:r><m:r><m:rPr><m:sty m:val="p" /></m:rPr><m:t>≠</m:t></m:r><m:r><m:t>Ω</m:t></m:r><m:d><m:dPr><m:begChr m:val="(" /><m:endChr m:val=")" /><m:sepChr m:val="" /><m:grow /></m:dPr><m:e><m:sSup><m:e><m:r><m:t>n</m:t></m:r></m:e><m:sup><m:r><m:t>ε</m:t></m:r></m:sup></m:sSup></m:e></m:d></m:oMath></a14:m><a:r><a:rPr /><a:t> for any </a:t></a:r><a14:m><m:oMath xmlns:m="http://schemas.openxmlformats.org/officeDocument/2006/math"><m:r><m:t>ε</m:t></m:r><m:r><m:rPr><m:sty m:val="p" /></m:rPr><m:t>&gt;</m:t></m:r><m:r><m:t>0</m:t></m:r></m:oMath></a14:m></a:p><a:p><a:pPr lvl="2" /><a:r><a:rPr /><a:t>is not CASE-1</a:t></a:r></a:p><a:p><a:pPr lvl="2" /><a:r><a:rPr /><a:t>Master Method does not apply!</a:t></a:r></a:p></p:txBody></p:sp></mc:Choice></mc:AlternateContent></p:spTree></p:cSld>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 : Case 2 (General Version)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Solution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Method (Akra-Bazzi)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be the unique solution to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/</m:t>
                            </m:r>
                            <m:sSubSup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p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Then, the answers are the same as for the master method, but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p</m:t>
                        </m:r>
                      </m:sup>
                    </m:sSup>
                  </m:oMath>
                </a14:m>
                <a:r>
                  <a:rPr/>
                  <a:t> instead of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</a:t>
                </a:r>
                <a:r>
                  <a:rPr i="1"/>
                  <a:t>(Akra and Bazzi also prove an even more general result.)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Tree: alt:“alt” height:500px center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1 : The weight increases geometrically from the root to the leaves. The leaves hold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Solving Recurrences</a:t>
            </a:r>
          </a:p>
          <a:p>
            <a:pPr lvl="1"/>
            <a:r>
              <a:rPr/>
              <a:t>Recursion Tree</a:t>
            </a:r>
          </a:p>
          <a:p>
            <a:pPr lvl="1"/>
            <a:r>
              <a:rPr/>
              <a:t>Master Method</a:t>
            </a:r>
          </a:p>
          <a:p>
            <a:pPr lvl="1"/>
            <a:r>
              <a:rPr/>
              <a:t>Back-Substitution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2 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The weight is approximately the same on each of the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levels.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3 : The weight decreases geometrically from the root to the leaves. The root holds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Theorem: Case 1 and Case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Recall from the recursion tree (note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tree height</m:t>
                    </m:r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Non-leaf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nor/>
                        <m:sty m:val="p"/>
                      </m:rPr>
                      <m:t>Non-leaf Cost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Case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Case 1 (con’t)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ε</m:t>
                                </m:r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a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i</m:t>
                        </m:r>
                      </m:sup>
                    </m:sSup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</m:num>
                      <m:den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0" indent="0" marL="0">
                  <a:buNone/>
                </a:pPr>
                <a:r>
                  <a:rPr/>
                  <a:t>= An increasing geometric series since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h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Case 1 (con’t)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</m:sSub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den>
                        </m:f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  <a:r>
                  <a:rPr/>
                  <a:t> (Quod Erat Demonstrandum)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Case 2 (limited to k=0)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</m:sup>
                        </m:sSup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0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p>
                                        <m:r>
                                          <m:t>l</m:t>
                                        </m:r>
                                        <m:r>
                                          <m:t>o</m:t>
                                        </m:r>
                                        <m:sSubSup>
                                          <m:e>
                                            <m:r>
                                              <m:t>g</m:t>
                                            </m:r>
                                          </m:e>
                                          <m:sub>
                                            <m:r>
                                              <m:t>b</m:t>
                                            </m:r>
                                          </m:sub>
                                          <m:sup>
                                            <m:r>
                                              <m:t>a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bSup>
                          </m:sup>
                          <m:e>
                            <m:r>
                              <m:t>1</m:t>
                            </m:r>
                          </m:e>
                        </m:nary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o</m:t>
                        </m:r>
                        <m:sSub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</a:t>
            </a:r>
          </a:p>
        </p:txBody>
      </p:sp>
      <p:pic>
        <p:nvPicPr>
          <p:cNvPr descr="fig:  assets/ce100-week-2-recurrence-divide_conquer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Divide</a:t>
            </a:r>
            <a:r>
              <a:rPr/>
              <a:t> we divide the problem into a number of subproblems.</a:t>
            </a:r>
          </a:p>
          <a:p>
            <a:pPr lvl="0" indent="-457200" marL="457200">
              <a:buAutoNum type="arabicPeriod"/>
            </a:pPr>
            <a:r>
              <a:rPr b="1"/>
              <a:t>Conquer</a:t>
            </a:r>
            <a:r>
              <a:rPr/>
              <a:t> we solve the subproblems recursively.</a:t>
            </a:r>
          </a:p>
          <a:p>
            <a:pPr lvl="0" indent="-457200" marL="457200">
              <a:buAutoNum type="arabicPeriod"/>
            </a:pPr>
            <a:r>
              <a:rPr b="1"/>
              <a:t>BaseCase</a:t>
            </a:r>
            <a:r>
              <a:rPr/>
              <a:t> solve by Brute-Force</a:t>
            </a:r>
          </a:p>
          <a:p>
            <a:pPr lvl="0" indent="-457200" marL="457200">
              <a:buAutoNum type="arabicPeriod"/>
            </a:pPr>
            <a:r>
              <a:rPr b="1"/>
              <a:t>Combine</a:t>
            </a:r>
            <a:r>
              <a:rPr/>
              <a:t> subproblem solutions to the original problem.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subproblem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each size of the problem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c</m:t>
                                </m:r>
                              </m:e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  <m:r>
                                      <m:t>c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a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D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Merge-Sort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Divide-and-Conquer Analysis</a:t>
            </a:r>
          </a:p>
          <a:p>
            <a:pPr lvl="1"/>
            <a:r>
              <a:rPr/>
              <a:t>Merge Sort</a:t>
            </a:r>
          </a:p>
          <a:p>
            <a:pPr lvl="1"/>
            <a:r>
              <a:rPr/>
              <a:t>Binary Search</a:t>
            </a:r>
          </a:p>
          <a:p>
            <a:pPr lvl="1"/>
            <a:r>
              <a:rPr/>
              <a:t>Merge Sort Analysis</a:t>
            </a:r>
          </a:p>
          <a:p>
            <a:pPr lvl="1"/>
            <a:r>
              <a:rPr/>
              <a:t>Complexity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SELECTION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(A)</a:t>
            </a:r>
            <a:br/>
            <a:r>
              <a:rPr>
                <a:latin typeface="Courier"/>
              </a:rPr>
              <a:t>   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A.length;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A[i]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A[smallest]</a:t>
            </a:r>
            <a:br/>
            <a:r>
              <a:rPr>
                <a:latin typeface="Courier"/>
              </a:rPr>
              <a:t>        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i;</a:t>
            </a:r>
            <a:br/>
            <a:r>
              <a:rPr>
                <a:latin typeface="Courier"/>
              </a:rPr>
              <a:t>        endfor</a:t>
            </a:r>
            <a:br/>
            <a:r>
              <a:rPr>
                <a:latin typeface="Courier"/>
              </a:rPr>
              <a:t>        exchange A[j] with A[smallest]</a:t>
            </a:r>
            <a:br/>
            <a:r>
              <a:rPr>
                <a:latin typeface="Courier"/>
              </a:rPr>
              <a:t>    endfor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Sequential Series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/>
                <a:r>
                  <a:rPr/>
                  <a:t>Drop low-order terms</a:t>
                </a:r>
              </a:p>
              <a:p>
                <a:pPr lvl="0"/>
                <a:r>
                  <a:rPr/>
                  <a:t>Ignore the constant coefficient in the leading term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(initial setup)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Merge Sort is a recursive sorting algorithm, for initial case we need to call </a:t>
                </a:r>
                <a:r>
                  <a:rPr>
                    <a:latin typeface="Courier"/>
                  </a:rPr>
                  <a:t>Merge-Sort(A,1,n)</a:t>
                </a:r>
                <a:r>
                  <a:rPr/>
                  <a:t> for sorting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initial case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(offset)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</a:t>
                </a:r>
                <a:r>
                  <a:rPr>
                    <a:latin typeface="Courier"/>
                  </a:rPr>
                  <a:t> (length)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,n)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(internal iterations)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internal iterations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i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offset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length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(A,p,r)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p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then</a:t>
                </a:r>
                <a:r>
                  <a:rPr>
                    <a:latin typeface="Courier"/>
                  </a:rPr>
                  <a:t>                (CHECK FOR BASE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CASE)</a:t>
                </a:r>
                <a:br/>
                <a:r>
                  <a:rPr>
                    <a:latin typeface="Courier"/>
                  </a:rPr>
                  <a:t>        return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else</a:t>
                </a:r>
                <a:br/>
                <a:r>
                  <a:rPr>
                    <a:latin typeface="Courier"/>
                  </a:rPr>
                  <a:t>        q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floor</a:t>
                </a:r>
                <a:r>
                  <a:rPr>
                    <a:latin typeface="Courier"/>
                  </a:rPr>
                  <a:t>((p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r)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    (DIVIDE)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(A,p,q)     (CONQUER)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(A,q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,r)   (CONQUER)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Merge</a:t>
                </a:r>
                <a:r>
                  <a:rPr>
                    <a:latin typeface="Courier"/>
                  </a:rPr>
                  <a:t>(A,p,q,r)        (COMBINE)</a:t>
                </a:r>
                <a:br/>
                <a:r>
                  <a:rPr>
                    <a:latin typeface="Courier"/>
                  </a:rPr>
                  <a:t>    endif</a:t>
                </a:r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Combine Algorithm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Merge</a:t>
            </a:r>
            <a:r>
              <a:rPr>
                <a:latin typeface="Courier"/>
              </a:rPr>
              <a:t>(A,p,q,r)</a:t>
            </a:r>
            <a:br/>
            <a:r>
              <a:rPr>
                <a:latin typeface="Courier"/>
              </a:rPr>
              <a:t>    n1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n2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q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allocate left and right arrays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increment will be from left to right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part will be bigger than right part</a:t>
            </a:r>
            <a:br/>
            <a:br/>
            <a:r>
              <a:rPr>
                <a:latin typeface="Courier"/>
              </a:rPr>
              <a:t>    L[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array</a:t>
            </a:r>
            <a:br/>
            <a:r>
              <a:rPr>
                <a:latin typeface="Courier"/>
              </a:rPr>
              <a:t>    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right array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left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n1</a:t>
            </a:r>
            <a:br/>
            <a:r>
              <a:rPr>
                <a:latin typeface="Courier"/>
              </a:rPr>
              <a:t>        L[i]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right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n2</a:t>
            </a:r>
            <a:br/>
            <a:r>
              <a:rPr>
                <a:latin typeface="Courier"/>
              </a:rPr>
              <a:t>        R[j]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A[q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j]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put end items maximum values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termination</a:t>
            </a:r>
            <a:br/>
            <a:r>
              <a:rPr>
                <a:latin typeface="Courier"/>
              </a:rPr>
              <a:t>    L[n1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r>
              <a:rPr>
                <a:latin typeface="Courier"/>
              </a:rPr>
              <a:t>    R[n2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br/>
            <a:r>
              <a:rPr>
                <a:latin typeface="Courier"/>
              </a:rPr>
              <a:t>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p to r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L[i]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L[i]</a:t>
            </a:r>
            <a:br/>
            <a:r>
              <a:rPr>
                <a:latin typeface="Courier"/>
              </a:rPr>
              <a:t>        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: Merge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 b="1"/>
                  <a:t>Divide:</a:t>
                </a:r>
                <a:r>
                  <a:rPr/>
                  <a:t> Trivial.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Conquer:</a:t>
                </a:r>
                <a:r>
                  <a:rPr/>
                  <a:t> Recursively sort 2 subarrays.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Combine:</a:t>
                </a:r>
                <a:r>
                  <a:rPr/>
                  <a:t> Linear- time merge.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Master Theorem: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1: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1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3: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Case-2: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 an element in a sorted array:</a:t>
            </a:r>
          </a:p>
          <a:p>
            <a:pPr lvl="0" indent="0" marL="0">
              <a:buNone/>
            </a:pPr>
            <a:r>
              <a:rPr b="1"/>
              <a:t>1. Divide:</a:t>
            </a:r>
            <a:r>
              <a:rPr/>
              <a:t> Check middle element. </a:t>
            </a:r>
            <a:r>
              <a:rPr b="1"/>
              <a:t>2. Conquer:</a:t>
            </a:r>
            <a:r>
              <a:rPr/>
              <a:t> Recursively search 1 subarray. </a:t>
            </a:r>
            <a:r>
              <a:rPr b="1"/>
              <a:t>3. Combine:</a:t>
            </a:r>
            <a:r>
              <a:rPr/>
              <a:t> Trivial.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PARENT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⌊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⌋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LEFT-CHILD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RIGHT-CHILD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Recurrence Solution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: Iterative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ITERATIVE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mid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return mid;</a:t>
            </a:r>
            <a:br/>
            <a:r>
              <a:rPr>
                <a:latin typeface="Courier"/>
              </a:rPr>
              <a:t>    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low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high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endwhile</a:t>
            </a:r>
            <a:br/>
            <a:r>
              <a:rPr>
                <a:latin typeface="Courier"/>
              </a:rPr>
              <a:t>    return NIL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: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return NIL;</a:t>
            </a:r>
            <a:br/>
            <a:r>
              <a:rPr>
                <a:latin typeface="Courier"/>
              </a:rPr>
              <a:t>    endif</a:t>
            </a:r>
            <a:br/>
            <a:br/>
            <a:r>
              <a:rPr>
                <a:latin typeface="Courier"/>
              </a:rPr>
              <a:t>    mid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mid;</a:t>
            </a:r>
            <a:br/>
            <a:r>
              <a:rPr>
                <a:latin typeface="Courier"/>
              </a:rPr>
              <a:t>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(A,V,mid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,high);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(A,V,low,mid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: Recursive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r>
                            <m:t>g</m:t>
                          </m:r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Find 9</a:t>
            </a:r>
          </a:p>
        </p:txBody>
      </p:sp>
      <p:pic>
        <p:nvPicPr>
          <p:cNvPr descr="fig:  assets/ce100-week-2-recurrence-binary_search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600200"/>
            <a:ext cx="388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for 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Problem</a:t>
                </a:r>
                <a:r>
                  <a:rPr/>
                  <a:t>: Compute an, where n is a natural number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NAIVE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POWER</a:t>
                </a:r>
                <a:r>
                  <a:rPr>
                    <a:latin typeface="Courier"/>
                  </a:rPr>
                  <a:t>(a, n)</a:t>
                </a:r>
                <a:br/>
                <a:r>
                  <a:rPr>
                    <a:latin typeface="Courier"/>
                  </a:rPr>
                  <a:t>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</a:t>
                </a:r>
                <a:br/>
                <a:r>
                  <a:rPr>
                    <a:latin typeface="Courier"/>
                  </a:rPr>
                  <a:t>    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powerVal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a;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return powerVal;</a:t>
                </a:r>
              </a:p>
              <a:p>
                <a:pPr lvl="0"/>
                <a:r>
                  <a:rPr/>
                  <a:t>What is the complexity?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Basic Idea: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even</m:t>
                                </m:r>
                              </m:e>
                            </m:m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odd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then </a:t>
            </a:r>
            <a:br/>
            <a:r>
              <a:rPr>
                <a:latin typeface="Courier"/>
              </a:rPr>
              <a:t>        return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even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odd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(a,(n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Reminder: Runtime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of </a:t>
                </a:r>
                <a:r>
                  <a:rPr i="1"/>
                  <a:t>MergeSort</a:t>
                </a:r>
                <a:r>
                  <a:rPr/>
                  <a:t> was expressed as a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Solving recurrences is like solving differential equations, integrals, etc.</a:t>
                </a:r>
              </a:p>
              <a:p>
                <a:pPr lvl="1"/>
                <a:r>
                  <a:rPr/>
                  <a:t>Need to learn a few tricks</a:t>
                </a:r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Recurrence: An equation or inequality that describes a function in terms of its value on smaller inputs.</a:t>
                </a:r>
              </a:p>
              <a:p>
                <a:pPr lvl="0" indent="0" marL="0">
                  <a:buNone/>
                </a:pPr>
                <a:r>
                  <a:rPr/>
                  <a:t>Example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2022-02-04T15:02:46Z</dcterms:created>
  <dcterms:modified xsi:type="dcterms:W3CDTF">2022-02-04T15:02:46Z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Solving Recurrences / The Divide-and-Conquer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