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5" Type="http://schemas.openxmlformats.org/officeDocument/2006/relationships/viewProps" Target="viewProps.xml" /><Relationship Id="rId10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7" Type="http://schemas.openxmlformats.org/officeDocument/2006/relationships/tableStyles" Target="tableStyles.xml" /><Relationship Id="rId10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tr.md_doc.pdf" TargetMode="External" /><Relationship Id="rId3" Type="http://schemas.openxmlformats.org/officeDocument/2006/relationships/hyperlink" Target="ce100-week-6-lcs.tr.md_slide.pdf" TargetMode="External" /><Relationship Id="rId4" Type="http://schemas.openxmlformats.org/officeDocument/2006/relationships/hyperlink" Target="ce100-week-6-lcs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sv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sv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sv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sv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sv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in-change-dp-7" TargetMode="External" /><Relationship Id="rId3" Type="http://schemas.openxmlformats.org/officeDocument/2006/relationships/hyperlink" Target="https://www.geeksforgeeks.org/word-break-problem-dp-32/" TargetMode="External" /><Relationship Id="rId4" Type="http://schemas.openxmlformats.org/officeDocument/2006/relationships/hyperlink" Target="https://www.geeksforgeeks.org/maximum-product-cutting-dp-36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Problem-16: Dice Throw</a:t>
            </a:r>
          </a:p>
          <a:p>
            <a:pPr lvl="1"/>
            <a:r>
              <a:rPr/>
              <a:t>https://www.geeksforgeeks.org/dice-throw-dp-30/</a:t>
            </a:r>
          </a:p>
          <a:p>
            <a:pPr lvl="0"/>
            <a:r>
              <a:rPr/>
              <a:t>Problem-17: Box Stacking Problem</a:t>
            </a:r>
          </a:p>
          <a:p>
            <a:pPr lvl="1"/>
            <a:r>
              <a:rPr/>
              <a:t>https://www.geeksforgeeks.org/box-stacking-problem-dp-22/</a:t>
            </a:r>
          </a:p>
          <a:p>
            <a:pPr lvl="0"/>
            <a:r>
              <a:rPr/>
              <a:t>Problem-18: Egg Dropping Puzzle</a:t>
            </a:r>
          </a:p>
          <a:p>
            <a:pPr lvl="1"/>
            <a:r>
              <a:rPr/>
              <a:t>https://www.geeksforgeeks.org/egg-dropping-puzzle-dp-11/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 -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 -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- 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 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\frac{\text{Total Runtime} = \Theta(mn)}{\text{Total Space} = \Theta(mn)}
\begin{cases}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" \nwarrow " \\
&amp; \qquad \quad \text{else if} \ c[i - 1, j] \geq c[i, j-1] \\
&amp; \qquad \quad \quad c[i, j] \leftarrow c[i-1, j] \\
&amp; \qquad \quad \quad b[i, j] \leftarrow "\uparrow " \\
&amp; \qquad \quad \text{else} \\
&amp; \qquad \quad \quad c[i, j] \leftarrow c[i, j-1] \\
&amp; \qquad \quad \quad b[i, j] \leftarrow " \leftarrow " \\
\end{cases}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:r>
                  <a:rPr/>
                  <a:t>$$
\begin{align*}
&amp; \text{PRINT-LCS}(b, X, i, j) \\
&amp; \quad \text{if} \ i = 0 \ \text{or} j = 0 \ \text{then} \\
&amp; \quad \text{return} \\
&amp; \quad \text{if} \ b[i, j] = " \nwarrow " \ \text{then} \\
&amp; \qquad \text{PRINT-LCS}(b, X, i-1, j-1) \\
&amp; \qquad \text{print} \ x_i \\
&amp; \quad \text{else if} \ b[i, j] = " \uparrow " \ \text{then} \\
&amp; \qquad \text{PRINT-LCS}(b, X, i-1, j) \\
&amp; \quad \text{else} \\
&amp; \qquad \text{PRINT-LCS}(b, X, i, j-1) 
\end{align*}
$$</a:t>
                </a:r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Reminder:</a:t>
            </a:r>
            <a:r>
              <a:rPr/>
              <a:t> Binary Search Tree (BST)</a:t>
            </a:r>
          </a:p>
        </p:txBody>
      </p:sp>
      <p:pic>
        <p:nvPicPr>
          <p:cNvPr descr="fig:  assets/ce100-week-6-lcs-bs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h:470px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Example:</a:t>
            </a:r>
            <a:r>
              <a:rPr/>
              <a:t> English-to-French translation</a:t>
            </a:r>
          </a:p>
          <a:p>
            <a:pPr lvl="1"/>
            <a:r>
              <a:rPr/>
              <a:t>Organize (English, French) word pairs in a BST</a:t>
            </a:r>
          </a:p>
          <a:p>
            <a:pPr lvl="2"/>
            <a:r>
              <a:rPr b="1"/>
              <a:t>Keyword:</a:t>
            </a:r>
            <a:r>
              <a:rPr/>
              <a:t> English word</a:t>
            </a:r>
          </a:p>
          <a:p>
            <a:pPr lvl="2"/>
            <a:r>
              <a:rPr b="1"/>
              <a:t>Satellite Data:</a:t>
            </a:r>
            <a:r>
              <a:rPr/>
              <a:t> French word</a:t>
            </a:r>
          </a:p>
          <a:p>
            <a:pPr lvl="0"/>
            <a:r>
              <a:rPr/>
              <a:t>We can search for an English word (node key) efficiently, and return the corresponding French word (satellite data).</a:t>
            </a:r>
          </a:p>
        </p:txBody>
      </p:sp>
      <p:pic>
        <p:nvPicPr>
          <p:cNvPr descr="fig:  assets/ce100-week-6-lcs-bs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h:460px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ASCII</a:t>
            </a:r>
            <a:r>
              <a:rPr/>
              <a:t> Table</a:t>
            </a:r>
          </a:p>
        </p:txBody>
      </p:sp>
      <p:pic>
        <p:nvPicPr>
          <p:cNvPr descr="fig:  assets/ascii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we know the frequency of each keyword in texts: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limLow>
                            <m:e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5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d</m:t>
                              </m:r>
                              <m:r>
                                <m:t>o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i</m:t>
                              </m:r>
                              <m:r>
                                <m:t>f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t</m:t>
                              </m:r>
                              <m:r>
                                <m:t>h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w</m:t>
                              </m:r>
                              <m:r>
                                <m:t>h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23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2.42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2.18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This is in fact an optimal BST.</a:t>
                </a:r>
              </a:p>
            </p:txBody>
          </p:sp>
        </mc:Choice>
      </mc:AlternateContent>
      <p:pic>
        <p:nvPicPr>
          <p:cNvPr descr="fig:  assets/ce100-week-6-lcs-bs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66700"/>
            <a:ext cx="3822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h:650px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Binary Search Tree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A collection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be stored in a </a:t>
                </a:r>
                <a:r>
                  <a:rPr b="1"/>
                  <a:t>BST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corresponding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probability of searching for key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Find:</a:t>
                </a:r>
              </a:p>
              <a:p>
                <a:pPr lvl="1"/>
                <a:r>
                  <a:rPr/>
                  <a:t>An </a:t>
                </a:r>
                <a:r>
                  <a:rPr b="1"/>
                  <a:t>optimal BST</a:t>
                </a:r>
                <a:r>
                  <a:rPr/>
                  <a:t> with minimum total cost: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The BST will be static. Only search operations will be performed. No insert, no delete, etc.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</a:t>
            </a:r>
            <a:r>
              <a:rPr b="1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: Let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 be a BST containing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be the left and right subtrees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Then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Intuition:</a:t>
                </a:r>
                <a:r>
                  <a:rPr/>
                  <a:t> When we add the root node, the depth of each node in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. So, the cost of node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. In addition, the cost of root node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That’s why, we have the last term at the end of the formula above.</a:t>
                </a:r>
              </a:p>
            </p:txBody>
          </p:sp>
        </mc:Choice>
      </mc:AlternateContent>
      <p:pic>
        <p:nvPicPr>
          <p:cNvPr descr="fig:  assets/ce100-week-6-lcs-bs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right:45% h:500px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2:</a:t>
                </a:r>
                <a:r>
                  <a:rPr/>
                  <a:t> Optimal substructure property</a:t>
                </a:r>
              </a:p>
              <a:p>
                <a:pPr lvl="1"/>
                <a:r>
                  <a:rPr/>
                  <a:t>Consider an optimal </a:t>
                </a:r>
                <a:r>
                  <a:rPr b="1"/>
                  <a:t>BST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be the key at the root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We don’t know which root vertex leads to the minimum total cost. So, we need to try each vertex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 i="1"/>
                  <a:t>, and choose the one with minimum total cost.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 cost of an optimal BST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the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where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bs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bst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BST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for each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  <m:r>
                          <m:t> </m:t>
                        </m:r>
                        <m:r>
                          <m:rPr>
                            <m:nor/>
                            <m:sty m:val="p"/>
                          </m:rPr>
                          <m:t>and</m:t>
                        </m:r>
                        <m:r>
                          <m:t> 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, where: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we compute the summation directly for every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pair, the runtime would be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Instead, we spend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in preprocessing to compute the prefix sum array </a:t>
                </a:r>
                <a:r>
                  <a:rPr b="1"/>
                  <a:t>PS</a:t>
                </a:r>
                <a:r>
                  <a:rPr/>
                  <a:t>. Then we can compute each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using </a:t>
                </a:r>
                <a:r>
                  <a:rPr b="1"/>
                  <a:t>PS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preprocessing, compute for each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: the sum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Then, we can compute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–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0.06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0.08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r>
                              <m:t>P</m:t>
                            </m:r>
                            <m: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0.13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0.53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0.55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27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7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0.53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0.48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36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6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0.45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0.07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0.38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Dynamic Programming </a:t>
            </a:r>
            <a:r>
              <a:rPr b="1"/>
              <a:t>Interview</a:t>
            </a:r>
            <a:r>
              <a:rPr/>
              <a:t> Questions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Problem-1: Longest Increasing Subsequence</a:t>
            </a:r>
          </a:p>
          <a:p>
            <a:pPr lvl="1"/>
            <a:r>
              <a:rPr/>
              <a:t>https://www.geeksforgeeks.org/longest-increasing-subsequence-dp-3/</a:t>
            </a:r>
          </a:p>
          <a:p>
            <a:pPr lvl="1"/>
            <a:r>
              <a:rPr/>
              <a:t>https://en.wikipedia.org/wiki/Longest_increasing_subsequence#:~:text=In%20computer%20science%2C%20the%20longest,not%20necessarily%20contiguous%2C%20or%20unique.</a:t>
            </a:r>
          </a:p>
          <a:p>
            <a:pPr lvl="1"/>
            <a:r>
              <a:rPr/>
              <a:t>https://www.youtube.com/watch?v=22s1xxRvy28&amp;ab_channel=StableSort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Problem-2: Edit Distance</a:t>
            </a:r>
          </a:p>
          <a:p>
            <a:pPr lvl="1"/>
            <a:r>
              <a:rPr/>
              <a:t>https://www.geeksforgeeks.org/edit-distance-dp-5/</a:t>
            </a:r>
          </a:p>
          <a:p>
            <a:pPr lvl="1"/>
            <a:r>
              <a:rPr/>
              <a:t>https://www.youtube.com/watch?v=tU2f2JwHmfQ&amp;feature=youtu.be&amp;ab_channel=PrepForTech</a:t>
            </a:r>
          </a:p>
          <a:p>
            <a:pPr lvl="1"/>
            <a:r>
              <a:rPr/>
              <a:t>Recursive</a:t>
            </a:r>
          </a:p>
          <a:p>
            <a:pPr lvl="2"/>
            <a:r>
              <a:rPr/>
              <a:t>https://www.youtube.com/watch?v=8Q2IEIY2pDU&amp;ab_channel=BenLangmead</a:t>
            </a:r>
          </a:p>
          <a:p>
            <a:pPr lvl="1"/>
            <a:r>
              <a:rPr/>
              <a:t>DP</a:t>
            </a:r>
          </a:p>
          <a:p>
            <a:pPr lvl="2"/>
            <a:r>
              <a:rPr/>
              <a:t>https://www.youtube.com/watch?v=0KzWq118UNI&amp;ab_channel=BenLangmead</a:t>
            </a:r>
          </a:p>
          <a:p>
            <a:pPr lvl="2"/>
            <a:r>
              <a:rPr/>
              <a:t>https://www.youtube.com/watch?v=eAVGRWSryGo&amp;ab_channel=BenLangmead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Problem-3: Partition a set into two subsets such that the difference of subset sums is minimum</a:t>
            </a:r>
          </a:p>
          <a:p>
            <a:pPr lvl="1"/>
            <a:r>
              <a:rPr/>
              <a:t>https://www.geeksforgeeks.org/partition-a-set-into-two-subsets-such-that-the-difference-of-subset-sums-is-minimum/</a:t>
            </a:r>
          </a:p>
          <a:p>
            <a:pPr lvl="0"/>
            <a:r>
              <a:rPr/>
              <a:t>Problem-4: Count number of ways to cover a distance</a:t>
            </a:r>
          </a:p>
          <a:p>
            <a:pPr lvl="1"/>
            <a:r>
              <a:rPr/>
              <a:t>https://www.geeksforgeeks.org/count-number-of-ways-to-cover-a-distance/</a:t>
            </a:r>
          </a:p>
          <a:p>
            <a:pPr lvl="0"/>
            <a:r>
              <a:rPr/>
              <a:t>Problem-5: Find the longest path in a matrix with given constraints</a:t>
            </a:r>
          </a:p>
          <a:p>
            <a:pPr lvl="1"/>
            <a:r>
              <a:rPr/>
              <a:t>https://www.geeksforgeeks.org/find-the-longest-path-in-a-matrix-with-given-constraints/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Problem-6: Subset Sum Problem</a:t>
            </a:r>
          </a:p>
          <a:p>
            <a:pPr lvl="1"/>
            <a:r>
              <a:rPr/>
              <a:t>https://www.geeksforgeeks.org/subset-sum-problem-dp-25/</a:t>
            </a:r>
          </a:p>
          <a:p>
            <a:pPr lvl="0"/>
            <a:r>
              <a:rPr/>
              <a:t>Problem-7: Optimal Strategy for a Game</a:t>
            </a:r>
          </a:p>
          <a:p>
            <a:pPr lvl="1"/>
            <a:r>
              <a:rPr/>
              <a:t>https://www.geeksforgeeks.org/optimal-strategy-for-a-game-dp-31/</a:t>
            </a:r>
          </a:p>
          <a:p>
            <a:pPr lvl="0"/>
            <a:r>
              <a:rPr/>
              <a:t>Problem-8: 0-1 Knapsack Problem</a:t>
            </a:r>
          </a:p>
          <a:p>
            <a:pPr lvl="1"/>
            <a:r>
              <a:rPr/>
              <a:t>https://www.geeksforgeeks.org/0-1-knapsack-problem-dp-10/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Problem-9: Boolean Parenthesization Problem</a:t>
            </a:r>
          </a:p>
          <a:p>
            <a:pPr lvl="1"/>
            <a:r>
              <a:rPr/>
              <a:t>https://www.geeksforgeeks.org/boolean-parenthesization-problem-dp-37/</a:t>
            </a:r>
          </a:p>
          <a:p>
            <a:pPr lvl="0"/>
            <a:r>
              <a:rPr/>
              <a:t>Problem-10: Shortest Common Supersequence</a:t>
            </a:r>
          </a:p>
          <a:p>
            <a:pPr lvl="1"/>
            <a:r>
              <a:rPr/>
              <a:t>https://www.geeksforgeeks.org/shortest-common-supersequence/</a:t>
            </a:r>
          </a:p>
          <a:p>
            <a:pPr lvl="1"/>
            <a:r>
              <a:rPr/>
              <a:t>https://en.wikipedia.org/wiki/Shortest_common_supersequence_problem</a:t>
            </a:r>
          </a:p>
          <a:p>
            <a:pPr lvl="0"/>
            <a:r>
              <a:rPr/>
              <a:t>Problem-11: Partition Problem</a:t>
            </a:r>
          </a:p>
          <a:p>
            <a:pPr lvl="1"/>
            <a:r>
              <a:rPr/>
              <a:t>https://www.geeksforgeeks.org/partition-problem-dp-18/</a:t>
            </a:r>
          </a:p>
          <a:p>
            <a:pPr lvl="0"/>
            <a:r>
              <a:rPr/>
              <a:t>Problem-12: Cutting a Rod</a:t>
            </a:r>
          </a:p>
          <a:p>
            <a:pPr lvl="1"/>
            <a:r>
              <a:rPr/>
              <a:t>https://www.geeksforgeeks.org/cutting-a-rod-dp-13/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Problem-13: Coin Change</a:t>
            </a:r>
          </a:p>
          <a:p>
            <a:pPr lvl="0"/>
            <a:r>
              <a:rPr>
                <a:hlinkClick r:id="rId3"/>
              </a:rPr>
              <a:t>Problem-14: Word Break Problem</a:t>
            </a:r>
          </a:p>
          <a:p>
            <a:pPr lvl="0"/>
            <a:r>
              <a:rPr>
                <a:hlinkClick r:id="rId4"/>
              </a:rPr>
              <a:t>Problem-15: Maximum Product Cutting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2022-03-26T07:33:51Z</dcterms:created>
  <dcterms:modified xsi:type="dcterms:W3CDTF">2022-03-26T07:33:51Z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